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527" r:id="rId2"/>
    <p:sldId id="541" r:id="rId3"/>
    <p:sldId id="542" r:id="rId4"/>
    <p:sldId id="543" r:id="rId5"/>
    <p:sldId id="544" r:id="rId6"/>
    <p:sldId id="409" r:id="rId7"/>
    <p:sldId id="417" r:id="rId8"/>
    <p:sldId id="415" r:id="rId9"/>
    <p:sldId id="411" r:id="rId10"/>
    <p:sldId id="539" r:id="rId11"/>
    <p:sldId id="548" r:id="rId12"/>
    <p:sldId id="449" r:id="rId13"/>
    <p:sldId id="455" r:id="rId14"/>
    <p:sldId id="450" r:id="rId15"/>
    <p:sldId id="456" r:id="rId16"/>
    <p:sldId id="526" r:id="rId17"/>
    <p:sldId id="262" r:id="rId18"/>
    <p:sldId id="550" r:id="rId19"/>
    <p:sldId id="554" r:id="rId20"/>
    <p:sldId id="552" r:id="rId21"/>
    <p:sldId id="555" r:id="rId22"/>
    <p:sldId id="272" r:id="rId23"/>
    <p:sldId id="280" r:id="rId24"/>
    <p:sldId id="283" r:id="rId25"/>
    <p:sldId id="284" r:id="rId26"/>
    <p:sldId id="573" r:id="rId27"/>
    <p:sldId id="305" r:id="rId28"/>
    <p:sldId id="560" r:id="rId29"/>
    <p:sldId id="288" r:id="rId30"/>
    <p:sldId id="567" r:id="rId31"/>
    <p:sldId id="566" r:id="rId32"/>
    <p:sldId id="307" r:id="rId33"/>
    <p:sldId id="290" r:id="rId34"/>
    <p:sldId id="561" r:id="rId35"/>
    <p:sldId id="562" r:id="rId36"/>
    <p:sldId id="570" r:id="rId37"/>
    <p:sldId id="295" r:id="rId38"/>
    <p:sldId id="572" r:id="rId39"/>
    <p:sldId id="565" r:id="rId40"/>
    <p:sldId id="360" r:id="rId41"/>
    <p:sldId id="575" r:id="rId42"/>
    <p:sldId id="576" r:id="rId43"/>
    <p:sldId id="506" r:id="rId44"/>
    <p:sldId id="510" r:id="rId45"/>
    <p:sldId id="569" r:id="rId46"/>
    <p:sldId id="568" r:id="rId47"/>
    <p:sldId id="511" r:id="rId48"/>
    <p:sldId id="516" r:id="rId49"/>
    <p:sldId id="577" r:id="rId50"/>
  </p:sldIdLst>
  <p:sldSz cx="9144000" cy="6858000" type="screen4x3"/>
  <p:notesSz cx="6797675" cy="985678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66CC"/>
    <a:srgbClr val="FF33CC"/>
    <a:srgbClr val="3333CC"/>
    <a:srgbClr val="00CCFF"/>
    <a:srgbClr val="FF6600"/>
    <a:srgbClr val="CC6600"/>
    <a:srgbClr val="00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89" autoAdjust="0"/>
    <p:restoredTop sz="98539" autoAdjust="0"/>
  </p:normalViewPr>
  <p:slideViewPr>
    <p:cSldViewPr>
      <p:cViewPr varScale="1">
        <p:scale>
          <a:sx n="91" d="100"/>
          <a:sy n="91" d="100"/>
        </p:scale>
        <p:origin x="115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D274059-9715-4B6D-A968-C17265D7F56C}" type="datetimeFigureOut">
              <a:rPr lang="cs-CZ"/>
              <a:pPr>
                <a:defRPr/>
              </a:pPr>
              <a:t>17.10.2018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A4CA6C5-DE04-40AF-9B4B-14FF5A24CF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9437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2F613-53EB-4A0B-87F0-E3F6CD33F3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2487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30E75-5EC2-419F-961B-F3C2CA7AF2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384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6006D-F009-4A0E-A641-368E0302C5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7413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1A30C-B2B7-4DD8-B595-E82B06CA26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682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9972F-3695-4E59-9FDD-0F0D14EF18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301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41A4D-5DF2-48C9-A517-EBB858D630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856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7CCD1-F0FC-4615-888B-2EE23FDD1F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887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C70B-87B5-4EE6-A530-03557DF0CC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443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F97A0-BE0B-4038-8EA8-A9C73AD5D2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0204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36EDD-C7E0-4868-874A-9600E9AC7F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568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C09C8-5820-42EF-B8F0-1C908A2B3D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126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F00"/>
            </a:gs>
            <a:gs pos="50000">
              <a:srgbClr val="006600"/>
            </a:gs>
            <a:gs pos="100000">
              <a:srgbClr val="002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981B4F9-3E48-41D1-BB2A-8BD47065A8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9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g"/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12" Type="http://schemas.openxmlformats.org/officeDocument/2006/relationships/image" Target="../media/image43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6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91680" y="38550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Sinice a řasy – co to vlastně je?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1560" y="1650280"/>
            <a:ext cx="878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Sinice – </a:t>
            </a:r>
            <a:r>
              <a:rPr lang="cs-CZ" dirty="0" err="1" smtClean="0">
                <a:solidFill>
                  <a:schemeClr val="bg1"/>
                </a:solidFill>
              </a:rPr>
              <a:t>fotosyntetizující</a:t>
            </a:r>
            <a:r>
              <a:rPr lang="cs-CZ" dirty="0" smtClean="0">
                <a:solidFill>
                  <a:schemeClr val="bg1"/>
                </a:solidFill>
              </a:rPr>
              <a:t> gramnegativní bakterie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Řasy – umělá, fylogeneticky velmi heterogenní skupina – 	společné některé znaky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o</a:t>
            </a:r>
            <a:r>
              <a:rPr lang="cs-CZ" dirty="0" smtClean="0">
                <a:solidFill>
                  <a:schemeClr val="bg1"/>
                </a:solidFill>
              </a:rPr>
              <a:t>rganizace na úrovni stélky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s</a:t>
            </a:r>
            <a:r>
              <a:rPr lang="cs-CZ" dirty="0" smtClean="0">
                <a:solidFill>
                  <a:schemeClr val="bg1"/>
                </a:solidFill>
              </a:rPr>
              <a:t>chopnost fotosyntézy (někdy druhotně ztracená)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odobné ekologické adaptace a výskyt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9" descr="emiliania_huxleyi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33" y="1890633"/>
            <a:ext cx="2851203" cy="2402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77814"/>
            <a:ext cx="3648157" cy="241528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619672" y="472514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Haptophyta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472514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Cryptophyta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990725" cy="21621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149080"/>
            <a:ext cx="2042053" cy="22427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59395"/>
            <a:ext cx="3024336" cy="20976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540251"/>
            <a:ext cx="2623074" cy="17366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23" y="303908"/>
            <a:ext cx="2411425" cy="21189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205377"/>
            <a:ext cx="1728192" cy="215165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55576" y="3183359"/>
            <a:ext cx="7514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cs-CZ" dirty="0" smtClean="0">
                <a:solidFill>
                  <a:schemeClr val="bg1"/>
                </a:solidFill>
              </a:rPr>
              <a:t>apř. rašelinná tůňka či jezírko v botanické zahradě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9552" y="256490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bg1"/>
                </a:solidFill>
              </a:rPr>
              <a:t>Archaeplastida</a:t>
            </a:r>
            <a:endParaRPr lang="cs-CZ" sz="1600" i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27584" y="635703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bg1"/>
                </a:solidFill>
              </a:rPr>
              <a:t>Stramenopila</a:t>
            </a:r>
            <a:endParaRPr lang="cs-CZ" sz="1600" i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11960" y="635703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bg1"/>
                </a:solidFill>
              </a:rPr>
              <a:t>Stramenopila</a:t>
            </a:r>
            <a:endParaRPr lang="cs-CZ" sz="1600" i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020272" y="6391326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bg1"/>
                </a:solidFill>
              </a:rPr>
              <a:t>Alveolata</a:t>
            </a:r>
            <a:endParaRPr lang="cs-CZ" sz="1600" i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563888" y="2422823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bg1"/>
                </a:solidFill>
              </a:rPr>
              <a:t>Cryptophyta</a:t>
            </a:r>
            <a:endParaRPr lang="cs-CZ" sz="1600" i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876256" y="2492896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bg1"/>
                </a:solidFill>
              </a:rPr>
              <a:t>Excavata</a:t>
            </a:r>
            <a:endParaRPr lang="cs-CZ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4724400" cy="609600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Typy stélek u řas</a:t>
            </a:r>
          </a:p>
        </p:txBody>
      </p:sp>
      <p:sp>
        <p:nvSpPr>
          <p:cNvPr id="54275" name="Text Box 9"/>
          <p:cNvSpPr txBox="1">
            <a:spLocks noChangeArrowheads="1"/>
          </p:cNvSpPr>
          <p:nvPr/>
        </p:nvSpPr>
        <p:spPr bwMode="auto">
          <a:xfrm>
            <a:off x="468313" y="5500688"/>
            <a:ext cx="2674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jednobuněčná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bičíkatá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jednojaderná </a:t>
            </a:r>
          </a:p>
        </p:txBody>
      </p:sp>
      <p:pic>
        <p:nvPicPr>
          <p:cNvPr id="54276" name="Picture 3" descr="monadoid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71563"/>
            <a:ext cx="2492375" cy="4343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4" descr="kapsal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000125"/>
            <a:ext cx="2519363" cy="42672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8" name="Text Box 9"/>
          <p:cNvSpPr txBox="1">
            <a:spLocks noChangeArrowheads="1"/>
          </p:cNvSpPr>
          <p:nvPr/>
        </p:nvSpPr>
        <p:spPr bwMode="auto">
          <a:xfrm>
            <a:off x="4572000" y="5572125"/>
            <a:ext cx="4429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jednobuněčná, jednojaderná, s nepohyblivými pseudociliemi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4724400" cy="609600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Typy stélek u řas</a:t>
            </a:r>
          </a:p>
        </p:txBody>
      </p:sp>
      <p:sp>
        <p:nvSpPr>
          <p:cNvPr id="55299" name="Text Box 9"/>
          <p:cNvSpPr txBox="1">
            <a:spLocks noChangeArrowheads="1"/>
          </p:cNvSpPr>
          <p:nvPr/>
        </p:nvSpPr>
        <p:spPr bwMode="auto">
          <a:xfrm>
            <a:off x="214313" y="4643438"/>
            <a:ext cx="32861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jednobuněčná, jedno- nebo mnohojaderná (plasmodium), tvořící panožky</a:t>
            </a:r>
          </a:p>
        </p:txBody>
      </p:sp>
      <p:pic>
        <p:nvPicPr>
          <p:cNvPr id="55300" name="Picture 6" descr="rhizopod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785938"/>
            <a:ext cx="2819400" cy="25939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9"/>
          <p:cNvSpPr txBox="1">
            <a:spLocks noChangeArrowheads="1"/>
          </p:cNvSpPr>
          <p:nvPr/>
        </p:nvSpPr>
        <p:spPr bwMode="auto">
          <a:xfrm>
            <a:off x="3786188" y="4143375"/>
            <a:ext cx="22145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jedno-buněčná, jednojader-ná, bez bičíků</a:t>
            </a:r>
          </a:p>
        </p:txBody>
      </p:sp>
      <p:pic>
        <p:nvPicPr>
          <p:cNvPr id="55302" name="Picture 5" descr="kokal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428750"/>
            <a:ext cx="1833563" cy="23431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3" name="Text Box 9"/>
          <p:cNvSpPr txBox="1">
            <a:spLocks noChangeArrowheads="1"/>
          </p:cNvSpPr>
          <p:nvPr/>
        </p:nvSpPr>
        <p:spPr bwMode="auto">
          <a:xfrm>
            <a:off x="6357938" y="4572000"/>
            <a:ext cx="24288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vláknitá, mnohobuněčná, s jedno-jadernými buňkami</a:t>
            </a:r>
          </a:p>
        </p:txBody>
      </p:sp>
      <p:pic>
        <p:nvPicPr>
          <p:cNvPr id="55304" name="Picture 7" descr="trichal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28625"/>
            <a:ext cx="1841500" cy="4038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4876800" cy="609600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Typy stélek u řas</a:t>
            </a:r>
          </a:p>
        </p:txBody>
      </p:sp>
      <p:sp>
        <p:nvSpPr>
          <p:cNvPr id="56323" name="Text Box 7"/>
          <p:cNvSpPr txBox="1">
            <a:spLocks noChangeArrowheads="1"/>
          </p:cNvSpPr>
          <p:nvPr/>
        </p:nvSpPr>
        <p:spPr bwMode="auto">
          <a:xfrm>
            <a:off x="357188" y="4857750"/>
            <a:ext cx="3857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vláknitá, s funkčně i morfologicky odlišenými hlavními a postranními vlákny</a:t>
            </a:r>
          </a:p>
        </p:txBody>
      </p:sp>
      <p:pic>
        <p:nvPicPr>
          <p:cNvPr id="56324" name="Picture 8" descr="hetero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14438"/>
            <a:ext cx="3335338" cy="3352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11" descr="sifono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71500"/>
            <a:ext cx="2293938" cy="44973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5072063" y="5214938"/>
            <a:ext cx="3857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vláknitá nebo vakovitá, mnohobuněčná, </a:t>
            </a:r>
            <a:b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</a:b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s vícejadernými buňkami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4876800" cy="609600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Typy stélek u řas</a:t>
            </a:r>
          </a:p>
        </p:txBody>
      </p:sp>
      <p:sp>
        <p:nvSpPr>
          <p:cNvPr id="57347" name="Text Box 7"/>
          <p:cNvSpPr txBox="1">
            <a:spLocks noChangeArrowheads="1"/>
          </p:cNvSpPr>
          <p:nvPr/>
        </p:nvSpPr>
        <p:spPr bwMode="auto">
          <a:xfrm>
            <a:off x="285750" y="4643438"/>
            <a:ext cx="43576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(pseudoparenchymatická) ploše listovité nebo prostorově  uspořádané stélky, často rozlišené na rhizoidy, kauloidy a fyloidy</a:t>
            </a:r>
          </a:p>
        </p:txBody>
      </p:sp>
      <p:pic>
        <p:nvPicPr>
          <p:cNvPr id="57348" name="Picture 10" descr="sif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85750"/>
            <a:ext cx="1849437" cy="53562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9" descr="pletiv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071563"/>
            <a:ext cx="2112962" cy="3581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5072063" y="5657850"/>
            <a:ext cx="4071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  <a:latin typeface="Comic Sans MS" panose="030F0702030302020204" pitchFamily="66" charset="0"/>
              </a:rPr>
              <a:t>trubicovitá, vakovitá nebo vláknitá, mnohojaderná, bez přehrádek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1296144" cy="14077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" y="2101602"/>
            <a:ext cx="2203320" cy="13994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79" y="44624"/>
            <a:ext cx="1603977" cy="177281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25" y="4981194"/>
            <a:ext cx="1527839" cy="15441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56" y="4971951"/>
            <a:ext cx="1689174" cy="16113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11" y="78747"/>
            <a:ext cx="2330729" cy="204256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92896"/>
            <a:ext cx="2913740" cy="218530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64" y="3787093"/>
            <a:ext cx="2652976" cy="266624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" y="3717032"/>
            <a:ext cx="2172685" cy="86545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" y="4840478"/>
            <a:ext cx="2324644" cy="175687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26565" y="1484784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monadoidní</a:t>
            </a:r>
            <a:endParaRPr lang="cs-CZ" sz="1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347864" y="6145559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sifonokladální</a:t>
            </a:r>
            <a:endParaRPr lang="cs-CZ" sz="1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798973" y="3789040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sifonální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998773" y="1817440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kokální</a:t>
            </a:r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804248" y="4633391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pletivná</a:t>
            </a:r>
            <a:endParaRPr lang="cs-CZ" sz="1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139952" y="1412776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kapsální</a:t>
            </a:r>
            <a:endParaRPr lang="cs-CZ" sz="1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39552" y="6577607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heterotrichální</a:t>
            </a:r>
            <a:endParaRPr lang="cs-CZ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702629" y="4581128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trichální</a:t>
            </a:r>
            <a:endParaRPr lang="cs-CZ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79002" y="3429000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rhizopodová</a:t>
            </a:r>
            <a:endParaRPr lang="cs-CZ" sz="14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6300192" y="2146206"/>
            <a:ext cx="2237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pseudoparenchymatická</a:t>
            </a:r>
            <a:endParaRPr lang="cs-CZ" sz="1400" dirty="0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96" y="97283"/>
            <a:ext cx="2001116" cy="1355115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26780"/>
            <a:ext cx="2358008" cy="1886406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7174965" y="6525344"/>
            <a:ext cx="2581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m</a:t>
            </a:r>
            <a:r>
              <a:rPr lang="cs-CZ" sz="1400" dirty="0" err="1" smtClean="0"/>
              <a:t>onadoidní</a:t>
            </a:r>
            <a:r>
              <a:rPr lang="cs-CZ" sz="1400" dirty="0" smtClean="0"/>
              <a:t> </a:t>
            </a:r>
            <a:r>
              <a:rPr lang="cs-CZ" sz="1400" dirty="0" err="1" smtClean="0"/>
              <a:t>coenobium</a:t>
            </a:r>
            <a:endParaRPr lang="cs-CZ" sz="14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364088" y="6539697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k</a:t>
            </a:r>
            <a:r>
              <a:rPr lang="cs-CZ" sz="1400" dirty="0" err="1" smtClean="0"/>
              <a:t>okální</a:t>
            </a:r>
            <a:r>
              <a:rPr lang="cs-CZ" sz="1400" dirty="0" smtClean="0"/>
              <a:t> </a:t>
            </a:r>
            <a:r>
              <a:rPr lang="cs-CZ" sz="1400" dirty="0" err="1" smtClean="0"/>
              <a:t>coenobium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28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1600200" cy="228600"/>
          </a:xfrm>
        </p:spPr>
        <p:txBody>
          <a:bodyPr/>
          <a:lstStyle/>
          <a:p>
            <a:pPr eaLnBrk="1" hangingPunct="1"/>
            <a:r>
              <a:rPr lang="cs-CZ" altLang="cs-CZ" sz="900" smtClean="0">
                <a:solidFill>
                  <a:srgbClr val="006600"/>
                </a:solidFill>
                <a:latin typeface="Comic Sans MS" panose="030F0702030302020204" pitchFamily="66" charset="0"/>
              </a:rPr>
              <a:t>Cyanophyceae - sinice</a:t>
            </a:r>
          </a:p>
        </p:txBody>
      </p:sp>
      <p:pic>
        <p:nvPicPr>
          <p:cNvPr id="65539" name="Picture 8" descr="bla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362200" cy="19970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9" descr="azollam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1949450" cy="28781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11" descr="Scytone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"/>
            <a:ext cx="3100388" cy="2286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12" descr="stromatolit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3886200" cy="25019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3" name="Picture 13" descr="nostoc1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1981200" cy="18827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14" descr="Microcystis a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76600"/>
            <a:ext cx="1839913" cy="3352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5" name="Text Box 7"/>
          <p:cNvSpPr txBox="1">
            <a:spLocks noChangeArrowheads="1"/>
          </p:cNvSpPr>
          <p:nvPr/>
        </p:nvSpPr>
        <p:spPr bwMode="auto">
          <a:xfrm>
            <a:off x="381000" y="2514600"/>
            <a:ext cx="6629400" cy="14684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cs-CZ" altLang="cs-CZ" sz="2800">
                <a:latin typeface="Comic Sans MS" panose="030F0702030302020204" pitchFamily="66" charset="0"/>
              </a:rPr>
              <a:t>říše </a:t>
            </a:r>
            <a:r>
              <a:rPr lang="cs-CZ" altLang="cs-CZ" sz="2800" b="1">
                <a:latin typeface="Comic Sans MS" panose="030F0702030302020204" pitchFamily="66" charset="0"/>
              </a:rPr>
              <a:t>Bacteria</a:t>
            </a:r>
            <a:r>
              <a:rPr lang="cs-CZ" altLang="cs-CZ" sz="280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cs-CZ" altLang="cs-CZ" sz="2800">
                <a:latin typeface="Comic Sans MS" panose="030F0702030302020204" pitchFamily="66" charset="0"/>
              </a:rPr>
              <a:t>oddělení </a:t>
            </a:r>
            <a:r>
              <a:rPr lang="cs-CZ" altLang="cs-CZ" sz="2800" b="1">
                <a:latin typeface="Comic Sans MS" panose="030F0702030302020204" pitchFamily="66" charset="0"/>
              </a:rPr>
              <a:t>Cyanobacteria, Cyanophyta</a:t>
            </a:r>
            <a:r>
              <a:rPr lang="cs-CZ" altLang="cs-CZ" sz="280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cs-CZ" altLang="cs-CZ" sz="2800">
                <a:latin typeface="Comic Sans MS" panose="030F0702030302020204" pitchFamily="66" charset="0"/>
              </a:rPr>
              <a:t>třída </a:t>
            </a:r>
            <a:r>
              <a:rPr lang="cs-CZ" altLang="cs-CZ" sz="2800" b="1">
                <a:latin typeface="Comic Sans MS" panose="030F0702030302020204" pitchFamily="66" charset="0"/>
              </a:rPr>
              <a:t>Cyanophyceae - sinice</a:t>
            </a:r>
          </a:p>
        </p:txBody>
      </p:sp>
      <p:pic>
        <p:nvPicPr>
          <p:cNvPr id="65546" name="Picture 15" descr="Anabaena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1735138" cy="1752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27471" y="153318"/>
            <a:ext cx="73009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dirty="0"/>
              <a:t>Země před 3,5 miliardami let</a:t>
            </a:r>
          </a:p>
          <a:p>
            <a:r>
              <a:rPr lang="cs-CZ" altLang="cs-CZ" dirty="0"/>
              <a:t>	- atmosféra bez kyslíku, převážně oxid uhličitý</a:t>
            </a:r>
          </a:p>
          <a:p>
            <a:r>
              <a:rPr lang="cs-CZ" altLang="cs-CZ" dirty="0"/>
              <a:t>	- život tvořený výlučně </a:t>
            </a:r>
            <a:r>
              <a:rPr lang="cs-CZ" altLang="cs-CZ" dirty="0" err="1"/>
              <a:t>prokaryoty</a:t>
            </a:r>
            <a:endParaRPr lang="cs-CZ" altLang="cs-CZ" dirty="0"/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715000" y="3810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28800"/>
            <a:ext cx="470535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80112" y="587727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</a:t>
            </a:r>
            <a:r>
              <a:rPr lang="cs-CZ" sz="2000" dirty="0" smtClean="0"/>
              <a:t>tatická evoluce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3449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0"/>
            <a:ext cx="582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dirty="0"/>
              <a:t>před 2,5 až 0,6 </a:t>
            </a:r>
            <a:r>
              <a:rPr lang="cs-CZ" altLang="cs-CZ" dirty="0" smtClean="0"/>
              <a:t>miliardami </a:t>
            </a:r>
            <a:r>
              <a:rPr lang="cs-CZ" altLang="cs-CZ" dirty="0"/>
              <a:t>let - „věk sinic“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512" y="5877272"/>
            <a:ext cx="856895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1800" dirty="0"/>
              <a:t>dobře dokumentované fosilie </a:t>
            </a:r>
            <a:r>
              <a:rPr lang="cs-CZ" altLang="cs-CZ" sz="1800" dirty="0" err="1"/>
              <a:t>kokálních</a:t>
            </a:r>
            <a:r>
              <a:rPr lang="cs-CZ" altLang="cs-CZ" sz="1800" dirty="0"/>
              <a:t> a vláknitých sinic - stáří 2,5 miliardy </a:t>
            </a:r>
            <a:r>
              <a:rPr lang="cs-CZ" altLang="cs-CZ" sz="1800" dirty="0" smtClean="0"/>
              <a:t>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1800" dirty="0"/>
              <a:t>s</a:t>
            </a:r>
            <a:r>
              <a:rPr lang="cs-CZ" altLang="cs-CZ" sz="1800" dirty="0" smtClean="0"/>
              <a:t>tromatolity – zmizely před 5 mil let; dnes výjimečně</a:t>
            </a:r>
          </a:p>
          <a:p>
            <a:r>
              <a:rPr lang="cs-CZ" altLang="cs-CZ" sz="2000" dirty="0" smtClean="0"/>
              <a:t> </a:t>
            </a:r>
            <a:endParaRPr lang="cs-CZ" altLang="cs-CZ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444208" y="5373216"/>
            <a:ext cx="177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dirty="0"/>
              <a:t>stromatolity</a:t>
            </a:r>
          </a:p>
        </p:txBody>
      </p:sp>
      <p:pic>
        <p:nvPicPr>
          <p:cNvPr id="7173" name="Picture 5" descr="stromatp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3776663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stromatolity-fosilni-grandcanyon-middleproterozo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6632"/>
            <a:ext cx="2667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stromatolit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48680"/>
            <a:ext cx="291465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stromatolit-průře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2776"/>
            <a:ext cx="2674938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5" y="2084218"/>
            <a:ext cx="1627871" cy="13647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80" y="1268760"/>
            <a:ext cx="2574776" cy="29956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81" y="1196752"/>
            <a:ext cx="3166899" cy="320950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347864" y="4345359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>
                <a:solidFill>
                  <a:schemeClr val="bg1"/>
                </a:solidFill>
              </a:rPr>
              <a:t>Eudorina</a:t>
            </a:r>
            <a:endParaRPr lang="cs-CZ" sz="1400" i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95317" y="4440360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>
                <a:solidFill>
                  <a:schemeClr val="bg1"/>
                </a:solidFill>
              </a:rPr>
              <a:t>Volvox</a:t>
            </a:r>
            <a:endParaRPr lang="cs-CZ" sz="1400" i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4976" y="3501008"/>
            <a:ext cx="178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>
                <a:solidFill>
                  <a:schemeClr val="bg1"/>
                </a:solidFill>
              </a:rPr>
              <a:t>Chlamydomonas</a:t>
            </a:r>
            <a:endParaRPr lang="cs-CZ" sz="1400" i="1" dirty="0">
              <a:solidFill>
                <a:schemeClr val="bg1"/>
              </a:solidFill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1979712" y="2752203"/>
            <a:ext cx="36004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5205307" y="2752203"/>
            <a:ext cx="36004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347864" y="116632"/>
            <a:ext cx="496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Evoluce řas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07825" y="598915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2. polovina 19. stol.- zač. 20.stol.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0" y="5661249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C</a:t>
            </a:r>
            <a:r>
              <a:rPr lang="cs-CZ" sz="1600" dirty="0" smtClean="0">
                <a:solidFill>
                  <a:schemeClr val="bg1"/>
                </a:solidFill>
              </a:rPr>
              <a:t>hybný předpoklad – morfologicky komplikovanější stélky (NE)jsou vývojově odvozenější</a:t>
            </a:r>
          </a:p>
          <a:p>
            <a:endParaRPr lang="cs-CZ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bg1"/>
                </a:solidFill>
              </a:rPr>
              <a:t> molekulární revoluce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6555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„</a:t>
            </a:r>
            <a:r>
              <a:rPr lang="cs-CZ" altLang="cs-CZ" sz="2000" dirty="0" err="1" smtClean="0"/>
              <a:t>procyanobacteria</a:t>
            </a:r>
            <a:r>
              <a:rPr lang="cs-CZ" altLang="cs-CZ" sz="2000" dirty="0" smtClean="0"/>
              <a:t>“ – anaerobní FS: CO</a:t>
            </a:r>
            <a:r>
              <a:rPr lang="cs-CZ" altLang="cs-CZ" sz="2000" baseline="-25000" dirty="0" smtClean="0"/>
              <a:t>2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+ 2 H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S → (CH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O) + 2 S + </a:t>
            </a:r>
            <a:r>
              <a:rPr lang="cs-CZ" altLang="cs-CZ" sz="2000" dirty="0" smtClean="0"/>
              <a:t>H</a:t>
            </a:r>
            <a:r>
              <a:rPr lang="cs-CZ" altLang="cs-CZ" sz="2000" baseline="-25000" dirty="0" smtClean="0"/>
              <a:t>2</a:t>
            </a:r>
            <a:r>
              <a:rPr lang="cs-CZ" altLang="cs-CZ" sz="2000" dirty="0" smtClean="0"/>
              <a:t>O</a:t>
            </a:r>
          </a:p>
          <a:p>
            <a:endParaRPr lang="cs-CZ" alt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později </a:t>
            </a:r>
            <a:r>
              <a:rPr lang="cs-CZ" altLang="cs-CZ" sz="2000" dirty="0"/>
              <a:t>- vynález </a:t>
            </a:r>
            <a:r>
              <a:rPr lang="cs-CZ" altLang="cs-CZ" sz="2000" dirty="0" err="1"/>
              <a:t>thylakoidů</a:t>
            </a:r>
            <a:r>
              <a:rPr lang="cs-CZ" altLang="cs-CZ" sz="2000" dirty="0"/>
              <a:t> a </a:t>
            </a:r>
            <a:r>
              <a:rPr lang="cs-CZ" altLang="cs-CZ" sz="2000" dirty="0" err="1" smtClean="0"/>
              <a:t>fykobilisomů</a:t>
            </a:r>
            <a:r>
              <a:rPr lang="cs-CZ" altLang="cs-CZ" sz="2000" dirty="0" smtClean="0"/>
              <a:t> </a:t>
            </a:r>
            <a:endParaRPr lang="cs-CZ" altLang="cs-CZ" sz="2000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19872" y="1765265"/>
            <a:ext cx="40521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sz="2000" dirty="0" err="1"/>
              <a:t>oxygenní</a:t>
            </a:r>
            <a:r>
              <a:rPr lang="cs-CZ" altLang="cs-CZ" sz="2000" dirty="0"/>
              <a:t> fotosyntéza</a:t>
            </a:r>
          </a:p>
          <a:p>
            <a:r>
              <a:rPr lang="cs-CZ" altLang="cs-CZ" sz="2000" dirty="0"/>
              <a:t>(proto také </a:t>
            </a:r>
            <a:r>
              <a:rPr lang="cs-CZ" altLang="cs-CZ" sz="2000" i="1" dirty="0" err="1"/>
              <a:t>oxyfototrofní</a:t>
            </a:r>
            <a:r>
              <a:rPr lang="cs-CZ" altLang="cs-CZ" sz="2000" i="1" dirty="0"/>
              <a:t> baktérie</a:t>
            </a:r>
            <a:r>
              <a:rPr lang="cs-CZ" altLang="cs-CZ" sz="2000" dirty="0"/>
              <a:t>)</a:t>
            </a:r>
          </a:p>
          <a:p>
            <a:r>
              <a:rPr lang="cs-CZ" altLang="cs-CZ" sz="2000" dirty="0"/>
              <a:t>(umějí ovšem i </a:t>
            </a:r>
            <a:r>
              <a:rPr lang="cs-CZ" altLang="cs-CZ" sz="2000" dirty="0" err="1" smtClean="0"/>
              <a:t>sulfurogenní</a:t>
            </a:r>
            <a:r>
              <a:rPr lang="cs-CZ" altLang="cs-CZ" sz="2000" dirty="0" smtClean="0"/>
              <a:t> FS)</a:t>
            </a:r>
            <a:endParaRPr lang="cs-CZ" altLang="cs-CZ" sz="2000" dirty="0"/>
          </a:p>
        </p:txBody>
      </p:sp>
      <p:pic>
        <p:nvPicPr>
          <p:cNvPr id="51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52936"/>
            <a:ext cx="54102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5715000" y="5715000"/>
            <a:ext cx="168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cs-CZ"/>
              <a:t>fykobilisóm</a:t>
            </a:r>
          </a:p>
        </p:txBody>
      </p:sp>
      <p:pic>
        <p:nvPicPr>
          <p:cNvPr id="512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90951"/>
            <a:ext cx="24384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13"/>
          <p:cNvSpPr txBox="1">
            <a:spLocks noChangeArrowheads="1"/>
          </p:cNvSpPr>
          <p:nvPr/>
        </p:nvSpPr>
        <p:spPr bwMode="auto">
          <a:xfrm>
            <a:off x="1752600" y="1268760"/>
            <a:ext cx="4537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 smtClean="0"/>
              <a:t>6 CO</a:t>
            </a:r>
            <a:r>
              <a:rPr lang="cs-CZ" altLang="cs-CZ" sz="2000" baseline="-25000" dirty="0" smtClean="0"/>
              <a:t>2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+ 6 H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O → C</a:t>
            </a:r>
            <a:r>
              <a:rPr lang="cs-CZ" altLang="cs-CZ" sz="2000" baseline="-25000" dirty="0"/>
              <a:t>6</a:t>
            </a:r>
            <a:r>
              <a:rPr lang="cs-CZ" altLang="cs-CZ" sz="2000" dirty="0"/>
              <a:t>H</a:t>
            </a:r>
            <a:r>
              <a:rPr lang="cs-CZ" altLang="cs-CZ" sz="2000" baseline="-25000" dirty="0"/>
              <a:t>12</a:t>
            </a:r>
            <a:r>
              <a:rPr lang="cs-CZ" altLang="cs-CZ" sz="2000" dirty="0"/>
              <a:t>O</a:t>
            </a:r>
            <a:r>
              <a:rPr lang="cs-CZ" altLang="cs-CZ" sz="2000" baseline="-25000" dirty="0"/>
              <a:t>6</a:t>
            </a:r>
            <a:r>
              <a:rPr lang="cs-CZ" altLang="cs-CZ" sz="2000" dirty="0"/>
              <a:t> + 6 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911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12" y="152400"/>
            <a:ext cx="8991600" cy="609600"/>
          </a:xfrm>
        </p:spPr>
        <p:txBody>
          <a:bodyPr/>
          <a:lstStyle/>
          <a:p>
            <a:pPr eaLnBrk="1" hangingPunct="1"/>
            <a:r>
              <a:rPr lang="cs-CZ" altLang="cs-CZ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Sinice – </a:t>
            </a:r>
            <a:r>
              <a:rPr lang="cs-CZ" altLang="cs-CZ" sz="32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fykobilisomy</a:t>
            </a:r>
            <a:endParaRPr lang="cs-CZ" altLang="cs-CZ" sz="32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9636" name="TextovéPole 5"/>
          <p:cNvSpPr txBox="1">
            <a:spLocks noChangeArrowheads="1"/>
          </p:cNvSpPr>
          <p:nvPr/>
        </p:nvSpPr>
        <p:spPr bwMode="auto">
          <a:xfrm>
            <a:off x="1071563" y="1071563"/>
            <a:ext cx="285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omic Sans MS" panose="030F0702030302020204" pitchFamily="66" charset="0"/>
              </a:rPr>
              <a:t>fykoerytrin</a:t>
            </a:r>
            <a:endParaRPr lang="cs-CZ" altLang="cs-CZ" sz="2400" dirty="0">
              <a:latin typeface="Comic Sans MS" panose="030F0702030302020204" pitchFamily="66" charset="0"/>
            </a:endParaRPr>
          </a:p>
        </p:txBody>
      </p:sp>
      <p:sp>
        <p:nvSpPr>
          <p:cNvPr id="69637" name="TextovéPole 6"/>
          <p:cNvSpPr txBox="1">
            <a:spLocks noChangeArrowheads="1"/>
          </p:cNvSpPr>
          <p:nvPr/>
        </p:nvSpPr>
        <p:spPr bwMode="auto">
          <a:xfrm>
            <a:off x="1071563" y="2500313"/>
            <a:ext cx="285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omic Sans MS" panose="030F0702030302020204" pitchFamily="66" charset="0"/>
              </a:rPr>
              <a:t>allofykocyanin</a:t>
            </a:r>
            <a:endParaRPr lang="cs-CZ" altLang="cs-CZ" sz="2400" dirty="0">
              <a:latin typeface="Comic Sans MS" panose="030F0702030302020204" pitchFamily="66" charset="0"/>
            </a:endParaRPr>
          </a:p>
        </p:txBody>
      </p:sp>
      <p:sp>
        <p:nvSpPr>
          <p:cNvPr id="69638" name="TextovéPole 7"/>
          <p:cNvSpPr txBox="1">
            <a:spLocks noChangeArrowheads="1"/>
          </p:cNvSpPr>
          <p:nvPr/>
        </p:nvSpPr>
        <p:spPr bwMode="auto">
          <a:xfrm>
            <a:off x="1071563" y="1857375"/>
            <a:ext cx="285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omic Sans MS" panose="030F0702030302020204" pitchFamily="66" charset="0"/>
              </a:rPr>
              <a:t>fykocyanin</a:t>
            </a:r>
            <a:endParaRPr lang="cs-CZ" altLang="cs-CZ" sz="2400" dirty="0">
              <a:latin typeface="Comic Sans MS" panose="030F0702030302020204" pitchFamily="66" charset="0"/>
            </a:endParaRPr>
          </a:p>
        </p:txBody>
      </p:sp>
      <p:pic>
        <p:nvPicPr>
          <p:cNvPr id="69639" name="Obrázek 4" descr="fykobiliz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000125"/>
            <a:ext cx="5453063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4" descr="phycobilis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43313"/>
            <a:ext cx="43338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ovací šipka 9"/>
          <p:cNvCxnSpPr/>
          <p:nvPr/>
        </p:nvCxnSpPr>
        <p:spPr>
          <a:xfrm>
            <a:off x="2928938" y="1285875"/>
            <a:ext cx="2357437" cy="3571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>
            <a:off x="2857500" y="2214563"/>
            <a:ext cx="2357438" cy="357187"/>
          </a:xfrm>
          <a:prstGeom prst="straightConnector1">
            <a:avLst/>
          </a:prstGeom>
          <a:ln w="381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3214688" y="2786063"/>
            <a:ext cx="2357437" cy="357187"/>
          </a:xfrm>
          <a:prstGeom prst="straightConnector1">
            <a:avLst/>
          </a:prstGeom>
          <a:ln w="3810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4860032" y="508518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</a:t>
            </a:r>
            <a:r>
              <a:rPr lang="cs-CZ" dirty="0" smtClean="0"/>
              <a:t>ptimální využití světla</a:t>
            </a:r>
          </a:p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chromatická adaptace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40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91600" cy="609600"/>
          </a:xfrm>
        </p:spPr>
        <p:txBody>
          <a:bodyPr/>
          <a:lstStyle/>
          <a:p>
            <a:pPr eaLnBrk="1" hangingPunct="1"/>
            <a:r>
              <a:rPr lang="cs-CZ" altLang="cs-CZ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Sinice – celková charakteristika</a:t>
            </a:r>
          </a:p>
        </p:txBody>
      </p:sp>
      <p:sp>
        <p:nvSpPr>
          <p:cNvPr id="66563" name="Text Box 11"/>
          <p:cNvSpPr txBox="1">
            <a:spLocks noChangeArrowheads="1"/>
          </p:cNvSpPr>
          <p:nvPr/>
        </p:nvSpPr>
        <p:spPr bwMode="auto">
          <a:xfrm>
            <a:off x="228600" y="1025435"/>
            <a:ext cx="8915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SzPct val="150000"/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                                                        </a:t>
            </a:r>
            <a:r>
              <a:rPr lang="cs-CZ" altLang="cs-CZ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"blue-green </a:t>
            </a:r>
            <a:r>
              <a:rPr lang="cs-CZ" altLang="cs-CZ" sz="24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algae</a:t>
            </a:r>
            <a:r>
              <a:rPr lang="cs-CZ" altLang="cs-CZ" sz="2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"</a:t>
            </a:r>
            <a:endParaRPr lang="cs-CZ" altLang="cs-CZ" sz="24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SzPct val="150000"/>
            </a:pPr>
            <a:r>
              <a:rPr lang="cs-CZ" altLang="cs-CZ" sz="2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fotoautotrofní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gramnegativní bakterie 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SzPct val="150000"/>
            </a:pPr>
            <a:r>
              <a:rPr lang="cs-CZ" altLang="cs-CZ" sz="2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prokarya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– nemají pravé jádro, chloroplasty ani mitochondrie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SzPct val="150000"/>
            </a:pP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nemají bičíky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SzPct val="150000"/>
            </a:pP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stélka jednobuněčná nebo vláknitá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SzPct val="150000"/>
            </a:pP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fotosyntetické pigmenty: chlorofyl</a:t>
            </a:r>
            <a:r>
              <a:rPr lang="cs-CZ" altLang="cs-CZ" sz="2400" i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400" i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a </a:t>
            </a: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(někdy </a:t>
            </a:r>
            <a:r>
              <a:rPr lang="cs-CZ" altLang="cs-CZ" sz="2400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cs-CZ" altLang="cs-CZ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2400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cs-CZ" altLang="cs-CZ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či </a:t>
            </a:r>
            <a:r>
              <a:rPr lang="cs-CZ" altLang="cs-CZ" sz="2400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),</a:t>
            </a: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β-karoten, xantofyly, </a:t>
            </a:r>
            <a:r>
              <a:rPr lang="cs-CZ" altLang="cs-CZ" sz="2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fykobiliny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SzPct val="150000"/>
            </a:pP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schopnost fixace vzdušného dusíku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SzPct val="150000"/>
            </a:pP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rozmnožování pouze nepohlavní – dělením buněk, rozdělením vláken (tvorba hormogonií), fragmentace kolonií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SzPct val="150000"/>
            </a:pP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nejstarší organismy s fotosyntézou rostlinného </a:t>
            </a: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typu</a:t>
            </a:r>
            <a:endParaRPr lang="cs-CZ" altLang="cs-CZ" sz="2000" dirty="0"/>
          </a:p>
        </p:txBody>
      </p:sp>
      <p:grpSp>
        <p:nvGrpSpPr>
          <p:cNvPr id="66564" name="Skupina 7"/>
          <p:cNvGrpSpPr>
            <a:grpSpLocks/>
          </p:cNvGrpSpPr>
          <p:nvPr/>
        </p:nvGrpSpPr>
        <p:grpSpPr bwMode="auto">
          <a:xfrm rot="5400000">
            <a:off x="7037387" y="1394395"/>
            <a:ext cx="1331913" cy="2881312"/>
            <a:chOff x="7500958" y="1214422"/>
            <a:chExt cx="1643042" cy="3433770"/>
          </a:xfrm>
        </p:grpSpPr>
        <p:pic>
          <p:nvPicPr>
            <p:cNvPr id="66565" name="Picture 15" descr="Anabaena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58" y="1214422"/>
              <a:ext cx="1643042" cy="1659577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566" name="Picture 15" descr="Anabaena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682" y="2857496"/>
              <a:ext cx="1136318" cy="1147754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567" name="Picture 15" descr="Anabaena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765" y="4000504"/>
              <a:ext cx="641235" cy="64768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12" y="152400"/>
            <a:ext cx="8991600" cy="609600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Sinice – stavba buňky</a:t>
            </a:r>
          </a:p>
        </p:txBody>
      </p:sp>
      <p:pic>
        <p:nvPicPr>
          <p:cNvPr id="67587" name="Picture 5" descr="Anabaen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179388" y="4868863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slizová vrstva na povrchu </a:t>
            </a:r>
            <a:r>
              <a:rPr lang="cs-CZ" altLang="cs-CZ" sz="2000" dirty="0" smtClean="0">
                <a:latin typeface="Arial" panose="020B0604020202020204" pitchFamily="34" charset="0"/>
              </a:rPr>
              <a:t>buňky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buněčná stěna – </a:t>
            </a:r>
            <a:r>
              <a:rPr lang="cs-CZ" altLang="cs-CZ" sz="2000" dirty="0" err="1">
                <a:latin typeface="Arial" panose="020B0604020202020204" pitchFamily="34" charset="0"/>
              </a:rPr>
              <a:t>peptidoglykany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murein</a:t>
            </a:r>
            <a:r>
              <a:rPr lang="cs-CZ" altLang="cs-CZ" sz="2000" dirty="0">
                <a:latin typeface="Arial" panose="020B0604020202020204" pitchFamily="34" charset="0"/>
              </a:rPr>
              <a:t> a </a:t>
            </a:r>
            <a:r>
              <a:rPr lang="cs-CZ" altLang="cs-CZ" sz="2000" dirty="0" err="1">
                <a:latin typeface="Arial" panose="020B0604020202020204" pitchFamily="34" charset="0"/>
              </a:rPr>
              <a:t>kys</a:t>
            </a:r>
            <a:r>
              <a:rPr lang="cs-CZ" altLang="cs-CZ" sz="2000" dirty="0">
                <a:latin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</a:rPr>
              <a:t>diaminopi-pimelová</a:t>
            </a:r>
            <a:r>
              <a:rPr lang="cs-CZ" altLang="cs-CZ" sz="2000" dirty="0">
                <a:latin typeface="Arial" panose="020B0604020202020204" pitchFamily="34" charset="0"/>
              </a:rPr>
              <a:t> (znemožňují obarvení protoplastu podle K. </a:t>
            </a:r>
            <a:r>
              <a:rPr lang="cs-CZ" altLang="cs-CZ" sz="2000" dirty="0" err="1">
                <a:latin typeface="Arial" panose="020B0604020202020204" pitchFamily="34" charset="0"/>
              </a:rPr>
              <a:t>Gramma</a:t>
            </a:r>
            <a:r>
              <a:rPr lang="cs-CZ" altLang="cs-CZ" sz="2000" dirty="0">
                <a:latin typeface="Arial" panose="020B0604020202020204" pitchFamily="34" charset="0"/>
              </a:rPr>
              <a:t>) tvořící 4 </a:t>
            </a:r>
            <a:r>
              <a:rPr lang="cs-CZ" altLang="cs-CZ" sz="2000" dirty="0" smtClean="0">
                <a:latin typeface="Arial" panose="020B0604020202020204" pitchFamily="34" charset="0"/>
              </a:rPr>
              <a:t>vrstvy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v</a:t>
            </a:r>
            <a:r>
              <a:rPr lang="cs-CZ" altLang="cs-CZ" sz="2000" dirty="0" smtClean="0">
                <a:latin typeface="Arial" panose="020B0604020202020204" pitchFamily="34" charset="0"/>
              </a:rPr>
              <a:t> tylakoidech – chlorofyl </a:t>
            </a:r>
            <a:r>
              <a:rPr lang="cs-CZ" altLang="cs-CZ" sz="2000" i="1" dirty="0" smtClean="0">
                <a:latin typeface="Arial" panose="020B0604020202020204" pitchFamily="34" charset="0"/>
              </a:rPr>
              <a:t>a</a:t>
            </a:r>
            <a:r>
              <a:rPr lang="cs-CZ" altLang="cs-CZ" sz="2000" dirty="0" smtClean="0">
                <a:latin typeface="Arial" panose="020B0604020202020204" pitchFamily="34" charset="0"/>
              </a:rPr>
              <a:t>, xantofyly</a:t>
            </a:r>
            <a:endParaRPr lang="cs-CZ" altLang="cs-CZ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2928" y="227112"/>
            <a:ext cx="8991600" cy="609600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Sinice – stavba buňky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28600" y="1280949"/>
            <a:ext cx="89154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75000"/>
              </a:spcBef>
              <a:buSzPct val="150000"/>
            </a:pP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nukleoplasma – smyčky molekuly DNA připoutané pomocí RNA a bílkovin k plasmatické membráně</a:t>
            </a:r>
            <a:endParaRPr lang="cs-CZ" altLang="cs-CZ" sz="24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75000"/>
              </a:spcBef>
              <a:buSzPct val="150000"/>
            </a:pPr>
            <a:endParaRPr lang="cs-CZ" altLang="cs-CZ" sz="2400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75000"/>
              </a:spcBef>
              <a:buSzPct val="150000"/>
            </a:pP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zásobní 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látka – sinicový škrob (α-1,4-glukan), </a:t>
            </a:r>
            <a:r>
              <a:rPr lang="cs-CZ" altLang="cs-CZ" sz="2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cyanofycinová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zrnka (polypeptidy), </a:t>
            </a:r>
            <a:r>
              <a:rPr lang="cs-CZ" altLang="cs-CZ" sz="2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polyfosfátové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granule (volutin, při nadbytku fosforečnanů v prostředí</a:t>
            </a: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  <a:p>
            <a:pPr marL="0" indent="0" eaLnBrk="1" hangingPunct="1">
              <a:spcBef>
                <a:spcPct val="75000"/>
              </a:spcBef>
              <a:buSzPct val="150000"/>
              <a:buNone/>
            </a:pPr>
            <a:endParaRPr lang="cs-CZ" altLang="cs-CZ" sz="24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8278813" cy="863600"/>
          </a:xfrm>
        </p:spPr>
        <p:txBody>
          <a:bodyPr/>
          <a:lstStyle/>
          <a:p>
            <a:pPr eaLnBrk="1" hangingPunct="1"/>
            <a:r>
              <a:rPr lang="cs-CZ" altLang="cs-CZ" sz="36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heterocyty</a:t>
            </a:r>
            <a:r>
              <a:rPr lang="cs-CZ" altLang="cs-CZ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– fixace vzdušného N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28600" y="1229851"/>
            <a:ext cx="57835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30000"/>
              </a:spcBef>
              <a:buSzPct val="150000"/>
              <a:buNone/>
            </a:pPr>
            <a:r>
              <a:rPr lang="cs-CZ" altLang="cs-CZ" sz="24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heterocyty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– silnostěnné </a:t>
            </a: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buňky – v nich – enzym </a:t>
            </a:r>
            <a:r>
              <a:rPr lang="cs-CZ" altLang="cs-CZ" sz="2400" b="1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nitrogenáza</a:t>
            </a:r>
            <a:endParaRPr lang="cs-CZ" altLang="cs-CZ" sz="2400" b="1" dirty="0">
              <a:cs typeface="Times New Roman" panose="02020603050405020304" pitchFamily="18" charset="0"/>
            </a:endParaRPr>
          </a:p>
        </p:txBody>
      </p:sp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6524625" y="1357313"/>
            <a:ext cx="1655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 err="1">
                <a:latin typeface="Comic Sans MS" panose="030F0702030302020204" pitchFamily="66" charset="0"/>
              </a:rPr>
              <a:t>heterocyt</a:t>
            </a:r>
            <a:endParaRPr lang="cs-CZ" altLang="cs-CZ" sz="2400" dirty="0">
              <a:latin typeface="Comic Sans MS" panose="030F0702030302020204" pitchFamily="66" charset="0"/>
            </a:endParaRPr>
          </a:p>
        </p:txBody>
      </p:sp>
      <p:pic>
        <p:nvPicPr>
          <p:cNvPr id="71686" name="Picture 16" descr="Anabaena 100x DIC 5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3175" y="2159000"/>
            <a:ext cx="4060825" cy="45085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1687" name="AutoShape 14"/>
          <p:cNvSpPr>
            <a:spLocks noChangeArrowheads="1"/>
          </p:cNvSpPr>
          <p:nvPr/>
        </p:nvSpPr>
        <p:spPr bwMode="auto">
          <a:xfrm>
            <a:off x="6883400" y="1933575"/>
            <a:ext cx="215900" cy="2160588"/>
          </a:xfrm>
          <a:prstGeom prst="downArrow">
            <a:avLst>
              <a:gd name="adj1" fmla="val 50000"/>
              <a:gd name="adj2" fmla="val 250184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3429000" y="4714875"/>
            <a:ext cx="642938" cy="1588"/>
          </a:xfrm>
          <a:prstGeom prst="straightConnector1">
            <a:avLst/>
          </a:prstGeom>
          <a:ln w="28575">
            <a:solidFill>
              <a:srgbClr val="FF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61034"/>
            <a:ext cx="31242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tx2"/>
                </a:solidFill>
                <a:latin typeface="Arial" charset="0"/>
                <a:cs typeface="Arial" charset="0"/>
              </a:rPr>
              <a:t>Fixace vzdušného N</a:t>
            </a:r>
            <a:r>
              <a:rPr lang="cs-CZ" altLang="cs-CZ" sz="3200" b="1" baseline="-25000">
                <a:solidFill>
                  <a:schemeClr val="tx2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23850" y="908050"/>
            <a:ext cx="8208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2"/>
                </a:solidFill>
                <a:latin typeface="Arial" charset="0"/>
              </a:rPr>
              <a:t>fixace = přeměna atmosférického N</a:t>
            </a:r>
            <a:r>
              <a:rPr lang="cs-CZ" altLang="cs-CZ" baseline="-25000">
                <a:solidFill>
                  <a:schemeClr val="tx2"/>
                </a:solidFill>
                <a:latin typeface="Arial" charset="0"/>
              </a:rPr>
              <a:t>2</a:t>
            </a:r>
            <a:r>
              <a:rPr lang="cs-CZ" altLang="cs-CZ">
                <a:solidFill>
                  <a:schemeClr val="tx2"/>
                </a:solidFill>
                <a:latin typeface="Arial" charset="0"/>
              </a:rPr>
              <a:t> (N</a:t>
            </a:r>
            <a:r>
              <a:rPr lang="cs-CZ" altLang="cs-CZ">
                <a:solidFill>
                  <a:schemeClr val="tx2"/>
                </a:solidFill>
                <a:latin typeface="Arial" charset="0"/>
                <a:cs typeface="Arial" charset="0"/>
              </a:rPr>
              <a:t>≡N) na využitelnou formu dusíku (amoniak: NH</a:t>
            </a:r>
            <a:r>
              <a:rPr lang="cs-CZ" altLang="cs-CZ" baseline="-25000">
                <a:solidFill>
                  <a:schemeClr val="tx2"/>
                </a:solidFill>
                <a:latin typeface="Arial" charset="0"/>
                <a:cs typeface="Arial" charset="0"/>
              </a:rPr>
              <a:t>4</a:t>
            </a:r>
            <a:r>
              <a:rPr lang="cs-CZ" altLang="cs-CZ" baseline="30000">
                <a:solidFill>
                  <a:schemeClr val="tx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>
                <a:solidFill>
                  <a:schemeClr val="tx2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50825" y="836613"/>
            <a:ext cx="8353425" cy="10795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50825" y="321310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2"/>
                </a:solidFill>
                <a:latin typeface="Arial" charset="0"/>
              </a:rPr>
              <a:t>N – limitující prvek v moři, nutný pro tvorbu aminokyselin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50825" y="4005263"/>
            <a:ext cx="8424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chemeClr val="tx2"/>
                </a:solidFill>
                <a:latin typeface="Arial" charset="0"/>
              </a:rPr>
              <a:t>pouze sinice a bakterie mají schopnost fixovat N; sinice zároveň produkují O</a:t>
            </a:r>
            <a:r>
              <a:rPr lang="cs-CZ" altLang="cs-CZ" baseline="-25000" dirty="0">
                <a:solidFill>
                  <a:schemeClr val="tx2"/>
                </a:solidFill>
                <a:latin typeface="Arial" charset="0"/>
              </a:rPr>
              <a:t>2</a:t>
            </a:r>
            <a:r>
              <a:rPr lang="cs-CZ" altLang="cs-CZ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altLang="cs-CZ" dirty="0">
                <a:solidFill>
                  <a:schemeClr val="tx2"/>
                </a:solidFill>
                <a:latin typeface="Arial" charset="0"/>
                <a:cs typeface="Arial" charset="0"/>
              </a:rPr>
              <a:t>→ inaktivuje </a:t>
            </a:r>
            <a:r>
              <a:rPr lang="cs-CZ" altLang="cs-CZ" dirty="0" err="1">
                <a:latin typeface="Arial" charset="0"/>
                <a:cs typeface="Arial" charset="0"/>
              </a:rPr>
              <a:t>nitrogenázu</a:t>
            </a:r>
            <a:endParaRPr lang="cs-CZ" altLang="cs-CZ" dirty="0">
              <a:latin typeface="Arial" charset="0"/>
              <a:cs typeface="Arial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79388" y="2276475"/>
            <a:ext cx="8640762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cs-CZ" altLang="cs-CZ" sz="28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cs-CZ" altLang="cs-CZ" sz="2800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cs-CZ" altLang="cs-CZ" sz="2800">
                <a:solidFill>
                  <a:srgbClr val="FF0000"/>
                </a:solidFill>
                <a:latin typeface="Times New Roman" pitchFamily="18" charset="0"/>
              </a:rPr>
              <a:t> + 8 H</a:t>
            </a:r>
            <a:r>
              <a:rPr lang="cs-CZ" altLang="cs-CZ" sz="2800" baseline="3000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cs-CZ" altLang="cs-CZ" sz="2800">
                <a:solidFill>
                  <a:srgbClr val="FF0000"/>
                </a:solidFill>
                <a:latin typeface="Times New Roman" pitchFamily="18" charset="0"/>
              </a:rPr>
              <a:t> + 16 ATP </a:t>
            </a:r>
            <a:r>
              <a:rPr lang="cs-CZ" altLang="cs-CZ" sz="2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 2 NH</a:t>
            </a:r>
            <a:r>
              <a:rPr lang="cs-CZ" altLang="cs-CZ" sz="28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3 </a:t>
            </a:r>
            <a:r>
              <a:rPr lang="cs-CZ" altLang="cs-CZ" sz="2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+ H</a:t>
            </a:r>
            <a:r>
              <a:rPr lang="cs-CZ" altLang="cs-CZ" sz="28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cs-CZ" altLang="cs-CZ" sz="2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+ 16 ADP + 16 P</a:t>
            </a:r>
          </a:p>
          <a:p>
            <a:pPr eaLnBrk="1" hangingPunct="1"/>
            <a:endParaRPr lang="cs-CZ" altLang="cs-CZ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50825" y="537368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2"/>
                </a:solidFill>
                <a:latin typeface="Arial" charset="0"/>
              </a:rPr>
              <a:t>prostorová nebo časová separace obou aktivit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50825" y="6237288"/>
            <a:ext cx="889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Arial" charset="0"/>
              </a:rPr>
              <a:t>Energeticky nejnáročnější proces v biologii!!</a:t>
            </a:r>
          </a:p>
        </p:txBody>
      </p:sp>
    </p:spTree>
    <p:extLst>
      <p:ext uri="{BB962C8B-B14F-4D97-AF65-F5344CB8AC3E}">
        <p14:creationId xmlns:p14="http://schemas.microsoft.com/office/powerpoint/2010/main" val="133063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Anabaen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2952750" cy="2746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6"/>
          <p:cNvSpPr txBox="1">
            <a:spLocks noChangeArrowheads="1"/>
          </p:cNvSpPr>
          <p:nvPr/>
        </p:nvSpPr>
        <p:spPr bwMode="auto">
          <a:xfrm>
            <a:off x="1692275" y="2708275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 err="1" smtClean="0">
                <a:latin typeface="Comic Sans MS" panose="030F0702030302020204" pitchFamily="66" charset="0"/>
              </a:rPr>
              <a:t>akineta</a:t>
            </a:r>
            <a:endParaRPr lang="cs-CZ" altLang="cs-CZ" sz="2400" dirty="0">
              <a:latin typeface="Comic Sans MS" panose="030F0702030302020204" pitchFamily="66" charset="0"/>
            </a:endParaRPr>
          </a:p>
        </p:txBody>
      </p:sp>
      <p:sp>
        <p:nvSpPr>
          <p:cNvPr id="72708" name="AutoShape 7"/>
          <p:cNvSpPr>
            <a:spLocks noChangeArrowheads="1"/>
          </p:cNvSpPr>
          <p:nvPr/>
        </p:nvSpPr>
        <p:spPr bwMode="auto">
          <a:xfrm rot="1082249">
            <a:off x="2843213" y="3284538"/>
            <a:ext cx="215900" cy="1152525"/>
          </a:xfrm>
          <a:prstGeom prst="downArrow">
            <a:avLst>
              <a:gd name="adj1" fmla="val 50000"/>
              <a:gd name="adj2" fmla="val 133456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72710" name="Rectangle 13"/>
          <p:cNvSpPr>
            <a:spLocks noChangeArrowheads="1"/>
          </p:cNvSpPr>
          <p:nvPr/>
        </p:nvSpPr>
        <p:spPr bwMode="auto">
          <a:xfrm>
            <a:off x="540642" y="692696"/>
            <a:ext cx="83518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 smtClean="0">
                <a:latin typeface="Comic Sans MS" panose="030F0702030302020204" pitchFamily="66" charset="0"/>
              </a:rPr>
              <a:t>akinety</a:t>
            </a:r>
            <a:r>
              <a:rPr lang="cs-CZ" altLang="cs-CZ" dirty="0" smtClean="0">
                <a:latin typeface="Comic Sans MS" panose="030F0702030302020204" pitchFamily="66" charset="0"/>
              </a:rPr>
              <a:t> </a:t>
            </a:r>
            <a:r>
              <a:rPr lang="cs-CZ" altLang="cs-CZ" sz="2400" dirty="0">
                <a:latin typeface="Comic Sans MS" panose="030F0702030302020204" pitchFamily="66" charset="0"/>
              </a:rPr>
              <a:t>– </a:t>
            </a:r>
            <a:r>
              <a:rPr lang="cs-CZ" altLang="cs-CZ" sz="2400" dirty="0" smtClean="0">
                <a:latin typeface="Comic Sans MS" panose="030F0702030302020204" pitchFamily="66" charset="0"/>
              </a:rPr>
              <a:t>velké, silnostěnné </a:t>
            </a:r>
            <a:r>
              <a:rPr lang="cs-CZ" altLang="cs-CZ" sz="2400" dirty="0">
                <a:latin typeface="Comic Sans MS" panose="030F0702030302020204" pitchFamily="66" charset="0"/>
              </a:rPr>
              <a:t>buňky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vznik z vegetativních buněk při narůstajícím nedostatku živin, zásoba živin </a:t>
            </a:r>
          </a:p>
        </p:txBody>
      </p:sp>
      <p:pic>
        <p:nvPicPr>
          <p:cNvPr id="72711" name="Obrázek 10" descr="Obrázek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500313"/>
            <a:ext cx="4929187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AutoShape 8"/>
          <p:cNvSpPr>
            <a:spLocks noChangeArrowheads="1"/>
          </p:cNvSpPr>
          <p:nvPr/>
        </p:nvSpPr>
        <p:spPr bwMode="auto">
          <a:xfrm rot="-3330114">
            <a:off x="4545806" y="2701132"/>
            <a:ext cx="173037" cy="2736850"/>
          </a:xfrm>
          <a:prstGeom prst="downArrow">
            <a:avLst>
              <a:gd name="adj1" fmla="val 50000"/>
              <a:gd name="adj2" fmla="val 39541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8805"/>
            <a:ext cx="8748464" cy="618653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2" y="6525344"/>
            <a:ext cx="842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Komárek et al. 2014 – do značné míry založen na uspořádání tylakoidů - morfologie druhotná</a:t>
            </a: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635896" y="-2738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4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915890" y="-27384"/>
            <a:ext cx="3816350" cy="762000"/>
          </a:xfrm>
        </p:spPr>
        <p:txBody>
          <a:bodyPr/>
          <a:lstStyle/>
          <a:p>
            <a:pPr algn="l" eaLnBrk="1" hangingPunct="1"/>
            <a:r>
              <a:rPr lang="cs-CZ" altLang="cs-CZ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cs-CZ" altLang="cs-CZ" sz="4000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ýznam sinic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79388" y="765175"/>
            <a:ext cx="8686800" cy="51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7325" indent="-187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SzPct val="150000"/>
            </a:pP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velký 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podíl na vzniku atmosféry s </a:t>
            </a: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O</a:t>
            </a:r>
            <a:r>
              <a:rPr lang="cs-CZ" altLang="cs-CZ" sz="2400" baseline="-25000" dirty="0" smtClean="0">
                <a:latin typeface="Comic Sans MS" panose="030F0702030302020204" pitchFamily="66" charset="0"/>
              </a:rPr>
              <a:t>2</a:t>
            </a: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cs-CZ" altLang="cs-CZ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SzPct val="150000"/>
            </a:pP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první 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terestrické </a:t>
            </a: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organismy</a:t>
            </a:r>
            <a:endParaRPr lang="cs-CZ" altLang="cs-CZ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SzPct val="150000"/>
            </a:pP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předek 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sinic dal základ plastidům všech dalších organismů (</a:t>
            </a:r>
            <a:r>
              <a:rPr lang="cs-CZ" altLang="cs-CZ" sz="2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endosymbióza</a:t>
            </a: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  <a:endParaRPr lang="cs-CZ" altLang="cs-CZ" sz="24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SzPct val="150000"/>
            </a:pP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schopnost 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vazby N</a:t>
            </a:r>
            <a:r>
              <a:rPr lang="cs-CZ" altLang="cs-CZ" sz="2400" baseline="-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– využití při zúrodňování půd</a:t>
            </a:r>
          </a:p>
          <a:p>
            <a:pPr eaLnBrk="1" hangingPunct="1">
              <a:spcBef>
                <a:spcPct val="30000"/>
              </a:spcBef>
              <a:buSzPct val="150000"/>
            </a:pP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vysoký 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obsah bílkovin v sušině (60-70 %) – průmyslové pěstování, využití v potravě (</a:t>
            </a:r>
            <a:r>
              <a:rPr lang="cs-CZ" altLang="cs-CZ" sz="2400" i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Spirulina</a:t>
            </a:r>
            <a:r>
              <a:rPr lang="cs-CZ" altLang="cs-CZ" sz="2400" i="1" dirty="0"/>
              <a:t>  = </a:t>
            </a:r>
            <a:r>
              <a:rPr lang="cs-CZ" altLang="cs-CZ" sz="2400" i="1" dirty="0" err="1">
                <a:latin typeface="Comic Sans MS" panose="030F0702030302020204" pitchFamily="66" charset="0"/>
              </a:rPr>
              <a:t>Arthrospira</a:t>
            </a:r>
            <a:r>
              <a:rPr lang="cs-CZ" altLang="cs-CZ" sz="2400" i="1" dirty="0">
                <a:latin typeface="Comic Sans MS" panose="030F0702030302020204" pitchFamily="66" charset="0"/>
              </a:rPr>
              <a:t> </a:t>
            </a:r>
            <a:r>
              <a:rPr lang="cs-CZ" altLang="cs-CZ" sz="2400" i="1" dirty="0" err="1">
                <a:latin typeface="Comic Sans MS" panose="030F0702030302020204" pitchFamily="66" charset="0"/>
              </a:rPr>
              <a:t>platensis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30000"/>
              </a:spcBef>
              <a:buSzPct val="150000"/>
            </a:pP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fykobiliny</a:t>
            </a: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– barviva využívaná v potravinářství, lékařském výzkumu (výrazná fluorescence)</a:t>
            </a:r>
          </a:p>
          <a:p>
            <a:pPr eaLnBrk="1" hangingPunct="1">
              <a:spcBef>
                <a:spcPct val="30000"/>
              </a:spcBef>
              <a:buSzPct val="150000"/>
            </a:pPr>
            <a:r>
              <a:rPr lang="cs-CZ" altLang="cs-CZ" sz="24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vodní 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květ – produkce látek toxických pro vodní živočichy i lidi ve výrazně </a:t>
            </a:r>
            <a:r>
              <a:rPr lang="cs-CZ" altLang="cs-CZ" sz="2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eutrofizovaných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nádržích  </a:t>
            </a:r>
          </a:p>
        </p:txBody>
      </p:sp>
      <p:sp>
        <p:nvSpPr>
          <p:cNvPr id="78852" name="Line 6"/>
          <p:cNvSpPr>
            <a:spLocks noChangeShapeType="1"/>
          </p:cNvSpPr>
          <p:nvPr/>
        </p:nvSpPr>
        <p:spPr bwMode="auto">
          <a:xfrm>
            <a:off x="179388" y="2565400"/>
            <a:ext cx="8569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476672"/>
            <a:ext cx="87849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líčový moment – vznik fotosyntézy – cca před 3,4 </a:t>
            </a:r>
            <a:r>
              <a:rPr lang="cs-CZ" dirty="0" err="1" smtClean="0">
                <a:solidFill>
                  <a:schemeClr val="bg1"/>
                </a:solidFill>
              </a:rPr>
              <a:t>mld</a:t>
            </a:r>
            <a:r>
              <a:rPr lang="cs-CZ" dirty="0" smtClean="0">
                <a:solidFill>
                  <a:schemeClr val="bg1"/>
                </a:solidFill>
              </a:rPr>
              <a:t> 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cs-CZ" dirty="0" smtClean="0">
                <a:solidFill>
                  <a:schemeClr val="bg1"/>
                </a:solidFill>
              </a:rPr>
              <a:t>ejprve </a:t>
            </a:r>
            <a:r>
              <a:rPr lang="cs-CZ" dirty="0" err="1" smtClean="0">
                <a:solidFill>
                  <a:schemeClr val="bg1"/>
                </a:solidFill>
              </a:rPr>
              <a:t>anoxygenní</a:t>
            </a:r>
            <a:endParaRPr lang="cs-CZ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s</a:t>
            </a:r>
            <a:r>
              <a:rPr lang="cs-CZ" dirty="0" smtClean="0">
                <a:solidFill>
                  <a:schemeClr val="bg1"/>
                </a:solidFill>
              </a:rPr>
              <a:t>inice – cca 2,8 </a:t>
            </a:r>
            <a:r>
              <a:rPr lang="cs-CZ" dirty="0" err="1" smtClean="0">
                <a:solidFill>
                  <a:schemeClr val="bg1"/>
                </a:solidFill>
              </a:rPr>
              <a:t>mld</a:t>
            </a:r>
            <a:r>
              <a:rPr lang="cs-CZ" dirty="0" smtClean="0">
                <a:solidFill>
                  <a:schemeClr val="bg1"/>
                </a:solidFill>
              </a:rPr>
              <a:t> let – produkce 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aseline="-25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O</a:t>
            </a:r>
            <a:r>
              <a:rPr lang="cs-CZ" baseline="-25000" dirty="0" smtClean="0">
                <a:solidFill>
                  <a:schemeClr val="bg1"/>
                </a:solidFill>
              </a:rPr>
              <a:t>2</a:t>
            </a:r>
            <a:r>
              <a:rPr lang="cs-CZ" dirty="0" smtClean="0">
                <a:solidFill>
                  <a:schemeClr val="bg1"/>
                </a:solidFill>
              </a:rPr>
              <a:t> – pro anaerobní mikroorganismy jed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vznik mitochondrií z </a:t>
            </a:r>
            <a:r>
              <a:rPr lang="cs-CZ" dirty="0" err="1" smtClean="0">
                <a:solidFill>
                  <a:schemeClr val="bg1"/>
                </a:solidFill>
              </a:rPr>
              <a:t>alfaproteobakterií</a:t>
            </a:r>
            <a:endParaRPr lang="cs-CZ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e</a:t>
            </a:r>
            <a:r>
              <a:rPr lang="cs-CZ" dirty="0" smtClean="0">
                <a:solidFill>
                  <a:schemeClr val="bg1"/>
                </a:solidFill>
              </a:rPr>
              <a:t>voluční výhoda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aseline="-25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aseline="-25000" dirty="0"/>
          </a:p>
          <a:p>
            <a:endParaRPr lang="cs-CZ" baseline="-25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aseline="-25000" dirty="0"/>
          </a:p>
        </p:txBody>
      </p:sp>
    </p:spTree>
    <p:extLst>
      <p:ext uri="{BB962C8B-B14F-4D97-AF65-F5344CB8AC3E}">
        <p14:creationId xmlns:p14="http://schemas.microsoft.com/office/powerpoint/2010/main" val="361015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980728"/>
            <a:ext cx="87484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V podstatě ve všech typech biotopů - mimořádná schopnost osidlování extrémních biotopů</a:t>
            </a:r>
          </a:p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chopnost </a:t>
            </a:r>
            <a:r>
              <a:rPr lang="cs-CZ" dirty="0" err="1" smtClean="0"/>
              <a:t>anoxygenní</a:t>
            </a:r>
            <a:r>
              <a:rPr lang="cs-CZ" dirty="0" smtClean="0"/>
              <a:t> fotosyntézy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fykobiliny</a:t>
            </a:r>
            <a:endParaRPr lang="cs-CZ" dirty="0" smtClean="0"/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produkce osmoticky aktivních látek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</a:t>
            </a:r>
            <a:r>
              <a:rPr lang="cs-CZ" dirty="0" smtClean="0"/>
              <a:t>chranné mechanismy proti UV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elká odolnost proti vyschnutí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polární oblasti, půdní krusty v polopouštích, termální a </a:t>
            </a:r>
            <a:r>
              <a:rPr lang="cs-CZ" dirty="0" err="1" smtClean="0"/>
              <a:t>hypersalinní</a:t>
            </a:r>
            <a:r>
              <a:rPr lang="cs-CZ" dirty="0" smtClean="0"/>
              <a:t> biotopy, habitaty s extrémním pH, symbiózy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6024" y="116632"/>
            <a:ext cx="8820472" cy="9723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cs-CZ" altLang="cs-CZ" sz="3600" b="1" kern="0" smtClean="0">
                <a:solidFill>
                  <a:schemeClr val="tx1"/>
                </a:solidFill>
                <a:latin typeface="Comic Sans MS" panose="030F0702030302020204" pitchFamily="66" charset="0"/>
              </a:rPr>
              <a:t>Sinice - výskyt v přírodě</a:t>
            </a:r>
            <a:endParaRPr lang="cs-CZ" altLang="cs-CZ" sz="3600" b="1" kern="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00261" y="523528"/>
            <a:ext cx="3495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i="1" dirty="0" err="1"/>
              <a:t>Mastigocladus</a:t>
            </a:r>
            <a:r>
              <a:rPr lang="cs-CZ" altLang="cs-CZ" i="1" dirty="0"/>
              <a:t> </a:t>
            </a:r>
            <a:r>
              <a:rPr lang="cs-CZ" altLang="cs-CZ" i="1" dirty="0" err="1"/>
              <a:t>laminosus</a:t>
            </a:r>
            <a:endParaRPr lang="cs-CZ" altLang="cs-CZ" i="1" dirty="0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6801" y="5949280"/>
            <a:ext cx="74255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sz="2000" dirty="0" err="1"/>
              <a:t>extremofilní</a:t>
            </a:r>
            <a:r>
              <a:rPr lang="cs-CZ" altLang="cs-CZ" sz="2000" dirty="0"/>
              <a:t>, termální  sinice</a:t>
            </a:r>
          </a:p>
          <a:p>
            <a:r>
              <a:rPr lang="cs-CZ" altLang="cs-CZ" sz="2000" dirty="0"/>
              <a:t>příklad striktně ekologicky podmíněného geografického rozšíření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38131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" y="1412776"/>
            <a:ext cx="4034208" cy="39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6552" y="116632"/>
            <a:ext cx="9144000" cy="539750"/>
          </a:xfrm>
        </p:spPr>
        <p:txBody>
          <a:bodyPr/>
          <a:lstStyle/>
          <a:p>
            <a:pPr algn="l" eaLnBrk="1" hangingPunct="1"/>
            <a:r>
              <a:rPr lang="cs-CZ" altLang="cs-CZ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Sinice - symbiózy</a:t>
            </a:r>
          </a:p>
        </p:txBody>
      </p:sp>
      <p:pic>
        <p:nvPicPr>
          <p:cNvPr id="74755" name="Picture 4" descr="Azollam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191000" cy="2838450"/>
          </a:xfrm>
          <a:prstGeom prst="rect">
            <a:avLst/>
          </a:prstGeom>
          <a:noFill/>
          <a:ln w="1587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5" descr="Bla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508500"/>
            <a:ext cx="2520950" cy="2132013"/>
          </a:xfrm>
          <a:prstGeom prst="rect">
            <a:avLst/>
          </a:prstGeom>
          <a:noFill/>
          <a:ln w="1587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6" descr="Geosiph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3960812" cy="2740025"/>
          </a:xfrm>
          <a:prstGeom prst="rect">
            <a:avLst/>
          </a:prstGeom>
          <a:noFill/>
          <a:ln w="1587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7" descr="Pelt prae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2857500" cy="3514725"/>
          </a:xfrm>
          <a:prstGeom prst="rect">
            <a:avLst/>
          </a:prstGeom>
          <a:noFill/>
          <a:ln w="1587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9" name="Text Box 8"/>
          <p:cNvSpPr txBox="1">
            <a:spLocks noChangeArrowheads="1"/>
          </p:cNvSpPr>
          <p:nvPr/>
        </p:nvSpPr>
        <p:spPr bwMode="auto">
          <a:xfrm>
            <a:off x="2484438" y="2781300"/>
            <a:ext cx="2519362" cy="808038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i="1" dirty="0" err="1">
                <a:latin typeface="Comic Sans MS" panose="030F0702030302020204" pitchFamily="66" charset="0"/>
              </a:rPr>
              <a:t>Azolla</a:t>
            </a:r>
            <a:r>
              <a:rPr lang="cs-CZ" altLang="cs-CZ" sz="2400" i="1" dirty="0">
                <a:latin typeface="Comic Sans MS" panose="030F0702030302020204" pitchFamily="66" charset="0"/>
              </a:rPr>
              <a:t> </a:t>
            </a:r>
            <a:r>
              <a:rPr lang="cs-CZ" altLang="cs-CZ" sz="2400" i="1" dirty="0" err="1">
                <a:latin typeface="Comic Sans MS" panose="030F0702030302020204" pitchFamily="66" charset="0"/>
              </a:rPr>
              <a:t>mexicana</a:t>
            </a:r>
            <a:endParaRPr lang="cs-CZ" altLang="cs-CZ" sz="2400" i="1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cs-CZ" altLang="cs-CZ" sz="2000" dirty="0">
                <a:latin typeface="Comic Sans MS" panose="030F0702030302020204" pitchFamily="66" charset="0"/>
              </a:rPr>
              <a:t>vodní kapradinka</a:t>
            </a:r>
          </a:p>
        </p:txBody>
      </p:sp>
      <p:sp>
        <p:nvSpPr>
          <p:cNvPr id="74760" name="Text Box 9"/>
          <p:cNvSpPr txBox="1">
            <a:spLocks noChangeArrowheads="1"/>
          </p:cNvSpPr>
          <p:nvPr/>
        </p:nvSpPr>
        <p:spPr bwMode="auto">
          <a:xfrm>
            <a:off x="2786063" y="6049963"/>
            <a:ext cx="2952750" cy="808037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i="1" dirty="0" err="1">
                <a:latin typeface="Comic Sans MS" panose="030F0702030302020204" pitchFamily="66" charset="0"/>
              </a:rPr>
              <a:t>Geosiphon</a:t>
            </a:r>
            <a:endParaRPr lang="cs-CZ" altLang="cs-CZ" sz="2400" i="1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cs-CZ" altLang="cs-CZ" sz="2000" dirty="0">
                <a:latin typeface="Comic Sans MS" panose="030F0702030302020204" pitchFamily="66" charset="0"/>
              </a:rPr>
              <a:t>houba, </a:t>
            </a:r>
            <a:r>
              <a:rPr lang="cs-CZ" altLang="cs-CZ" sz="2000" dirty="0" err="1">
                <a:latin typeface="Comic Sans MS" panose="030F0702030302020204" pitchFamily="66" charset="0"/>
              </a:rPr>
              <a:t>Glomeromycota</a:t>
            </a:r>
            <a:endParaRPr lang="cs-CZ" altLang="cs-CZ" sz="2000" dirty="0">
              <a:latin typeface="Comic Sans MS" panose="030F0702030302020204" pitchFamily="66" charset="0"/>
            </a:endParaRPr>
          </a:p>
        </p:txBody>
      </p:sp>
      <p:sp>
        <p:nvSpPr>
          <p:cNvPr id="74761" name="Text Box 10"/>
          <p:cNvSpPr txBox="1">
            <a:spLocks noChangeArrowheads="1"/>
          </p:cNvSpPr>
          <p:nvPr/>
        </p:nvSpPr>
        <p:spPr bwMode="auto">
          <a:xfrm>
            <a:off x="5580063" y="3429000"/>
            <a:ext cx="3384550" cy="808038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i="1" dirty="0" err="1">
                <a:latin typeface="Comic Sans MS" panose="030F0702030302020204" pitchFamily="66" charset="0"/>
              </a:rPr>
              <a:t>Peltigera</a:t>
            </a:r>
            <a:r>
              <a:rPr lang="cs-CZ" altLang="cs-CZ" sz="2400" i="1" dirty="0">
                <a:latin typeface="Comic Sans MS" panose="030F0702030302020204" pitchFamily="66" charset="0"/>
              </a:rPr>
              <a:t> </a:t>
            </a:r>
            <a:r>
              <a:rPr lang="cs-CZ" altLang="cs-CZ" sz="2400" i="1" dirty="0" err="1">
                <a:latin typeface="Comic Sans MS" panose="030F0702030302020204" pitchFamily="66" charset="0"/>
              </a:rPr>
              <a:t>praetextata</a:t>
            </a:r>
            <a:endParaRPr lang="cs-CZ" altLang="cs-CZ" sz="2400" i="1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cs-CZ" altLang="cs-CZ" sz="2000" dirty="0">
                <a:latin typeface="Comic Sans MS" panose="030F0702030302020204" pitchFamily="66" charset="0"/>
              </a:rPr>
              <a:t>lišejník</a:t>
            </a:r>
          </a:p>
        </p:txBody>
      </p:sp>
      <p:sp>
        <p:nvSpPr>
          <p:cNvPr id="74762" name="Text Box 11"/>
          <p:cNvSpPr txBox="1">
            <a:spLocks noChangeArrowheads="1"/>
          </p:cNvSpPr>
          <p:nvPr/>
        </p:nvSpPr>
        <p:spPr bwMode="auto">
          <a:xfrm>
            <a:off x="4932363" y="4437063"/>
            <a:ext cx="1368425" cy="808037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i="1" dirty="0" err="1">
                <a:latin typeface="Comic Sans MS" panose="030F0702030302020204" pitchFamily="66" charset="0"/>
              </a:rPr>
              <a:t>Blasia</a:t>
            </a:r>
            <a:endParaRPr lang="cs-CZ" altLang="cs-CZ" sz="2400" i="1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cs-CZ" altLang="cs-CZ" sz="2000" dirty="0">
                <a:latin typeface="Comic Sans MS" panose="030F0702030302020204" pitchFamily="66" charset="0"/>
              </a:rPr>
              <a:t>játrovka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876672" y="116632"/>
            <a:ext cx="2975248" cy="791815"/>
          </a:xfrm>
        </p:spPr>
        <p:txBody>
          <a:bodyPr/>
          <a:lstStyle/>
          <a:p>
            <a:pPr algn="l" eaLnBrk="1" hangingPunct="1"/>
            <a:r>
              <a:rPr lang="cs-CZ" altLang="cs-CZ" sz="36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Chroococcus</a:t>
            </a:r>
            <a:endParaRPr lang="cs-CZ" altLang="cs-CZ" sz="36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12006" y="4797152"/>
            <a:ext cx="4464050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SzPct val="150000"/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rašelinné tůňky</a:t>
            </a:r>
            <a:endParaRPr lang="cs-CZ" altLang="cs-CZ" sz="2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SzPct val="150000"/>
              <a:buFontTx/>
              <a:buNone/>
            </a:pPr>
            <a:r>
              <a:rPr lang="cs-CZ" altLang="cs-CZ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kokální</a:t>
            </a:r>
            <a:r>
              <a:rPr lang="cs-CZ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 stélka</a:t>
            </a:r>
            <a:r>
              <a:rPr lang="cs-CZ" altLang="cs-CZ" sz="2400" dirty="0">
                <a:latin typeface="Arial" panose="020B0604020202020204" pitchFamily="34" charset="0"/>
              </a:rPr>
              <a:t>, slizový </a:t>
            </a:r>
            <a:r>
              <a:rPr lang="cs-CZ" altLang="cs-CZ" sz="2400" dirty="0" smtClean="0">
                <a:latin typeface="Arial" panose="020B0604020202020204" pitchFamily="34" charset="0"/>
              </a:rPr>
              <a:t>obal</a:t>
            </a:r>
          </a:p>
          <a:p>
            <a:pPr eaLnBrk="1" hangingPunct="1">
              <a:spcBef>
                <a:spcPct val="30000"/>
              </a:spcBef>
              <a:buSzPct val="150000"/>
              <a:buFontTx/>
              <a:buNone/>
            </a:pPr>
            <a:r>
              <a:rPr lang="cs-CZ" altLang="cs-CZ" sz="2400" i="1" dirty="0" smtClean="0">
                <a:latin typeface="Arial" panose="020B0604020202020204" pitchFamily="34" charset="0"/>
              </a:rPr>
              <a:t>Ch. </a:t>
            </a:r>
            <a:r>
              <a:rPr lang="cs-CZ" altLang="cs-CZ" sz="2400" i="1" dirty="0" err="1" smtClean="0">
                <a:latin typeface="Arial" panose="020B0604020202020204" pitchFamily="34" charset="0"/>
              </a:rPr>
              <a:t>giganteus</a:t>
            </a:r>
            <a:r>
              <a:rPr lang="cs-CZ" altLang="cs-CZ" sz="2400" i="1" dirty="0" smtClean="0">
                <a:latin typeface="Arial" panose="020B0604020202020204" pitchFamily="34" charset="0"/>
              </a:rPr>
              <a:t> </a:t>
            </a:r>
            <a:r>
              <a:rPr lang="cs-CZ" altLang="cs-CZ" sz="2400" dirty="0" smtClean="0">
                <a:latin typeface="Arial" panose="020B0604020202020204" pitchFamily="34" charset="0"/>
              </a:rPr>
              <a:t>– největší prokaryotické buňky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  <p:pic>
        <p:nvPicPr>
          <p:cNvPr id="81926" name="Picture 6" descr="Úpské rašeliniště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4608513" cy="345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6712"/>
            <a:ext cx="3936437" cy="29523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05064"/>
            <a:ext cx="3625300" cy="2712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scilalto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40386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5537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dirty="0" err="1"/>
              <a:t>Oscillatoriales</a:t>
            </a:r>
            <a:r>
              <a:rPr lang="cs-CZ" altLang="cs-CZ" dirty="0"/>
              <a:t>: </a:t>
            </a:r>
            <a:r>
              <a:rPr lang="cs-CZ" altLang="cs-CZ" i="1" dirty="0" err="1"/>
              <a:t>Oscillatoria</a:t>
            </a:r>
            <a:r>
              <a:rPr lang="cs-CZ" altLang="cs-CZ" i="1" dirty="0"/>
              <a:t>, </a:t>
            </a:r>
            <a:r>
              <a:rPr lang="cs-CZ" altLang="cs-CZ" i="1" dirty="0" err="1"/>
              <a:t>Phormidium</a:t>
            </a:r>
            <a:endParaRPr lang="cs-CZ" altLang="cs-CZ" i="1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49275"/>
            <a:ext cx="20097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88913"/>
            <a:ext cx="23971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50825" y="3716338"/>
            <a:ext cx="3154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i="1" dirty="0" err="1"/>
              <a:t>Arthrospira</a:t>
            </a:r>
            <a:r>
              <a:rPr lang="cs-CZ" altLang="cs-CZ" i="1" dirty="0"/>
              <a:t> (</a:t>
            </a:r>
            <a:r>
              <a:rPr lang="cs-CZ" altLang="cs-CZ" i="1" dirty="0" err="1"/>
              <a:t>Spirulina</a:t>
            </a:r>
            <a:r>
              <a:rPr lang="cs-CZ" altLang="cs-CZ" i="1" dirty="0"/>
              <a:t>)</a:t>
            </a:r>
          </a:p>
        </p:txBody>
      </p:sp>
      <p:pic>
        <p:nvPicPr>
          <p:cNvPr id="30727" name="Picture 7" descr="spirul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319087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21163"/>
            <a:ext cx="280828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92600"/>
            <a:ext cx="22669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9388" y="6237288"/>
            <a:ext cx="7305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sz="2000"/>
              <a:t>eutrofní plankton, vegetační zákaly - sušené čadské koláče </a:t>
            </a:r>
            <a:r>
              <a:rPr lang="cs-CZ" altLang="cs-CZ" sz="2000" i="1"/>
              <a:t>dihé</a:t>
            </a:r>
          </a:p>
        </p:txBody>
      </p:sp>
    </p:spTree>
    <p:extLst>
      <p:ext uri="{BB962C8B-B14F-4D97-AF65-F5344CB8AC3E}">
        <p14:creationId xmlns:p14="http://schemas.microsoft.com/office/powerpoint/2010/main" val="115967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Rot="1" noChangeArrowheads="1"/>
          </p:cNvSpPr>
          <p:nvPr/>
        </p:nvSpPr>
        <p:spPr bwMode="auto">
          <a:xfrm>
            <a:off x="-828675" y="-242888"/>
            <a:ext cx="54006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altLang="cs-CZ" i="1" dirty="0" err="1"/>
              <a:t>Spirulina</a:t>
            </a:r>
            <a:r>
              <a:rPr lang="cs-CZ" altLang="cs-CZ" i="1" dirty="0"/>
              <a:t> - </a:t>
            </a:r>
            <a:r>
              <a:rPr lang="cs-CZ" altLang="cs-CZ" i="1" dirty="0" err="1" smtClean="0"/>
              <a:t>Arthrospira</a:t>
            </a:r>
            <a:endParaRPr lang="cs-CZ" altLang="cs-CZ" i="1" dirty="0"/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07950" y="620713"/>
            <a:ext cx="482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2"/>
                </a:solidFill>
                <a:latin typeface="Arial" charset="0"/>
              </a:rPr>
              <a:t>historie</a:t>
            </a:r>
          </a:p>
        </p:txBody>
      </p:sp>
      <p:pic>
        <p:nvPicPr>
          <p:cNvPr id="1029" name="Picture 4" descr="Kanembu wo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42084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C108ChadDih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42672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C111Azte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888"/>
            <a:ext cx="218757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179388" y="3213100"/>
            <a:ext cx="5400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chemeClr val="tx2"/>
                </a:solidFill>
                <a:latin typeface="Arial" charset="0"/>
              </a:rPr>
              <a:t>Aztékové sbírali spirulinu už v 16.st. (Mexiko)</a:t>
            </a: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4500563" y="6156325"/>
            <a:ext cx="4249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chemeClr val="tx2"/>
                </a:solidFill>
                <a:latin typeface="Arial" charset="0"/>
              </a:rPr>
              <a:t>sběr a sušení spiruliny v okolí Čadského jezera – placky „dihé“</a:t>
            </a:r>
          </a:p>
        </p:txBody>
      </p:sp>
      <p:pic>
        <p:nvPicPr>
          <p:cNvPr id="1034" name="Picture 10" descr="470bd2fa8de39912499ad28f52f4-gran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189706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6610350" y="3319463"/>
          <a:ext cx="2386013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65" name="Corel PHOTO-PAINT 9.0 Image" r:id="rId7" imgW="4742857" imgH="4009524" progId="CorelPhotoPaint.Image.9">
                  <p:embed/>
                </p:oleObj>
              </mc:Choice>
              <mc:Fallback>
                <p:oleObj name="Corel PHOTO-PAINT 9.0 Image" r:id="rId7" imgW="4742857" imgH="400952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3319463"/>
                        <a:ext cx="2386013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53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608512" cy="4608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32" y="203076"/>
            <a:ext cx="3009900" cy="3009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29000"/>
            <a:ext cx="3550493" cy="2924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724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2087563" cy="504825"/>
          </a:xfrm>
        </p:spPr>
        <p:txBody>
          <a:bodyPr/>
          <a:lstStyle/>
          <a:p>
            <a:pPr algn="l" eaLnBrk="1" hangingPunct="1"/>
            <a:r>
              <a:rPr lang="cs-CZ" altLang="cs-CZ" sz="36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Nostoc</a:t>
            </a:r>
            <a:endParaRPr lang="cs-CZ" altLang="cs-CZ" sz="36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179387" y="980377"/>
            <a:ext cx="4537075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SzPct val="150000"/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vláknité sinice </a:t>
            </a:r>
          </a:p>
          <a:p>
            <a:pPr eaLnBrk="1" hangingPunct="1">
              <a:spcBef>
                <a:spcPct val="30000"/>
              </a:spcBef>
              <a:buSzPct val="150000"/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dno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mělkých tůní, vlhk</a:t>
            </a:r>
            <a:r>
              <a:rPr lang="cs-CZ" altLang="cs-CZ" sz="2400" dirty="0">
                <a:latin typeface="Comic Sans MS" panose="030F0702030302020204" pitchFamily="66" charset="0"/>
              </a:rPr>
              <a:t>á</a:t>
            </a:r>
            <a:r>
              <a:rPr lang="cs-CZ" altLang="cs-CZ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zem</a:t>
            </a:r>
            <a:endParaRPr lang="cs-CZ" altLang="cs-CZ" sz="2400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30000"/>
              </a:spcBef>
              <a:buSzPct val="150000"/>
              <a:buFontTx/>
              <a:buNone/>
            </a:pPr>
            <a:r>
              <a:rPr lang="cs-CZ" altLang="cs-CZ" sz="2400" dirty="0" err="1" smtClean="0">
                <a:latin typeface="Comic Sans MS" panose="030F0702030302020204" pitchFamily="66" charset="0"/>
              </a:rPr>
              <a:t>heterocytární</a:t>
            </a:r>
            <a:r>
              <a:rPr lang="cs-CZ" altLang="cs-CZ" sz="2400" dirty="0" smtClean="0">
                <a:latin typeface="Comic Sans MS" panose="030F0702030302020204" pitchFamily="66" charset="0"/>
              </a:rPr>
              <a:t> sinice (</a:t>
            </a:r>
            <a:r>
              <a:rPr lang="cs-CZ" altLang="cs-CZ" sz="2400" dirty="0" err="1" smtClean="0">
                <a:latin typeface="Comic Sans MS" panose="030F0702030302020204" pitchFamily="66" charset="0"/>
              </a:rPr>
              <a:t>Nostocales</a:t>
            </a:r>
            <a:r>
              <a:rPr lang="cs-CZ" altLang="cs-CZ" sz="2400" dirty="0" smtClean="0">
                <a:latin typeface="Comic Sans MS" panose="030F0702030302020204" pitchFamily="66" charset="0"/>
              </a:rPr>
              <a:t>) – klíčová role v symbiotických interakcích</a:t>
            </a:r>
            <a:endParaRPr lang="cs-CZ" altLang="cs-CZ" sz="2400" dirty="0">
              <a:latin typeface="Comic Sans MS" panose="030F0702030302020204" pitchFamily="66" charset="0"/>
            </a:endParaRPr>
          </a:p>
        </p:txBody>
      </p:sp>
      <p:pic>
        <p:nvPicPr>
          <p:cNvPr id="84996" name="Picture 6" descr="Nostoc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85381"/>
            <a:ext cx="4321175" cy="34559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7" descr="Nostoc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90925"/>
            <a:ext cx="4138612" cy="31051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2987824" y="5048349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heterocyt</a:t>
            </a:r>
            <a:endParaRPr lang="cs-CZ" altLang="cs-CZ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4999" name="Picture 9" descr="Nostoc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88913"/>
            <a:ext cx="4103687" cy="311785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843234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93" y="53752"/>
            <a:ext cx="4500331" cy="33752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74907"/>
            <a:ext cx="4608512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0" y="49213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sz="2000" b="1" i="1" dirty="0" err="1">
                <a:latin typeface="Arial" charset="0"/>
              </a:rPr>
              <a:t>Rivularia</a:t>
            </a:r>
            <a:endParaRPr lang="cs-CZ" altLang="cs-CZ" sz="2000" b="1" i="1" dirty="0">
              <a:latin typeface="Arial" charset="0"/>
            </a:endParaRP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0" y="64008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sz="2000" dirty="0" smtClean="0">
                <a:latin typeface="Arial" charset="0"/>
              </a:rPr>
              <a:t>bazální </a:t>
            </a:r>
            <a:r>
              <a:rPr lang="cs-CZ" altLang="cs-CZ" sz="2000" dirty="0" err="1">
                <a:latin typeface="Arial" charset="0"/>
              </a:rPr>
              <a:t>heterocyt</a:t>
            </a:r>
            <a:r>
              <a:rPr lang="cs-CZ" altLang="cs-CZ" sz="2000" dirty="0">
                <a:latin typeface="Arial" charset="0"/>
              </a:rPr>
              <a:t>, </a:t>
            </a:r>
            <a:r>
              <a:rPr lang="cs-CZ" altLang="cs-CZ" sz="2000" dirty="0" smtClean="0">
                <a:latin typeface="Arial" charset="0"/>
              </a:rPr>
              <a:t>slizové </a:t>
            </a:r>
            <a:r>
              <a:rPr lang="cs-CZ" altLang="cs-CZ" sz="2000" dirty="0">
                <a:latin typeface="Arial" charset="0"/>
              </a:rPr>
              <a:t>kolonie</a:t>
            </a:r>
          </a:p>
        </p:txBody>
      </p:sp>
      <p:pic>
        <p:nvPicPr>
          <p:cNvPr id="35844" name="Picture 7" descr="rivulariamesentericathecoastnearseasloveni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60350"/>
            <a:ext cx="34559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5508625" y="2852738"/>
            <a:ext cx="1857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sz="1600" i="1">
                <a:latin typeface="Arial" charset="0"/>
              </a:rPr>
              <a:t>R. mesenterica</a:t>
            </a:r>
          </a:p>
          <a:p>
            <a:r>
              <a:rPr lang="cs-CZ" altLang="cs-CZ" sz="1600">
                <a:latin typeface="Arial" charset="0"/>
              </a:rPr>
              <a:t>Středozemní moře</a:t>
            </a:r>
          </a:p>
        </p:txBody>
      </p:sp>
      <p:pic>
        <p:nvPicPr>
          <p:cNvPr id="35846" name="Picture 10" descr="Rivularia_10_600x4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00438"/>
            <a:ext cx="3240088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11"/>
          <p:cNvSpPr txBox="1">
            <a:spLocks noChangeArrowheads="1"/>
          </p:cNvSpPr>
          <p:nvPr/>
        </p:nvSpPr>
        <p:spPr bwMode="auto">
          <a:xfrm>
            <a:off x="5508625" y="5949950"/>
            <a:ext cx="2111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sz="1600" dirty="0">
                <a:latin typeface="Arial" charset="0"/>
              </a:rPr>
              <a:t>sladkovodní </a:t>
            </a:r>
            <a:r>
              <a:rPr lang="cs-CZ" altLang="cs-CZ" sz="1600" i="1" dirty="0" err="1">
                <a:latin typeface="Arial" charset="0"/>
              </a:rPr>
              <a:t>Rivularia</a:t>
            </a:r>
            <a:endParaRPr lang="cs-CZ" altLang="cs-CZ" sz="1600" i="1" dirty="0">
              <a:latin typeface="Arial" charset="0"/>
            </a:endParaRPr>
          </a:p>
          <a:p>
            <a:r>
              <a:rPr lang="cs-CZ" altLang="cs-CZ" sz="1600" dirty="0">
                <a:latin typeface="Arial" charset="0"/>
              </a:rPr>
              <a:t>oligotrofní biotopy</a:t>
            </a:r>
          </a:p>
        </p:txBody>
      </p:sp>
      <p:pic>
        <p:nvPicPr>
          <p:cNvPr id="35848" name="Picture 13" descr="rivularia_03_600x528_lebru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500438"/>
            <a:ext cx="3168650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5" descr="rivulariamesentericathecoastnearseasloveni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0350"/>
            <a:ext cx="37449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0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84969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klíčový fenomén v evoluci řas – </a:t>
            </a:r>
            <a:r>
              <a:rPr lang="cs-CZ" b="1" dirty="0" err="1" smtClean="0">
                <a:solidFill>
                  <a:schemeClr val="bg1"/>
                </a:solidFill>
              </a:rPr>
              <a:t>endosymbiotické</a:t>
            </a:r>
            <a:r>
              <a:rPr lang="cs-CZ" b="1" dirty="0" smtClean="0">
                <a:solidFill>
                  <a:schemeClr val="bg1"/>
                </a:solidFill>
              </a:rPr>
              <a:t> události</a:t>
            </a:r>
          </a:p>
          <a:p>
            <a:pPr algn="ctr"/>
            <a:endParaRPr lang="cs-CZ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</a:rPr>
              <a:t>K.S. </a:t>
            </a:r>
            <a:r>
              <a:rPr lang="cs-CZ" sz="2000" dirty="0" err="1" smtClean="0">
                <a:solidFill>
                  <a:schemeClr val="bg1"/>
                </a:solidFill>
              </a:rPr>
              <a:t>Merežkovskij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(1905) - </a:t>
            </a:r>
            <a:r>
              <a:rPr lang="cs-CZ" sz="2000" dirty="0" err="1" smtClean="0">
                <a:solidFill>
                  <a:schemeClr val="bg1"/>
                </a:solidFill>
              </a:rPr>
              <a:t>endosymbiotická</a:t>
            </a:r>
            <a:r>
              <a:rPr lang="cs-CZ" sz="2000" dirty="0" smtClean="0">
                <a:solidFill>
                  <a:schemeClr val="bg1"/>
                </a:solidFill>
              </a:rPr>
              <a:t> hypotéza vzniku CHP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bg1"/>
                </a:solidFill>
              </a:rPr>
              <a:t>Lynn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</a:rPr>
              <a:t>Margulisová</a:t>
            </a:r>
            <a:endParaRPr lang="cs-CZ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e</a:t>
            </a:r>
            <a:r>
              <a:rPr lang="cs-CZ" sz="2000" dirty="0" smtClean="0">
                <a:solidFill>
                  <a:schemeClr val="bg1"/>
                </a:solidFill>
              </a:rPr>
              <a:t>ukaryotická B – fagocytóza sinice – nestrávila ji, koevoluce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v</a:t>
            </a:r>
            <a:r>
              <a:rPr lang="cs-CZ" sz="2000" dirty="0" smtClean="0">
                <a:solidFill>
                  <a:schemeClr val="bg1"/>
                </a:solidFill>
              </a:rPr>
              <a:t>znik </a:t>
            </a:r>
            <a:r>
              <a:rPr lang="cs-CZ" sz="2000" b="1" dirty="0" smtClean="0">
                <a:solidFill>
                  <a:schemeClr val="bg1"/>
                </a:solidFill>
              </a:rPr>
              <a:t>primárního plastidu – primární </a:t>
            </a:r>
            <a:r>
              <a:rPr lang="cs-CZ" sz="2000" b="1" dirty="0" err="1" smtClean="0">
                <a:solidFill>
                  <a:schemeClr val="bg1"/>
                </a:solidFill>
              </a:rPr>
              <a:t>endosymbióza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</a:p>
          <a:p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1560" y="436510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s</a:t>
            </a:r>
            <a:r>
              <a:rPr lang="cs-CZ" sz="2000" dirty="0" err="1" smtClean="0">
                <a:solidFill>
                  <a:schemeClr val="bg1"/>
                </a:solidFill>
              </a:rPr>
              <a:t>emiautonomní</a:t>
            </a:r>
            <a:r>
              <a:rPr lang="cs-CZ" sz="2000" dirty="0" smtClean="0">
                <a:solidFill>
                  <a:schemeClr val="bg1"/>
                </a:solidFill>
              </a:rPr>
              <a:t> organely – spolu s mitochondrií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1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224" y="188913"/>
            <a:ext cx="4572000" cy="765175"/>
          </a:xfrm>
        </p:spPr>
        <p:txBody>
          <a:bodyPr/>
          <a:lstStyle/>
          <a:p>
            <a:pPr eaLnBrk="1" hangingPunct="1"/>
            <a:r>
              <a:rPr lang="cs-CZ" altLang="cs-CZ" sz="32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Prochloron</a:t>
            </a:r>
            <a:r>
              <a:rPr lang="cs-CZ" altLang="cs-CZ" sz="32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32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didemnii</a:t>
            </a:r>
            <a:endParaRPr lang="cs-CZ" altLang="cs-CZ" sz="32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1139" name="Picture 4" descr="Prochlo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39799"/>
            <a:ext cx="2498539" cy="37101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0" name="Text Box 6"/>
          <p:cNvSpPr txBox="1">
            <a:spLocks noChangeArrowheads="1"/>
          </p:cNvSpPr>
          <p:nvPr/>
        </p:nvSpPr>
        <p:spPr bwMode="auto">
          <a:xfrm>
            <a:off x="683716" y="1052736"/>
            <a:ext cx="76327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jednobuněčný symbiont – v zažívacím traktu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mořských sumek </a:t>
            </a:r>
            <a:r>
              <a:rPr lang="cs-CZ" altLang="cs-CZ" sz="2400" i="1" dirty="0" err="1">
                <a:latin typeface="Comic Sans MS" panose="030F0702030302020204" pitchFamily="66" charset="0"/>
              </a:rPr>
              <a:t>Didemnum</a:t>
            </a:r>
            <a:endParaRPr lang="cs-CZ" altLang="cs-CZ" sz="2400" i="1" dirty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tropické a subtropické oblasti Tichého oceánu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má chlorofyl a, b, nemá </a:t>
            </a:r>
            <a:r>
              <a:rPr lang="cs-CZ" altLang="cs-CZ" sz="2400" dirty="0" err="1">
                <a:latin typeface="Arial" panose="020B0604020202020204" pitchFamily="34" charset="0"/>
              </a:rPr>
              <a:t>fykobiliny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Comic Sans MS" panose="030F0702030302020204" pitchFamily="66" charset="0"/>
            </a:endParaRPr>
          </a:p>
        </p:txBody>
      </p:sp>
      <p:pic>
        <p:nvPicPr>
          <p:cNvPr id="91141" name="Obrázek 8" descr="Didemnum molle - Paddy Ry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7500"/>
            <a:ext cx="4681538" cy="3292475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2" name="TextovéPole 9"/>
          <p:cNvSpPr txBox="1">
            <a:spLocks noChangeArrowheads="1"/>
          </p:cNvSpPr>
          <p:nvPr/>
        </p:nvSpPr>
        <p:spPr bwMode="auto">
          <a:xfrm>
            <a:off x="1568202" y="6215063"/>
            <a:ext cx="257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 err="1">
                <a:latin typeface="Comic Sans MS" panose="030F0702030302020204" pitchFamily="66" charset="0"/>
              </a:rPr>
              <a:t>Didemnum</a:t>
            </a:r>
            <a:r>
              <a:rPr lang="cs-CZ" altLang="cs-CZ" sz="2400" i="1" dirty="0">
                <a:latin typeface="Comic Sans MS" panose="030F0702030302020204" pitchFamily="66" charset="0"/>
              </a:rPr>
              <a:t> </a:t>
            </a:r>
            <a:r>
              <a:rPr lang="cs-CZ" altLang="cs-CZ" sz="2400" i="1" dirty="0" err="1">
                <a:latin typeface="Comic Sans MS" panose="030F0702030302020204" pitchFamily="66" charset="0"/>
              </a:rPr>
              <a:t>molle</a:t>
            </a:r>
            <a:endParaRPr lang="cs-CZ" altLang="cs-CZ" sz="2400" i="1" dirty="0">
              <a:latin typeface="Comic Sans MS" panose="030F0702030302020204" pitchFamily="66" charset="0"/>
            </a:endParaRPr>
          </a:p>
        </p:txBody>
      </p:sp>
      <p:sp>
        <p:nvSpPr>
          <p:cNvPr id="91143" name="TextovéPole 10"/>
          <p:cNvSpPr txBox="1">
            <a:spLocks noChangeArrowheads="1"/>
          </p:cNvSpPr>
          <p:nvPr/>
        </p:nvSpPr>
        <p:spPr bwMode="auto">
          <a:xfrm>
            <a:off x="4292526" y="2857500"/>
            <a:ext cx="1071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chemeClr val="bg1"/>
                </a:solidFill>
                <a:latin typeface="Agency FB" panose="020B0503020202020204" pitchFamily="34" charset="0"/>
              </a:rPr>
              <a:t>Paddy</a:t>
            </a:r>
            <a:r>
              <a:rPr lang="cs-CZ" altLang="cs-CZ" sz="1800" dirty="0">
                <a:solidFill>
                  <a:schemeClr val="bg1"/>
                </a:solidFill>
                <a:latin typeface="Agency FB" panose="020B0503020202020204" pitchFamily="34" charset="0"/>
              </a:rPr>
              <a:t> Ryan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olypothr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163988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scyton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8913"/>
            <a:ext cx="287972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0" y="0"/>
            <a:ext cx="4194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/>
              <a:t>nepravě větvené tradiční rody</a:t>
            </a:r>
          </a:p>
          <a:p>
            <a:r>
              <a:rPr lang="cs-CZ" altLang="cs-CZ"/>
              <a:t>Tolypothrix</a:t>
            </a: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4284663" y="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/>
              <a:t>Scytonema</a:t>
            </a:r>
          </a:p>
        </p:txBody>
      </p:sp>
      <p:pic>
        <p:nvPicPr>
          <p:cNvPr id="36870" name="Picture 8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565400"/>
            <a:ext cx="364013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49275"/>
            <a:ext cx="288131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716338"/>
            <a:ext cx="283686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2124075" y="3213100"/>
            <a:ext cx="175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/>
              <a:t>Petalonema</a:t>
            </a:r>
          </a:p>
        </p:txBody>
      </p:sp>
    </p:spTree>
    <p:extLst>
      <p:ext uri="{BB962C8B-B14F-4D97-AF65-F5344CB8AC3E}">
        <p14:creationId xmlns:p14="http://schemas.microsoft.com/office/powerpoint/2010/main" val="19486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apalosiph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6734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stigonem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65175"/>
            <a:ext cx="37322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0" y="0"/>
            <a:ext cx="679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dirty="0"/>
              <a:t>„</a:t>
            </a:r>
            <a:r>
              <a:rPr lang="cs-CZ" altLang="cs-CZ" dirty="0" smtClean="0"/>
              <a:t>pravé“ </a:t>
            </a:r>
            <a:r>
              <a:rPr lang="cs-CZ" altLang="cs-CZ" dirty="0"/>
              <a:t>větvené sinice: </a:t>
            </a:r>
            <a:r>
              <a:rPr lang="cs-CZ" altLang="cs-CZ" dirty="0" err="1"/>
              <a:t>Hapalosiphon</a:t>
            </a:r>
            <a:r>
              <a:rPr lang="cs-CZ" altLang="cs-CZ" dirty="0"/>
              <a:t>, </a:t>
            </a:r>
            <a:r>
              <a:rPr lang="cs-CZ" altLang="cs-CZ" dirty="0" err="1"/>
              <a:t>Stigonema</a:t>
            </a:r>
            <a:endParaRPr lang="cs-CZ" altLang="cs-CZ" dirty="0"/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36525" y="6205538"/>
            <a:ext cx="199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/>
              <a:t>pravé větvení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21621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4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0" y="0"/>
            <a:ext cx="2343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i="1" dirty="0" err="1"/>
              <a:t>Prochlorococcus</a:t>
            </a:r>
            <a:endParaRPr lang="cs-CZ" altLang="cs-CZ" i="1" dirty="0"/>
          </a:p>
        </p:txBody>
      </p:sp>
      <p:pic>
        <p:nvPicPr>
          <p:cNvPr id="24579" name="Picture 4" descr="prochlorococ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179512" y="6084585"/>
            <a:ext cx="8712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sz="1600" dirty="0"/>
              <a:t>dominanta </a:t>
            </a:r>
            <a:r>
              <a:rPr lang="cs-CZ" altLang="cs-CZ" sz="1600" dirty="0" err="1"/>
              <a:t>oceanického</a:t>
            </a:r>
            <a:r>
              <a:rPr lang="cs-CZ" altLang="cs-CZ" sz="1600" dirty="0"/>
              <a:t> </a:t>
            </a:r>
            <a:r>
              <a:rPr lang="cs-CZ" altLang="cs-CZ" sz="1600" dirty="0" smtClean="0"/>
              <a:t>fytoplanktonu (+</a:t>
            </a:r>
            <a:r>
              <a:rPr lang="cs-CZ" altLang="cs-CZ" sz="1600" i="1" dirty="0" err="1" smtClean="0"/>
              <a:t>Synechococcus</a:t>
            </a:r>
            <a:r>
              <a:rPr lang="cs-CZ" altLang="cs-CZ" sz="1600" dirty="0" smtClean="0"/>
              <a:t>), </a:t>
            </a:r>
            <a:r>
              <a:rPr lang="cs-CZ" altLang="cs-CZ" sz="1600" dirty="0"/>
              <a:t>až 50% primární produkce </a:t>
            </a:r>
            <a:r>
              <a:rPr lang="cs-CZ" altLang="cs-CZ" sz="1600" dirty="0" smtClean="0"/>
              <a:t>oceánů </a:t>
            </a:r>
          </a:p>
          <a:p>
            <a:r>
              <a:rPr lang="cs-CZ" altLang="cs-CZ" sz="1600" dirty="0" smtClean="0"/>
              <a:t>(tj. zásadní význam v globálním cyklu C),</a:t>
            </a:r>
            <a:r>
              <a:rPr lang="cs-CZ" altLang="cs-CZ" sz="1600" dirty="0"/>
              <a:t> </a:t>
            </a:r>
            <a:r>
              <a:rPr lang="cs-CZ" altLang="cs-CZ" sz="1600" dirty="0" smtClean="0"/>
              <a:t>příklad </a:t>
            </a:r>
            <a:r>
              <a:rPr lang="cs-CZ" altLang="cs-CZ" sz="1600" dirty="0" err="1"/>
              <a:t>pikoplanktonního</a:t>
            </a:r>
            <a:r>
              <a:rPr lang="cs-CZ" altLang="cs-CZ" sz="1600" dirty="0"/>
              <a:t> organismu</a:t>
            </a:r>
          </a:p>
        </p:txBody>
      </p:sp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5136"/>
            <a:ext cx="362426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07" y="2996952"/>
            <a:ext cx="3984625" cy="28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3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41462"/>
            <a:ext cx="367188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altLang="cs-CZ" sz="2800" b="1" dirty="0"/>
              <a:t>S</a:t>
            </a:r>
            <a:r>
              <a:rPr lang="cs-CZ" altLang="cs-CZ" sz="2800" b="1" dirty="0" smtClean="0"/>
              <a:t>inicové </a:t>
            </a:r>
            <a:r>
              <a:rPr lang="cs-CZ" altLang="cs-CZ" sz="2800" b="1" dirty="0"/>
              <a:t>vodní květy (</a:t>
            </a:r>
            <a:r>
              <a:rPr lang="cs-CZ" altLang="cs-CZ" sz="2800" b="1" dirty="0" err="1"/>
              <a:t>water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blooms</a:t>
            </a:r>
            <a:r>
              <a:rPr lang="cs-CZ" altLang="cs-CZ" b="1" dirty="0"/>
              <a:t>)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323850" y="571277"/>
            <a:ext cx="8820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sz="1800" dirty="0"/>
              <a:t>hlavně rody</a:t>
            </a:r>
            <a:r>
              <a:rPr lang="cs-CZ" altLang="cs-CZ" sz="1800" u="sng" dirty="0"/>
              <a:t>:</a:t>
            </a:r>
          </a:p>
          <a:p>
            <a:r>
              <a:rPr lang="cs-CZ" altLang="cs-CZ" sz="1700" b="1" i="1" dirty="0" err="1"/>
              <a:t>Microcystis</a:t>
            </a:r>
            <a:r>
              <a:rPr lang="cs-CZ" altLang="cs-CZ" sz="1700" i="1" dirty="0"/>
              <a:t>, </a:t>
            </a:r>
            <a:r>
              <a:rPr lang="cs-CZ" altLang="cs-CZ" sz="1700" i="1" dirty="0" err="1"/>
              <a:t>Planktothrix</a:t>
            </a:r>
            <a:r>
              <a:rPr lang="cs-CZ" altLang="cs-CZ" sz="1700" i="1" dirty="0"/>
              <a:t>,  </a:t>
            </a:r>
            <a:r>
              <a:rPr lang="cs-CZ" altLang="cs-CZ" sz="1700" b="1" i="1" dirty="0" err="1"/>
              <a:t>Anabaena</a:t>
            </a:r>
            <a:r>
              <a:rPr lang="cs-CZ" altLang="cs-CZ" sz="1700" b="1" i="1" dirty="0"/>
              <a:t>, </a:t>
            </a:r>
            <a:r>
              <a:rPr lang="cs-CZ" altLang="cs-CZ" sz="1700" b="1" i="1" dirty="0" err="1"/>
              <a:t>Aphanizomenon</a:t>
            </a:r>
            <a:r>
              <a:rPr lang="cs-CZ" altLang="cs-CZ" sz="1700" i="1" dirty="0"/>
              <a:t>, </a:t>
            </a:r>
            <a:r>
              <a:rPr lang="cs-CZ" altLang="cs-CZ" sz="1700" i="1" dirty="0" err="1"/>
              <a:t>Cylindrospermopsis</a:t>
            </a:r>
            <a:r>
              <a:rPr lang="cs-CZ" altLang="cs-CZ" sz="1700" i="1" dirty="0"/>
              <a:t>, </a:t>
            </a:r>
            <a:r>
              <a:rPr lang="cs-CZ" altLang="cs-CZ" sz="1700" i="1" dirty="0" err="1"/>
              <a:t>Nodularia</a:t>
            </a:r>
            <a:endParaRPr lang="cs-CZ" altLang="cs-CZ" sz="1700" i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5" y="1298085"/>
            <a:ext cx="4387247" cy="29230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16590"/>
            <a:ext cx="2850530" cy="213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" y="44624"/>
            <a:ext cx="9012493" cy="675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04056" y="188913"/>
            <a:ext cx="7772400" cy="503237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Sinice - vodní květ</a:t>
            </a:r>
          </a:p>
        </p:txBody>
      </p:sp>
      <p:pic>
        <p:nvPicPr>
          <p:cNvPr id="76803" name="Picture 4" descr="vodni kvet 20x DIC 1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982663"/>
            <a:ext cx="8207375" cy="5875337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8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0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i="1" dirty="0" err="1"/>
              <a:t>Microcystis</a:t>
            </a:r>
            <a:endParaRPr lang="cs-CZ" altLang="cs-CZ" i="1" dirty="0"/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16338"/>
            <a:ext cx="4392612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3960813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3744913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24815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8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0"/>
            <a:ext cx="4944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cs-CZ" altLang="cs-CZ" i="1" dirty="0" err="1" smtClean="0"/>
              <a:t>Dolichospermum</a:t>
            </a:r>
            <a:r>
              <a:rPr lang="cs-CZ" altLang="cs-CZ" dirty="0" smtClean="0"/>
              <a:t> </a:t>
            </a:r>
            <a:r>
              <a:rPr lang="cs-CZ" altLang="cs-CZ" dirty="0"/>
              <a:t>(</a:t>
            </a:r>
            <a:r>
              <a:rPr lang="cs-CZ" altLang="cs-CZ" i="1" dirty="0" err="1"/>
              <a:t>Aphanizomenon</a:t>
            </a:r>
            <a:r>
              <a:rPr lang="cs-CZ" altLang="cs-CZ" dirty="0"/>
              <a:t>)</a:t>
            </a:r>
          </a:p>
        </p:txBody>
      </p:sp>
      <p:pic>
        <p:nvPicPr>
          <p:cNvPr id="33795" name="Picture 3" descr="anabaen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2655888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ANABA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92150"/>
            <a:ext cx="1744663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vodní-kvě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60350"/>
            <a:ext cx="35623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aphanizomen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284538"/>
            <a:ext cx="178117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084763"/>
            <a:ext cx="3744913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926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645333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h</a:t>
            </a:r>
            <a:r>
              <a:rPr lang="cs-CZ" sz="1800" dirty="0" err="1" smtClean="0"/>
              <a:t>eterocyty</a:t>
            </a:r>
            <a:r>
              <a:rPr lang="cs-CZ" sz="1800" dirty="0" smtClean="0"/>
              <a:t>, </a:t>
            </a:r>
            <a:r>
              <a:rPr lang="cs-CZ" sz="1800" dirty="0" err="1" smtClean="0"/>
              <a:t>akinety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851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332656"/>
            <a:ext cx="78488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h</a:t>
            </a:r>
            <a:r>
              <a:rPr lang="cs-CZ" dirty="0" smtClean="0"/>
              <a:t>nojení rybníků, splachy z polí, odpadní vody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</a:t>
            </a:r>
            <a:r>
              <a:rPr lang="cs-CZ" dirty="0" smtClean="0"/>
              <a:t>yslík uniká; ve vodě je ho málo; při odumření VK – dramatický pokles – úhyn ryb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t</a:t>
            </a:r>
            <a:r>
              <a:rPr lang="cs-CZ" dirty="0" smtClean="0"/>
              <a:t>oxiny – </a:t>
            </a:r>
            <a:r>
              <a:rPr lang="cs-CZ" dirty="0" err="1" smtClean="0"/>
              <a:t>hepatotoxiny</a:t>
            </a:r>
            <a:r>
              <a:rPr lang="cs-CZ" dirty="0" smtClean="0"/>
              <a:t>, neurotoxiny; hygien. limity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</a:t>
            </a:r>
            <a:r>
              <a:rPr lang="cs-CZ" dirty="0" smtClean="0"/>
              <a:t>ikvidace VK – velmi komplexní problematika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klíčová je spíš prevence jeho vzniku – čistírny OV, omezení hnojení, protierozní opatření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</a:t>
            </a:r>
            <a:r>
              <a:rPr lang="cs-CZ" dirty="0" smtClean="0"/>
              <a:t>rátkodobá opatření – algicidy, aerace, bagrování sedimentů, srážení P (PAX-18</a:t>
            </a:r>
            <a:r>
              <a:rPr lang="cs-CZ" dirty="0" smtClean="0"/>
              <a:t>)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4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4" y="404664"/>
            <a:ext cx="894165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699792" y="231031"/>
            <a:ext cx="2754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říše</a:t>
            </a:r>
            <a:r>
              <a:rPr lang="cs-CZ" alt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cs-CZ" altLang="cs-CZ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Bacteria</a:t>
            </a:r>
            <a:endParaRPr lang="cs-CZ" altLang="cs-CZ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15" name="Picture 3" descr="anabaena mal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05725" cy="55594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11188" y="55895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7"/>
          <p:cNvSpPr>
            <a:spLocks noGrp="1" noChangeArrowheads="1"/>
          </p:cNvSpPr>
          <p:nvPr>
            <p:ph type="title"/>
          </p:nvPr>
        </p:nvSpPr>
        <p:spPr>
          <a:xfrm>
            <a:off x="1942505" y="-73719"/>
            <a:ext cx="4933751" cy="982439"/>
          </a:xfrm>
          <a:noFill/>
        </p:spPr>
        <p:txBody>
          <a:bodyPr/>
          <a:lstStyle/>
          <a:p>
            <a:pPr algn="l" eaLnBrk="1" hangingPunct="1"/>
            <a:r>
              <a:rPr lang="cs-CZ" altLang="cs-CZ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ř</a:t>
            </a:r>
            <a:r>
              <a:rPr lang="cs-CZ" altLang="cs-CZ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íše:Archaeplastida</a:t>
            </a:r>
            <a:endParaRPr lang="cs-CZ" altLang="cs-CZ" sz="4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9159" name="Picture 8" descr="Hypnum cupressiforme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1" r="60310"/>
          <a:stretch>
            <a:fillRect/>
          </a:stretch>
        </p:blipFill>
        <p:spPr bwMode="auto">
          <a:xfrm>
            <a:off x="6049825" y="1769691"/>
            <a:ext cx="2879863" cy="38915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2" y="4076716"/>
            <a:ext cx="3048445" cy="24387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58706"/>
            <a:ext cx="2620498" cy="20544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7" y="1196752"/>
            <a:ext cx="3081273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419872" y="46365"/>
            <a:ext cx="23823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ř</a:t>
            </a:r>
            <a:r>
              <a:rPr lang="cs-CZ" altLang="cs-CZ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íše: SAR</a:t>
            </a:r>
            <a:endParaRPr lang="cs-CZ" altLang="cs-CZ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065" name="Picture 8" descr="Peridin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80728"/>
            <a:ext cx="2089539" cy="244827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05064"/>
            <a:ext cx="3937000" cy="25908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5" y="4005064"/>
            <a:ext cx="3810000" cy="25336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4" y="980728"/>
            <a:ext cx="2965605" cy="24482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0" y="980728"/>
            <a:ext cx="2448272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3059832" y="260648"/>
            <a:ext cx="3078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říše</a:t>
            </a:r>
            <a:r>
              <a:rPr lang="cs-CZ" altLang="cs-CZ" b="1" dirty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cs-CZ" altLang="cs-CZ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Excavata</a:t>
            </a:r>
            <a:endParaRPr lang="cs-CZ" altLang="cs-CZ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9" y="1052736"/>
            <a:ext cx="3418485" cy="29523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24" y="1051978"/>
            <a:ext cx="3810000" cy="297561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4238828"/>
            <a:ext cx="2507517" cy="2430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7171</TotalTime>
  <Words>1103</Words>
  <Application>Microsoft Office PowerPoint</Application>
  <PresentationFormat>Předvádění na obrazovce (4:3)</PresentationFormat>
  <Paragraphs>239</Paragraphs>
  <Slides>49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8" baseType="lpstr">
      <vt:lpstr>Agency FB</vt:lpstr>
      <vt:lpstr>Arial</vt:lpstr>
      <vt:lpstr>Calibri</vt:lpstr>
      <vt:lpstr>Comic Sans MS</vt:lpstr>
      <vt:lpstr>Symbol</vt:lpstr>
      <vt:lpstr>Tahoma</vt:lpstr>
      <vt:lpstr>Times New Roman</vt:lpstr>
      <vt:lpstr>Default Design</vt:lpstr>
      <vt:lpstr>Corel PHOTO-PAINT 9.0 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říše:Archaeplastida</vt:lpstr>
      <vt:lpstr>Prezentace aplikace PowerPoint</vt:lpstr>
      <vt:lpstr>Prezentace aplikace PowerPoint</vt:lpstr>
      <vt:lpstr>Prezentace aplikace PowerPoint</vt:lpstr>
      <vt:lpstr>Prezentace aplikace PowerPoint</vt:lpstr>
      <vt:lpstr>Typy stélek u řas</vt:lpstr>
      <vt:lpstr>Typy stélek u řas</vt:lpstr>
      <vt:lpstr>Typy stélek u řas</vt:lpstr>
      <vt:lpstr>Typy stélek u řas</vt:lpstr>
      <vt:lpstr>Prezentace aplikace PowerPoint</vt:lpstr>
      <vt:lpstr>Cyanophyceae - sinice</vt:lpstr>
      <vt:lpstr>Prezentace aplikace PowerPoint</vt:lpstr>
      <vt:lpstr>Prezentace aplikace PowerPoint</vt:lpstr>
      <vt:lpstr>Prezentace aplikace PowerPoint</vt:lpstr>
      <vt:lpstr>Sinice – fykobilisomy</vt:lpstr>
      <vt:lpstr>Sinice – celková charakteristika</vt:lpstr>
      <vt:lpstr>Sinice – stavba buňky</vt:lpstr>
      <vt:lpstr>Sinice – stavba buňky</vt:lpstr>
      <vt:lpstr>heterocyty – fixace vzdušného N</vt:lpstr>
      <vt:lpstr>Prezentace aplikace PowerPoint</vt:lpstr>
      <vt:lpstr>Prezentace aplikace PowerPoint</vt:lpstr>
      <vt:lpstr>Prezentace aplikace PowerPoint</vt:lpstr>
      <vt:lpstr>Význam sinic</vt:lpstr>
      <vt:lpstr>Prezentace aplikace PowerPoint</vt:lpstr>
      <vt:lpstr>Prezentace aplikace PowerPoint</vt:lpstr>
      <vt:lpstr>Sinice - symbiózy</vt:lpstr>
      <vt:lpstr>Chroococcus</vt:lpstr>
      <vt:lpstr>Prezentace aplikace PowerPoint</vt:lpstr>
      <vt:lpstr>Prezentace aplikace PowerPoint</vt:lpstr>
      <vt:lpstr>Prezentace aplikace PowerPoint</vt:lpstr>
      <vt:lpstr>Nostoc</vt:lpstr>
      <vt:lpstr>Prezentace aplikace PowerPoint</vt:lpstr>
      <vt:lpstr>Prezentace aplikace PowerPoint</vt:lpstr>
      <vt:lpstr>Prochloron didemnii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Sinice - vodní květ</vt:lpstr>
      <vt:lpstr>Prezentace aplikace PowerPoint</vt:lpstr>
      <vt:lpstr>Prezentace aplikace PowerPoint</vt:lpstr>
      <vt:lpstr>Prezentace aplikace PowerPoint</vt:lpstr>
    </vt:vector>
  </TitlesOfParts>
  <Company>PřF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BOTANIKA pro ÚŽP 1 - Úvod</dc:title>
  <dc:creator>Alena Kubátová</dc:creator>
  <cp:lastModifiedBy>Uzivatel</cp:lastModifiedBy>
  <cp:revision>334</cp:revision>
  <cp:lastPrinted>2017-10-05T15:27:28Z</cp:lastPrinted>
  <dcterms:created xsi:type="dcterms:W3CDTF">2005-08-22T07:55:05Z</dcterms:created>
  <dcterms:modified xsi:type="dcterms:W3CDTF">2018-10-17T08:22:34Z</dcterms:modified>
</cp:coreProperties>
</file>