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57" r:id="rId4"/>
    <p:sldId id="258" r:id="rId5"/>
    <p:sldId id="259" r:id="rId6"/>
    <p:sldId id="260" r:id="rId7"/>
    <p:sldId id="261" r:id="rId8"/>
    <p:sldId id="268" r:id="rId9"/>
    <p:sldId id="262" r:id="rId10"/>
    <p:sldId id="263" r:id="rId11"/>
    <p:sldId id="264" r:id="rId12"/>
    <p:sldId id="265" r:id="rId13"/>
    <p:sldId id="266" r:id="rId14"/>
    <p:sldId id="269" r:id="rId1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69" autoAdjust="0"/>
    <p:restoredTop sz="94660"/>
  </p:normalViewPr>
  <p:slideViewPr>
    <p:cSldViewPr>
      <p:cViewPr varScale="1">
        <p:scale>
          <a:sx n="88" d="100"/>
          <a:sy n="88" d="100"/>
        </p:scale>
        <p:origin x="1181"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DF455CBD-6632-47BF-91DF-86E2D50D73E4}" type="datetimeFigureOut">
              <a:rPr lang="cs-CZ" smtClean="0"/>
              <a:pPr/>
              <a:t>28.11.2018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730B1F7-F544-4239-AD9D-F900449EE914}"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F455CBD-6632-47BF-91DF-86E2D50D73E4}" type="datetimeFigureOut">
              <a:rPr lang="cs-CZ" smtClean="0"/>
              <a:pPr/>
              <a:t>28.11.2018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730B1F7-F544-4239-AD9D-F900449EE91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F455CBD-6632-47BF-91DF-86E2D50D73E4}" type="datetimeFigureOut">
              <a:rPr lang="cs-CZ" smtClean="0"/>
              <a:pPr/>
              <a:t>28.11.2018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730B1F7-F544-4239-AD9D-F900449EE91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F455CBD-6632-47BF-91DF-86E2D50D73E4}" type="datetimeFigureOut">
              <a:rPr lang="cs-CZ" smtClean="0"/>
              <a:pPr/>
              <a:t>28.11.2018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730B1F7-F544-4239-AD9D-F900449EE91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DF455CBD-6632-47BF-91DF-86E2D50D73E4}" type="datetimeFigureOut">
              <a:rPr lang="cs-CZ" smtClean="0"/>
              <a:pPr/>
              <a:t>28.11.2018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730B1F7-F544-4239-AD9D-F900449EE914}"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DF455CBD-6632-47BF-91DF-86E2D50D73E4}" type="datetimeFigureOut">
              <a:rPr lang="cs-CZ" smtClean="0"/>
              <a:pPr/>
              <a:t>28.11.2018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730B1F7-F544-4239-AD9D-F900449EE91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DF455CBD-6632-47BF-91DF-86E2D50D73E4}" type="datetimeFigureOut">
              <a:rPr lang="cs-CZ" smtClean="0"/>
              <a:pPr/>
              <a:t>28.11.2018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730B1F7-F544-4239-AD9D-F900449EE914}"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DF455CBD-6632-47BF-91DF-86E2D50D73E4}" type="datetimeFigureOut">
              <a:rPr lang="cs-CZ" smtClean="0"/>
              <a:pPr/>
              <a:t>28.11.2018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730B1F7-F544-4239-AD9D-F900449EE91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F455CBD-6632-47BF-91DF-86E2D50D73E4}" type="datetimeFigureOut">
              <a:rPr lang="cs-CZ" smtClean="0"/>
              <a:pPr/>
              <a:t>28.11.2018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730B1F7-F544-4239-AD9D-F900449EE91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DF455CBD-6632-47BF-91DF-86E2D50D73E4}" type="datetimeFigureOut">
              <a:rPr lang="cs-CZ" smtClean="0"/>
              <a:pPr/>
              <a:t>28.11.2018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730B1F7-F544-4239-AD9D-F900449EE914}"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DF455CBD-6632-47BF-91DF-86E2D50D73E4}" type="datetimeFigureOut">
              <a:rPr lang="cs-CZ" smtClean="0"/>
              <a:pPr/>
              <a:t>28.11.2018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730B1F7-F544-4239-AD9D-F900449EE914}"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455CBD-6632-47BF-91DF-86E2D50D73E4}" type="datetimeFigureOut">
              <a:rPr lang="cs-CZ" smtClean="0"/>
              <a:pPr/>
              <a:t>28.11.2018</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30B1F7-F544-4239-AD9D-F900449EE91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brázek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76" y="-21542"/>
            <a:ext cx="3168000" cy="5409045"/>
          </a:xfrm>
          <a:prstGeom prst="rect">
            <a:avLst/>
          </a:prstGeom>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72336" y="3114000"/>
            <a:ext cx="2808000" cy="3744000"/>
          </a:xfrm>
          <a:prstGeom prst="rect">
            <a:avLst/>
          </a:prstGeom>
        </p:spPr>
      </p:pic>
      <p:sp>
        <p:nvSpPr>
          <p:cNvPr id="8" name="TextovéPole 7"/>
          <p:cNvSpPr txBox="1"/>
          <p:nvPr/>
        </p:nvSpPr>
        <p:spPr>
          <a:xfrm>
            <a:off x="3172336" y="692696"/>
            <a:ext cx="2789588" cy="830997"/>
          </a:xfrm>
          <a:prstGeom prst="rect">
            <a:avLst/>
          </a:prstGeom>
          <a:noFill/>
        </p:spPr>
        <p:txBody>
          <a:bodyPr wrap="square" rtlCol="0">
            <a:spAutoFit/>
          </a:bodyPr>
          <a:lstStyle/>
          <a:p>
            <a:r>
              <a:rPr lang="cs-CZ" sz="2400" dirty="0" smtClean="0">
                <a:latin typeface="Times New Roman" panose="02020603050405020304" pitchFamily="18" charset="0"/>
                <a:cs typeface="Times New Roman" panose="02020603050405020304" pitchFamily="18" charset="0"/>
              </a:rPr>
              <a:t>Aurelius Augustinus</a:t>
            </a:r>
          </a:p>
          <a:p>
            <a:r>
              <a:rPr lang="cs-CZ" sz="2400" dirty="0" smtClean="0">
                <a:latin typeface="Times New Roman" panose="02020603050405020304" pitchFamily="18" charset="0"/>
                <a:cs typeface="Times New Roman" panose="02020603050405020304" pitchFamily="18" charset="0"/>
              </a:rPr>
              <a:t>     sv. Augustin</a:t>
            </a:r>
            <a:endParaRPr lang="cs-CZ" sz="2400" dirty="0">
              <a:latin typeface="Times New Roman" panose="02020603050405020304" pitchFamily="18" charset="0"/>
              <a:cs typeface="Times New Roman" panose="02020603050405020304" pitchFamily="18" charset="0"/>
            </a:endParaRPr>
          </a:p>
        </p:txBody>
      </p:sp>
      <p:pic>
        <p:nvPicPr>
          <p:cNvPr id="3" name="Obrázek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98748" y="548680"/>
            <a:ext cx="3158220" cy="40320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51520" y="764704"/>
            <a:ext cx="8640959" cy="4755148"/>
          </a:xfrm>
          <a:prstGeom prst="rect">
            <a:avLst/>
          </a:prstGeom>
          <a:noFill/>
        </p:spPr>
        <p:txBody>
          <a:bodyPr wrap="square" rtlCol="0">
            <a:spAutoFit/>
          </a:bodyPr>
          <a:lstStyle/>
          <a:p>
            <a:pPr algn="just"/>
            <a:r>
              <a:rPr lang="cs-CZ" sz="2800" dirty="0" smtClean="0"/>
              <a:t>	</a:t>
            </a:r>
            <a:r>
              <a:rPr lang="cs-CZ" sz="2500" dirty="0" smtClean="0">
                <a:latin typeface="Times New Roman" pitchFamily="18" charset="0"/>
                <a:cs typeface="Times New Roman" pitchFamily="18" charset="0"/>
              </a:rPr>
              <a:t> Chtít to však nebude nikdy. Veškerá její touha zaměřená k tělu si totiž přeje tělo mít, oživovat, utvářet je či se o ně jakýmsi způsobem starat. Nic z toho ale není možné, není-li lepší než tělo. Stane-li se však tělem, už jistě nebude lepší než ono. Proto nebude chtít stát se tělem. Nic není jistějším argumentem v této věci, než když se na to duše sama sebe zeptá. Snadno tak zjistí, že nemá jinou touhu než něco konat, vědět, vnímat nebo aspoň žít, nakolik má sama sebe v moci.</a:t>
            </a:r>
          </a:p>
          <a:p>
            <a:pPr algn="just"/>
            <a:r>
              <a:rPr lang="cs-CZ" sz="2500" dirty="0" smtClean="0">
                <a:latin typeface="Times New Roman" pitchFamily="18" charset="0"/>
                <a:cs typeface="Times New Roman" pitchFamily="18" charset="0"/>
              </a:rPr>
              <a:t>	Je-li však duše nucena stát se tělem, co ji k tomu nutí? Ať je to cokoli, je to jistě něco mocnějšího než ona. Nemůže to tedy být samotné tělo. Žádné tělo totiž není nikdy mocnější než jakákoli duše.</a:t>
            </a:r>
            <a:endParaRPr lang="cs-CZ" sz="2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179512" y="836712"/>
            <a:ext cx="8712968" cy="4708981"/>
          </a:xfrm>
          <a:prstGeom prst="rect">
            <a:avLst/>
          </a:prstGeom>
          <a:noFill/>
        </p:spPr>
        <p:txBody>
          <a:bodyPr wrap="square" rtlCol="0">
            <a:spAutoFit/>
          </a:bodyPr>
          <a:lstStyle/>
          <a:p>
            <a:pPr algn="just"/>
            <a:r>
              <a:rPr lang="cs-CZ" sz="2400" dirty="0" smtClean="0"/>
              <a:t>	</a:t>
            </a:r>
            <a:r>
              <a:rPr lang="cs-CZ" sz="2500" dirty="0" smtClean="0">
                <a:latin typeface="Times New Roman" pitchFamily="18" charset="0"/>
                <a:cs typeface="Times New Roman" pitchFamily="18" charset="0"/>
              </a:rPr>
              <a:t> Avšak i mocnější duše může k něčemu nutit pouze něco, co podléhá její moci. Duše však nijak nepodléhá moci jiné duše než na základě svých vlastních žádostí. Jiná duše ji tedy nenutí více, než kolik dovolí vlastní žádosti toho, kdo je nucen. Řekli jsme však, že žádostí duše nemůže být, aby se stala tělem. Právě tak je zjevné, že nedospěje k žádnému naplnění své žádosti, pokud se veškeré žádosti zbaví – a zbaví se jí, stane-li se tělem. Nemůže k tomu tedy být nucena něčím, co nemá žádné právo ji nutit než prostřednictvím jejích vlastních žádostí. Navíc má-li duše v moci jinou duši, nutně chce mít raději v moci ji než tělo, aby se o ni buď z dobroty starala, nebo jí ze špatnosti poroučela. Nebude tedy chtít, aby se stala tělem. </a:t>
            </a:r>
            <a:endParaRPr lang="cs-CZ" sz="2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107504" y="620688"/>
            <a:ext cx="8784976" cy="5478423"/>
          </a:xfrm>
          <a:prstGeom prst="rect">
            <a:avLst/>
          </a:prstGeom>
          <a:noFill/>
        </p:spPr>
        <p:txBody>
          <a:bodyPr wrap="square" rtlCol="0">
            <a:spAutoFit/>
          </a:bodyPr>
          <a:lstStyle/>
          <a:p>
            <a:pPr algn="just"/>
            <a:r>
              <a:rPr lang="cs-CZ" sz="2300" dirty="0" smtClean="0">
                <a:latin typeface="Times New Roman" pitchFamily="18" charset="0"/>
                <a:cs typeface="Times New Roman" pitchFamily="18" charset="0"/>
              </a:rPr>
              <a:t>	</a:t>
            </a:r>
            <a:r>
              <a:rPr lang="cs-CZ" sz="2500" dirty="0" smtClean="0">
                <a:latin typeface="Times New Roman" pitchFamily="18" charset="0"/>
                <a:cs typeface="Times New Roman" pitchFamily="18" charset="0"/>
              </a:rPr>
              <a:t>Konečně duše, která vyvíjí nátlak, je buď spojena s tělem, nebo je bez těla. Pokud je však bez těla, není v tomto světě; a je-li takto, pak je nanejvýš dobrá a nemůže pro druhého chtít tak neblahou proměnu. Je-li však spojena s tělem, pak ten, koho nutí, je buď také spojen s tělem, anebo není. Pokud s tělem spojen není, nemůže jej nikdo jiný k ničemu nutit; není totiž mocnějšího nad toho, komu náleží nejvyšší postavení. Je-li však v těle, pak jej druhá duše, která je rovněž v těle, nutí prostřednictvím těla, ať už jej nutí k čemukoli. Kdo by však byl na pochybách, že takováto proměna nemůže být duši způsobena skrze tělo? Došlo by k ní, jen kdyby bylo tělo mocnější než duše – nehledě k tomu, že ať je duše prostřednictvím těla nucena k čemukoli, není k tomu přísně vzato nucena tělem, ale svými vlastními žádostmi, o nichž jsme již dostatečně pojednali.</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179512" y="1196752"/>
            <a:ext cx="8640959" cy="1200329"/>
          </a:xfrm>
          <a:prstGeom prst="rect">
            <a:avLst/>
          </a:prstGeom>
          <a:noFill/>
        </p:spPr>
        <p:txBody>
          <a:bodyPr wrap="square" rtlCol="0">
            <a:spAutoFit/>
          </a:bodyPr>
          <a:lstStyle/>
          <a:p>
            <a:pPr algn="just"/>
            <a:r>
              <a:rPr lang="cs-CZ" sz="2400" dirty="0" smtClean="0">
                <a:latin typeface="Times New Roman" pitchFamily="18" charset="0"/>
                <a:cs typeface="Times New Roman" pitchFamily="18" charset="0"/>
              </a:rPr>
              <a:t>	Co je však lepší než racionální duše, je Bůh, jak se všichni shodují. Ten se však jistě o duši stará, a proto ji nemůže nutit, aby se stala tělem. </a:t>
            </a:r>
            <a:endParaRPr lang="cs-CZ"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07504" y="260648"/>
            <a:ext cx="8856984" cy="6264696"/>
          </a:xfrm>
        </p:spPr>
        <p:txBody>
          <a:bodyPr>
            <a:normAutofit/>
          </a:bodyPr>
          <a:lstStyle/>
          <a:p>
            <a:pPr marL="0" indent="0" algn="ctr">
              <a:buNone/>
            </a:pPr>
            <a:r>
              <a:rPr lang="cs-CZ" sz="2800" dirty="0" smtClean="0">
                <a:latin typeface="Times New Roman" panose="02020603050405020304" pitchFamily="18" charset="0"/>
                <a:cs typeface="Times New Roman" panose="02020603050405020304" pitchFamily="18" charset="0"/>
              </a:rPr>
              <a:t>Může se duše stát tělem?</a:t>
            </a:r>
          </a:p>
          <a:p>
            <a:pPr marL="0" indent="0" algn="ctr">
              <a:buNone/>
            </a:pPr>
            <a:r>
              <a:rPr lang="cs-CZ" sz="2600" dirty="0" smtClean="0">
                <a:latin typeface="Times New Roman" panose="02020603050405020304" pitchFamily="18" charset="0"/>
                <a:cs typeface="Times New Roman" panose="02020603050405020304" pitchFamily="18" charset="0"/>
              </a:rPr>
              <a:t>Jestliže ano, pak:</a:t>
            </a:r>
          </a:p>
          <a:p>
            <a:pPr marL="0" indent="0">
              <a:buNone/>
            </a:pPr>
            <a:r>
              <a:rPr lang="cs-CZ" sz="2600" dirty="0" smtClean="0">
                <a:latin typeface="Times New Roman" panose="02020603050405020304" pitchFamily="18" charset="0"/>
                <a:cs typeface="Times New Roman" panose="02020603050405020304" pitchFamily="18" charset="0"/>
              </a:rPr>
              <a:t>(1) z vlastní vůle</a:t>
            </a:r>
          </a:p>
          <a:p>
            <a:pPr marL="0" indent="0">
              <a:buNone/>
            </a:pPr>
            <a:r>
              <a:rPr lang="cs-CZ" sz="2600" dirty="0" smtClean="0">
                <a:latin typeface="Times New Roman" panose="02020603050405020304" pitchFamily="18" charset="0"/>
                <a:cs typeface="Times New Roman" panose="02020603050405020304" pitchFamily="18" charset="0"/>
              </a:rPr>
              <a:t>(2) z donucení</a:t>
            </a:r>
          </a:p>
          <a:p>
            <a:pPr marL="0" indent="0">
              <a:buNone/>
            </a:pPr>
            <a:r>
              <a:rPr lang="cs-CZ" sz="2600" dirty="0">
                <a:latin typeface="Times New Roman" panose="02020603050405020304" pitchFamily="18" charset="0"/>
                <a:cs typeface="Times New Roman" panose="02020603050405020304" pitchFamily="18" charset="0"/>
              </a:rPr>
              <a:t>	</a:t>
            </a:r>
            <a:r>
              <a:rPr lang="cs-CZ" sz="2600" dirty="0" smtClean="0">
                <a:latin typeface="Times New Roman" panose="02020603050405020304" pitchFamily="18" charset="0"/>
                <a:cs typeface="Times New Roman" panose="02020603050405020304" pitchFamily="18" charset="0"/>
              </a:rPr>
              <a:t>(2a) těla</a:t>
            </a:r>
          </a:p>
          <a:p>
            <a:pPr marL="0" indent="0">
              <a:buNone/>
            </a:pPr>
            <a:r>
              <a:rPr lang="cs-CZ" sz="2600" dirty="0">
                <a:latin typeface="Times New Roman" panose="02020603050405020304" pitchFamily="18" charset="0"/>
                <a:cs typeface="Times New Roman" panose="02020603050405020304" pitchFamily="18" charset="0"/>
              </a:rPr>
              <a:t>	</a:t>
            </a:r>
            <a:r>
              <a:rPr lang="cs-CZ" sz="2600" dirty="0" smtClean="0">
                <a:latin typeface="Times New Roman" panose="02020603050405020304" pitchFamily="18" charset="0"/>
                <a:cs typeface="Times New Roman" panose="02020603050405020304" pitchFamily="18" charset="0"/>
              </a:rPr>
              <a:t>(2b) jiné duše</a:t>
            </a:r>
          </a:p>
          <a:p>
            <a:pPr marL="0" indent="0">
              <a:buNone/>
            </a:pPr>
            <a:r>
              <a:rPr lang="cs-CZ" sz="2600" dirty="0">
                <a:latin typeface="Times New Roman" panose="02020603050405020304" pitchFamily="18" charset="0"/>
                <a:cs typeface="Times New Roman" panose="02020603050405020304" pitchFamily="18" charset="0"/>
              </a:rPr>
              <a:t>	</a:t>
            </a:r>
            <a:r>
              <a:rPr lang="cs-CZ" sz="2600" dirty="0" smtClean="0">
                <a:latin typeface="Times New Roman" panose="02020603050405020304" pitchFamily="18" charset="0"/>
                <a:cs typeface="Times New Roman" panose="02020603050405020304" pitchFamily="18" charset="0"/>
              </a:rPr>
              <a:t>	(2b1) bez těla</a:t>
            </a:r>
          </a:p>
          <a:p>
            <a:pPr marL="0" indent="0">
              <a:buNone/>
            </a:pPr>
            <a:r>
              <a:rPr lang="cs-CZ" sz="2600" dirty="0">
                <a:latin typeface="Times New Roman" panose="02020603050405020304" pitchFamily="18" charset="0"/>
                <a:cs typeface="Times New Roman" panose="02020603050405020304" pitchFamily="18" charset="0"/>
              </a:rPr>
              <a:t>	</a:t>
            </a:r>
            <a:r>
              <a:rPr lang="cs-CZ" sz="2600" dirty="0" smtClean="0">
                <a:latin typeface="Times New Roman" panose="02020603050405020304" pitchFamily="18" charset="0"/>
                <a:cs typeface="Times New Roman" panose="02020603050405020304" pitchFamily="18" charset="0"/>
              </a:rPr>
              <a:t>	(2b2) vtělené</a:t>
            </a:r>
          </a:p>
          <a:p>
            <a:pPr marL="0" indent="0">
              <a:buNone/>
            </a:pPr>
            <a:r>
              <a:rPr lang="cs-CZ" sz="2600" dirty="0">
                <a:latin typeface="Times New Roman" panose="02020603050405020304" pitchFamily="18" charset="0"/>
                <a:cs typeface="Times New Roman" panose="02020603050405020304" pitchFamily="18" charset="0"/>
              </a:rPr>
              <a:t>	</a:t>
            </a:r>
            <a:r>
              <a:rPr lang="cs-CZ" sz="2600" dirty="0" smtClean="0">
                <a:latin typeface="Times New Roman" panose="02020603050405020304" pitchFamily="18" charset="0"/>
                <a:cs typeface="Times New Roman" panose="02020603050405020304" pitchFamily="18" charset="0"/>
              </a:rPr>
              <a:t>		(2b2a) působící na duši, která nemá tělo</a:t>
            </a:r>
          </a:p>
          <a:p>
            <a:pPr marL="0" indent="0">
              <a:buNone/>
            </a:pPr>
            <a:r>
              <a:rPr lang="cs-CZ" sz="2600" dirty="0">
                <a:latin typeface="Times New Roman" panose="02020603050405020304" pitchFamily="18" charset="0"/>
                <a:cs typeface="Times New Roman" panose="02020603050405020304" pitchFamily="18" charset="0"/>
              </a:rPr>
              <a:t>	</a:t>
            </a:r>
            <a:r>
              <a:rPr lang="cs-CZ" sz="2600" dirty="0" smtClean="0">
                <a:latin typeface="Times New Roman" panose="02020603050405020304" pitchFamily="18" charset="0"/>
                <a:cs typeface="Times New Roman" panose="02020603050405020304" pitchFamily="18" charset="0"/>
              </a:rPr>
              <a:t>		(</a:t>
            </a:r>
            <a:r>
              <a:rPr lang="cs-CZ" sz="2600" dirty="0" smtClean="0">
                <a:latin typeface="Times New Roman" panose="02020603050405020304" pitchFamily="18" charset="0"/>
                <a:cs typeface="Times New Roman" panose="02020603050405020304" pitchFamily="18" charset="0"/>
              </a:rPr>
              <a:t>2b2b) </a:t>
            </a:r>
            <a:r>
              <a:rPr lang="cs-CZ" sz="2600" dirty="0" smtClean="0">
                <a:latin typeface="Times New Roman" panose="02020603050405020304" pitchFamily="18" charset="0"/>
                <a:cs typeface="Times New Roman" panose="02020603050405020304" pitchFamily="18" charset="0"/>
              </a:rPr>
              <a:t>působící na duši, která má tělo</a:t>
            </a:r>
          </a:p>
          <a:p>
            <a:pPr marL="0" indent="0">
              <a:buNone/>
            </a:pPr>
            <a:r>
              <a:rPr lang="cs-CZ" sz="2600" dirty="0">
                <a:latin typeface="Times New Roman" panose="02020603050405020304" pitchFamily="18" charset="0"/>
                <a:cs typeface="Times New Roman" panose="02020603050405020304" pitchFamily="18" charset="0"/>
              </a:rPr>
              <a:t>	</a:t>
            </a:r>
            <a:r>
              <a:rPr lang="cs-CZ" sz="2600" dirty="0" smtClean="0">
                <a:latin typeface="Times New Roman" panose="02020603050405020304" pitchFamily="18" charset="0"/>
                <a:cs typeface="Times New Roman" panose="02020603050405020304" pitchFamily="18" charset="0"/>
              </a:rPr>
              <a:t>(2c) něčeho lepšího než je racionální duše</a:t>
            </a:r>
          </a:p>
          <a:p>
            <a:pPr marL="0" indent="0">
              <a:buNone/>
            </a:pPr>
            <a:endParaRPr lang="cs-CZ" sz="2600" dirty="0" smtClean="0">
              <a:latin typeface="Times New Roman" panose="02020603050405020304" pitchFamily="18" charset="0"/>
              <a:cs typeface="Times New Roman" panose="02020603050405020304" pitchFamily="18" charset="0"/>
            </a:endParaRPr>
          </a:p>
          <a:p>
            <a:pPr marL="0" indent="0">
              <a:buNone/>
            </a:pPr>
            <a:r>
              <a:rPr lang="cs-CZ" sz="2600" dirty="0" smtClean="0">
                <a:latin typeface="Times New Roman" panose="02020603050405020304" pitchFamily="18" charset="0"/>
                <a:cs typeface="Times New Roman" panose="02020603050405020304" pitchFamily="18" charset="0"/>
              </a:rPr>
              <a:t>Závěr: Duše se nemůže stát tělem.</a:t>
            </a:r>
          </a:p>
          <a:p>
            <a:pPr marL="0" indent="0">
              <a:buNone/>
            </a:pPr>
            <a:endParaRPr lang="cs-CZ" sz="2600" dirty="0">
              <a:latin typeface="Times New Roman" panose="02020603050405020304" pitchFamily="18" charset="0"/>
              <a:cs typeface="Times New Roman" panose="02020603050405020304" pitchFamily="18" charset="0"/>
            </a:endParaRPr>
          </a:p>
          <a:p>
            <a:pPr marL="0" indent="0">
              <a:buNone/>
            </a:pPr>
            <a:endParaRPr lang="cs-CZ"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95025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836712"/>
            <a:ext cx="8748464" cy="4832092"/>
          </a:xfrm>
          <a:prstGeom prst="rect">
            <a:avLst/>
          </a:prstGeom>
        </p:spPr>
        <p:txBody>
          <a:bodyPr wrap="square">
            <a:spAutoFit/>
          </a:bodyPr>
          <a:lstStyle/>
          <a:p>
            <a:r>
              <a:rPr lang="cs-CZ" sz="2200" b="1" dirty="0" smtClean="0">
                <a:latin typeface="Times New Roman" panose="02020603050405020304" pitchFamily="18" charset="0"/>
                <a:cs typeface="Times New Roman" panose="02020603050405020304" pitchFamily="18" charset="0"/>
              </a:rPr>
              <a:t>Aurelius Augustinus</a:t>
            </a:r>
            <a:endParaRPr lang="cs-CZ" sz="2200" b="1" dirty="0">
              <a:latin typeface="Times New Roman" panose="02020603050405020304" pitchFamily="18" charset="0"/>
              <a:cs typeface="Times New Roman" panose="02020603050405020304" pitchFamily="18" charset="0"/>
            </a:endParaRPr>
          </a:p>
          <a:p>
            <a:pPr algn="ctr"/>
            <a:endParaRPr lang="cs-CZ" sz="2200" b="1" dirty="0">
              <a:latin typeface="Times New Roman" panose="02020603050405020304" pitchFamily="18" charset="0"/>
              <a:cs typeface="Times New Roman" panose="02020603050405020304" pitchFamily="18" charset="0"/>
            </a:endParaRPr>
          </a:p>
          <a:p>
            <a:r>
              <a:rPr lang="cs-CZ" sz="2200" dirty="0">
                <a:latin typeface="Times New Roman" panose="02020603050405020304" pitchFamily="18" charset="0"/>
                <a:cs typeface="Times New Roman" panose="02020603050405020304" pitchFamily="18" charset="0"/>
              </a:rPr>
              <a:t>354</a:t>
            </a:r>
            <a:r>
              <a:rPr lang="cs-CZ" sz="2200" b="1" dirty="0">
                <a:latin typeface="Times New Roman" panose="02020603050405020304" pitchFamily="18" charset="0"/>
                <a:cs typeface="Times New Roman" panose="02020603050405020304" pitchFamily="18" charset="0"/>
              </a:rPr>
              <a:t>	</a:t>
            </a:r>
            <a:r>
              <a:rPr lang="cs-CZ" sz="2200" dirty="0">
                <a:latin typeface="Times New Roman" panose="02020603050405020304" pitchFamily="18" charset="0"/>
                <a:cs typeface="Times New Roman" panose="02020603050405020304" pitchFamily="18" charset="0"/>
              </a:rPr>
              <a:t>narozen v </a:t>
            </a:r>
            <a:r>
              <a:rPr lang="cs-CZ" sz="2200" dirty="0" err="1" smtClean="0">
                <a:latin typeface="Times New Roman" panose="02020603050405020304" pitchFamily="18" charset="0"/>
                <a:cs typeface="Times New Roman" panose="02020603050405020304" pitchFamily="18" charset="0"/>
              </a:rPr>
              <a:t>Thagaste</a:t>
            </a:r>
            <a:r>
              <a:rPr lang="cs-CZ" sz="2200" dirty="0" smtClean="0">
                <a:latin typeface="Times New Roman" panose="02020603050405020304" pitchFamily="18" charset="0"/>
                <a:cs typeface="Times New Roman" panose="02020603050405020304" pitchFamily="18" charset="0"/>
              </a:rPr>
              <a:t>, římská Afrika (Alžírsko),</a:t>
            </a:r>
            <a:endParaRPr lang="cs-CZ" sz="2200" dirty="0">
              <a:latin typeface="Times New Roman" panose="02020603050405020304" pitchFamily="18" charset="0"/>
              <a:cs typeface="Times New Roman" panose="02020603050405020304" pitchFamily="18" charset="0"/>
            </a:endParaRPr>
          </a:p>
          <a:p>
            <a:pPr marL="457200" indent="-457200"/>
            <a:r>
              <a:rPr lang="cs-CZ" sz="2200" dirty="0">
                <a:latin typeface="Times New Roman" panose="02020603050405020304" pitchFamily="18" charset="0"/>
                <a:cs typeface="Times New Roman" panose="02020603050405020304" pitchFamily="18" charset="0"/>
              </a:rPr>
              <a:t>		studium a výuka rétoriky v </a:t>
            </a:r>
            <a:r>
              <a:rPr lang="cs-CZ" sz="2200" dirty="0" err="1">
                <a:latin typeface="Times New Roman" panose="02020603050405020304" pitchFamily="18" charset="0"/>
                <a:cs typeface="Times New Roman" panose="02020603050405020304" pitchFamily="18" charset="0"/>
              </a:rPr>
              <a:t>Thagaste</a:t>
            </a:r>
            <a:r>
              <a:rPr lang="cs-CZ" sz="2200" dirty="0">
                <a:latin typeface="Times New Roman" panose="02020603050405020304" pitchFamily="18" charset="0"/>
                <a:cs typeface="Times New Roman" panose="02020603050405020304" pitchFamily="18" charset="0"/>
              </a:rPr>
              <a:t> a Kartágu</a:t>
            </a:r>
          </a:p>
          <a:p>
            <a:pPr marL="457200" indent="-457200">
              <a:buAutoNum type="arabicPlain" startAt="373"/>
            </a:pPr>
            <a:r>
              <a:rPr lang="cs-CZ" sz="2200" dirty="0">
                <a:latin typeface="Times New Roman" panose="02020603050405020304" pitchFamily="18" charset="0"/>
                <a:cs typeface="Times New Roman" panose="02020603050405020304" pitchFamily="18" charset="0"/>
              </a:rPr>
              <a:t> 	narození syna </a:t>
            </a:r>
            <a:r>
              <a:rPr lang="cs-CZ" sz="2200" dirty="0" err="1">
                <a:latin typeface="Times New Roman" panose="02020603050405020304" pitchFamily="18" charset="0"/>
                <a:cs typeface="Times New Roman" panose="02020603050405020304" pitchFamily="18" charset="0"/>
              </a:rPr>
              <a:t>Adeodata</a:t>
            </a:r>
            <a:endParaRPr lang="cs-CZ" sz="2200" dirty="0">
              <a:latin typeface="Times New Roman" panose="02020603050405020304" pitchFamily="18" charset="0"/>
              <a:cs typeface="Times New Roman" panose="02020603050405020304" pitchFamily="18" charset="0"/>
            </a:endParaRPr>
          </a:p>
          <a:p>
            <a:pPr marL="457200" indent="-457200"/>
            <a:r>
              <a:rPr lang="cs-CZ" sz="2200" dirty="0">
                <a:latin typeface="Times New Roman" panose="02020603050405020304" pitchFamily="18" charset="0"/>
                <a:cs typeface="Times New Roman" panose="02020603050405020304" pitchFamily="18" charset="0"/>
              </a:rPr>
              <a:t>383	</a:t>
            </a:r>
            <a:r>
              <a:rPr lang="cs-CZ" sz="2200" dirty="0" smtClean="0">
                <a:latin typeface="Times New Roman" panose="02020603050405020304" pitchFamily="18" charset="0"/>
                <a:cs typeface="Times New Roman" panose="02020603050405020304" pitchFamily="18" charset="0"/>
              </a:rPr>
              <a:t>	odchod </a:t>
            </a:r>
            <a:r>
              <a:rPr lang="cs-CZ" sz="2200" dirty="0">
                <a:latin typeface="Times New Roman" panose="02020603050405020304" pitchFamily="18" charset="0"/>
                <a:cs typeface="Times New Roman" panose="02020603050405020304" pitchFamily="18" charset="0"/>
              </a:rPr>
              <a:t>do Říma, výuka </a:t>
            </a:r>
            <a:r>
              <a:rPr lang="cs-CZ" sz="2200" dirty="0" smtClean="0">
                <a:latin typeface="Times New Roman" panose="02020603050405020304" pitchFamily="18" charset="0"/>
                <a:cs typeface="Times New Roman" panose="02020603050405020304" pitchFamily="18" charset="0"/>
              </a:rPr>
              <a:t>rétoriky, manichejci</a:t>
            </a:r>
            <a:endParaRPr lang="cs-CZ" sz="2200" dirty="0">
              <a:latin typeface="Times New Roman" panose="02020603050405020304" pitchFamily="18" charset="0"/>
              <a:cs typeface="Times New Roman" panose="02020603050405020304" pitchFamily="18" charset="0"/>
            </a:endParaRPr>
          </a:p>
          <a:p>
            <a:pPr marL="457200" indent="-457200"/>
            <a:r>
              <a:rPr lang="cs-CZ" sz="2200" dirty="0">
                <a:latin typeface="Times New Roman" panose="02020603050405020304" pitchFamily="18" charset="0"/>
                <a:cs typeface="Times New Roman" panose="02020603050405020304" pitchFamily="18" charset="0"/>
              </a:rPr>
              <a:t>384	</a:t>
            </a:r>
            <a:r>
              <a:rPr lang="cs-CZ" sz="2200" dirty="0" smtClean="0">
                <a:latin typeface="Times New Roman" panose="02020603050405020304" pitchFamily="18" charset="0"/>
                <a:cs typeface="Times New Roman" panose="02020603050405020304" pitchFamily="18" charset="0"/>
              </a:rPr>
              <a:t>	jmenován </a:t>
            </a:r>
            <a:r>
              <a:rPr lang="cs-CZ" sz="2200" dirty="0">
                <a:latin typeface="Times New Roman" panose="02020603050405020304" pitchFamily="18" charset="0"/>
                <a:cs typeface="Times New Roman" panose="02020603050405020304" pitchFamily="18" charset="0"/>
              </a:rPr>
              <a:t>učitelem rétoriky v Miláně, </a:t>
            </a:r>
          </a:p>
          <a:p>
            <a:pPr marL="457200" indent="-457200"/>
            <a:r>
              <a:rPr lang="cs-CZ" sz="2200" dirty="0">
                <a:latin typeface="Times New Roman" panose="02020603050405020304" pitchFamily="18" charset="0"/>
                <a:cs typeface="Times New Roman" panose="02020603050405020304" pitchFamily="18" charset="0"/>
              </a:rPr>
              <a:t>		seznámení s biskupem Ambrožem</a:t>
            </a:r>
          </a:p>
          <a:p>
            <a:pPr marL="457200" indent="-457200"/>
            <a:r>
              <a:rPr lang="cs-CZ" sz="2200" dirty="0">
                <a:latin typeface="Times New Roman" panose="02020603050405020304" pitchFamily="18" charset="0"/>
                <a:cs typeface="Times New Roman" panose="02020603050405020304" pitchFamily="18" charset="0"/>
              </a:rPr>
              <a:t>386	</a:t>
            </a:r>
            <a:r>
              <a:rPr lang="cs-CZ" sz="2200" dirty="0" smtClean="0">
                <a:latin typeface="Times New Roman" panose="02020603050405020304" pitchFamily="18" charset="0"/>
                <a:cs typeface="Times New Roman" panose="02020603050405020304" pitchFamily="18" charset="0"/>
              </a:rPr>
              <a:t>	přijímá </a:t>
            </a:r>
            <a:r>
              <a:rPr lang="cs-CZ" sz="2200" dirty="0">
                <a:latin typeface="Times New Roman" panose="02020603050405020304" pitchFamily="18" charset="0"/>
                <a:cs typeface="Times New Roman" panose="02020603050405020304" pitchFamily="18" charset="0"/>
              </a:rPr>
              <a:t>křest v Miláně</a:t>
            </a:r>
          </a:p>
          <a:p>
            <a:pPr marL="457200" indent="-457200">
              <a:buAutoNum type="arabicPlain" startAt="388"/>
            </a:pPr>
            <a:r>
              <a:rPr lang="cs-CZ" sz="2200" dirty="0">
                <a:latin typeface="Times New Roman" panose="02020603050405020304" pitchFamily="18" charset="0"/>
                <a:cs typeface="Times New Roman" panose="02020603050405020304" pitchFamily="18" charset="0"/>
              </a:rPr>
              <a:t> 	návrat do </a:t>
            </a:r>
            <a:r>
              <a:rPr lang="cs-CZ" sz="2200" dirty="0" err="1">
                <a:latin typeface="Times New Roman" panose="02020603050405020304" pitchFamily="18" charset="0"/>
                <a:cs typeface="Times New Roman" panose="02020603050405020304" pitchFamily="18" charset="0"/>
              </a:rPr>
              <a:t>Thagaste</a:t>
            </a:r>
            <a:endParaRPr lang="cs-CZ" sz="2200" dirty="0">
              <a:latin typeface="Times New Roman" panose="02020603050405020304" pitchFamily="18" charset="0"/>
              <a:cs typeface="Times New Roman" panose="02020603050405020304" pitchFamily="18" charset="0"/>
            </a:endParaRPr>
          </a:p>
          <a:p>
            <a:pPr marL="457200" indent="-457200"/>
            <a:r>
              <a:rPr lang="cs-CZ" sz="2200" dirty="0">
                <a:latin typeface="Times New Roman" panose="02020603050405020304" pitchFamily="18" charset="0"/>
                <a:cs typeface="Times New Roman" panose="02020603050405020304" pitchFamily="18" charset="0"/>
              </a:rPr>
              <a:t>391	</a:t>
            </a:r>
            <a:r>
              <a:rPr lang="cs-CZ" sz="2200" dirty="0" smtClean="0">
                <a:latin typeface="Times New Roman" panose="02020603050405020304" pitchFamily="18" charset="0"/>
                <a:cs typeface="Times New Roman" panose="02020603050405020304" pitchFamily="18" charset="0"/>
              </a:rPr>
              <a:t>	odchod </a:t>
            </a:r>
            <a:r>
              <a:rPr lang="cs-CZ" sz="2200" dirty="0">
                <a:latin typeface="Times New Roman" panose="02020603050405020304" pitchFamily="18" charset="0"/>
                <a:cs typeface="Times New Roman" panose="02020603050405020304" pitchFamily="18" charset="0"/>
              </a:rPr>
              <a:t>do </a:t>
            </a:r>
            <a:r>
              <a:rPr lang="cs-CZ" sz="2200" dirty="0" err="1">
                <a:latin typeface="Times New Roman" panose="02020603050405020304" pitchFamily="18" charset="0"/>
                <a:cs typeface="Times New Roman" panose="02020603050405020304" pitchFamily="18" charset="0"/>
              </a:rPr>
              <a:t>Hippa</a:t>
            </a:r>
            <a:r>
              <a:rPr lang="cs-CZ" sz="2200" dirty="0">
                <a:latin typeface="Times New Roman" panose="02020603050405020304" pitchFamily="18" charset="0"/>
                <a:cs typeface="Times New Roman" panose="02020603050405020304" pitchFamily="18" charset="0"/>
              </a:rPr>
              <a:t>, přijímá kněžské svěcení</a:t>
            </a:r>
          </a:p>
          <a:p>
            <a:pPr marL="457200" indent="-457200"/>
            <a:r>
              <a:rPr lang="cs-CZ" sz="2200" dirty="0">
                <a:latin typeface="Times New Roman" panose="02020603050405020304" pitchFamily="18" charset="0"/>
                <a:cs typeface="Times New Roman" panose="02020603050405020304" pitchFamily="18" charset="0"/>
              </a:rPr>
              <a:t>406	</a:t>
            </a:r>
            <a:r>
              <a:rPr lang="cs-CZ" sz="2200" dirty="0" smtClean="0">
                <a:latin typeface="Times New Roman" panose="02020603050405020304" pitchFamily="18" charset="0"/>
                <a:cs typeface="Times New Roman" panose="02020603050405020304" pitchFamily="18" charset="0"/>
              </a:rPr>
              <a:t>	vpád </a:t>
            </a:r>
            <a:r>
              <a:rPr lang="cs-CZ" sz="2200" dirty="0">
                <a:latin typeface="Times New Roman" panose="02020603050405020304" pitchFamily="18" charset="0"/>
                <a:cs typeface="Times New Roman" panose="02020603050405020304" pitchFamily="18" charset="0"/>
              </a:rPr>
              <a:t>Vandalů a </a:t>
            </a:r>
            <a:r>
              <a:rPr lang="cs-CZ" sz="2200" dirty="0" err="1">
                <a:latin typeface="Times New Roman" panose="02020603050405020304" pitchFamily="18" charset="0"/>
                <a:cs typeface="Times New Roman" panose="02020603050405020304" pitchFamily="18" charset="0"/>
              </a:rPr>
              <a:t>Suevů</a:t>
            </a:r>
            <a:r>
              <a:rPr lang="cs-CZ" sz="2200" dirty="0">
                <a:latin typeface="Times New Roman" panose="02020603050405020304" pitchFamily="18" charset="0"/>
                <a:cs typeface="Times New Roman" panose="02020603050405020304" pitchFamily="18" charset="0"/>
              </a:rPr>
              <a:t> do západních provincií </a:t>
            </a:r>
            <a:r>
              <a:rPr lang="cs-CZ" sz="2200" dirty="0" smtClean="0">
                <a:latin typeface="Times New Roman" panose="02020603050405020304" pitchFamily="18" charset="0"/>
                <a:cs typeface="Times New Roman" panose="02020603050405020304" pitchFamily="18" charset="0"/>
              </a:rPr>
              <a:t>Římské </a:t>
            </a:r>
            <a:r>
              <a:rPr lang="cs-CZ" sz="2200" dirty="0">
                <a:latin typeface="Times New Roman" panose="02020603050405020304" pitchFamily="18" charset="0"/>
                <a:cs typeface="Times New Roman" panose="02020603050405020304" pitchFamily="18" charset="0"/>
              </a:rPr>
              <a:t>říše</a:t>
            </a:r>
          </a:p>
          <a:p>
            <a:r>
              <a:rPr lang="cs-CZ" sz="2200" dirty="0">
                <a:latin typeface="Times New Roman" panose="02020603050405020304" pitchFamily="18" charset="0"/>
                <a:cs typeface="Times New Roman" panose="02020603050405020304" pitchFamily="18" charset="0"/>
              </a:rPr>
              <a:t>410	vyplenění Říma Vizigóty</a:t>
            </a:r>
          </a:p>
          <a:p>
            <a:r>
              <a:rPr lang="cs-CZ" sz="2200" dirty="0">
                <a:latin typeface="Times New Roman" panose="02020603050405020304" pitchFamily="18" charset="0"/>
                <a:cs typeface="Times New Roman" panose="02020603050405020304" pitchFamily="18" charset="0"/>
              </a:rPr>
              <a:t>430	umírá v </a:t>
            </a:r>
            <a:r>
              <a:rPr lang="cs-CZ" sz="2200" dirty="0" err="1" smtClean="0">
                <a:latin typeface="Times New Roman" panose="02020603050405020304" pitchFamily="18" charset="0"/>
                <a:cs typeface="Times New Roman" panose="02020603050405020304" pitchFamily="18" charset="0"/>
              </a:rPr>
              <a:t>Hippu</a:t>
            </a:r>
            <a:r>
              <a:rPr lang="cs-CZ" sz="2200" dirty="0" smtClean="0">
                <a:latin typeface="Times New Roman" panose="02020603050405020304" pitchFamily="18" charset="0"/>
                <a:cs typeface="Times New Roman" panose="02020603050405020304" pitchFamily="18" charset="0"/>
              </a:rPr>
              <a:t> (</a:t>
            </a:r>
            <a:r>
              <a:rPr lang="cs-CZ" sz="2200" dirty="0" err="1" smtClean="0">
                <a:latin typeface="Times New Roman" panose="02020603050405020304" pitchFamily="18" charset="0"/>
                <a:cs typeface="Times New Roman" panose="02020603050405020304" pitchFamily="18" charset="0"/>
              </a:rPr>
              <a:t>Hippo</a:t>
            </a:r>
            <a:r>
              <a:rPr lang="cs-CZ" sz="2200" dirty="0" smtClean="0">
                <a:latin typeface="Times New Roman" panose="02020603050405020304" pitchFamily="18" charset="0"/>
                <a:cs typeface="Times New Roman" panose="02020603050405020304" pitchFamily="18" charset="0"/>
              </a:rPr>
              <a:t> </a:t>
            </a:r>
            <a:r>
              <a:rPr lang="cs-CZ" sz="2200" dirty="0" err="1" smtClean="0">
                <a:latin typeface="Times New Roman" panose="02020603050405020304" pitchFamily="18" charset="0"/>
                <a:cs typeface="Times New Roman" panose="02020603050405020304" pitchFamily="18" charset="0"/>
              </a:rPr>
              <a:t>Regius</a:t>
            </a:r>
            <a:r>
              <a:rPr lang="cs-CZ" sz="2200" dirty="0" smtClean="0">
                <a:latin typeface="Times New Roman" panose="02020603050405020304" pitchFamily="18" charset="0"/>
                <a:cs typeface="Times New Roman" panose="02020603050405020304" pitchFamily="18" charset="0"/>
              </a:rPr>
              <a:t>, dnes </a:t>
            </a:r>
            <a:r>
              <a:rPr lang="cs-CZ" sz="2200" dirty="0" err="1" smtClean="0">
                <a:latin typeface="Times New Roman" panose="02020603050405020304" pitchFamily="18" charset="0"/>
                <a:cs typeface="Times New Roman" panose="02020603050405020304" pitchFamily="18" charset="0"/>
              </a:rPr>
              <a:t>Annaba</a:t>
            </a:r>
            <a:r>
              <a:rPr lang="cs-CZ" sz="2200" dirty="0" smtClean="0">
                <a:latin typeface="Times New Roman" panose="02020603050405020304" pitchFamily="18" charset="0"/>
                <a:cs typeface="Times New Roman" panose="02020603050405020304" pitchFamily="18" charset="0"/>
              </a:rPr>
              <a:t>, Alžírsko)</a:t>
            </a:r>
            <a:endParaRPr lang="cs-CZ" sz="2200" dirty="0">
              <a:latin typeface="Times New Roman" panose="02020603050405020304" pitchFamily="18" charset="0"/>
              <a:cs typeface="Times New Roman" panose="02020603050405020304" pitchFamily="18" charset="0"/>
            </a:endParaRPr>
          </a:p>
        </p:txBody>
      </p:sp>
      <p:pic>
        <p:nvPicPr>
          <p:cNvPr id="3" name="Obráze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62264" y="0"/>
            <a:ext cx="2681736" cy="3456000"/>
          </a:xfrm>
          <a:prstGeom prst="rect">
            <a:avLst/>
          </a:prstGeom>
        </p:spPr>
      </p:pic>
    </p:spTree>
    <p:extLst>
      <p:ext uri="{BB962C8B-B14F-4D97-AF65-F5344CB8AC3E}">
        <p14:creationId xmlns:p14="http://schemas.microsoft.com/office/powerpoint/2010/main" val="7324030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p:cNvSpPr txBox="1"/>
          <p:nvPr/>
        </p:nvSpPr>
        <p:spPr>
          <a:xfrm>
            <a:off x="251520" y="1412776"/>
            <a:ext cx="8568952" cy="3708708"/>
          </a:xfrm>
          <a:prstGeom prst="rect">
            <a:avLst/>
          </a:prstGeom>
          <a:noFill/>
        </p:spPr>
        <p:txBody>
          <a:bodyPr wrap="square" rtlCol="0">
            <a:spAutoFit/>
          </a:bodyPr>
          <a:lstStyle/>
          <a:p>
            <a:r>
              <a:rPr lang="cs-CZ" sz="2800" dirty="0" err="1" smtClean="0">
                <a:latin typeface="Times New Roman" pitchFamily="18" charset="0"/>
                <a:cs typeface="Times New Roman" pitchFamily="18" charset="0"/>
              </a:rPr>
              <a:t>Aurelius</a:t>
            </a:r>
            <a:r>
              <a:rPr lang="cs-CZ" sz="2800" dirty="0" smtClean="0">
                <a:latin typeface="Times New Roman" pitchFamily="18" charset="0"/>
                <a:cs typeface="Times New Roman" pitchFamily="18" charset="0"/>
              </a:rPr>
              <a:t> </a:t>
            </a:r>
            <a:r>
              <a:rPr lang="cs-CZ" sz="2800" dirty="0" err="1" smtClean="0">
                <a:latin typeface="Times New Roman" pitchFamily="18" charset="0"/>
                <a:cs typeface="Times New Roman" pitchFamily="18" charset="0"/>
              </a:rPr>
              <a:t>Augustinus</a:t>
            </a:r>
            <a:endParaRPr lang="cs-CZ" sz="2800" dirty="0" smtClean="0">
              <a:latin typeface="Times New Roman" pitchFamily="18" charset="0"/>
              <a:cs typeface="Times New Roman" pitchFamily="18" charset="0"/>
            </a:endParaRPr>
          </a:p>
          <a:p>
            <a:endParaRPr lang="cs-CZ" sz="2800" dirty="0" smtClean="0">
              <a:latin typeface="Times New Roman" pitchFamily="18" charset="0"/>
              <a:cs typeface="Times New Roman" pitchFamily="18" charset="0"/>
            </a:endParaRPr>
          </a:p>
          <a:p>
            <a:pPr>
              <a:buFontTx/>
              <a:buChar char="-"/>
            </a:pPr>
            <a:r>
              <a:rPr lang="cs-CZ" sz="2800" b="1" i="1" dirty="0" smtClean="0">
                <a:latin typeface="Times New Roman" pitchFamily="18" charset="0"/>
                <a:cs typeface="Times New Roman" pitchFamily="18" charset="0"/>
              </a:rPr>
              <a:t> Vyznání (</a:t>
            </a:r>
            <a:r>
              <a:rPr lang="cs-CZ" sz="2800" b="1" i="1" dirty="0" err="1" smtClean="0">
                <a:latin typeface="Times New Roman" pitchFamily="18" charset="0"/>
                <a:cs typeface="Times New Roman" pitchFamily="18" charset="0"/>
              </a:rPr>
              <a:t>Confessiones</a:t>
            </a:r>
            <a:r>
              <a:rPr lang="cs-CZ" sz="2800" b="1" i="1" dirty="0" smtClean="0">
                <a:latin typeface="Times New Roman" pitchFamily="18" charset="0"/>
                <a:cs typeface="Times New Roman" pitchFamily="18" charset="0"/>
              </a:rPr>
              <a:t>)</a:t>
            </a:r>
            <a:r>
              <a:rPr lang="cs-CZ" sz="2800" i="1" dirty="0" smtClean="0">
                <a:latin typeface="Times New Roman" pitchFamily="18" charset="0"/>
                <a:cs typeface="Times New Roman" pitchFamily="18" charset="0"/>
              </a:rPr>
              <a:t>, </a:t>
            </a:r>
            <a:r>
              <a:rPr lang="cs-CZ" sz="2800" dirty="0" smtClean="0">
                <a:latin typeface="Times New Roman" pitchFamily="18" charset="0"/>
                <a:cs typeface="Times New Roman" pitchFamily="18" charset="0"/>
              </a:rPr>
              <a:t>překlad do češtiny Mikuláš Levý, první vydání, Lad. </a:t>
            </a:r>
            <a:r>
              <a:rPr lang="cs-CZ" sz="2800" dirty="0" err="1" smtClean="0">
                <a:latin typeface="Times New Roman" pitchFamily="18" charset="0"/>
                <a:cs typeface="Times New Roman" pitchFamily="18" charset="0"/>
              </a:rPr>
              <a:t>Kuncíř</a:t>
            </a:r>
            <a:r>
              <a:rPr lang="cs-CZ" sz="2800" dirty="0" smtClean="0">
                <a:latin typeface="Times New Roman" pitchFamily="18" charset="0"/>
                <a:cs typeface="Times New Roman" pitchFamily="18" charset="0"/>
              </a:rPr>
              <a:t>, Praha:1926</a:t>
            </a:r>
          </a:p>
          <a:p>
            <a:endParaRPr lang="cs-CZ" sz="1100" dirty="0" smtClean="0">
              <a:latin typeface="Times New Roman" pitchFamily="18" charset="0"/>
              <a:cs typeface="Times New Roman" pitchFamily="18" charset="0"/>
            </a:endParaRPr>
          </a:p>
          <a:p>
            <a:pPr>
              <a:buFontTx/>
              <a:buChar char="-"/>
            </a:pPr>
            <a:r>
              <a:rPr lang="cs-CZ" sz="2800" dirty="0" smtClean="0">
                <a:latin typeface="Times New Roman" pitchFamily="18" charset="0"/>
                <a:cs typeface="Times New Roman" pitchFamily="18" charset="0"/>
              </a:rPr>
              <a:t> </a:t>
            </a:r>
            <a:r>
              <a:rPr lang="cs-CZ" sz="2800" b="1" i="1" dirty="0" smtClean="0">
                <a:latin typeface="Times New Roman" pitchFamily="18" charset="0"/>
                <a:cs typeface="Times New Roman" pitchFamily="18" charset="0"/>
              </a:rPr>
              <a:t>O nesmrtelnosti duše (De </a:t>
            </a:r>
            <a:r>
              <a:rPr lang="cs-CZ" sz="2800" b="1" i="1" dirty="0" err="1" smtClean="0">
                <a:latin typeface="Times New Roman" pitchFamily="18" charset="0"/>
                <a:cs typeface="Times New Roman" pitchFamily="18" charset="0"/>
              </a:rPr>
              <a:t>immortalitate</a:t>
            </a:r>
            <a:r>
              <a:rPr lang="cs-CZ" sz="2800" b="1" i="1" dirty="0" smtClean="0">
                <a:latin typeface="Times New Roman" pitchFamily="18" charset="0"/>
                <a:cs typeface="Times New Roman" pitchFamily="18" charset="0"/>
              </a:rPr>
              <a:t> </a:t>
            </a:r>
            <a:r>
              <a:rPr lang="cs-CZ" sz="2800" b="1" i="1" dirty="0" err="1" smtClean="0">
                <a:latin typeface="Times New Roman" pitchFamily="18" charset="0"/>
                <a:cs typeface="Times New Roman" pitchFamily="18" charset="0"/>
              </a:rPr>
              <a:t>animae</a:t>
            </a:r>
            <a:r>
              <a:rPr lang="cs-CZ" sz="2800" b="1" i="1" dirty="0" smtClean="0">
                <a:latin typeface="Times New Roman" pitchFamily="18" charset="0"/>
                <a:cs typeface="Times New Roman" pitchFamily="18" charset="0"/>
              </a:rPr>
              <a:t>)</a:t>
            </a:r>
            <a:r>
              <a:rPr lang="cs-CZ" sz="2800" dirty="0" smtClean="0">
                <a:latin typeface="Times New Roman" pitchFamily="18" charset="0"/>
                <a:cs typeface="Times New Roman" pitchFamily="18" charset="0"/>
              </a:rPr>
              <a:t>, překlad L. </a:t>
            </a:r>
            <a:r>
              <a:rPr lang="cs-CZ" sz="2800" dirty="0" err="1" smtClean="0">
                <a:latin typeface="Times New Roman" pitchFamily="18" charset="0"/>
                <a:cs typeface="Times New Roman" pitchFamily="18" charset="0"/>
              </a:rPr>
              <a:t>Karfíková</a:t>
            </a:r>
            <a:r>
              <a:rPr lang="cs-CZ" sz="2800" dirty="0" smtClean="0">
                <a:latin typeface="Times New Roman" pitchFamily="18" charset="0"/>
                <a:cs typeface="Times New Roman" pitchFamily="18" charset="0"/>
              </a:rPr>
              <a:t>, </a:t>
            </a:r>
            <a:r>
              <a:rPr lang="cs-CZ" sz="2800" dirty="0" err="1" smtClean="0">
                <a:latin typeface="Times New Roman" pitchFamily="18" charset="0"/>
                <a:cs typeface="Times New Roman" pitchFamily="18" charset="0"/>
              </a:rPr>
              <a:t>Oikoymenh</a:t>
            </a:r>
            <a:r>
              <a:rPr lang="cs-CZ" sz="2800" dirty="0" smtClean="0">
                <a:latin typeface="Times New Roman" pitchFamily="18" charset="0"/>
                <a:cs typeface="Times New Roman" pitchFamily="18" charset="0"/>
              </a:rPr>
              <a:t>, Praha: 2013</a:t>
            </a:r>
          </a:p>
          <a:p>
            <a:endParaRPr lang="cs-CZ" sz="2800" dirty="0" smtClean="0">
              <a:latin typeface="Times New Roman" pitchFamily="18" charset="0"/>
              <a:cs typeface="Times New Roman" pitchFamily="18" charset="0"/>
            </a:endParaRPr>
          </a:p>
          <a:p>
            <a:endParaRPr lang="cs-CZ"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p:cNvSpPr txBox="1"/>
          <p:nvPr/>
        </p:nvSpPr>
        <p:spPr>
          <a:xfrm>
            <a:off x="323528" y="1412776"/>
            <a:ext cx="8424935" cy="2893100"/>
          </a:xfrm>
          <a:prstGeom prst="rect">
            <a:avLst/>
          </a:prstGeom>
          <a:noFill/>
        </p:spPr>
        <p:txBody>
          <a:bodyPr wrap="square" rtlCol="0">
            <a:spAutoFit/>
          </a:bodyPr>
          <a:lstStyle/>
          <a:p>
            <a:r>
              <a:rPr lang="cs-CZ" sz="2600" dirty="0" smtClean="0">
                <a:latin typeface="Times New Roman" pitchFamily="18" charset="0"/>
                <a:cs typeface="Times New Roman" pitchFamily="18" charset="0"/>
              </a:rPr>
              <a:t>Pobyt na statku </a:t>
            </a:r>
            <a:r>
              <a:rPr lang="cs-CZ" sz="2600" dirty="0" err="1" smtClean="0">
                <a:latin typeface="Times New Roman" pitchFamily="18" charset="0"/>
                <a:cs typeface="Times New Roman" pitchFamily="18" charset="0"/>
              </a:rPr>
              <a:t>Cassiciacum</a:t>
            </a:r>
            <a:r>
              <a:rPr lang="cs-CZ" sz="2600" dirty="0" smtClean="0">
                <a:latin typeface="Times New Roman" pitchFamily="18" charset="0"/>
                <a:cs typeface="Times New Roman" pitchFamily="18" charset="0"/>
              </a:rPr>
              <a:t> na přelomu let 386/7.</a:t>
            </a:r>
          </a:p>
          <a:p>
            <a:endParaRPr lang="cs-CZ" sz="2600" dirty="0" smtClean="0">
              <a:latin typeface="Times New Roman" pitchFamily="18" charset="0"/>
              <a:cs typeface="Times New Roman" pitchFamily="18" charset="0"/>
            </a:endParaRPr>
          </a:p>
          <a:p>
            <a:r>
              <a:rPr lang="cs-CZ" sz="2600" dirty="0" smtClean="0">
                <a:latin typeface="Times New Roman" pitchFamily="18" charset="0"/>
                <a:cs typeface="Times New Roman" pitchFamily="18" charset="0"/>
              </a:rPr>
              <a:t>Zde píše texty: </a:t>
            </a:r>
            <a:r>
              <a:rPr lang="cs-CZ" sz="2600" i="1" dirty="0" smtClean="0">
                <a:latin typeface="Times New Roman" pitchFamily="18" charset="0"/>
                <a:cs typeface="Times New Roman" pitchFamily="18" charset="0"/>
              </a:rPr>
              <a:t>Proti akademikům</a:t>
            </a:r>
            <a:r>
              <a:rPr lang="cs-CZ" sz="2600" dirty="0" smtClean="0">
                <a:latin typeface="Times New Roman" pitchFamily="18" charset="0"/>
                <a:cs typeface="Times New Roman" pitchFamily="18" charset="0"/>
              </a:rPr>
              <a:t>, </a:t>
            </a:r>
            <a:r>
              <a:rPr lang="cs-CZ" sz="2600" i="1" dirty="0" smtClean="0">
                <a:latin typeface="Times New Roman" pitchFamily="18" charset="0"/>
                <a:cs typeface="Times New Roman" pitchFamily="18" charset="0"/>
              </a:rPr>
              <a:t>O blaženém životě</a:t>
            </a:r>
            <a:r>
              <a:rPr lang="cs-CZ" sz="2600" dirty="0" smtClean="0">
                <a:latin typeface="Times New Roman" pitchFamily="18" charset="0"/>
                <a:cs typeface="Times New Roman" pitchFamily="18" charset="0"/>
              </a:rPr>
              <a:t>, </a:t>
            </a:r>
          </a:p>
          <a:p>
            <a:r>
              <a:rPr lang="cs-CZ" sz="2600" i="1" dirty="0" smtClean="0">
                <a:latin typeface="Times New Roman" pitchFamily="18" charset="0"/>
                <a:cs typeface="Times New Roman" pitchFamily="18" charset="0"/>
              </a:rPr>
              <a:t>O pořádku</a:t>
            </a:r>
            <a:r>
              <a:rPr lang="cs-CZ" sz="2600" dirty="0" smtClean="0">
                <a:latin typeface="Times New Roman" pitchFamily="18" charset="0"/>
                <a:cs typeface="Times New Roman" pitchFamily="18" charset="0"/>
              </a:rPr>
              <a:t> a dvě knihy tzv. </a:t>
            </a:r>
            <a:r>
              <a:rPr lang="cs-CZ" sz="2600" i="1" dirty="0" err="1" smtClean="0">
                <a:latin typeface="Times New Roman" pitchFamily="18" charset="0"/>
                <a:cs typeface="Times New Roman" pitchFamily="18" charset="0"/>
              </a:rPr>
              <a:t>Soliloquia</a:t>
            </a:r>
            <a:r>
              <a:rPr lang="cs-CZ" sz="2600" dirty="0" smtClean="0">
                <a:latin typeface="Times New Roman" pitchFamily="18" charset="0"/>
                <a:cs typeface="Times New Roman" pitchFamily="18" charset="0"/>
              </a:rPr>
              <a:t>.</a:t>
            </a:r>
          </a:p>
          <a:p>
            <a:endParaRPr lang="cs-CZ" sz="2600" dirty="0" smtClean="0">
              <a:latin typeface="Times New Roman" pitchFamily="18" charset="0"/>
              <a:cs typeface="Times New Roman" pitchFamily="18" charset="0"/>
            </a:endParaRPr>
          </a:p>
          <a:p>
            <a:r>
              <a:rPr lang="cs-CZ" sz="2600" i="1" dirty="0" smtClean="0">
                <a:latin typeface="Times New Roman" pitchFamily="18" charset="0"/>
                <a:cs typeface="Times New Roman" pitchFamily="18" charset="0"/>
              </a:rPr>
              <a:t>O nesmrtelnosti duše </a:t>
            </a:r>
            <a:r>
              <a:rPr lang="cs-CZ" sz="2600" dirty="0" smtClean="0">
                <a:latin typeface="Times New Roman" pitchFamily="18" charset="0"/>
                <a:cs typeface="Times New Roman" pitchFamily="18" charset="0"/>
              </a:rPr>
              <a:t>napsal po návratu do Milána roku 387. (Zamýšlená třetí kniha </a:t>
            </a:r>
            <a:r>
              <a:rPr lang="cs-CZ" sz="2600" i="1" dirty="0" err="1" smtClean="0">
                <a:latin typeface="Times New Roman" pitchFamily="18" charset="0"/>
                <a:cs typeface="Times New Roman" pitchFamily="18" charset="0"/>
              </a:rPr>
              <a:t>Soliloquií</a:t>
            </a:r>
            <a:r>
              <a:rPr lang="cs-CZ" sz="2600" dirty="0" smtClean="0">
                <a:latin typeface="Times New Roman" pitchFamily="18" charset="0"/>
                <a:cs typeface="Times New Roman" pitchFamily="18" charset="0"/>
              </a:rPr>
              <a:t>?) </a:t>
            </a:r>
            <a:endParaRPr lang="cs-CZ" sz="2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p:cNvSpPr txBox="1"/>
          <p:nvPr/>
        </p:nvSpPr>
        <p:spPr>
          <a:xfrm>
            <a:off x="251520" y="548680"/>
            <a:ext cx="8640960" cy="5693866"/>
          </a:xfrm>
          <a:prstGeom prst="rect">
            <a:avLst/>
          </a:prstGeom>
          <a:noFill/>
        </p:spPr>
        <p:txBody>
          <a:bodyPr wrap="square" rtlCol="0">
            <a:spAutoFit/>
          </a:bodyPr>
          <a:lstStyle/>
          <a:p>
            <a:pPr algn="ctr"/>
            <a:r>
              <a:rPr lang="cs-CZ" sz="2400" b="1" dirty="0" err="1" smtClean="0">
                <a:latin typeface="Times New Roman" pitchFamily="18" charset="0"/>
                <a:cs typeface="Times New Roman" pitchFamily="18" charset="0"/>
              </a:rPr>
              <a:t>Aurelius</a:t>
            </a:r>
            <a:r>
              <a:rPr lang="cs-CZ" sz="2400" b="1" dirty="0" smtClean="0">
                <a:latin typeface="Times New Roman" pitchFamily="18" charset="0"/>
                <a:cs typeface="Times New Roman" pitchFamily="18" charset="0"/>
              </a:rPr>
              <a:t> </a:t>
            </a:r>
            <a:r>
              <a:rPr lang="cs-CZ" sz="2400" b="1" dirty="0" err="1" smtClean="0">
                <a:latin typeface="Times New Roman" pitchFamily="18" charset="0"/>
                <a:cs typeface="Times New Roman" pitchFamily="18" charset="0"/>
              </a:rPr>
              <a:t>Augustinus</a:t>
            </a:r>
            <a:r>
              <a:rPr lang="cs-CZ" sz="2400" b="1" dirty="0" smtClean="0">
                <a:latin typeface="Times New Roman" pitchFamily="18" charset="0"/>
                <a:cs typeface="Times New Roman" pitchFamily="18" charset="0"/>
              </a:rPr>
              <a:t>, </a:t>
            </a:r>
            <a:r>
              <a:rPr lang="cs-CZ" sz="2400" b="1" i="1" dirty="0" smtClean="0">
                <a:latin typeface="Times New Roman" pitchFamily="18" charset="0"/>
                <a:cs typeface="Times New Roman" pitchFamily="18" charset="0"/>
              </a:rPr>
              <a:t>O nesmrtelnosti duše</a:t>
            </a:r>
          </a:p>
          <a:p>
            <a:pPr algn="ctr"/>
            <a:r>
              <a:rPr lang="cs-CZ" sz="2200" dirty="0" smtClean="0">
                <a:latin typeface="Times New Roman" pitchFamily="18" charset="0"/>
                <a:cs typeface="Times New Roman" pitchFamily="18" charset="0"/>
              </a:rPr>
              <a:t>Kapitola 1.</a:t>
            </a:r>
          </a:p>
          <a:p>
            <a:pPr algn="ctr"/>
            <a:endParaRPr lang="cs-CZ" sz="1200" dirty="0" smtClean="0">
              <a:latin typeface="Times New Roman" pitchFamily="18" charset="0"/>
              <a:cs typeface="Times New Roman" pitchFamily="18" charset="0"/>
            </a:endParaRPr>
          </a:p>
          <a:p>
            <a:pPr algn="just"/>
            <a:r>
              <a:rPr lang="cs-CZ" sz="2400" dirty="0" smtClean="0">
                <a:latin typeface="Times New Roman" pitchFamily="18" charset="0"/>
                <a:cs typeface="Times New Roman" pitchFamily="18" charset="0"/>
              </a:rPr>
              <a:t>	</a:t>
            </a:r>
            <a:r>
              <a:rPr lang="cs-CZ" sz="2200" dirty="0" smtClean="0">
                <a:latin typeface="Times New Roman" pitchFamily="18" charset="0"/>
                <a:cs typeface="Times New Roman" pitchFamily="18" charset="0"/>
              </a:rPr>
              <a:t>Je-li někde nauka a může-li být jen v něčem, co žije, a je-li navíc stále a platí-li zároveň, že v čem je něco, co je stále, nemůže samo nebýt stále, pak to, v čem je nauka, žije stále.</a:t>
            </a:r>
          </a:p>
          <a:p>
            <a:pPr algn="just"/>
            <a:endParaRPr lang="cs-CZ" sz="800" dirty="0" smtClean="0">
              <a:latin typeface="Times New Roman" pitchFamily="18" charset="0"/>
              <a:cs typeface="Times New Roman" pitchFamily="18" charset="0"/>
            </a:endParaRPr>
          </a:p>
          <a:p>
            <a:pPr algn="just"/>
            <a:r>
              <a:rPr lang="cs-CZ" sz="2200" i="1" dirty="0" smtClean="0"/>
              <a:t>	</a:t>
            </a:r>
            <a:r>
              <a:rPr lang="cs-CZ" sz="2200" i="1" dirty="0" smtClean="0">
                <a:latin typeface="Times New Roman" pitchFamily="18" charset="0"/>
                <a:cs typeface="Times New Roman" pitchFamily="18" charset="0"/>
              </a:rPr>
              <a:t>Si </a:t>
            </a:r>
            <a:r>
              <a:rPr lang="cs-CZ" sz="2200" i="1" dirty="0" err="1" smtClean="0">
                <a:latin typeface="Times New Roman" pitchFamily="18" charset="0"/>
                <a:cs typeface="Times New Roman" pitchFamily="18" charset="0"/>
              </a:rPr>
              <a:t>alicubi</a:t>
            </a:r>
            <a:r>
              <a:rPr lang="cs-CZ" sz="2200" i="1" dirty="0" smtClean="0">
                <a:latin typeface="Times New Roman" pitchFamily="18" charset="0"/>
                <a:cs typeface="Times New Roman" pitchFamily="18" charset="0"/>
              </a:rPr>
              <a:t> </a:t>
            </a:r>
            <a:r>
              <a:rPr lang="cs-CZ" sz="2200" i="1" dirty="0" err="1" smtClean="0">
                <a:latin typeface="Times New Roman" pitchFamily="18" charset="0"/>
                <a:cs typeface="Times New Roman" pitchFamily="18" charset="0"/>
              </a:rPr>
              <a:t>est</a:t>
            </a:r>
            <a:r>
              <a:rPr lang="cs-CZ" sz="2200" i="1" dirty="0" smtClean="0">
                <a:latin typeface="Times New Roman" pitchFamily="18" charset="0"/>
                <a:cs typeface="Times New Roman" pitchFamily="18" charset="0"/>
              </a:rPr>
              <a:t> disciplina </a:t>
            </a:r>
            <a:r>
              <a:rPr lang="cs-CZ" sz="2200" i="1" dirty="0" err="1" smtClean="0">
                <a:latin typeface="Times New Roman" pitchFamily="18" charset="0"/>
                <a:cs typeface="Times New Roman" pitchFamily="18" charset="0"/>
              </a:rPr>
              <a:t>nec</a:t>
            </a:r>
            <a:r>
              <a:rPr lang="cs-CZ" sz="2200" i="1" dirty="0" smtClean="0">
                <a:latin typeface="Times New Roman" pitchFamily="18" charset="0"/>
                <a:cs typeface="Times New Roman" pitchFamily="18" charset="0"/>
              </a:rPr>
              <a:t> </a:t>
            </a:r>
            <a:r>
              <a:rPr lang="cs-CZ" sz="2200" i="1" dirty="0" err="1" smtClean="0">
                <a:latin typeface="Times New Roman" pitchFamily="18" charset="0"/>
                <a:cs typeface="Times New Roman" pitchFamily="18" charset="0"/>
              </a:rPr>
              <a:t>esse</a:t>
            </a:r>
            <a:r>
              <a:rPr lang="cs-CZ" sz="2200" i="1" dirty="0" smtClean="0">
                <a:latin typeface="Times New Roman" pitchFamily="18" charset="0"/>
                <a:cs typeface="Times New Roman" pitchFamily="18" charset="0"/>
              </a:rPr>
              <a:t> </a:t>
            </a:r>
            <a:r>
              <a:rPr lang="cs-CZ" sz="2200" i="1" dirty="0" err="1" smtClean="0">
                <a:latin typeface="Times New Roman" pitchFamily="18" charset="0"/>
                <a:cs typeface="Times New Roman" pitchFamily="18" charset="0"/>
              </a:rPr>
              <a:t>nisi</a:t>
            </a:r>
            <a:r>
              <a:rPr lang="cs-CZ" sz="2200" i="1" dirty="0" smtClean="0">
                <a:latin typeface="Times New Roman" pitchFamily="18" charset="0"/>
                <a:cs typeface="Times New Roman" pitchFamily="18" charset="0"/>
              </a:rPr>
              <a:t> in </a:t>
            </a:r>
            <a:r>
              <a:rPr lang="cs-CZ" sz="2200" i="1" dirty="0" err="1" smtClean="0">
                <a:latin typeface="Times New Roman" pitchFamily="18" charset="0"/>
                <a:cs typeface="Times New Roman" pitchFamily="18" charset="0"/>
              </a:rPr>
              <a:t>eo</a:t>
            </a:r>
            <a:r>
              <a:rPr lang="cs-CZ" sz="2200" i="1" dirty="0" smtClean="0">
                <a:latin typeface="Times New Roman" pitchFamily="18" charset="0"/>
                <a:cs typeface="Times New Roman" pitchFamily="18" charset="0"/>
              </a:rPr>
              <a:t> quo </a:t>
            </a:r>
            <a:r>
              <a:rPr lang="cs-CZ" sz="2200" i="1" dirty="0" err="1" smtClean="0">
                <a:latin typeface="Times New Roman" pitchFamily="18" charset="0"/>
                <a:cs typeface="Times New Roman" pitchFamily="18" charset="0"/>
              </a:rPr>
              <a:t>vivit</a:t>
            </a:r>
            <a:r>
              <a:rPr lang="cs-CZ" sz="2200" i="1" dirty="0" smtClean="0">
                <a:latin typeface="Times New Roman" pitchFamily="18" charset="0"/>
                <a:cs typeface="Times New Roman" pitchFamily="18" charset="0"/>
              </a:rPr>
              <a:t> </a:t>
            </a:r>
            <a:r>
              <a:rPr lang="cs-CZ" sz="2200" i="1" dirty="0" err="1" smtClean="0">
                <a:latin typeface="Times New Roman" pitchFamily="18" charset="0"/>
                <a:cs typeface="Times New Roman" pitchFamily="18" charset="0"/>
              </a:rPr>
              <a:t>potest</a:t>
            </a:r>
            <a:r>
              <a:rPr lang="cs-CZ" sz="2200" i="1" dirty="0" smtClean="0">
                <a:latin typeface="Times New Roman" pitchFamily="18" charset="0"/>
                <a:cs typeface="Times New Roman" pitchFamily="18" charset="0"/>
              </a:rPr>
              <a:t> </a:t>
            </a:r>
            <a:r>
              <a:rPr lang="cs-CZ" sz="2200" i="1" dirty="0" err="1" smtClean="0">
                <a:latin typeface="Times New Roman" pitchFamily="18" charset="0"/>
                <a:cs typeface="Times New Roman" pitchFamily="18" charset="0"/>
              </a:rPr>
              <a:t>et</a:t>
            </a:r>
            <a:r>
              <a:rPr lang="cs-CZ" sz="2200" i="1" dirty="0" smtClean="0">
                <a:latin typeface="Times New Roman" pitchFamily="18" charset="0"/>
                <a:cs typeface="Times New Roman" pitchFamily="18" charset="0"/>
              </a:rPr>
              <a:t> semper </a:t>
            </a:r>
            <a:r>
              <a:rPr lang="cs-CZ" sz="2200" i="1" dirty="0" err="1" smtClean="0">
                <a:latin typeface="Times New Roman" pitchFamily="18" charset="0"/>
                <a:cs typeface="Times New Roman" pitchFamily="18" charset="0"/>
              </a:rPr>
              <a:t>est</a:t>
            </a:r>
            <a:r>
              <a:rPr lang="cs-CZ" sz="2200" i="1" dirty="0" smtClean="0">
                <a:latin typeface="Times New Roman" pitchFamily="18" charset="0"/>
                <a:cs typeface="Times New Roman" pitchFamily="18" charset="0"/>
              </a:rPr>
              <a:t> </a:t>
            </a:r>
            <a:r>
              <a:rPr lang="cs-CZ" sz="2200" i="1" dirty="0" err="1" smtClean="0">
                <a:latin typeface="Times New Roman" pitchFamily="18" charset="0"/>
                <a:cs typeface="Times New Roman" pitchFamily="18" charset="0"/>
              </a:rPr>
              <a:t>neque</a:t>
            </a:r>
            <a:r>
              <a:rPr lang="cs-CZ" sz="2200" i="1" dirty="0" smtClean="0">
                <a:latin typeface="Times New Roman" pitchFamily="18" charset="0"/>
                <a:cs typeface="Times New Roman" pitchFamily="18" charset="0"/>
              </a:rPr>
              <a:t> </a:t>
            </a:r>
            <a:r>
              <a:rPr lang="cs-CZ" sz="2200" i="1" dirty="0" err="1" smtClean="0">
                <a:latin typeface="Times New Roman" pitchFamily="18" charset="0"/>
                <a:cs typeface="Times New Roman" pitchFamily="18" charset="0"/>
              </a:rPr>
              <a:t>quicquam</a:t>
            </a:r>
            <a:r>
              <a:rPr lang="cs-CZ" sz="2200" i="1" dirty="0" smtClean="0">
                <a:latin typeface="Times New Roman" pitchFamily="18" charset="0"/>
                <a:cs typeface="Times New Roman" pitchFamily="18" charset="0"/>
              </a:rPr>
              <a:t>, in quo </a:t>
            </a:r>
            <a:r>
              <a:rPr lang="cs-CZ" sz="2200" i="1" dirty="0" err="1" smtClean="0">
                <a:latin typeface="Times New Roman" pitchFamily="18" charset="0"/>
                <a:cs typeface="Times New Roman" pitchFamily="18" charset="0"/>
              </a:rPr>
              <a:t>quid</a:t>
            </a:r>
            <a:r>
              <a:rPr lang="cs-CZ" sz="2200" i="1" dirty="0" smtClean="0">
                <a:latin typeface="Times New Roman" pitchFamily="18" charset="0"/>
                <a:cs typeface="Times New Roman" pitchFamily="18" charset="0"/>
              </a:rPr>
              <a:t> semper </a:t>
            </a:r>
            <a:r>
              <a:rPr lang="cs-CZ" sz="2200" i="1" dirty="0" err="1" smtClean="0">
                <a:latin typeface="Times New Roman" pitchFamily="18" charset="0"/>
                <a:cs typeface="Times New Roman" pitchFamily="18" charset="0"/>
              </a:rPr>
              <a:t>est</a:t>
            </a:r>
            <a:r>
              <a:rPr lang="cs-CZ" sz="2200" i="1" dirty="0" smtClean="0">
                <a:latin typeface="Times New Roman" pitchFamily="18" charset="0"/>
                <a:cs typeface="Times New Roman" pitchFamily="18" charset="0"/>
              </a:rPr>
              <a:t>, </a:t>
            </a:r>
            <a:r>
              <a:rPr lang="cs-CZ" sz="2200" i="1" dirty="0" err="1" smtClean="0">
                <a:latin typeface="Times New Roman" pitchFamily="18" charset="0"/>
                <a:cs typeface="Times New Roman" pitchFamily="18" charset="0"/>
              </a:rPr>
              <a:t>potest</a:t>
            </a:r>
            <a:r>
              <a:rPr lang="cs-CZ" sz="2200" i="1" dirty="0" smtClean="0">
                <a:latin typeface="Times New Roman" pitchFamily="18" charset="0"/>
                <a:cs typeface="Times New Roman" pitchFamily="18" charset="0"/>
              </a:rPr>
              <a:t> </a:t>
            </a:r>
            <a:r>
              <a:rPr lang="cs-CZ" sz="2200" i="1" dirty="0" err="1" smtClean="0">
                <a:latin typeface="Times New Roman" pitchFamily="18" charset="0"/>
                <a:cs typeface="Times New Roman" pitchFamily="18" charset="0"/>
              </a:rPr>
              <a:t>esse</a:t>
            </a:r>
            <a:r>
              <a:rPr lang="cs-CZ" sz="2200" i="1" dirty="0" smtClean="0">
                <a:latin typeface="Times New Roman" pitchFamily="18" charset="0"/>
                <a:cs typeface="Times New Roman" pitchFamily="18" charset="0"/>
              </a:rPr>
              <a:t> non semper, </a:t>
            </a:r>
            <a:r>
              <a:rPr lang="cs-CZ" sz="2200" i="1" dirty="0" err="1" smtClean="0">
                <a:latin typeface="Times New Roman" pitchFamily="18" charset="0"/>
                <a:cs typeface="Times New Roman" pitchFamily="18" charset="0"/>
              </a:rPr>
              <a:t>semper</a:t>
            </a:r>
            <a:r>
              <a:rPr lang="cs-CZ" sz="2200" i="1" dirty="0" smtClean="0">
                <a:latin typeface="Times New Roman" pitchFamily="18" charset="0"/>
                <a:cs typeface="Times New Roman" pitchFamily="18" charset="0"/>
              </a:rPr>
              <a:t> </a:t>
            </a:r>
            <a:r>
              <a:rPr lang="cs-CZ" sz="2200" i="1" dirty="0" err="1" smtClean="0">
                <a:latin typeface="Times New Roman" pitchFamily="18" charset="0"/>
                <a:cs typeface="Times New Roman" pitchFamily="18" charset="0"/>
              </a:rPr>
              <a:t>vivit</a:t>
            </a:r>
            <a:r>
              <a:rPr lang="cs-CZ" sz="2200" i="1" dirty="0" smtClean="0">
                <a:latin typeface="Times New Roman" pitchFamily="18" charset="0"/>
                <a:cs typeface="Times New Roman" pitchFamily="18" charset="0"/>
              </a:rPr>
              <a:t>, in quo </a:t>
            </a:r>
            <a:r>
              <a:rPr lang="cs-CZ" sz="2200" i="1" dirty="0" err="1" smtClean="0">
                <a:latin typeface="Times New Roman" pitchFamily="18" charset="0"/>
                <a:cs typeface="Times New Roman" pitchFamily="18" charset="0"/>
              </a:rPr>
              <a:t>est</a:t>
            </a:r>
            <a:r>
              <a:rPr lang="cs-CZ" sz="2200" i="1" dirty="0" smtClean="0">
                <a:latin typeface="Times New Roman" pitchFamily="18" charset="0"/>
                <a:cs typeface="Times New Roman" pitchFamily="18" charset="0"/>
              </a:rPr>
              <a:t> disciplina.</a:t>
            </a:r>
          </a:p>
          <a:p>
            <a:pPr algn="just"/>
            <a:endParaRPr lang="cs-CZ" sz="800" dirty="0" smtClean="0">
              <a:latin typeface="Times New Roman" pitchFamily="18" charset="0"/>
              <a:cs typeface="Times New Roman" pitchFamily="18" charset="0"/>
            </a:endParaRPr>
          </a:p>
          <a:p>
            <a:pPr algn="just"/>
            <a:r>
              <a:rPr lang="cs-CZ" sz="2200" dirty="0" smtClean="0">
                <a:latin typeface="Times New Roman" pitchFamily="18" charset="0"/>
                <a:cs typeface="Times New Roman" pitchFamily="18" charset="0"/>
              </a:rPr>
              <a:t>	Pokud jsme to my, kdo uvažujeme, tj. naše duše, a pokud nelze správně uvažovat bez nauky, a ani duše nemůže být bez nauky, s výjimkou té, v níž nauka není, pak je v lidské duši nauka.</a:t>
            </a:r>
          </a:p>
          <a:p>
            <a:pPr algn="just"/>
            <a:endParaRPr lang="cs-CZ" sz="800" dirty="0" smtClean="0">
              <a:latin typeface="Times New Roman" pitchFamily="18" charset="0"/>
              <a:cs typeface="Times New Roman" pitchFamily="18" charset="0"/>
            </a:endParaRPr>
          </a:p>
          <a:p>
            <a:pPr algn="just"/>
            <a:r>
              <a:rPr lang="cs-CZ" sz="2400" dirty="0" smtClean="0">
                <a:latin typeface="Times New Roman" pitchFamily="18" charset="0"/>
                <a:cs typeface="Times New Roman" pitchFamily="18" charset="0"/>
              </a:rPr>
              <a:t>	</a:t>
            </a:r>
            <a:r>
              <a:rPr lang="cs-CZ" sz="2400" i="1" dirty="0" smtClean="0"/>
              <a:t> </a:t>
            </a:r>
            <a:r>
              <a:rPr lang="cs-CZ" sz="2200" i="1" dirty="0" smtClean="0">
                <a:latin typeface="Times New Roman" pitchFamily="18" charset="0"/>
                <a:cs typeface="Times New Roman" pitchFamily="18" charset="0"/>
              </a:rPr>
              <a:t>Si nos </a:t>
            </a:r>
            <a:r>
              <a:rPr lang="cs-CZ" sz="2200" i="1" dirty="0" err="1" smtClean="0">
                <a:latin typeface="Times New Roman" pitchFamily="18" charset="0"/>
                <a:cs typeface="Times New Roman" pitchFamily="18" charset="0"/>
              </a:rPr>
              <a:t>sumus</a:t>
            </a:r>
            <a:r>
              <a:rPr lang="cs-CZ" sz="2200" i="1" dirty="0" smtClean="0">
                <a:latin typeface="Times New Roman" pitchFamily="18" charset="0"/>
                <a:cs typeface="Times New Roman" pitchFamily="18" charset="0"/>
              </a:rPr>
              <a:t> </a:t>
            </a:r>
            <a:r>
              <a:rPr lang="cs-CZ" sz="2200" i="1" dirty="0" err="1" smtClean="0">
                <a:latin typeface="Times New Roman" pitchFamily="18" charset="0"/>
                <a:cs typeface="Times New Roman" pitchFamily="18" charset="0"/>
              </a:rPr>
              <a:t>qui</a:t>
            </a:r>
            <a:r>
              <a:rPr lang="cs-CZ" sz="2200" i="1" dirty="0" smtClean="0">
                <a:latin typeface="Times New Roman" pitchFamily="18" charset="0"/>
                <a:cs typeface="Times New Roman" pitchFamily="18" charset="0"/>
              </a:rPr>
              <a:t> </a:t>
            </a:r>
            <a:r>
              <a:rPr lang="cs-CZ" sz="2200" i="1" dirty="0" err="1" smtClean="0">
                <a:latin typeface="Times New Roman" pitchFamily="18" charset="0"/>
                <a:cs typeface="Times New Roman" pitchFamily="18" charset="0"/>
              </a:rPr>
              <a:t>ratiocinamur</a:t>
            </a:r>
            <a:r>
              <a:rPr lang="cs-CZ" sz="2200" i="1" dirty="0" smtClean="0">
                <a:latin typeface="Times New Roman" pitchFamily="18" charset="0"/>
                <a:cs typeface="Times New Roman" pitchFamily="18" charset="0"/>
              </a:rPr>
              <a:t>, id </a:t>
            </a:r>
            <a:r>
              <a:rPr lang="cs-CZ" sz="2200" i="1" dirty="0" err="1" smtClean="0">
                <a:latin typeface="Times New Roman" pitchFamily="18" charset="0"/>
                <a:cs typeface="Times New Roman" pitchFamily="18" charset="0"/>
              </a:rPr>
              <a:t>est</a:t>
            </a:r>
            <a:r>
              <a:rPr lang="cs-CZ" sz="2200" i="1" dirty="0" smtClean="0">
                <a:latin typeface="Times New Roman" pitchFamily="18" charset="0"/>
                <a:cs typeface="Times New Roman" pitchFamily="18" charset="0"/>
              </a:rPr>
              <a:t> </a:t>
            </a:r>
            <a:r>
              <a:rPr lang="cs-CZ" sz="2200" i="1" dirty="0" err="1" smtClean="0">
                <a:latin typeface="Times New Roman" pitchFamily="18" charset="0"/>
                <a:cs typeface="Times New Roman" pitchFamily="18" charset="0"/>
              </a:rPr>
              <a:t>animus</a:t>
            </a:r>
            <a:r>
              <a:rPr lang="cs-CZ" sz="2200" i="1" dirty="0" smtClean="0">
                <a:latin typeface="Times New Roman" pitchFamily="18" charset="0"/>
                <a:cs typeface="Times New Roman" pitchFamily="18" charset="0"/>
              </a:rPr>
              <a:t> </a:t>
            </a:r>
            <a:r>
              <a:rPr lang="cs-CZ" sz="2200" i="1" dirty="0" err="1" smtClean="0">
                <a:latin typeface="Times New Roman" pitchFamily="18" charset="0"/>
                <a:cs typeface="Times New Roman" pitchFamily="18" charset="0"/>
              </a:rPr>
              <a:t>noster</a:t>
            </a:r>
            <a:r>
              <a:rPr lang="cs-CZ" sz="2200" i="1" dirty="0" smtClean="0">
                <a:latin typeface="Times New Roman" pitchFamily="18" charset="0"/>
                <a:cs typeface="Times New Roman" pitchFamily="18" charset="0"/>
              </a:rPr>
              <a:t>, </a:t>
            </a:r>
            <a:r>
              <a:rPr lang="cs-CZ" sz="2200" i="1" dirty="0" err="1" smtClean="0">
                <a:latin typeface="Times New Roman" pitchFamily="18" charset="0"/>
                <a:cs typeface="Times New Roman" pitchFamily="18" charset="0"/>
              </a:rPr>
              <a:t>nec</a:t>
            </a:r>
            <a:r>
              <a:rPr lang="cs-CZ" sz="2200" i="1" dirty="0" smtClean="0">
                <a:latin typeface="Times New Roman" pitchFamily="18" charset="0"/>
                <a:cs typeface="Times New Roman" pitchFamily="18" charset="0"/>
              </a:rPr>
              <a:t> </a:t>
            </a:r>
            <a:r>
              <a:rPr lang="cs-CZ" sz="2200" i="1" dirty="0" err="1" smtClean="0">
                <a:latin typeface="Times New Roman" pitchFamily="18" charset="0"/>
                <a:cs typeface="Times New Roman" pitchFamily="18" charset="0"/>
              </a:rPr>
              <a:t>recte</a:t>
            </a:r>
            <a:r>
              <a:rPr lang="cs-CZ" sz="2200" i="1" dirty="0" smtClean="0">
                <a:latin typeface="Times New Roman" pitchFamily="18" charset="0"/>
                <a:cs typeface="Times New Roman" pitchFamily="18" charset="0"/>
              </a:rPr>
              <a:t> </a:t>
            </a:r>
            <a:r>
              <a:rPr lang="cs-CZ" sz="2200" i="1" dirty="0" err="1" smtClean="0">
                <a:latin typeface="Times New Roman" pitchFamily="18" charset="0"/>
                <a:cs typeface="Times New Roman" pitchFamily="18" charset="0"/>
              </a:rPr>
              <a:t>ratiocinari</a:t>
            </a:r>
            <a:r>
              <a:rPr lang="cs-CZ" sz="2200" i="1" dirty="0" smtClean="0">
                <a:latin typeface="Times New Roman" pitchFamily="18" charset="0"/>
                <a:cs typeface="Times New Roman" pitchFamily="18" charset="0"/>
              </a:rPr>
              <a:t> sine disciplina </a:t>
            </a:r>
            <a:r>
              <a:rPr lang="cs-CZ" sz="2200" i="1" dirty="0" err="1" smtClean="0">
                <a:latin typeface="Times New Roman" pitchFamily="18" charset="0"/>
                <a:cs typeface="Times New Roman" pitchFamily="18" charset="0"/>
              </a:rPr>
              <a:t>potest</a:t>
            </a:r>
            <a:r>
              <a:rPr lang="cs-CZ" sz="2200" i="1" dirty="0" smtClean="0">
                <a:latin typeface="Times New Roman" pitchFamily="18" charset="0"/>
                <a:cs typeface="Times New Roman" pitchFamily="18" charset="0"/>
              </a:rPr>
              <a:t> </a:t>
            </a:r>
            <a:r>
              <a:rPr lang="cs-CZ" sz="2200" i="1" dirty="0" err="1" smtClean="0">
                <a:latin typeface="Times New Roman" pitchFamily="18" charset="0"/>
                <a:cs typeface="Times New Roman" pitchFamily="18" charset="0"/>
              </a:rPr>
              <a:t>nec</a:t>
            </a:r>
            <a:r>
              <a:rPr lang="cs-CZ" sz="2200" i="1" dirty="0" smtClean="0">
                <a:latin typeface="Times New Roman" pitchFamily="18" charset="0"/>
                <a:cs typeface="Times New Roman" pitchFamily="18" charset="0"/>
              </a:rPr>
              <a:t> sine disciplina </a:t>
            </a:r>
            <a:r>
              <a:rPr lang="cs-CZ" sz="2200" i="1" dirty="0" err="1" smtClean="0">
                <a:latin typeface="Times New Roman" pitchFamily="18" charset="0"/>
                <a:cs typeface="Times New Roman" pitchFamily="18" charset="0"/>
              </a:rPr>
              <a:t>esse</a:t>
            </a:r>
            <a:r>
              <a:rPr lang="cs-CZ" sz="2200" i="1" dirty="0" smtClean="0">
                <a:latin typeface="Times New Roman" pitchFamily="18" charset="0"/>
                <a:cs typeface="Times New Roman" pitchFamily="18" charset="0"/>
              </a:rPr>
              <a:t> </a:t>
            </a:r>
            <a:r>
              <a:rPr lang="cs-CZ" sz="2200" i="1" dirty="0" err="1" smtClean="0">
                <a:latin typeface="Times New Roman" pitchFamily="18" charset="0"/>
                <a:cs typeface="Times New Roman" pitchFamily="18" charset="0"/>
              </a:rPr>
              <a:t>animus</a:t>
            </a:r>
            <a:r>
              <a:rPr lang="cs-CZ" sz="2200" i="1" dirty="0" smtClean="0">
                <a:latin typeface="Times New Roman" pitchFamily="18" charset="0"/>
                <a:cs typeface="Times New Roman" pitchFamily="18" charset="0"/>
              </a:rPr>
              <a:t>, </a:t>
            </a:r>
            <a:r>
              <a:rPr lang="cs-CZ" sz="2200" i="1" dirty="0" err="1" smtClean="0">
                <a:latin typeface="Times New Roman" pitchFamily="18" charset="0"/>
                <a:cs typeface="Times New Roman" pitchFamily="18" charset="0"/>
              </a:rPr>
              <a:t>nisi</a:t>
            </a:r>
            <a:r>
              <a:rPr lang="cs-CZ" sz="2200" i="1" dirty="0" smtClean="0">
                <a:latin typeface="Times New Roman" pitchFamily="18" charset="0"/>
                <a:cs typeface="Times New Roman" pitchFamily="18" charset="0"/>
              </a:rPr>
              <a:t> in quo disciplina non </a:t>
            </a:r>
            <a:r>
              <a:rPr lang="cs-CZ" sz="2200" i="1" dirty="0" err="1" smtClean="0">
                <a:latin typeface="Times New Roman" pitchFamily="18" charset="0"/>
                <a:cs typeface="Times New Roman" pitchFamily="18" charset="0"/>
              </a:rPr>
              <a:t>est</a:t>
            </a:r>
            <a:r>
              <a:rPr lang="cs-CZ" sz="2200" i="1" dirty="0" smtClean="0">
                <a:latin typeface="Times New Roman" pitchFamily="18" charset="0"/>
                <a:cs typeface="Times New Roman" pitchFamily="18" charset="0"/>
              </a:rPr>
              <a:t>, </a:t>
            </a:r>
            <a:r>
              <a:rPr lang="cs-CZ" sz="2200" i="1" dirty="0" err="1" smtClean="0">
                <a:latin typeface="Times New Roman" pitchFamily="18" charset="0"/>
                <a:cs typeface="Times New Roman" pitchFamily="18" charset="0"/>
              </a:rPr>
              <a:t>potest</a:t>
            </a:r>
            <a:r>
              <a:rPr lang="cs-CZ" sz="2200" i="1" dirty="0" smtClean="0">
                <a:latin typeface="Times New Roman" pitchFamily="18" charset="0"/>
                <a:cs typeface="Times New Roman" pitchFamily="18" charset="0"/>
              </a:rPr>
              <a:t>, </a:t>
            </a:r>
            <a:r>
              <a:rPr lang="cs-CZ" sz="2200" i="1" dirty="0" err="1" smtClean="0">
                <a:latin typeface="Times New Roman" pitchFamily="18" charset="0"/>
                <a:cs typeface="Times New Roman" pitchFamily="18" charset="0"/>
              </a:rPr>
              <a:t>est</a:t>
            </a:r>
            <a:r>
              <a:rPr lang="cs-CZ" sz="2200" i="1" dirty="0" smtClean="0">
                <a:latin typeface="Times New Roman" pitchFamily="18" charset="0"/>
                <a:cs typeface="Times New Roman" pitchFamily="18" charset="0"/>
              </a:rPr>
              <a:t> in </a:t>
            </a:r>
            <a:r>
              <a:rPr lang="cs-CZ" sz="2200" i="1" dirty="0" err="1" smtClean="0">
                <a:latin typeface="Times New Roman" pitchFamily="18" charset="0"/>
                <a:cs typeface="Times New Roman" pitchFamily="18" charset="0"/>
              </a:rPr>
              <a:t>hominis</a:t>
            </a:r>
            <a:r>
              <a:rPr lang="cs-CZ" sz="2200" i="1" dirty="0" smtClean="0">
                <a:latin typeface="Times New Roman" pitchFamily="18" charset="0"/>
                <a:cs typeface="Times New Roman" pitchFamily="18" charset="0"/>
              </a:rPr>
              <a:t> animo disciplina.</a:t>
            </a:r>
            <a:endParaRPr lang="cs-CZ" sz="2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p:cNvSpPr txBox="1"/>
          <p:nvPr/>
        </p:nvSpPr>
        <p:spPr>
          <a:xfrm>
            <a:off x="179512" y="908720"/>
            <a:ext cx="8784976" cy="4493538"/>
          </a:xfrm>
          <a:prstGeom prst="rect">
            <a:avLst/>
          </a:prstGeom>
          <a:noFill/>
        </p:spPr>
        <p:txBody>
          <a:bodyPr wrap="square" rtlCol="0">
            <a:spAutoFit/>
          </a:bodyPr>
          <a:lstStyle/>
          <a:p>
            <a:pPr algn="just"/>
            <a:r>
              <a:rPr lang="cs-CZ" sz="2400" dirty="0" smtClean="0">
                <a:latin typeface="Times New Roman" pitchFamily="18" charset="0"/>
                <a:cs typeface="Times New Roman" pitchFamily="18" charset="0"/>
              </a:rPr>
              <a:t>	</a:t>
            </a:r>
            <a:r>
              <a:rPr lang="cs-CZ" sz="2600" dirty="0" smtClean="0">
                <a:latin typeface="Times New Roman" pitchFamily="18" charset="0"/>
                <a:cs typeface="Times New Roman" pitchFamily="18" charset="0"/>
              </a:rPr>
              <a:t>Nauka však někde je, neboť je, a cokoli je, nemůže nebýt někde. Dále platí, že vědění nemůže být jinde než v něčem, co žije. Nic, co nežije, se přece ničemu neučí, a v tom, co se ničemu neučí, nemůže být nauka. Dále platí, že nauka je stále, neboť co je a co je neproměnné, musí být stále. Nikdo však nemůže popřít, že nauka je. Ani nemůže popřít, že je neproměnná, pokud přizná, že úsečka vedená středem kruhu nemůže nebýt delší než všechny úsečky, které nejsou vedeny jeho středem, a že toto zjištění je součástí nějaké nauky. Dále nic, v čem je něco, co je stále, nemůže nebýt stále. Nic, co je stále, totiž nestrpí, aby mu bylo někdy odňato to, v čem stále je.</a:t>
            </a:r>
            <a:endParaRPr lang="cs-CZ" sz="2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179512" y="692696"/>
            <a:ext cx="8712968" cy="4708981"/>
          </a:xfrm>
          <a:prstGeom prst="rect">
            <a:avLst/>
          </a:prstGeom>
          <a:noFill/>
        </p:spPr>
        <p:txBody>
          <a:bodyPr wrap="square" rtlCol="0">
            <a:spAutoFit/>
          </a:bodyPr>
          <a:lstStyle/>
          <a:p>
            <a:pPr algn="just"/>
            <a:r>
              <a:rPr lang="cs-CZ" sz="2400" dirty="0" smtClean="0">
                <a:latin typeface="Times New Roman" pitchFamily="18" charset="0"/>
                <a:cs typeface="Times New Roman" pitchFamily="18" charset="0"/>
              </a:rPr>
              <a:t>	</a:t>
            </a:r>
            <a:r>
              <a:rPr lang="cs-CZ" sz="2500" dirty="0" smtClean="0">
                <a:latin typeface="Times New Roman" pitchFamily="18" charset="0"/>
                <a:cs typeface="Times New Roman" pitchFamily="18" charset="0"/>
              </a:rPr>
              <a:t>Když ovšem uvažujeme, činí to duše, neboť to může činit jen někdo, kdo nahlíží. Nenahlíží přece tělo, ani duše za pomoci těla, protože duše, chce-li nahlížet, se naopak od těla odvrací. To, co je nahlíženo, je stále týmž způsobem, avšak nic tělesného stále týmž způsobem není. Proto tělo nemůže napomáhat duši, která usiluje o nahlížení; dost na tom, když jí nebrání. Dále nikdo neuvažuje správně bez nauky. Správné uvažování přece znamená postupovat v myšlení od jistého ke zkoumání nejistého, a v duši není jako jisté nic, co neví. Všechno, co ví, má duše v sobě, zároveň však vědění nezahrnuje žádnou věc, která by nenáležela k nějaké nauce, neboť nauka je vždy vědění o nějakých věcech.</a:t>
            </a:r>
          </a:p>
          <a:p>
            <a:pPr algn="just"/>
            <a:r>
              <a:rPr lang="cs-CZ" sz="2500" dirty="0" smtClean="0">
                <a:latin typeface="Times New Roman" pitchFamily="18" charset="0"/>
                <a:cs typeface="Times New Roman" pitchFamily="18" charset="0"/>
              </a:rPr>
              <a:t>	Lidská duše tedy žije stále.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p:cNvSpPr txBox="1"/>
          <p:nvPr/>
        </p:nvSpPr>
        <p:spPr>
          <a:xfrm>
            <a:off x="251520" y="404664"/>
            <a:ext cx="8541515" cy="5632311"/>
          </a:xfrm>
          <a:prstGeom prst="rect">
            <a:avLst/>
          </a:prstGeom>
          <a:noFill/>
        </p:spPr>
        <p:txBody>
          <a:bodyPr wrap="square" rtlCol="0">
            <a:spAutoFit/>
          </a:bodyPr>
          <a:lstStyle/>
          <a:p>
            <a:r>
              <a:rPr lang="cs-CZ" sz="2400" b="1" dirty="0" smtClean="0">
                <a:latin typeface="Times New Roman" panose="02020603050405020304" pitchFamily="18" charset="0"/>
                <a:cs typeface="Times New Roman" panose="02020603050405020304" pitchFamily="18" charset="0"/>
              </a:rPr>
              <a:t>1. krok</a:t>
            </a:r>
          </a:p>
          <a:p>
            <a:pPr algn="ctr"/>
            <a:r>
              <a:rPr lang="cs-CZ" sz="2400" dirty="0" smtClean="0">
                <a:latin typeface="Times New Roman" panose="02020603050405020304" pitchFamily="18" charset="0"/>
                <a:cs typeface="Times New Roman" panose="02020603050405020304" pitchFamily="18" charset="0"/>
              </a:rPr>
              <a:t>To</a:t>
            </a:r>
            <a:r>
              <a:rPr lang="cs-CZ" sz="2400" dirty="0">
                <a:latin typeface="Times New Roman" panose="02020603050405020304" pitchFamily="18" charset="0"/>
                <a:cs typeface="Times New Roman" panose="02020603050405020304" pitchFamily="18" charset="0"/>
              </a:rPr>
              <a:t>, v čem je nauka, žije </a:t>
            </a:r>
            <a:r>
              <a:rPr lang="cs-CZ" sz="2400" dirty="0" smtClean="0">
                <a:latin typeface="Times New Roman" panose="02020603050405020304" pitchFamily="18" charset="0"/>
                <a:cs typeface="Times New Roman" panose="02020603050405020304" pitchFamily="18" charset="0"/>
              </a:rPr>
              <a:t>stále.</a:t>
            </a:r>
          </a:p>
          <a:p>
            <a:pPr algn="ctr"/>
            <a:r>
              <a:rPr lang="cs-CZ" sz="2400" dirty="0">
                <a:latin typeface="Times New Roman" panose="02020603050405020304" pitchFamily="18" charset="0"/>
                <a:cs typeface="Times New Roman" panose="02020603050405020304" pitchFamily="18" charset="0"/>
              </a:rPr>
              <a:t>V</a:t>
            </a:r>
            <a:r>
              <a:rPr lang="cs-CZ" sz="2400" dirty="0" smtClean="0">
                <a:latin typeface="Times New Roman" panose="02020603050405020304" pitchFamily="18" charset="0"/>
                <a:cs typeface="Times New Roman" panose="02020603050405020304" pitchFamily="18" charset="0"/>
              </a:rPr>
              <a:t> </a:t>
            </a:r>
            <a:r>
              <a:rPr lang="cs-CZ" sz="2400" dirty="0">
                <a:latin typeface="Times New Roman" panose="02020603050405020304" pitchFamily="18" charset="0"/>
                <a:cs typeface="Times New Roman" panose="02020603050405020304" pitchFamily="18" charset="0"/>
              </a:rPr>
              <a:t>lidské duši je </a:t>
            </a:r>
            <a:r>
              <a:rPr lang="cs-CZ" sz="2400" dirty="0" smtClean="0">
                <a:latin typeface="Times New Roman" panose="02020603050405020304" pitchFamily="18" charset="0"/>
                <a:cs typeface="Times New Roman" panose="02020603050405020304" pitchFamily="18" charset="0"/>
              </a:rPr>
              <a:t>nauka.</a:t>
            </a:r>
            <a:endParaRPr lang="cs-CZ" sz="2400" dirty="0">
              <a:latin typeface="Times New Roman" panose="02020603050405020304" pitchFamily="18" charset="0"/>
              <a:cs typeface="Times New Roman" panose="02020603050405020304" pitchFamily="18" charset="0"/>
            </a:endParaRPr>
          </a:p>
          <a:p>
            <a:pPr algn="ctr"/>
            <a:r>
              <a:rPr lang="cs-CZ" sz="2400" dirty="0" smtClean="0">
                <a:latin typeface="Times New Roman" panose="02020603050405020304" pitchFamily="18" charset="0"/>
                <a:cs typeface="Times New Roman" panose="02020603050405020304" pitchFamily="18" charset="0"/>
              </a:rPr>
              <a:t>→ </a:t>
            </a:r>
            <a:r>
              <a:rPr lang="cs-CZ" sz="2400" u="sng" dirty="0" smtClean="0">
                <a:latin typeface="Times New Roman" panose="02020603050405020304" pitchFamily="18" charset="0"/>
                <a:cs typeface="Times New Roman" panose="02020603050405020304" pitchFamily="18" charset="0"/>
              </a:rPr>
              <a:t>Lidská </a:t>
            </a:r>
            <a:r>
              <a:rPr lang="cs-CZ" sz="2400" u="sng" dirty="0">
                <a:latin typeface="Times New Roman" panose="02020603050405020304" pitchFamily="18" charset="0"/>
                <a:cs typeface="Times New Roman" panose="02020603050405020304" pitchFamily="18" charset="0"/>
              </a:rPr>
              <a:t>duše žije </a:t>
            </a:r>
            <a:r>
              <a:rPr lang="cs-CZ" sz="2400" u="sng" dirty="0" smtClean="0">
                <a:latin typeface="Times New Roman" panose="02020603050405020304" pitchFamily="18" charset="0"/>
                <a:cs typeface="Times New Roman" panose="02020603050405020304" pitchFamily="18" charset="0"/>
              </a:rPr>
              <a:t>stále</a:t>
            </a:r>
            <a:r>
              <a:rPr lang="cs-CZ" sz="2400" dirty="0" smtClean="0">
                <a:latin typeface="Times New Roman" panose="02020603050405020304" pitchFamily="18" charset="0"/>
                <a:cs typeface="Times New Roman" panose="02020603050405020304" pitchFamily="18" charset="0"/>
              </a:rPr>
              <a:t>.</a:t>
            </a:r>
          </a:p>
          <a:p>
            <a:endParaRPr lang="cs-CZ" sz="2400" dirty="0">
              <a:latin typeface="Times New Roman" panose="02020603050405020304" pitchFamily="18" charset="0"/>
              <a:cs typeface="Times New Roman" panose="02020603050405020304" pitchFamily="18" charset="0"/>
            </a:endParaRPr>
          </a:p>
          <a:p>
            <a:pPr algn="just"/>
            <a:r>
              <a:rPr lang="cs-CZ" sz="2400" dirty="0" smtClean="0">
                <a:latin typeface="Times New Roman" panose="02020603050405020304" pitchFamily="18" charset="0"/>
                <a:cs typeface="Times New Roman" panose="02020603050405020304" pitchFamily="18" charset="0"/>
              </a:rPr>
              <a:t>Nejprve je za neměnné a stálé považována nauka </a:t>
            </a:r>
            <a:r>
              <a:rPr lang="cs-CZ" sz="2400" dirty="0">
                <a:latin typeface="Times New Roman" panose="02020603050405020304" pitchFamily="18" charset="0"/>
                <a:cs typeface="Times New Roman" panose="02020603050405020304" pitchFamily="18" charset="0"/>
              </a:rPr>
              <a:t>(</a:t>
            </a:r>
            <a:r>
              <a:rPr lang="cs-CZ" sz="2400" i="1" dirty="0" err="1">
                <a:latin typeface="Times New Roman" panose="02020603050405020304" pitchFamily="18" charset="0"/>
                <a:cs typeface="Times New Roman" panose="02020603050405020304" pitchFamily="18" charset="0"/>
              </a:rPr>
              <a:t>disciplina</a:t>
            </a:r>
            <a:r>
              <a:rPr lang="cs-CZ" sz="2400" dirty="0" smtClean="0">
                <a:latin typeface="Times New Roman" panose="02020603050405020304" pitchFamily="18" charset="0"/>
                <a:cs typeface="Times New Roman" panose="02020603050405020304" pitchFamily="18" charset="0"/>
              </a:rPr>
              <a:t>), v dalších </a:t>
            </a:r>
            <a:r>
              <a:rPr lang="cs-CZ" sz="2400" dirty="0">
                <a:latin typeface="Times New Roman" panose="02020603050405020304" pitchFamily="18" charset="0"/>
                <a:cs typeface="Times New Roman" panose="02020603050405020304" pitchFamily="18" charset="0"/>
              </a:rPr>
              <a:t>kapitolách </a:t>
            </a:r>
            <a:r>
              <a:rPr lang="cs-CZ" sz="2400" i="1" dirty="0" smtClean="0">
                <a:latin typeface="Times New Roman" panose="02020603050405020304" pitchFamily="18" charset="0"/>
                <a:cs typeface="Times New Roman" panose="02020603050405020304" pitchFamily="18" charset="0"/>
              </a:rPr>
              <a:t>ratio</a:t>
            </a:r>
            <a:r>
              <a:rPr lang="cs-CZ" sz="2400" dirty="0" smtClean="0">
                <a:latin typeface="Times New Roman" panose="02020603050405020304" pitchFamily="18" charset="0"/>
                <a:cs typeface="Times New Roman" panose="02020603050405020304" pitchFamily="18" charset="0"/>
              </a:rPr>
              <a:t> </a:t>
            </a:r>
            <a:r>
              <a:rPr lang="cs-CZ" sz="2400" dirty="0">
                <a:latin typeface="Times New Roman" panose="02020603050405020304" pitchFamily="18" charset="0"/>
                <a:cs typeface="Times New Roman" panose="02020603050405020304" pitchFamily="18" charset="0"/>
              </a:rPr>
              <a:t>(rozum), </a:t>
            </a:r>
            <a:r>
              <a:rPr lang="cs-CZ" sz="2400" dirty="0" smtClean="0">
                <a:latin typeface="Times New Roman" panose="02020603050405020304" pitchFamily="18" charset="0"/>
                <a:cs typeface="Times New Roman" panose="02020603050405020304" pitchFamily="18" charset="0"/>
              </a:rPr>
              <a:t>záměr </a:t>
            </a:r>
            <a:r>
              <a:rPr lang="cs-CZ" sz="2400" dirty="0">
                <a:latin typeface="Times New Roman" panose="02020603050405020304" pitchFamily="18" charset="0"/>
                <a:cs typeface="Times New Roman" panose="02020603050405020304" pitchFamily="18" charset="0"/>
              </a:rPr>
              <a:t>a svobodná umění (</a:t>
            </a:r>
            <a:r>
              <a:rPr lang="cs-CZ" sz="2400" i="1" dirty="0" err="1">
                <a:latin typeface="Times New Roman" panose="02020603050405020304" pitchFamily="18" charset="0"/>
                <a:cs typeface="Times New Roman" panose="02020603050405020304" pitchFamily="18" charset="0"/>
              </a:rPr>
              <a:t>artes</a:t>
            </a:r>
            <a:r>
              <a:rPr lang="cs-CZ" sz="2400" i="1" dirty="0">
                <a:latin typeface="Times New Roman" panose="02020603050405020304" pitchFamily="18" charset="0"/>
                <a:cs typeface="Times New Roman" panose="02020603050405020304" pitchFamily="18" charset="0"/>
              </a:rPr>
              <a:t> </a:t>
            </a:r>
            <a:r>
              <a:rPr lang="cs-CZ" sz="2400" i="1" dirty="0" err="1">
                <a:latin typeface="Times New Roman" panose="02020603050405020304" pitchFamily="18" charset="0"/>
                <a:cs typeface="Times New Roman" panose="02020603050405020304" pitchFamily="18" charset="0"/>
              </a:rPr>
              <a:t>liberales</a:t>
            </a:r>
            <a:r>
              <a:rPr lang="cs-CZ" sz="2400" dirty="0" smtClean="0">
                <a:latin typeface="Times New Roman" panose="02020603050405020304" pitchFamily="18" charset="0"/>
                <a:cs typeface="Times New Roman" panose="02020603050405020304" pitchFamily="18" charset="0"/>
              </a:rPr>
              <a:t>).</a:t>
            </a:r>
          </a:p>
          <a:p>
            <a:endParaRPr lang="cs-CZ" sz="2400" dirty="0" smtClean="0">
              <a:latin typeface="Times New Roman" panose="02020603050405020304" pitchFamily="18" charset="0"/>
              <a:cs typeface="Times New Roman" panose="02020603050405020304" pitchFamily="18" charset="0"/>
            </a:endParaRPr>
          </a:p>
          <a:p>
            <a:r>
              <a:rPr lang="cs-CZ" sz="2400" b="1" dirty="0" smtClean="0">
                <a:latin typeface="Times New Roman" panose="02020603050405020304" pitchFamily="18" charset="0"/>
                <a:cs typeface="Times New Roman" panose="02020603050405020304" pitchFamily="18" charset="0"/>
              </a:rPr>
              <a:t>2. krok</a:t>
            </a:r>
            <a:endParaRPr lang="cs-CZ" sz="2400" b="1" dirty="0">
              <a:latin typeface="Times New Roman" panose="02020603050405020304" pitchFamily="18" charset="0"/>
              <a:cs typeface="Times New Roman" panose="02020603050405020304" pitchFamily="18" charset="0"/>
            </a:endParaRPr>
          </a:p>
          <a:p>
            <a:r>
              <a:rPr lang="cs-CZ" sz="2400" dirty="0">
                <a:latin typeface="Times New Roman" panose="02020603050405020304" pitchFamily="18" charset="0"/>
                <a:cs typeface="Times New Roman" panose="02020603050405020304" pitchFamily="18" charset="0"/>
              </a:rPr>
              <a:t>D</a:t>
            </a:r>
            <a:r>
              <a:rPr lang="cs-CZ" sz="2400" dirty="0" smtClean="0">
                <a:latin typeface="Times New Roman" panose="02020603050405020304" pitchFamily="18" charset="0"/>
                <a:cs typeface="Times New Roman" panose="02020603050405020304" pitchFamily="18" charset="0"/>
              </a:rPr>
              <a:t>uše </a:t>
            </a:r>
            <a:r>
              <a:rPr lang="cs-CZ" sz="2400" dirty="0">
                <a:latin typeface="Times New Roman" panose="02020603050405020304" pitchFamily="18" charset="0"/>
                <a:cs typeface="Times New Roman" panose="02020603050405020304" pitchFamily="18" charset="0"/>
              </a:rPr>
              <a:t>nemůže zaniknout, protože ji </a:t>
            </a:r>
            <a:r>
              <a:rPr lang="cs-CZ" sz="2400" dirty="0" smtClean="0">
                <a:latin typeface="Times New Roman" panose="02020603050405020304" pitchFamily="18" charset="0"/>
                <a:cs typeface="Times New Roman" panose="02020603050405020304" pitchFamily="18" charset="0"/>
              </a:rPr>
              <a:t>nic nemůže </a:t>
            </a:r>
            <a:r>
              <a:rPr lang="cs-CZ" sz="2400" dirty="0">
                <a:latin typeface="Times New Roman" panose="02020603050405020304" pitchFamily="18" charset="0"/>
                <a:cs typeface="Times New Roman" panose="02020603050405020304" pitchFamily="18" charset="0"/>
              </a:rPr>
              <a:t>od </a:t>
            </a:r>
            <a:r>
              <a:rPr lang="cs-CZ" sz="2400" i="1" dirty="0">
                <a:latin typeface="Times New Roman" panose="02020603050405020304" pitchFamily="18" charset="0"/>
                <a:cs typeface="Times New Roman" panose="02020603050405020304" pitchFamily="18" charset="0"/>
              </a:rPr>
              <a:t>ratio</a:t>
            </a:r>
            <a:r>
              <a:rPr lang="cs-CZ" sz="2400" dirty="0">
                <a:latin typeface="Times New Roman" panose="02020603050405020304" pitchFamily="18" charset="0"/>
                <a:cs typeface="Times New Roman" panose="02020603050405020304" pitchFamily="18" charset="0"/>
              </a:rPr>
              <a:t> </a:t>
            </a:r>
            <a:r>
              <a:rPr lang="cs-CZ" sz="2400" dirty="0" smtClean="0">
                <a:latin typeface="Times New Roman" panose="02020603050405020304" pitchFamily="18" charset="0"/>
                <a:cs typeface="Times New Roman" panose="02020603050405020304" pitchFamily="18" charset="0"/>
              </a:rPr>
              <a:t>oddělit.</a:t>
            </a:r>
          </a:p>
          <a:p>
            <a:endParaRPr lang="cs-CZ" sz="2400" dirty="0" smtClean="0">
              <a:latin typeface="Times New Roman" panose="02020603050405020304" pitchFamily="18" charset="0"/>
              <a:cs typeface="Times New Roman" panose="02020603050405020304" pitchFamily="18" charset="0"/>
            </a:endParaRPr>
          </a:p>
          <a:p>
            <a:r>
              <a:rPr lang="cs-CZ" sz="2400" b="1" dirty="0" smtClean="0">
                <a:latin typeface="Times New Roman" panose="02020603050405020304" pitchFamily="18" charset="0"/>
                <a:cs typeface="Times New Roman" panose="02020603050405020304" pitchFamily="18" charset="0"/>
              </a:rPr>
              <a:t>3. krok</a:t>
            </a:r>
            <a:endParaRPr lang="cs-CZ" sz="2400" b="1" dirty="0">
              <a:latin typeface="Times New Roman" panose="02020603050405020304" pitchFamily="18" charset="0"/>
              <a:cs typeface="Times New Roman" panose="02020603050405020304" pitchFamily="18" charset="0"/>
            </a:endParaRPr>
          </a:p>
          <a:p>
            <a:pPr algn="just"/>
            <a:r>
              <a:rPr lang="cs-CZ" sz="2400" dirty="0" smtClean="0">
                <a:latin typeface="Times New Roman" panose="02020603050405020304" pitchFamily="18" charset="0"/>
                <a:cs typeface="Times New Roman" panose="02020603050405020304" pitchFamily="18" charset="0"/>
              </a:rPr>
              <a:t>Lidská duše </a:t>
            </a:r>
            <a:r>
              <a:rPr lang="cs-CZ" sz="2400" dirty="0">
                <a:latin typeface="Times New Roman" panose="02020603050405020304" pitchFamily="18" charset="0"/>
                <a:cs typeface="Times New Roman" panose="02020603050405020304" pitchFamily="18" charset="0"/>
              </a:rPr>
              <a:t>nemůže přestat být </a:t>
            </a:r>
            <a:r>
              <a:rPr lang="cs-CZ" sz="2400" dirty="0" smtClean="0">
                <a:latin typeface="Times New Roman" panose="02020603050405020304" pitchFamily="18" charset="0"/>
                <a:cs typeface="Times New Roman" panose="02020603050405020304" pitchFamily="18" charset="0"/>
              </a:rPr>
              <a:t>lidskou duší</a:t>
            </a:r>
            <a:r>
              <a:rPr lang="cs-CZ" sz="2400" dirty="0">
                <a:latin typeface="Times New Roman" panose="02020603050405020304" pitchFamily="18" charset="0"/>
                <a:cs typeface="Times New Roman" panose="02020603050405020304" pitchFamily="18" charset="0"/>
              </a:rPr>
              <a:t>, </a:t>
            </a:r>
            <a:r>
              <a:rPr lang="cs-CZ" sz="2400" dirty="0" smtClean="0">
                <a:latin typeface="Times New Roman" panose="02020603050405020304" pitchFamily="18" charset="0"/>
                <a:cs typeface="Times New Roman" panose="02020603050405020304" pitchFamily="18" charset="0"/>
              </a:rPr>
              <a:t>tj. nemůže se proměnit </a:t>
            </a:r>
            <a:r>
              <a:rPr lang="cs-CZ" sz="2400" dirty="0">
                <a:latin typeface="Times New Roman" panose="02020603050405020304" pitchFamily="18" charset="0"/>
                <a:cs typeface="Times New Roman" panose="02020603050405020304" pitchFamily="18" charset="0"/>
              </a:rPr>
              <a:t>ani v tělo ani v nějakou nižší </a:t>
            </a:r>
            <a:r>
              <a:rPr lang="cs-CZ" sz="2400" dirty="0" smtClean="0">
                <a:latin typeface="Times New Roman" panose="02020603050405020304" pitchFamily="18" charset="0"/>
                <a:cs typeface="Times New Roman" panose="02020603050405020304" pitchFamily="18" charset="0"/>
              </a:rPr>
              <a:t>nerozumovou duši.</a:t>
            </a:r>
            <a:endParaRPr 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86671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51520" y="620688"/>
            <a:ext cx="8640960" cy="5093702"/>
          </a:xfrm>
          <a:prstGeom prst="rect">
            <a:avLst/>
          </a:prstGeom>
          <a:noFill/>
        </p:spPr>
        <p:txBody>
          <a:bodyPr wrap="square" rtlCol="0">
            <a:spAutoFit/>
          </a:bodyPr>
          <a:lstStyle/>
          <a:p>
            <a:pPr algn="ctr"/>
            <a:r>
              <a:rPr lang="cs-CZ" sz="2500" dirty="0" smtClean="0">
                <a:latin typeface="Times New Roman" pitchFamily="18" charset="0"/>
                <a:cs typeface="Times New Roman" pitchFamily="18" charset="0"/>
              </a:rPr>
              <a:t>Kapitola 13.</a:t>
            </a:r>
          </a:p>
          <a:p>
            <a:pPr algn="ctr"/>
            <a:endParaRPr lang="cs-CZ" sz="2500" dirty="0" smtClean="0">
              <a:latin typeface="Times New Roman" pitchFamily="18" charset="0"/>
              <a:cs typeface="Times New Roman" pitchFamily="18" charset="0"/>
            </a:endParaRPr>
          </a:p>
          <a:p>
            <a:pPr algn="just"/>
            <a:r>
              <a:rPr lang="cs-CZ" sz="2500" dirty="0" smtClean="0">
                <a:latin typeface="Times New Roman" pitchFamily="18" charset="0"/>
                <a:cs typeface="Times New Roman" pitchFamily="18" charset="0"/>
              </a:rPr>
              <a:t>	Zde snad někoho napadne obtížná otázka, zda právě tak jako duše nezaniká, nemění se v nějakou horší jsoucnost. Jak by se někomu mohlo právem zdát, naše úvaha sice ukázala, že duše nemůže propadnout nicotě, přesto se však může změnit v tělo. Pokud se to, co bylo dříve duší, změní v tělo, nebude to zcela ničím. To se však nemůže stát, pokud to duše buď sama nechce, nebo k tomu není donucena něčím jiným. Avšak i když to snad duše sama bude chtít, nebo k tomu bude nucena, neznamená to bez dalšího, že se bude moci stát tělem. Nutné je pouze to, že pokud se jím stane, pak to buď chce, nebo je k tomu nucena. Není nutné, že se jím stane, pokud to chce, nebo je k tomu nucena.</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1322</TotalTime>
  <Words>213</Words>
  <Application>Microsoft Office PowerPoint</Application>
  <PresentationFormat>Předvádění na obrazovce (4:3)</PresentationFormat>
  <Paragraphs>73</Paragraphs>
  <Slides>14</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14</vt:i4>
      </vt:variant>
    </vt:vector>
  </HeadingPairs>
  <TitlesOfParts>
    <vt:vector size="18" baseType="lpstr">
      <vt:lpstr>Arial</vt:lpstr>
      <vt:lpstr>Calibri</vt:lpstr>
      <vt:lpstr>Times New Roman</vt:lpstr>
      <vt:lpstr>Motiv sady Office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FFUK</dc:creator>
  <cp:lastModifiedBy>FFUK</cp:lastModifiedBy>
  <cp:revision>76</cp:revision>
  <dcterms:created xsi:type="dcterms:W3CDTF">2015-11-27T11:19:21Z</dcterms:created>
  <dcterms:modified xsi:type="dcterms:W3CDTF">2018-11-28T10:35:32Z</dcterms:modified>
</cp:coreProperties>
</file>