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4" r:id="rId3"/>
    <p:sldId id="257" r:id="rId4"/>
    <p:sldId id="258" r:id="rId5"/>
    <p:sldId id="259" r:id="rId6"/>
    <p:sldId id="260" r:id="rId7"/>
    <p:sldId id="29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70" r:id="rId16"/>
    <p:sldId id="271" r:id="rId17"/>
    <p:sldId id="285" r:id="rId18"/>
    <p:sldId id="286" r:id="rId19"/>
    <p:sldId id="287" r:id="rId20"/>
    <p:sldId id="288" r:id="rId21"/>
    <p:sldId id="289" r:id="rId22"/>
    <p:sldId id="272" r:id="rId23"/>
    <p:sldId id="274" r:id="rId24"/>
    <p:sldId id="275" r:id="rId25"/>
    <p:sldId id="276" r:id="rId26"/>
    <p:sldId id="277" r:id="rId27"/>
    <p:sldId id="291" r:id="rId28"/>
    <p:sldId id="278" r:id="rId29"/>
    <p:sldId id="279" r:id="rId30"/>
    <p:sldId id="280" r:id="rId31"/>
    <p:sldId id="281" r:id="rId32"/>
    <p:sldId id="282" r:id="rId33"/>
    <p:sldId id="283" r:id="rId34"/>
    <p:sldId id="273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87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51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9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69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72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22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392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7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37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94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80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78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E12E7BB5-47B5-FC43-A749-88DD59930C2A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57B1A03-9987-A942-83BF-8EFF9E3C93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9584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6BEBB-FFC2-1708-B137-498D764650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79586CD-6B79-42C4-739E-E79A58557E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Památníky</a:t>
            </a:r>
          </a:p>
        </p:txBody>
      </p:sp>
    </p:spTree>
    <p:extLst>
      <p:ext uri="{BB962C8B-B14F-4D97-AF65-F5344CB8AC3E}">
        <p14:creationId xmlns:p14="http://schemas.microsoft.com/office/powerpoint/2010/main" val="2118940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obraz, muž, oblečení, mytologie&#10;&#10;Popis byl vytvořen automaticky">
            <a:extLst>
              <a:ext uri="{FF2B5EF4-FFF2-40B4-BE49-F238E27FC236}">
                <a16:creationId xmlns:a16="http://schemas.microsoft.com/office/drawing/2014/main" id="{0CDF453D-48D1-3DA8-E55E-1C8CCB5426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8AD3830-5C2C-2AC9-3A01-597F7FD2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/>
              <a:t>Zlom po roce 1789</a:t>
            </a:r>
            <a:br>
              <a:rPr lang="en-US" sz="3600" b="1"/>
            </a:br>
            <a:endParaRPr lang="en-US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F7512E-6743-F8BF-371D-1262AA1093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6925" y="485774"/>
            <a:ext cx="3292475" cy="57197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Konec</a:t>
            </a:r>
            <a:r>
              <a:rPr lang="en-US" sz="1800" dirty="0"/>
              <a:t> </a:t>
            </a:r>
            <a:r>
              <a:rPr lang="en-US" sz="1800" dirty="0" err="1"/>
              <a:t>absolutní</a:t>
            </a:r>
            <a:r>
              <a:rPr lang="en-US" sz="1800" dirty="0"/>
              <a:t> </a:t>
            </a:r>
            <a:r>
              <a:rPr lang="en-US" sz="1800" dirty="0" err="1"/>
              <a:t>monarchie</a:t>
            </a:r>
            <a:r>
              <a:rPr lang="en-US" sz="1800" dirty="0"/>
              <a:t> a „</a:t>
            </a:r>
            <a:r>
              <a:rPr lang="en-US" sz="1800" dirty="0" err="1"/>
              <a:t>božského</a:t>
            </a:r>
            <a:r>
              <a:rPr lang="en-US" sz="1800" dirty="0"/>
              <a:t> </a:t>
            </a:r>
            <a:r>
              <a:rPr lang="en-US" sz="1800" dirty="0" err="1"/>
              <a:t>práva</a:t>
            </a:r>
            <a:r>
              <a:rPr lang="en-US" sz="1800" dirty="0"/>
              <a:t>“ </a:t>
            </a:r>
            <a:r>
              <a:rPr lang="en-US" sz="1800" dirty="0" err="1"/>
              <a:t>králů</a:t>
            </a:r>
            <a:endParaRPr lang="en-US" sz="1800" dirty="0"/>
          </a:p>
          <a:p>
            <a:r>
              <a:rPr lang="en-US" sz="1800" dirty="0" err="1"/>
              <a:t>Otázka</a:t>
            </a:r>
            <a:r>
              <a:rPr lang="en-US" sz="1800" dirty="0"/>
              <a:t>: jak </a:t>
            </a:r>
            <a:r>
              <a:rPr lang="en-US" sz="1800" dirty="0" err="1"/>
              <a:t>zobrazovat</a:t>
            </a:r>
            <a:r>
              <a:rPr lang="en-US" sz="1800" dirty="0"/>
              <a:t> </a:t>
            </a:r>
            <a:r>
              <a:rPr lang="en-US" sz="1800" dirty="0" err="1"/>
              <a:t>moc</a:t>
            </a:r>
            <a:r>
              <a:rPr lang="en-US" sz="1800" dirty="0"/>
              <a:t> v </a:t>
            </a:r>
            <a:r>
              <a:rPr lang="en-US" sz="1800" dirty="0" err="1"/>
              <a:t>nových</a:t>
            </a:r>
            <a:r>
              <a:rPr lang="en-US" sz="1800" dirty="0"/>
              <a:t> </a:t>
            </a:r>
            <a:r>
              <a:rPr lang="en-US" sz="1800" dirty="0" err="1"/>
              <a:t>režimech</a:t>
            </a:r>
            <a:r>
              <a:rPr lang="en-US" sz="1800" dirty="0"/>
              <a:t>?</a:t>
            </a:r>
          </a:p>
          <a:p>
            <a:r>
              <a:rPr lang="en-US" sz="1800" dirty="0" err="1"/>
              <a:t>Nové</a:t>
            </a:r>
            <a:r>
              <a:rPr lang="en-US" sz="1800" dirty="0"/>
              <a:t> </a:t>
            </a:r>
            <a:r>
              <a:rPr lang="en-US" sz="1800" dirty="0" err="1"/>
              <a:t>ideály</a:t>
            </a:r>
            <a:r>
              <a:rPr lang="en-US" sz="1800" dirty="0"/>
              <a:t>:</a:t>
            </a:r>
          </a:p>
          <a:p>
            <a:pPr marL="742950" lvl="1"/>
            <a:r>
              <a:rPr lang="en-US" sz="1800" dirty="0" err="1"/>
              <a:t>pokrok</a:t>
            </a:r>
            <a:endParaRPr lang="en-US" sz="1800" dirty="0"/>
          </a:p>
          <a:p>
            <a:pPr marL="742950" lvl="1"/>
            <a:r>
              <a:rPr lang="en-US" sz="1800" dirty="0" err="1"/>
              <a:t>modernita</a:t>
            </a:r>
            <a:endParaRPr lang="en-US" sz="1800" dirty="0"/>
          </a:p>
          <a:p>
            <a:pPr marL="742950" lvl="1"/>
            <a:r>
              <a:rPr lang="en-US" sz="1800" dirty="0" err="1"/>
              <a:t>svoboda</a:t>
            </a:r>
            <a:r>
              <a:rPr lang="en-US" sz="1800" dirty="0"/>
              <a:t>, </a:t>
            </a:r>
            <a:r>
              <a:rPr lang="en-US" sz="1800" dirty="0" err="1"/>
              <a:t>rovnost</a:t>
            </a:r>
            <a:r>
              <a:rPr lang="en-US" sz="1800" dirty="0"/>
              <a:t>, </a:t>
            </a:r>
            <a:r>
              <a:rPr lang="en-US" sz="1800" dirty="0" err="1"/>
              <a:t>bratrství</a:t>
            </a:r>
            <a:endParaRPr lang="en-US" sz="1800" dirty="0"/>
          </a:p>
          <a:p>
            <a:r>
              <a:rPr lang="en-US" sz="1800" dirty="0" err="1"/>
              <a:t>Demokracie</a:t>
            </a:r>
            <a:r>
              <a:rPr lang="en-US" sz="1800" dirty="0"/>
              <a:t>: </a:t>
            </a:r>
            <a:r>
              <a:rPr lang="en-US" sz="1800" dirty="0" err="1"/>
              <a:t>portréty</a:t>
            </a:r>
            <a:r>
              <a:rPr lang="en-US" sz="1800" dirty="0"/>
              <a:t> </a:t>
            </a:r>
            <a:r>
              <a:rPr lang="en-US" sz="1800" dirty="0" err="1"/>
              <a:t>premiérů</a:t>
            </a:r>
            <a:endParaRPr lang="en-US" sz="1800" dirty="0"/>
          </a:p>
          <a:p>
            <a:r>
              <a:rPr lang="en-US" sz="1800" dirty="0"/>
              <a:t>/</a:t>
            </a:r>
            <a:r>
              <a:rPr lang="en-US" sz="1800" dirty="0" err="1"/>
              <a:t>Socialismus</a:t>
            </a:r>
            <a:r>
              <a:rPr lang="en-US" sz="1800" dirty="0"/>
              <a:t>: </a:t>
            </a:r>
            <a:r>
              <a:rPr lang="en-US" sz="1800" dirty="0" err="1"/>
              <a:t>idealizovaní</a:t>
            </a:r>
            <a:r>
              <a:rPr lang="en-US" sz="1800" dirty="0"/>
              <a:t> </a:t>
            </a:r>
            <a:r>
              <a:rPr lang="en-US" sz="1800" dirty="0" err="1"/>
              <a:t>dělníci</a:t>
            </a:r>
            <a:r>
              <a:rPr lang="en-US" sz="1800" dirty="0"/>
              <a:t> a </a:t>
            </a:r>
            <a:r>
              <a:rPr lang="en-US" sz="1800" dirty="0" err="1"/>
              <a:t>rolníci</a:t>
            </a:r>
            <a:endParaRPr lang="en-US" sz="1800" dirty="0"/>
          </a:p>
          <a:p>
            <a:r>
              <a:rPr lang="en-US" sz="1800" dirty="0" err="1"/>
              <a:t>Typizace</a:t>
            </a:r>
            <a:r>
              <a:rPr lang="en-US" sz="1800" dirty="0"/>
              <a:t> vs. </a:t>
            </a:r>
            <a:r>
              <a:rPr lang="en-US" sz="1800" dirty="0" err="1"/>
              <a:t>konkrétní</a:t>
            </a:r>
            <a:r>
              <a:rPr lang="en-US" sz="1800" dirty="0"/>
              <a:t> </a:t>
            </a:r>
            <a:r>
              <a:rPr lang="en-US" sz="1800" dirty="0" err="1"/>
              <a:t>hrdina</a:t>
            </a:r>
            <a:r>
              <a:rPr lang="en-US" sz="1800" dirty="0"/>
              <a:t> (</a:t>
            </a:r>
            <a:r>
              <a:rPr lang="en-US" sz="1800" dirty="0" err="1"/>
              <a:t>Stachanov</a:t>
            </a:r>
            <a:r>
              <a:rPr lang="en-US" sz="1800" dirty="0"/>
              <a:t>)</a:t>
            </a:r>
          </a:p>
          <a:p>
            <a:pPr marL="742950" lvl="1"/>
            <a:endParaRPr lang="en-US" sz="1800" dirty="0"/>
          </a:p>
          <a:p>
            <a:endParaRPr lang="en-US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843E408-A75F-7967-801D-A8C7A4CFB940}"/>
              </a:ext>
            </a:extLst>
          </p:cNvPr>
          <p:cNvSpPr txBox="1"/>
          <p:nvPr/>
        </p:nvSpPr>
        <p:spPr>
          <a:xfrm>
            <a:off x="7857460" y="6548636"/>
            <a:ext cx="51319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 err="1"/>
              <a:t>Eugène</a:t>
            </a:r>
            <a:r>
              <a:rPr lang="cs-CZ" sz="1400" dirty="0"/>
              <a:t> Delacroix, </a:t>
            </a:r>
            <a:r>
              <a:rPr lang="cs-CZ" sz="1400" b="0" i="1" u="none" strike="noStrike" dirty="0">
                <a:effectLst/>
                <a:latin typeface="Google Sans"/>
              </a:rPr>
              <a:t>Svoboda vede lid na barikády, </a:t>
            </a:r>
            <a:r>
              <a:rPr lang="cs-CZ" sz="1400" dirty="0"/>
              <a:t>1830.</a:t>
            </a:r>
            <a:endParaRPr lang="cs-CZ" sz="1400" b="0" i="1" u="none" strike="noStrike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541108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F3026C-FD45-9E8C-307E-B3DE355C1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/>
              <a:t>Totalitní vizuální kultura 20. století</a:t>
            </a:r>
            <a:br>
              <a:rPr lang="en-US" sz="4200" b="1"/>
            </a:br>
            <a:endParaRPr lang="en-US" sz="42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EDC96B-49E1-72C2-64F0-435A21731A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Obří portréty:</a:t>
            </a:r>
          </a:p>
          <a:p>
            <a:pPr marL="742950" lvl="1"/>
            <a:r>
              <a:rPr lang="en-US" sz="2200"/>
              <a:t>Lenin, Stalin, Hitler, Mussolini, Mao</a:t>
            </a:r>
          </a:p>
          <a:p>
            <a:r>
              <a:rPr lang="en-US" sz="2200"/>
              <a:t>Nošení obrazů v průvodech = sekulární ikony</a:t>
            </a:r>
          </a:p>
          <a:p>
            <a:r>
              <a:rPr lang="en-US" sz="2200"/>
              <a:t>Podobnosti s antickým a absolutistickým kultem moci</a:t>
            </a:r>
          </a:p>
          <a:p>
            <a:endParaRPr lang="en-US" sz="220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4BFB3BE-2AF4-46DB-CDE6-177AD20C03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Zástupný obsah 4">
            <a:extLst>
              <a:ext uri="{FF2B5EF4-FFF2-40B4-BE49-F238E27FC236}">
                <a16:creationId xmlns:a16="http://schemas.microsoft.com/office/drawing/2014/main" id="{B699BD59-12BF-B6CA-1F49-83EF6C6C7F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4299" y="5168221"/>
            <a:ext cx="2534653" cy="168976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228C139-850E-DA2F-EDEC-043484F59026}"/>
              </a:ext>
            </a:extLst>
          </p:cNvPr>
          <p:cNvSpPr txBox="1"/>
          <p:nvPr/>
        </p:nvSpPr>
        <p:spPr>
          <a:xfrm>
            <a:off x="513236" y="6461184"/>
            <a:ext cx="6097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0" u="none" strike="noStrike" dirty="0">
                <a:effectLst/>
                <a:latin typeface="Google Sans"/>
              </a:rPr>
              <a:t>Otakar Švec, </a:t>
            </a:r>
            <a:r>
              <a:rPr lang="cs-CZ" sz="1400" i="1" u="none" strike="noStrike" dirty="0">
                <a:effectLst/>
                <a:latin typeface="Google Sans"/>
              </a:rPr>
              <a:t>Pomníku J. V. Stalina na Letné v Praze</a:t>
            </a:r>
            <a:r>
              <a:rPr lang="cs-CZ" sz="1400" u="none" strike="noStrike" dirty="0">
                <a:effectLst/>
                <a:latin typeface="Google Sans"/>
              </a:rPr>
              <a:t>, 1955.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657683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6539895-D780-A2D3-1BDE-0001AC84D4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2AC97D2-4C26-2518-851D-5D9F1EB5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/>
              <a:t>Sochy jako mapa politické kultury</a:t>
            </a:r>
            <a:br>
              <a:rPr lang="en-US" sz="3600" b="1"/>
            </a:br>
            <a:endParaRPr lang="en-US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4CFC7B-5269-3C0F-0A2B-56546DDFD0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6925" y="485774"/>
            <a:ext cx="3292475" cy="57197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/>
              <a:t>„</a:t>
            </a:r>
            <a:r>
              <a:rPr lang="en-US" sz="1800" dirty="0" err="1"/>
              <a:t>Sčítání</a:t>
            </a:r>
            <a:r>
              <a:rPr lang="en-US" sz="1800" dirty="0"/>
              <a:t> </a:t>
            </a:r>
            <a:r>
              <a:rPr lang="en-US" sz="1800" dirty="0" err="1"/>
              <a:t>soch</a:t>
            </a:r>
            <a:r>
              <a:rPr lang="en-US" sz="1800" dirty="0"/>
              <a:t>“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městě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historická</a:t>
            </a:r>
            <a:r>
              <a:rPr lang="en-US" sz="1800" dirty="0"/>
              <a:t> </a:t>
            </a:r>
            <a:r>
              <a:rPr lang="en-US" sz="1800" dirty="0" err="1"/>
              <a:t>metoda</a:t>
            </a:r>
            <a:endParaRPr lang="en-US" sz="1800" dirty="0"/>
          </a:p>
          <a:p>
            <a:r>
              <a:rPr lang="en-US" sz="1800" dirty="0" err="1"/>
              <a:t>Kdo</a:t>
            </a:r>
            <a:r>
              <a:rPr lang="en-US" sz="1800" dirty="0"/>
              <a:t> je </a:t>
            </a:r>
            <a:r>
              <a:rPr lang="en-US" sz="1800" dirty="0" err="1"/>
              <a:t>zobrazován</a:t>
            </a:r>
            <a:r>
              <a:rPr lang="en-US" sz="1800" dirty="0"/>
              <a:t>?</a:t>
            </a:r>
          </a:p>
          <a:p>
            <a:pPr marL="742950" lvl="1"/>
            <a:r>
              <a:rPr lang="en-US" sz="1800" dirty="0" err="1"/>
              <a:t>vojáci</a:t>
            </a:r>
            <a:endParaRPr lang="en-US" sz="1800" dirty="0"/>
          </a:p>
          <a:p>
            <a:pPr marL="742950" lvl="1"/>
            <a:r>
              <a:rPr lang="en-US" sz="1800" dirty="0" err="1"/>
              <a:t>politici</a:t>
            </a:r>
            <a:endParaRPr lang="en-US" sz="1800" dirty="0"/>
          </a:p>
          <a:p>
            <a:pPr marL="742950" lvl="1"/>
            <a:r>
              <a:rPr lang="en-US" sz="1800" dirty="0" err="1"/>
              <a:t>intelektuálové</a:t>
            </a:r>
            <a:endParaRPr lang="en-US" sz="1800" dirty="0"/>
          </a:p>
          <a:p>
            <a:r>
              <a:rPr lang="en-US" sz="1800" dirty="0" err="1"/>
              <a:t>Kdo</a:t>
            </a:r>
            <a:r>
              <a:rPr lang="en-US" sz="1800" dirty="0"/>
              <a:t> </a:t>
            </a:r>
            <a:r>
              <a:rPr lang="en-US" sz="1800" dirty="0" err="1"/>
              <a:t>chybí</a:t>
            </a:r>
            <a:r>
              <a:rPr lang="en-US" sz="1800" dirty="0"/>
              <a:t>?</a:t>
            </a:r>
          </a:p>
          <a:p>
            <a:r>
              <a:rPr lang="en-US" sz="1800" b="1" dirty="0" err="1"/>
              <a:t>Paříž</a:t>
            </a:r>
            <a:r>
              <a:rPr lang="en-US" sz="1800" b="1" dirty="0"/>
              <a:t>, </a:t>
            </a:r>
            <a:r>
              <a:rPr lang="en-US" sz="1800" b="1" dirty="0" err="1"/>
              <a:t>Londýn</a:t>
            </a:r>
            <a:r>
              <a:rPr lang="en-US" sz="1800" b="1" dirty="0"/>
              <a:t>, </a:t>
            </a:r>
            <a:r>
              <a:rPr lang="en-US" sz="1800" b="1" dirty="0" err="1"/>
              <a:t>Antverpy</a:t>
            </a:r>
            <a:r>
              <a:rPr lang="en-US" sz="1800" b="1" dirty="0"/>
              <a:t>: </a:t>
            </a:r>
            <a:r>
              <a:rPr lang="en-US" sz="1800" b="1" dirty="0" err="1"/>
              <a:t>srovnání</a:t>
            </a:r>
            <a:endParaRPr lang="en-US" sz="1800" b="1" dirty="0"/>
          </a:p>
          <a:p>
            <a:pPr lvl="1"/>
            <a:r>
              <a:rPr lang="en-US" sz="1800" dirty="0" err="1"/>
              <a:t>Paříž</a:t>
            </a:r>
            <a:r>
              <a:rPr lang="en-US" sz="1800" dirty="0"/>
              <a:t>: Voltaire, Diderot, Rousseau</a:t>
            </a:r>
          </a:p>
          <a:p>
            <a:pPr lvl="1"/>
            <a:r>
              <a:rPr lang="en-US" sz="1800" dirty="0" err="1"/>
              <a:t>Antverpy</a:t>
            </a:r>
            <a:r>
              <a:rPr lang="en-US" sz="1800" dirty="0"/>
              <a:t>: Rubens</a:t>
            </a:r>
          </a:p>
          <a:p>
            <a:pPr lvl="1"/>
            <a:r>
              <a:rPr lang="en-US" sz="1800" dirty="0" err="1"/>
              <a:t>Londýn</a:t>
            </a:r>
            <a:r>
              <a:rPr lang="en-US" sz="1800" dirty="0"/>
              <a:t>: </a:t>
            </a:r>
            <a:r>
              <a:rPr lang="en-US" sz="1800" dirty="0" err="1"/>
              <a:t>generálové</a:t>
            </a:r>
            <a:r>
              <a:rPr lang="en-US" sz="1800" dirty="0"/>
              <a:t> (H. Nelson, A. W. </a:t>
            </a:r>
            <a:r>
              <a:rPr lang="en-US" sz="1800" dirty="0" err="1"/>
              <a:t>vévoda</a:t>
            </a:r>
            <a:r>
              <a:rPr lang="en-US" sz="1800" dirty="0"/>
              <a:t> z </a:t>
            </a:r>
            <a:r>
              <a:rPr lang="en-US" sz="1800" dirty="0" err="1"/>
              <a:t>Wellingtonu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&gt;&gt; </a:t>
            </a:r>
            <a:r>
              <a:rPr lang="en-US" sz="1800" dirty="0" err="1"/>
              <a:t>rozdíly</a:t>
            </a:r>
            <a:r>
              <a:rPr lang="en-US" sz="1800" dirty="0"/>
              <a:t> </a:t>
            </a:r>
            <a:r>
              <a:rPr lang="en-US" sz="1800" dirty="0" err="1"/>
              <a:t>vypovídají</a:t>
            </a:r>
            <a:r>
              <a:rPr lang="en-US" sz="1800" dirty="0"/>
              <a:t> o </a:t>
            </a:r>
            <a:r>
              <a:rPr lang="en-US" sz="1800" dirty="0" err="1"/>
              <a:t>národní</a:t>
            </a:r>
            <a:r>
              <a:rPr lang="en-US" sz="1800" dirty="0"/>
              <a:t> </a:t>
            </a:r>
            <a:r>
              <a:rPr lang="en-US" sz="1800" dirty="0" err="1"/>
              <a:t>politické</a:t>
            </a:r>
            <a:r>
              <a:rPr lang="en-US" sz="1800" dirty="0"/>
              <a:t> </a:t>
            </a:r>
            <a:r>
              <a:rPr lang="en-US" sz="1800" dirty="0" err="1"/>
              <a:t>kultuře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2DE240-CB6E-4BCE-A80F-9314BE18249D}"/>
              </a:ext>
            </a:extLst>
          </p:cNvPr>
          <p:cNvSpPr txBox="1"/>
          <p:nvPr/>
        </p:nvSpPr>
        <p:spPr>
          <a:xfrm>
            <a:off x="8208455" y="6488668"/>
            <a:ext cx="2918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0" i="0" u="none" strike="noStrike" dirty="0">
                <a:effectLst/>
                <a:latin typeface="Helvetica Neue" panose="02000503000000020004" pitchFamily="2" charset="0"/>
              </a:rPr>
              <a:t>Léon-Ernest </a:t>
            </a:r>
            <a:r>
              <a:rPr lang="cs-CZ" sz="1400" b="0" i="0" u="none" strike="noStrike" dirty="0" err="1">
                <a:effectLst/>
                <a:latin typeface="Helvetica Neue" panose="02000503000000020004" pitchFamily="2" charset="0"/>
              </a:rPr>
              <a:t>Drivier</a:t>
            </a:r>
            <a:r>
              <a:rPr lang="cs-CZ" sz="1400" b="0" i="0" u="none" strike="noStrike" dirty="0">
                <a:effectLst/>
                <a:latin typeface="Helvetica Neue" panose="02000503000000020004" pitchFamily="2" charset="0"/>
              </a:rPr>
              <a:t>, </a:t>
            </a:r>
            <a:r>
              <a:rPr lang="cs-CZ" sz="1400" b="0" i="1" u="none" strike="noStrike" dirty="0">
                <a:effectLst/>
                <a:latin typeface="Helvetica Neue" panose="02000503000000020004" pitchFamily="2" charset="0"/>
              </a:rPr>
              <a:t>Voltaire, </a:t>
            </a:r>
            <a:r>
              <a:rPr lang="cs-CZ" sz="1400" b="0" u="none" strike="noStrike" dirty="0">
                <a:effectLst/>
                <a:latin typeface="Helvetica Neue" panose="02000503000000020004" pitchFamily="2" charset="0"/>
              </a:rPr>
              <a:t>1962.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592206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budova, socha, venku, obloha&#10;&#10;Popis byl vytvořen automaticky">
            <a:extLst>
              <a:ext uri="{FF2B5EF4-FFF2-40B4-BE49-F238E27FC236}">
                <a16:creationId xmlns:a16="http://schemas.microsoft.com/office/drawing/2014/main" id="{43E6CE25-E279-8372-DF62-2D93676008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9" name="Zástupný obsah 8" descr="Obsah obrázku obloha, venku, budova, kůň&#10;&#10;Popis byl vytvořen automaticky">
            <a:extLst>
              <a:ext uri="{FF2B5EF4-FFF2-40B4-BE49-F238E27FC236}">
                <a16:creationId xmlns:a16="http://schemas.microsoft.com/office/drawing/2014/main" id="{04291043-AAC5-6D4C-9E9D-09954C693E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38F7B3-CECF-5DF3-1893-BA6C96EAE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Gender a pomníky</a:t>
            </a:r>
            <a:b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9BCB68-FAE4-1945-3009-C61D37F62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171"/>
            <a:ext cx="2804504" cy="391879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1600" dirty="0" err="1"/>
              <a:t>Drtivá</a:t>
            </a:r>
            <a:r>
              <a:rPr lang="en-US" sz="1600" dirty="0"/>
              <a:t> </a:t>
            </a:r>
            <a:r>
              <a:rPr lang="en-US" sz="1600" dirty="0" err="1"/>
              <a:t>převaha</a:t>
            </a:r>
            <a:r>
              <a:rPr lang="en-US" sz="1600" dirty="0"/>
              <a:t> </a:t>
            </a:r>
            <a:r>
              <a:rPr lang="en-US" sz="1600" dirty="0" err="1"/>
              <a:t>mužů</a:t>
            </a:r>
            <a:endParaRPr lang="en-US" sz="1600" dirty="0"/>
          </a:p>
          <a:p>
            <a:r>
              <a:rPr lang="en-US" sz="1600" dirty="0" err="1"/>
              <a:t>Výjimky</a:t>
            </a:r>
            <a:r>
              <a:rPr lang="en-US" sz="1600" dirty="0"/>
              <a:t>:</a:t>
            </a:r>
          </a:p>
          <a:p>
            <a:pPr marL="742950" lvl="1"/>
            <a:r>
              <a:rPr lang="en-US" sz="1600" dirty="0" err="1"/>
              <a:t>Panovnice</a:t>
            </a:r>
            <a:endParaRPr lang="en-US" sz="1600" dirty="0"/>
          </a:p>
          <a:p>
            <a:pPr marL="1200150" lvl="2"/>
            <a:r>
              <a:rPr lang="en-US" sz="1600" dirty="0" err="1"/>
              <a:t>královna</a:t>
            </a:r>
            <a:r>
              <a:rPr lang="en-US" sz="1600" dirty="0"/>
              <a:t> </a:t>
            </a:r>
            <a:r>
              <a:rPr lang="en-US" sz="1600" dirty="0" err="1"/>
              <a:t>Viktorie</a:t>
            </a:r>
            <a:endParaRPr lang="en-US" sz="1600" dirty="0"/>
          </a:p>
          <a:p>
            <a:pPr marL="1200150" lvl="2"/>
            <a:r>
              <a:rPr lang="en-US" sz="1600" dirty="0"/>
              <a:t>Marie </a:t>
            </a:r>
            <a:r>
              <a:rPr lang="en-US" sz="1600" dirty="0" err="1"/>
              <a:t>Terezie</a:t>
            </a:r>
            <a:endParaRPr lang="en-US" sz="1600" dirty="0"/>
          </a:p>
          <a:p>
            <a:pPr marL="742950" lvl="1"/>
            <a:r>
              <a:rPr lang="en-US" sz="1600" dirty="0" err="1"/>
              <a:t>Významné</a:t>
            </a:r>
            <a:r>
              <a:rPr lang="en-US" sz="1600" dirty="0"/>
              <a:t> </a:t>
            </a:r>
            <a:r>
              <a:rPr lang="en-US" sz="1600" dirty="0" err="1"/>
              <a:t>ženy</a:t>
            </a:r>
            <a:r>
              <a:rPr lang="en-US" sz="1600" dirty="0"/>
              <a:t> (</a:t>
            </a:r>
            <a:r>
              <a:rPr lang="en-US" sz="1600" dirty="0" err="1"/>
              <a:t>zdravotnice</a:t>
            </a:r>
            <a:r>
              <a:rPr lang="en-US" sz="1600" dirty="0"/>
              <a:t>, </a:t>
            </a:r>
            <a:r>
              <a:rPr lang="en-US" sz="1600" dirty="0" err="1"/>
              <a:t>spisovatelky</a:t>
            </a:r>
            <a:r>
              <a:rPr lang="en-US" sz="1600" dirty="0"/>
              <a:t>, </a:t>
            </a:r>
            <a:r>
              <a:rPr lang="en-US" sz="1600" dirty="0" err="1"/>
              <a:t>pedagožky</a:t>
            </a:r>
            <a:r>
              <a:rPr lang="en-US" sz="1600" dirty="0"/>
              <a:t>)</a:t>
            </a:r>
          </a:p>
          <a:p>
            <a:pPr marL="1200150" lvl="2"/>
            <a:r>
              <a:rPr lang="en-US" sz="1600" dirty="0"/>
              <a:t>Florence Nightingale</a:t>
            </a:r>
          </a:p>
          <a:p>
            <a:pPr marL="1200150" lvl="2"/>
            <a:r>
              <a:rPr lang="en-US" sz="1600" dirty="0"/>
              <a:t>Edith Cavell</a:t>
            </a:r>
          </a:p>
          <a:p>
            <a:r>
              <a:rPr lang="en-US" sz="1600" dirty="0" err="1"/>
              <a:t>Ženy</a:t>
            </a:r>
            <a:r>
              <a:rPr lang="en-US" sz="1600" dirty="0"/>
              <a:t> </a:t>
            </a:r>
            <a:r>
              <a:rPr lang="en-US" sz="1600" dirty="0" err="1"/>
              <a:t>připomínány</a:t>
            </a:r>
            <a:r>
              <a:rPr lang="en-US" sz="1600" dirty="0"/>
              <a:t> </a:t>
            </a:r>
            <a:r>
              <a:rPr lang="en-US" sz="1600" dirty="0" err="1"/>
              <a:t>hlavně</a:t>
            </a:r>
            <a:r>
              <a:rPr lang="en-US" sz="1600" dirty="0"/>
              <a:t> </a:t>
            </a:r>
            <a:r>
              <a:rPr lang="en-US" sz="1600" dirty="0" err="1"/>
              <a:t>skrze</a:t>
            </a:r>
            <a:r>
              <a:rPr lang="en-US" sz="1600" dirty="0"/>
              <a:t> </a:t>
            </a:r>
            <a:r>
              <a:rPr lang="en-US" sz="1600" dirty="0" err="1"/>
              <a:t>válku</a:t>
            </a:r>
            <a:endParaRPr lang="en-US" sz="1600" dirty="0"/>
          </a:p>
          <a:p>
            <a:endParaRPr lang="en-US" sz="1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F0D6249-8DF9-7182-3B46-0A562671C62E}"/>
              </a:ext>
            </a:extLst>
          </p:cNvPr>
          <p:cNvSpPr txBox="1"/>
          <p:nvPr/>
        </p:nvSpPr>
        <p:spPr>
          <a:xfrm>
            <a:off x="133200" y="6326905"/>
            <a:ext cx="3119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0" i="0" u="none" strike="noStrike" dirty="0" err="1">
                <a:effectLst/>
                <a:latin typeface="Arial" panose="020B0604020202020204" pitchFamily="34" charset="0"/>
              </a:rPr>
              <a:t>Caspar</a:t>
            </a:r>
            <a:r>
              <a:rPr lang="cs-CZ" sz="1400" b="0" i="0" u="none" strike="noStrike" dirty="0">
                <a:effectLst/>
                <a:latin typeface="Arial" panose="020B0604020202020204" pitchFamily="34" charset="0"/>
              </a:rPr>
              <a:t> von Zumbusch, </a:t>
            </a:r>
            <a:r>
              <a:rPr lang="cs-CZ" sz="1400" b="0" i="1" u="none" strike="noStrike" dirty="0">
                <a:effectLst/>
                <a:latin typeface="Arial" panose="020B0604020202020204" pitchFamily="34" charset="0"/>
              </a:rPr>
              <a:t>Pomník Marie Terezie ve Vídni</a:t>
            </a:r>
            <a:r>
              <a:rPr lang="cs-CZ" sz="1400" b="0" u="none" strike="noStrike" dirty="0">
                <a:effectLst/>
                <a:latin typeface="Arial" panose="020B0604020202020204" pitchFamily="34" charset="0"/>
              </a:rPr>
              <a:t>, 1974.</a:t>
            </a:r>
            <a:r>
              <a:rPr lang="cs-CZ" sz="14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004696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kresba, skica, umění, Umělecký tisk&#10;&#10;Popis byl vytvořen automaticky">
            <a:extLst>
              <a:ext uri="{FF2B5EF4-FFF2-40B4-BE49-F238E27FC236}">
                <a16:creationId xmlns:a16="http://schemas.microsoft.com/office/drawing/2014/main" id="{3D10915C-A5F2-6EB2-1135-98A13E6C81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DEED60-B925-0CC7-848C-737808DC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716" y="402232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Politický</a:t>
            </a:r>
            <a:r>
              <a:rPr lang="en-US" sz="4000" b="1" dirty="0"/>
              <a:t> </a:t>
            </a:r>
            <a:r>
              <a:rPr lang="en-US" sz="4000" b="1" dirty="0" err="1"/>
              <a:t>ikonoklasmus</a:t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99F9CA-63FF-735D-86F0-D2BDF44DCE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762" y="2145733"/>
            <a:ext cx="3822189" cy="3742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1700" dirty="0" err="1"/>
              <a:t>Ničení</a:t>
            </a:r>
            <a:r>
              <a:rPr lang="en-US" sz="1700" dirty="0"/>
              <a:t> </a:t>
            </a:r>
            <a:r>
              <a:rPr lang="en-US" sz="1700" dirty="0" err="1"/>
              <a:t>obrazů</a:t>
            </a:r>
            <a:r>
              <a:rPr lang="en-US" sz="1700" dirty="0"/>
              <a:t> </a:t>
            </a:r>
            <a:r>
              <a:rPr lang="en-US" sz="1700" dirty="0" err="1"/>
              <a:t>jako</a:t>
            </a:r>
            <a:r>
              <a:rPr lang="en-US" sz="1700" dirty="0"/>
              <a:t> </a:t>
            </a:r>
            <a:r>
              <a:rPr lang="en-US" sz="1700" dirty="0" err="1"/>
              <a:t>politický</a:t>
            </a:r>
            <a:r>
              <a:rPr lang="en-US" sz="1700" dirty="0"/>
              <a:t> </a:t>
            </a:r>
            <a:r>
              <a:rPr lang="en-US" sz="1700" dirty="0" err="1"/>
              <a:t>akt</a:t>
            </a:r>
            <a:r>
              <a:rPr lang="en-US" sz="1700" dirty="0"/>
              <a:t> - </a:t>
            </a:r>
            <a:r>
              <a:rPr lang="en-US" sz="1700" dirty="0" err="1"/>
              <a:t>obrazy</a:t>
            </a:r>
            <a:r>
              <a:rPr lang="en-US" sz="1700" dirty="0"/>
              <a:t> </a:t>
            </a:r>
            <a:r>
              <a:rPr lang="en-US" sz="1700" dirty="0" err="1"/>
              <a:t>šíří</a:t>
            </a:r>
            <a:r>
              <a:rPr lang="en-US" sz="1700" dirty="0"/>
              <a:t> </a:t>
            </a:r>
            <a:r>
              <a:rPr lang="en-US" sz="1700" dirty="0" err="1"/>
              <a:t>hodnoty</a:t>
            </a:r>
            <a:r>
              <a:rPr lang="en-US" sz="1700" dirty="0"/>
              <a:t>, </a:t>
            </a:r>
            <a:r>
              <a:rPr lang="en-US" sz="1700" dirty="0" err="1"/>
              <a:t>jsou</a:t>
            </a:r>
            <a:r>
              <a:rPr lang="en-US" sz="1700" dirty="0"/>
              <a:t> </a:t>
            </a:r>
            <a:r>
              <a:rPr lang="en-US" sz="1700" dirty="0" err="1"/>
              <a:t>nebezpečné</a:t>
            </a:r>
            <a:endParaRPr lang="en-US" sz="1700" dirty="0"/>
          </a:p>
          <a:p>
            <a:r>
              <a:rPr lang="en-US" sz="1700" dirty="0"/>
              <a:t>Abbé Henri Grégoire a </a:t>
            </a:r>
            <a:r>
              <a:rPr lang="en-US" sz="1700" dirty="0" err="1"/>
              <a:t>pojem</a:t>
            </a:r>
            <a:r>
              <a:rPr lang="en-US" sz="1700" dirty="0"/>
              <a:t> „</a:t>
            </a:r>
            <a:r>
              <a:rPr lang="en-US" sz="1700" dirty="0" err="1"/>
              <a:t>vandalismus</a:t>
            </a:r>
            <a:r>
              <a:rPr lang="en-US" sz="1700" dirty="0"/>
              <a:t>“</a:t>
            </a:r>
          </a:p>
          <a:p>
            <a:r>
              <a:rPr lang="en-US" sz="1700" b="1" dirty="0" err="1"/>
              <a:t>Revoluce</a:t>
            </a:r>
            <a:r>
              <a:rPr lang="en-US" sz="1700" b="1" dirty="0"/>
              <a:t> a </a:t>
            </a:r>
            <a:r>
              <a:rPr lang="en-US" sz="1700" b="1" dirty="0" err="1"/>
              <a:t>ničení</a:t>
            </a:r>
            <a:r>
              <a:rPr lang="en-US" sz="1700" b="1" dirty="0"/>
              <a:t> </a:t>
            </a:r>
            <a:r>
              <a:rPr lang="en-US" sz="1700" b="1" dirty="0" err="1"/>
              <a:t>monumentů</a:t>
            </a:r>
            <a:endParaRPr lang="en-US" sz="1700" b="1" dirty="0"/>
          </a:p>
          <a:p>
            <a:pPr lvl="1"/>
            <a:r>
              <a:rPr lang="en-US" sz="1700" dirty="0" err="1"/>
              <a:t>Francouzská</a:t>
            </a:r>
            <a:r>
              <a:rPr lang="en-US" sz="1700" dirty="0"/>
              <a:t> </a:t>
            </a:r>
            <a:r>
              <a:rPr lang="en-US" sz="1700" dirty="0" err="1"/>
              <a:t>revoluce</a:t>
            </a:r>
            <a:r>
              <a:rPr lang="en-US" sz="1700" dirty="0"/>
              <a:t> (1792)</a:t>
            </a:r>
          </a:p>
          <a:p>
            <a:pPr lvl="1"/>
            <a:r>
              <a:rPr lang="en-US" sz="1700" dirty="0" err="1"/>
              <a:t>Pařížská</a:t>
            </a:r>
            <a:r>
              <a:rPr lang="en-US" sz="1700" dirty="0"/>
              <a:t> </a:t>
            </a:r>
            <a:r>
              <a:rPr lang="en-US" sz="1700" dirty="0" err="1"/>
              <a:t>komuna</a:t>
            </a:r>
            <a:r>
              <a:rPr lang="en-US" sz="1700" dirty="0"/>
              <a:t> (1871)</a:t>
            </a:r>
          </a:p>
          <a:p>
            <a:pPr lvl="1"/>
            <a:r>
              <a:rPr lang="en-US" sz="1700" dirty="0" err="1"/>
              <a:t>Ruská</a:t>
            </a:r>
            <a:r>
              <a:rPr lang="en-US" sz="1700" dirty="0"/>
              <a:t> </a:t>
            </a:r>
            <a:r>
              <a:rPr lang="en-US" sz="1700" dirty="0" err="1"/>
              <a:t>revoluce</a:t>
            </a:r>
            <a:r>
              <a:rPr lang="en-US" sz="1700" dirty="0"/>
              <a:t> (1917)</a:t>
            </a:r>
          </a:p>
          <a:p>
            <a:pPr lvl="1"/>
            <a:r>
              <a:rPr lang="en-US" sz="1700" dirty="0" err="1"/>
              <a:t>Maďarské</a:t>
            </a:r>
            <a:r>
              <a:rPr lang="en-US" sz="1700" dirty="0"/>
              <a:t> </a:t>
            </a:r>
            <a:r>
              <a:rPr lang="en-US" sz="1700" dirty="0" err="1"/>
              <a:t>povstání</a:t>
            </a:r>
            <a:r>
              <a:rPr lang="en-US" sz="1700" dirty="0"/>
              <a:t> (1956)</a:t>
            </a:r>
          </a:p>
          <a:p>
            <a:pPr lvl="1"/>
            <a:r>
              <a:rPr lang="en-US" sz="1700" dirty="0" err="1"/>
              <a:t>Pád</a:t>
            </a:r>
            <a:r>
              <a:rPr lang="en-US" sz="1700" dirty="0"/>
              <a:t> </a:t>
            </a:r>
            <a:r>
              <a:rPr lang="en-US" sz="1700" dirty="0" err="1"/>
              <a:t>komunismu</a:t>
            </a:r>
            <a:r>
              <a:rPr lang="en-US" sz="1700" dirty="0"/>
              <a:t> po </a:t>
            </a:r>
            <a:r>
              <a:rPr lang="en-US" sz="1700" dirty="0" err="1"/>
              <a:t>roce</a:t>
            </a:r>
            <a:r>
              <a:rPr lang="en-US" sz="1700" dirty="0"/>
              <a:t> (1989)</a:t>
            </a:r>
          </a:p>
          <a:p>
            <a:pPr lvl="1"/>
            <a:r>
              <a:rPr lang="en-US" sz="1700" dirty="0" err="1"/>
              <a:t>Masakr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Náměstí</a:t>
            </a:r>
            <a:r>
              <a:rPr lang="en-US" sz="1700" dirty="0"/>
              <a:t> </a:t>
            </a:r>
            <a:r>
              <a:rPr lang="en-US" sz="1700" dirty="0" err="1"/>
              <a:t>nebeského</a:t>
            </a:r>
            <a:r>
              <a:rPr lang="en-US" sz="1700" dirty="0"/>
              <a:t> </a:t>
            </a:r>
            <a:r>
              <a:rPr lang="en-US" sz="1700" dirty="0" err="1"/>
              <a:t>klidu</a:t>
            </a:r>
            <a:r>
              <a:rPr lang="en-US" sz="1700" dirty="0"/>
              <a:t>, (1989)</a:t>
            </a:r>
          </a:p>
          <a:p>
            <a:endParaRPr lang="en-US" sz="1700" dirty="0"/>
          </a:p>
          <a:p>
            <a:endParaRPr lang="en-US" sz="17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8CC2F2C-027F-5A07-F64F-92419C9F4B59}"/>
              </a:ext>
            </a:extLst>
          </p:cNvPr>
          <p:cNvSpPr txBox="1"/>
          <p:nvPr/>
        </p:nvSpPr>
        <p:spPr>
          <a:xfrm>
            <a:off x="8109717" y="6191377"/>
            <a:ext cx="3933894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1400" b="0" i="0" u="none" strike="noStrike" dirty="0">
                <a:effectLst/>
              </a:rPr>
              <a:t>Franz </a:t>
            </a:r>
            <a:r>
              <a:rPr lang="cs-CZ" sz="1400" b="0" i="0" u="none" strike="noStrike" dirty="0" err="1">
                <a:effectLst/>
              </a:rPr>
              <a:t>Hogenberg</a:t>
            </a:r>
            <a:r>
              <a:rPr lang="cs-CZ" sz="1400" b="0" i="0" u="none" strike="noStrike" dirty="0">
                <a:effectLst/>
              </a:rPr>
              <a:t> (1540–1590), </a:t>
            </a:r>
            <a:r>
              <a:rPr lang="cs-CZ" sz="1400" b="0" i="1" u="none" strike="noStrike" dirty="0">
                <a:effectLst/>
              </a:rPr>
              <a:t>Kalvínské ikonoklastické nepokoje 20. srpna 1566</a:t>
            </a:r>
            <a:r>
              <a:rPr lang="cs-CZ" sz="1400" b="0" i="0" u="none" strike="noStrike" dirty="0">
                <a:effectLst/>
              </a:rPr>
              <a:t>, 1588.</a:t>
            </a:r>
          </a:p>
          <a:p>
            <a:pPr algn="ctr">
              <a:spcAft>
                <a:spcPts val="600"/>
              </a:spcAft>
            </a:pP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3134727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obloha, socha, venku, pomník&#10;&#10;Popis byl vytvořen automaticky">
            <a:extLst>
              <a:ext uri="{FF2B5EF4-FFF2-40B4-BE49-F238E27FC236}">
                <a16:creationId xmlns:a16="http://schemas.microsoft.com/office/drawing/2014/main" id="{8215ED3E-DEF3-26AC-645A-B1EB7DFD90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5" name="Zástupný obsah 4" descr="Obsah obrázku venku, obloha, budova, socha&#10;&#10;Popis byl vytvořen automaticky">
            <a:extLst>
              <a:ext uri="{FF2B5EF4-FFF2-40B4-BE49-F238E27FC236}">
                <a16:creationId xmlns:a16="http://schemas.microsoft.com/office/drawing/2014/main" id="{43156E77-818E-4455-742D-E0FF878FE1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Obrázek 6" descr="Obsah obrázku socha, Kamenořezba, umění, Historie&#10;&#10;Popis byl vytvořen automaticky">
            <a:extLst>
              <a:ext uri="{FF2B5EF4-FFF2-40B4-BE49-F238E27FC236}">
                <a16:creationId xmlns:a16="http://schemas.microsoft.com/office/drawing/2014/main" id="{7963710A-980A-0665-966E-DC0450AD0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4"/>
          <a:stretch>
            <a:fillRect/>
          </a:stretch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31A7A5-4F2A-8E8F-EB34-3B2EECAC1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Subverzivní monumenty</a:t>
            </a:r>
            <a:b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96EF05-C3DD-C763-6D31-30D5D86EF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568"/>
            <a:ext cx="2807208" cy="39227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/>
              <a:t>Ettore Ferrari (1845-1929), </a:t>
            </a:r>
            <a:r>
              <a:rPr lang="en-US" sz="1700" i="1" dirty="0"/>
              <a:t>Giordano Bruno,</a:t>
            </a:r>
            <a:r>
              <a:rPr lang="en-US" sz="1700" dirty="0"/>
              <a:t> Campo de’ Fiori, Roma</a:t>
            </a:r>
          </a:p>
          <a:p>
            <a:pPr lvl="1"/>
            <a:r>
              <a:rPr lang="en-US" sz="1700" dirty="0" err="1"/>
              <a:t>Postaven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místě</a:t>
            </a:r>
            <a:r>
              <a:rPr lang="en-US" sz="1700" dirty="0"/>
              <a:t> </a:t>
            </a:r>
            <a:r>
              <a:rPr lang="en-US" sz="1700" dirty="0" err="1"/>
              <a:t>popravy</a:t>
            </a:r>
            <a:endParaRPr lang="en-US" sz="1700" dirty="0"/>
          </a:p>
          <a:p>
            <a:pPr lvl="1"/>
            <a:r>
              <a:rPr lang="en-US" sz="1700" dirty="0" err="1"/>
              <a:t>Antiklerikální</a:t>
            </a:r>
            <a:r>
              <a:rPr lang="en-US" sz="1700" dirty="0"/>
              <a:t> </a:t>
            </a:r>
            <a:r>
              <a:rPr lang="en-US" sz="1700" dirty="0" err="1"/>
              <a:t>gesto</a:t>
            </a:r>
            <a:r>
              <a:rPr lang="en-US" sz="1700" dirty="0"/>
              <a:t> </a:t>
            </a:r>
            <a:r>
              <a:rPr lang="en-US" sz="1700" dirty="0" err="1"/>
              <a:t>proti</a:t>
            </a:r>
            <a:r>
              <a:rPr lang="en-US" sz="1700" dirty="0"/>
              <a:t> </a:t>
            </a:r>
            <a:r>
              <a:rPr lang="en-US" sz="1700" dirty="0" err="1"/>
              <a:t>papeži</a:t>
            </a:r>
            <a:endParaRPr lang="en-US" sz="1700" dirty="0"/>
          </a:p>
          <a:p>
            <a:pPr lvl="1"/>
            <a:r>
              <a:rPr lang="en-US" sz="1700" dirty="0" err="1"/>
              <a:t>Pomník</a:t>
            </a:r>
            <a:r>
              <a:rPr lang="en-US" sz="1700" dirty="0"/>
              <a:t> </a:t>
            </a:r>
            <a:r>
              <a:rPr lang="en-US" sz="1700" dirty="0" err="1"/>
              <a:t>jako</a:t>
            </a:r>
            <a:r>
              <a:rPr lang="en-US" sz="1700" dirty="0"/>
              <a:t> </a:t>
            </a:r>
            <a:r>
              <a:rPr lang="en-US" sz="1700" dirty="0" err="1"/>
              <a:t>politický</a:t>
            </a:r>
            <a:r>
              <a:rPr lang="en-US" sz="1700" dirty="0"/>
              <a:t> protest</a:t>
            </a:r>
          </a:p>
          <a:p>
            <a:pPr lvl="1"/>
            <a:r>
              <a:rPr lang="en-US" sz="1700" dirty="0" err="1"/>
              <a:t>Jiří</a:t>
            </a:r>
            <a:r>
              <a:rPr lang="en-US" sz="1700" dirty="0"/>
              <a:t> David (</a:t>
            </a:r>
            <a:r>
              <a:rPr lang="en-US" sz="1700" dirty="0" err="1"/>
              <a:t>Ztohoven</a:t>
            </a:r>
            <a:r>
              <a:rPr lang="en-US" sz="1700" dirty="0"/>
              <a:t>), </a:t>
            </a:r>
            <a:r>
              <a:rPr lang="en-US" sz="1700" i="1" dirty="0" err="1"/>
              <a:t>Otazník</a:t>
            </a:r>
            <a:r>
              <a:rPr lang="en-US" sz="1700" i="1" dirty="0"/>
              <a:t> </a:t>
            </a:r>
            <a:r>
              <a:rPr lang="en-US" sz="1700" i="1" dirty="0" err="1"/>
              <a:t>nad</a:t>
            </a:r>
            <a:r>
              <a:rPr lang="en-US" sz="1700" i="1" dirty="0"/>
              <a:t> </a:t>
            </a:r>
            <a:r>
              <a:rPr lang="en-US" sz="1700" i="1" dirty="0" err="1"/>
              <a:t>hradem</a:t>
            </a:r>
            <a:r>
              <a:rPr lang="en-US" sz="1700" i="1" dirty="0"/>
              <a:t>, </a:t>
            </a:r>
            <a:r>
              <a:rPr lang="en-US" sz="1700" dirty="0"/>
              <a:t>2003.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125560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512D20-CB60-0129-9985-E806D995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/>
              <a:t>C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ounter-monuments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FB6184-2C1C-0CC8-57CE-E500E4188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1239" y="412453"/>
            <a:ext cx="3590060" cy="2547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400" dirty="0" err="1"/>
              <a:t>Odmítání</a:t>
            </a:r>
            <a:r>
              <a:rPr lang="en-US" sz="1400" dirty="0"/>
              <a:t> </a:t>
            </a:r>
            <a:r>
              <a:rPr lang="en-US" sz="1400" dirty="0" err="1"/>
              <a:t>heroismu</a:t>
            </a:r>
            <a:endParaRPr lang="en-US" sz="1400" dirty="0"/>
          </a:p>
          <a:p>
            <a:r>
              <a:rPr lang="en-US" sz="1400" dirty="0" err="1"/>
              <a:t>Minimalismus</a:t>
            </a:r>
            <a:r>
              <a:rPr lang="en-US" sz="1400" dirty="0"/>
              <a:t>, </a:t>
            </a:r>
            <a:r>
              <a:rPr lang="en-US" sz="1400" dirty="0" err="1"/>
              <a:t>pomíjivost</a:t>
            </a:r>
            <a:endParaRPr lang="en-US" sz="1400" dirty="0"/>
          </a:p>
          <a:p>
            <a:r>
              <a:rPr lang="en-US" sz="1400" dirty="0"/>
              <a:t>Hamburg: </a:t>
            </a:r>
            <a:r>
              <a:rPr lang="en-US" sz="1400" dirty="0" err="1"/>
              <a:t>Památník</a:t>
            </a:r>
            <a:r>
              <a:rPr lang="en-US" sz="1400" dirty="0"/>
              <a:t> </a:t>
            </a:r>
            <a:r>
              <a:rPr lang="en-US" sz="1400" dirty="0" err="1"/>
              <a:t>proti</a:t>
            </a:r>
            <a:r>
              <a:rPr lang="en-US" sz="1400" dirty="0"/>
              <a:t> </a:t>
            </a:r>
            <a:r>
              <a:rPr lang="en-US" sz="1400" dirty="0" err="1"/>
              <a:t>fašismu</a:t>
            </a:r>
            <a:endParaRPr lang="en-US" sz="1400" dirty="0"/>
          </a:p>
          <a:p>
            <a:pPr lvl="1"/>
            <a:r>
              <a:rPr lang="en-US" sz="1400" dirty="0" err="1"/>
              <a:t>Záměrné</a:t>
            </a:r>
            <a:r>
              <a:rPr lang="en-US" sz="1400" dirty="0"/>
              <a:t> </a:t>
            </a:r>
            <a:r>
              <a:rPr lang="en-US" sz="1400" dirty="0" err="1"/>
              <a:t>zmizení</a:t>
            </a:r>
            <a:r>
              <a:rPr lang="en-US" sz="1400" dirty="0"/>
              <a:t> </a:t>
            </a:r>
            <a:r>
              <a:rPr lang="en-US" sz="1400" dirty="0" err="1"/>
              <a:t>památníku</a:t>
            </a:r>
            <a:endParaRPr lang="en-US" sz="1400" dirty="0"/>
          </a:p>
          <a:p>
            <a:r>
              <a:rPr lang="en-US" sz="1400" b="1" dirty="0" err="1"/>
              <a:t>Konec</a:t>
            </a:r>
            <a:r>
              <a:rPr lang="en-US" sz="1400" b="1" dirty="0"/>
              <a:t> </a:t>
            </a:r>
            <a:r>
              <a:rPr lang="en-US" sz="1400" b="1" dirty="0" err="1"/>
              <a:t>hrdinů</a:t>
            </a:r>
            <a:r>
              <a:rPr lang="en-US" sz="1400" b="1" dirty="0"/>
              <a:t> </a:t>
            </a:r>
            <a:r>
              <a:rPr lang="en-US" sz="1400" b="1" dirty="0" err="1"/>
              <a:t>na</a:t>
            </a:r>
            <a:r>
              <a:rPr lang="en-US" sz="1400" b="1" dirty="0"/>
              <a:t> </a:t>
            </a:r>
            <a:r>
              <a:rPr lang="en-US" sz="1400" b="1" dirty="0" err="1"/>
              <a:t>koni</a:t>
            </a:r>
            <a:r>
              <a:rPr lang="en-US" sz="1400" b="1" dirty="0"/>
              <a:t>?</a:t>
            </a:r>
          </a:p>
          <a:p>
            <a:pPr lvl="1"/>
            <a:r>
              <a:rPr lang="en-US" sz="1400" dirty="0" err="1"/>
              <a:t>Krize</a:t>
            </a:r>
            <a:r>
              <a:rPr lang="en-US" sz="1400" dirty="0"/>
              <a:t> </a:t>
            </a:r>
            <a:r>
              <a:rPr lang="en-US" sz="1400" dirty="0" err="1"/>
              <a:t>tradičního</a:t>
            </a:r>
            <a:r>
              <a:rPr lang="en-US" sz="1400" dirty="0"/>
              <a:t> </a:t>
            </a:r>
            <a:r>
              <a:rPr lang="en-US" sz="1400" dirty="0" err="1"/>
              <a:t>pojetí</a:t>
            </a:r>
            <a:r>
              <a:rPr lang="en-US" sz="1400" dirty="0"/>
              <a:t> </a:t>
            </a:r>
            <a:r>
              <a:rPr lang="en-US" sz="1400" dirty="0" err="1"/>
              <a:t>paměti</a:t>
            </a:r>
            <a:endParaRPr lang="en-US" sz="1400" dirty="0"/>
          </a:p>
          <a:p>
            <a:pPr lvl="1"/>
            <a:r>
              <a:rPr lang="en-US" sz="1400" dirty="0" err="1"/>
              <a:t>Skepticismus</a:t>
            </a:r>
            <a:r>
              <a:rPr lang="en-US" sz="1400" dirty="0"/>
              <a:t> </a:t>
            </a:r>
            <a:r>
              <a:rPr lang="en-US" sz="1400" dirty="0" err="1"/>
              <a:t>vůči</a:t>
            </a:r>
            <a:r>
              <a:rPr lang="en-US" sz="1400" dirty="0"/>
              <a:t> „</a:t>
            </a:r>
            <a:r>
              <a:rPr lang="en-US" sz="1400" dirty="0" err="1"/>
              <a:t>velkým</a:t>
            </a:r>
            <a:r>
              <a:rPr lang="en-US" sz="1400" dirty="0"/>
              <a:t> </a:t>
            </a:r>
            <a:r>
              <a:rPr lang="en-US" sz="1400" dirty="0" err="1"/>
              <a:t>dějinám</a:t>
            </a:r>
            <a:r>
              <a:rPr lang="en-US" sz="1400" dirty="0"/>
              <a:t>“</a:t>
            </a:r>
          </a:p>
          <a:p>
            <a:pPr lvl="1"/>
            <a:r>
              <a:rPr lang="en-US" sz="1400" dirty="0" err="1"/>
              <a:t>Důraz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participaci</a:t>
            </a:r>
            <a:r>
              <a:rPr lang="en-US" sz="1400" dirty="0"/>
              <a:t> a </a:t>
            </a:r>
            <a:r>
              <a:rPr lang="en-US" sz="1400" dirty="0" err="1"/>
              <a:t>otázky</a:t>
            </a:r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5" name="Zástupný obsah 4" descr="Obsah obrázku venku, zima, budova, sníh&#10;&#10;Popis byl vytvořen automaticky">
            <a:extLst>
              <a:ext uri="{FF2B5EF4-FFF2-40B4-BE49-F238E27FC236}">
                <a16:creationId xmlns:a16="http://schemas.microsoft.com/office/drawing/2014/main" id="{1341A3B0-30A2-DA2F-21D7-190B34760B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6" name="Obrázek 5" descr="Obsah obrázku budova, obloha, venku, text&#10;&#10;Popis byl vytvořen automaticky">
            <a:extLst>
              <a:ext uri="{FF2B5EF4-FFF2-40B4-BE49-F238E27FC236}">
                <a16:creationId xmlns:a16="http://schemas.microsoft.com/office/drawing/2014/main" id="{3D73BAC3-EBFA-EDAF-F2D6-AA78E75478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6563588" y="1"/>
            <a:ext cx="5600701" cy="685799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FEAE755-2E48-E602-FC15-21FABFC68328}"/>
              </a:ext>
            </a:extLst>
          </p:cNvPr>
          <p:cNvSpPr txBox="1"/>
          <p:nvPr/>
        </p:nvSpPr>
        <p:spPr>
          <a:xfrm>
            <a:off x="40639" y="2648635"/>
            <a:ext cx="6097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0" i="0" u="none" strike="noStrike" dirty="0">
                <a:effectLst/>
                <a:latin typeface="Open Sans" panose="020B0606030504020204" pitchFamily="34" charset="0"/>
              </a:rPr>
              <a:t>Esther </a:t>
            </a:r>
            <a:r>
              <a:rPr lang="cs-CZ" sz="1400" b="0" i="0" u="none" strike="noStrike" dirty="0" err="1">
                <a:effectLst/>
                <a:latin typeface="Open Sans" panose="020B0606030504020204" pitchFamily="34" charset="0"/>
              </a:rPr>
              <a:t>Shalev-Gerz</a:t>
            </a:r>
            <a:r>
              <a:rPr lang="cs-CZ" sz="1400" b="0" i="0" u="none" strike="noStrike" dirty="0">
                <a:effectLst/>
                <a:latin typeface="Open Sans" panose="020B0606030504020204" pitchFamily="34" charset="0"/>
              </a:rPr>
              <a:t> a </a:t>
            </a:r>
            <a:r>
              <a:rPr lang="cs-CZ" sz="1400" b="0" i="0" u="none" strike="noStrike" dirty="0" err="1">
                <a:effectLst/>
                <a:latin typeface="Open Sans" panose="020B0606030504020204" pitchFamily="34" charset="0"/>
              </a:rPr>
              <a:t>Jochen</a:t>
            </a:r>
            <a:r>
              <a:rPr lang="cs-CZ" sz="1400" b="0" i="0" u="none" strike="noStrike" dirty="0">
                <a:effectLst/>
                <a:latin typeface="Open Sans" panose="020B0606030504020204" pitchFamily="34" charset="0"/>
              </a:rPr>
              <a:t> </a:t>
            </a:r>
            <a:r>
              <a:rPr lang="cs-CZ" sz="1400" b="0" i="0" u="none" strike="noStrike" dirty="0" err="1">
                <a:effectLst/>
                <a:latin typeface="Open Sans" panose="020B0606030504020204" pitchFamily="34" charset="0"/>
              </a:rPr>
              <a:t>Gerz</a:t>
            </a:r>
            <a:r>
              <a:rPr lang="cs-CZ" sz="1400" b="0" i="0" u="none" strike="noStrike" dirty="0">
                <a:effectLst/>
                <a:latin typeface="Open Sans" panose="020B0606030504020204" pitchFamily="34" charset="0"/>
              </a:rPr>
              <a:t>, </a:t>
            </a:r>
            <a:r>
              <a:rPr lang="cs-CZ" sz="1400" b="0" i="1" u="none" strike="noStrike" dirty="0">
                <a:effectLst/>
                <a:latin typeface="Open Sans" panose="020B0606030504020204" pitchFamily="34" charset="0"/>
              </a:rPr>
              <a:t>Památník proti fašismu</a:t>
            </a:r>
            <a:r>
              <a:rPr lang="cs-CZ" sz="1400" b="0" i="0" u="none" strike="noStrike" dirty="0">
                <a:effectLst/>
                <a:latin typeface="Open Sans" panose="020B0606030504020204" pitchFamily="34" charset="0"/>
              </a:rPr>
              <a:t>, </a:t>
            </a:r>
            <a:r>
              <a:rPr lang="cs-CZ" sz="1400" dirty="0">
                <a:latin typeface="Open Sans" panose="020B0606030504020204" pitchFamily="34" charset="0"/>
              </a:rPr>
              <a:t>1986-1993.</a:t>
            </a:r>
            <a:endParaRPr lang="cs-CZ" sz="14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9A88CF8-E895-3B0E-C1F3-054357B8007D}"/>
              </a:ext>
            </a:extLst>
          </p:cNvPr>
          <p:cNvSpPr txBox="1"/>
          <p:nvPr/>
        </p:nvSpPr>
        <p:spPr>
          <a:xfrm>
            <a:off x="2615609" y="5003820"/>
            <a:ext cx="17862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„In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end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it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only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ourselves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who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can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up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against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injustice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42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FC6626-6C40-3446-D98A-5A6484CF1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Latinská Amerika 19. století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59936E-2BDC-4DF2-0E85-3D8B69B88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974" y="2496312"/>
            <a:ext cx="4895286" cy="42583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 dirty="0" err="1"/>
              <a:t>vznik</a:t>
            </a:r>
            <a:r>
              <a:rPr lang="en-US" sz="1400" dirty="0"/>
              <a:t> </a:t>
            </a:r>
            <a:r>
              <a:rPr lang="en-US" sz="1400" dirty="0" err="1"/>
              <a:t>nezávislých</a:t>
            </a:r>
            <a:r>
              <a:rPr lang="en-US" sz="1400" dirty="0"/>
              <a:t> </a:t>
            </a:r>
            <a:r>
              <a:rPr lang="en-US" sz="1400" dirty="0" err="1"/>
              <a:t>národních</a:t>
            </a:r>
            <a:r>
              <a:rPr lang="en-US" sz="1400" dirty="0"/>
              <a:t> </a:t>
            </a:r>
            <a:r>
              <a:rPr lang="en-US" sz="1400" dirty="0" err="1"/>
              <a:t>států</a:t>
            </a:r>
            <a:endParaRPr lang="en-US" sz="1400" dirty="0"/>
          </a:p>
          <a:p>
            <a:pPr lvl="1"/>
            <a:r>
              <a:rPr lang="en-US" sz="1400" dirty="0"/>
              <a:t>﻿</a:t>
            </a:r>
            <a:r>
              <a:rPr lang="en-US" sz="1400" dirty="0" err="1"/>
              <a:t>monumentální</a:t>
            </a:r>
            <a:r>
              <a:rPr lang="en-US" sz="1400" dirty="0"/>
              <a:t> </a:t>
            </a:r>
            <a:r>
              <a:rPr lang="en-US" sz="1400" dirty="0" err="1"/>
              <a:t>pomníky</a:t>
            </a:r>
            <a:r>
              <a:rPr lang="en-US" sz="1400" dirty="0"/>
              <a:t> a </a:t>
            </a:r>
            <a:r>
              <a:rPr lang="en-US" sz="1400" dirty="0" err="1"/>
              <a:t>památníky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městech</a:t>
            </a:r>
            <a:endParaRPr lang="en-US" sz="1400" dirty="0"/>
          </a:p>
          <a:p>
            <a:pPr lvl="1"/>
            <a:r>
              <a:rPr lang="en-US" sz="1400" dirty="0" err="1"/>
              <a:t>s﻿ymbol</a:t>
            </a:r>
            <a:r>
              <a:rPr lang="en-US" sz="1400" dirty="0"/>
              <a:t> </a:t>
            </a:r>
            <a:r>
              <a:rPr lang="en-US" sz="1400" dirty="0" err="1"/>
              <a:t>kulturního</a:t>
            </a:r>
            <a:r>
              <a:rPr lang="en-US" sz="1400" dirty="0"/>
              <a:t> </a:t>
            </a:r>
            <a:r>
              <a:rPr lang="en-US" sz="1400" dirty="0" err="1"/>
              <a:t>pokroku</a:t>
            </a:r>
            <a:r>
              <a:rPr lang="en-US" sz="1400" dirty="0"/>
              <a:t> a </a:t>
            </a:r>
            <a:r>
              <a:rPr lang="en-US" sz="1400" dirty="0" err="1"/>
              <a:t>služby</a:t>
            </a:r>
            <a:r>
              <a:rPr lang="en-US" sz="1400" dirty="0"/>
              <a:t> </a:t>
            </a:r>
            <a:r>
              <a:rPr lang="en-US" sz="1400" dirty="0" err="1"/>
              <a:t>veřejnosti</a:t>
            </a:r>
            <a:endParaRPr lang="en-US" sz="1400" dirty="0"/>
          </a:p>
          <a:p>
            <a:pPr lvl="1"/>
            <a:r>
              <a:rPr lang="en-US" sz="1400" dirty="0" err="1"/>
              <a:t>většinou</a:t>
            </a:r>
            <a:r>
              <a:rPr lang="en-US" sz="1400" dirty="0"/>
              <a:t> z </a:t>
            </a:r>
            <a:r>
              <a:rPr lang="en-US" sz="1400" dirty="0" err="1"/>
              <a:t>dílen</a:t>
            </a:r>
            <a:r>
              <a:rPr lang="en-US" sz="1400" dirty="0"/>
              <a:t> </a:t>
            </a:r>
            <a:r>
              <a:rPr lang="en-US" sz="1400" dirty="0" err="1"/>
              <a:t>evropských</a:t>
            </a:r>
            <a:r>
              <a:rPr lang="en-US" sz="1400" dirty="0"/>
              <a:t> </a:t>
            </a:r>
            <a:r>
              <a:rPr lang="en-US" sz="1400" dirty="0" err="1"/>
              <a:t>umělců</a:t>
            </a:r>
            <a:r>
              <a:rPr lang="en-US" sz="1400" dirty="0"/>
              <a:t> – </a:t>
            </a:r>
            <a:r>
              <a:rPr lang="en-US" sz="1400" dirty="0" err="1"/>
              <a:t>pozvání</a:t>
            </a:r>
            <a:r>
              <a:rPr lang="en-US" sz="1400" dirty="0"/>
              <a:t> LA </a:t>
            </a:r>
            <a:r>
              <a:rPr lang="en-US" sz="1400" dirty="0" err="1"/>
              <a:t>vlád</a:t>
            </a:r>
            <a:r>
              <a:rPr lang="en-US" sz="1400" dirty="0"/>
              <a:t> (</a:t>
            </a:r>
            <a:r>
              <a:rPr lang="en-US" sz="1400" dirty="0" err="1"/>
              <a:t>výuka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akademiích</a:t>
            </a:r>
            <a:r>
              <a:rPr lang="en-US" sz="1400" dirty="0"/>
              <a:t>, </a:t>
            </a:r>
            <a:r>
              <a:rPr lang="en-US" sz="1400" dirty="0" err="1"/>
              <a:t>účast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konkurzech</a:t>
            </a:r>
            <a:r>
              <a:rPr lang="en-US" sz="1400" dirty="0"/>
              <a:t>)</a:t>
            </a:r>
          </a:p>
          <a:p>
            <a:pPr lvl="2"/>
            <a:r>
              <a:rPr lang="en-US" sz="1400" b="1" dirty="0" err="1"/>
              <a:t>Španělé</a:t>
            </a:r>
            <a:r>
              <a:rPr lang="en-US" sz="1400" dirty="0"/>
              <a:t> (</a:t>
            </a:r>
            <a:r>
              <a:rPr lang="en-US" sz="1400" dirty="0" err="1"/>
              <a:t>Agustín</a:t>
            </a:r>
            <a:r>
              <a:rPr lang="en-US" sz="1400" dirty="0"/>
              <a:t> Querol, </a:t>
            </a:r>
            <a:r>
              <a:rPr lang="en-US" sz="1400" dirty="0" err="1"/>
              <a:t>Victorio</a:t>
            </a:r>
            <a:r>
              <a:rPr lang="en-US" sz="1400" dirty="0"/>
              <a:t> Macho, Miguel Blay a Juan González Jiménez)</a:t>
            </a:r>
          </a:p>
          <a:p>
            <a:pPr lvl="2"/>
            <a:r>
              <a:rPr lang="en-US" sz="1400" b="1" dirty="0" err="1"/>
              <a:t>Italové</a:t>
            </a:r>
            <a:r>
              <a:rPr lang="en-US" sz="1400" dirty="0"/>
              <a:t> (Francisco a Lorenzo </a:t>
            </a:r>
            <a:r>
              <a:rPr lang="en-US" sz="1400" dirty="0" err="1"/>
              <a:t>Durini</a:t>
            </a:r>
            <a:r>
              <a:rPr lang="en-US" sz="1400" dirty="0"/>
              <a:t> </a:t>
            </a:r>
            <a:r>
              <a:rPr lang="en-US" sz="1400" dirty="0" err="1"/>
              <a:t>Vasalli</a:t>
            </a:r>
            <a:r>
              <a:rPr lang="en-US" sz="1400" dirty="0"/>
              <a:t>, David Lozano </a:t>
            </a:r>
            <a:r>
              <a:rPr lang="en-US" sz="1400" dirty="0" err="1"/>
              <a:t>či</a:t>
            </a:r>
            <a:r>
              <a:rPr lang="en-US" sz="1400" dirty="0"/>
              <a:t> Pietro Costa)</a:t>
            </a:r>
          </a:p>
          <a:p>
            <a:pPr lvl="2"/>
            <a:r>
              <a:rPr lang="en-US" sz="1400" b="1" dirty="0" err="1"/>
              <a:t>Francouzi</a:t>
            </a:r>
            <a:r>
              <a:rPr lang="en-US" sz="1400" dirty="0"/>
              <a:t> (Auguste François, Joseph </a:t>
            </a:r>
            <a:r>
              <a:rPr lang="en-US" sz="1400" dirty="0" err="1"/>
              <a:t>Doubourdieu</a:t>
            </a:r>
            <a:r>
              <a:rPr lang="en-US" sz="1400" dirty="0"/>
              <a:t> </a:t>
            </a:r>
            <a:r>
              <a:rPr lang="en-US" sz="1400" dirty="0" err="1"/>
              <a:t>či</a:t>
            </a:r>
            <a:r>
              <a:rPr lang="en-US" sz="1400" dirty="0"/>
              <a:t> Elías </a:t>
            </a:r>
            <a:r>
              <a:rPr lang="en-US" sz="1400" dirty="0" err="1"/>
              <a:t>Duteil</a:t>
            </a:r>
            <a:r>
              <a:rPr lang="en-US" sz="1400" dirty="0"/>
              <a:t>)</a:t>
            </a:r>
          </a:p>
          <a:p>
            <a:pPr lvl="2"/>
            <a:r>
              <a:rPr lang="en-US" sz="1400" dirty="0" err="1"/>
              <a:t>díla</a:t>
            </a:r>
            <a:r>
              <a:rPr lang="en-US" sz="1400" dirty="0"/>
              <a:t> </a:t>
            </a:r>
            <a:r>
              <a:rPr lang="en-US" sz="1400" dirty="0" err="1"/>
              <a:t>slavných</a:t>
            </a:r>
            <a:r>
              <a:rPr lang="en-US" sz="1400" dirty="0"/>
              <a:t> </a:t>
            </a:r>
            <a:r>
              <a:rPr lang="en-US" sz="1400" dirty="0" err="1"/>
              <a:t>mistrů</a:t>
            </a:r>
            <a:r>
              <a:rPr lang="en-US" sz="1400" dirty="0"/>
              <a:t> z E:</a:t>
            </a:r>
          </a:p>
          <a:p>
            <a:pPr lvl="3"/>
            <a:r>
              <a:rPr lang="en-US" sz="1200" dirty="0"/>
              <a:t>Argentina: Émile-Antoine </a:t>
            </a:r>
            <a:r>
              <a:rPr lang="en-US" sz="1200" dirty="0" err="1"/>
              <a:t>Bourdella</a:t>
            </a:r>
            <a:r>
              <a:rPr lang="en-US" sz="1200" dirty="0"/>
              <a:t> (</a:t>
            </a:r>
            <a:r>
              <a:rPr lang="en-US" sz="1200" i="1" dirty="0" err="1"/>
              <a:t>Herkules</a:t>
            </a:r>
            <a:r>
              <a:rPr lang="en-US" sz="1200" i="1" dirty="0"/>
              <a:t> </a:t>
            </a:r>
            <a:r>
              <a:rPr lang="en-US" sz="1200" i="1" dirty="0" err="1"/>
              <a:t>jako</a:t>
            </a:r>
            <a:r>
              <a:rPr lang="en-US" sz="1200" i="1" dirty="0"/>
              <a:t> </a:t>
            </a:r>
            <a:r>
              <a:rPr lang="en-US" sz="1200" i="1" dirty="0" err="1"/>
              <a:t>lučištník</a:t>
            </a:r>
            <a:r>
              <a:rPr lang="en-US" sz="1200" dirty="0"/>
              <a:t>, 1909)</a:t>
            </a:r>
            <a:r>
              <a:rPr lang="en-US" sz="1200" dirty="0" err="1"/>
              <a:t>či</a:t>
            </a:r>
            <a:r>
              <a:rPr lang="en-US" sz="1200" dirty="0"/>
              <a:t> Auguste Rodin (</a:t>
            </a:r>
            <a:r>
              <a:rPr lang="en-US" sz="1200" i="1" dirty="0" err="1"/>
              <a:t>Myslitel</a:t>
            </a:r>
            <a:r>
              <a:rPr lang="en-US" sz="1200" dirty="0"/>
              <a:t>, 1880)</a:t>
            </a:r>
          </a:p>
          <a:p>
            <a:pPr lvl="2"/>
            <a:r>
              <a:rPr lang="en-US" sz="1400" b="1" dirty="0"/>
              <a:t>/</a:t>
            </a:r>
            <a:r>
              <a:rPr lang="en-US" sz="1400" b="1" dirty="0" err="1"/>
              <a:t>kreolských</a:t>
            </a:r>
            <a:r>
              <a:rPr lang="en-US" sz="1400" b="1" dirty="0"/>
              <a:t> </a:t>
            </a:r>
            <a:r>
              <a:rPr lang="en-US" sz="1400" b="1" dirty="0" err="1"/>
              <a:t>sochařů</a:t>
            </a:r>
            <a:r>
              <a:rPr lang="en-US" sz="1400" b="1" dirty="0"/>
              <a:t> po </a:t>
            </a:r>
            <a:r>
              <a:rPr lang="en-US" sz="1400" b="1" dirty="0" err="1"/>
              <a:t>celé</a:t>
            </a:r>
            <a:r>
              <a:rPr lang="en-US" sz="1400" b="1" dirty="0"/>
              <a:t> 19. </a:t>
            </a:r>
            <a:r>
              <a:rPr lang="en-US" sz="1400" b="1" dirty="0" err="1"/>
              <a:t>století</a:t>
            </a:r>
            <a:r>
              <a:rPr lang="en-US" sz="1400" b="1" dirty="0"/>
              <a:t> </a:t>
            </a:r>
            <a:r>
              <a:rPr lang="en-US" sz="1400" b="1" dirty="0" err="1"/>
              <a:t>málo</a:t>
            </a:r>
            <a:r>
              <a:rPr lang="en-US" sz="1400" b="1" dirty="0"/>
              <a:t>!!!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92734CC-BB2A-F2B1-2849-7B36EA36C8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4375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92AE5F-F251-3741-C9D2-2EA0BCEC3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Nezávislost – národní identita</a:t>
            </a:r>
            <a:br>
              <a:rPr lang="en-US" sz="4200"/>
            </a:br>
            <a:endParaRPr lang="en-US" sz="42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C7B258-A5E4-58F0-46F7-CF866F6C2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8"/>
            <a:ext cx="4243589" cy="3864785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sz="1800" b="1" dirty="0" err="1"/>
              <a:t>Předkolumbovská</a:t>
            </a:r>
            <a:r>
              <a:rPr lang="en-US" sz="1800" b="1" dirty="0"/>
              <a:t> </a:t>
            </a:r>
            <a:r>
              <a:rPr lang="en-US" sz="1800" b="1" dirty="0" err="1"/>
              <a:t>minulost</a:t>
            </a:r>
            <a:endParaRPr lang="en-US" sz="1800" b="1" dirty="0"/>
          </a:p>
          <a:p>
            <a:pPr lvl="2"/>
            <a:r>
              <a:rPr lang="en-US" sz="1800" dirty="0" err="1"/>
              <a:t>kreol</a:t>
            </a:r>
            <a:r>
              <a:rPr lang="en-US" sz="1800" dirty="0"/>
              <a:t> Miguel </a:t>
            </a:r>
            <a:r>
              <a:rPr lang="en-US" sz="1800" dirty="0" err="1"/>
              <a:t>Noreña</a:t>
            </a:r>
            <a:r>
              <a:rPr lang="en-US" sz="1800" dirty="0"/>
              <a:t>, </a:t>
            </a:r>
            <a:r>
              <a:rPr lang="en-US" sz="1800" i="1" dirty="0" err="1"/>
              <a:t>Pomník</a:t>
            </a:r>
            <a:r>
              <a:rPr lang="en-US" sz="1800" i="1" dirty="0"/>
              <a:t> </a:t>
            </a:r>
            <a:r>
              <a:rPr lang="en-US" sz="1800" i="1" dirty="0" err="1"/>
              <a:t>Cuauhtémoca</a:t>
            </a:r>
            <a:r>
              <a:rPr lang="en-US" sz="1800" dirty="0"/>
              <a:t>, Paseo de la </a:t>
            </a:r>
            <a:r>
              <a:rPr lang="en-US" sz="1800" dirty="0" err="1"/>
              <a:t>Reforma</a:t>
            </a:r>
            <a:r>
              <a:rPr lang="en-US" sz="1800" dirty="0"/>
              <a:t>, México, 1877. </a:t>
            </a:r>
          </a:p>
          <a:p>
            <a:pPr lvl="2"/>
            <a:r>
              <a:rPr lang="en-US" sz="1800" dirty="0"/>
              <a:t>﻿Nicanor Plaza, ﻿</a:t>
            </a:r>
            <a:r>
              <a:rPr lang="en-US" sz="1800" i="1" dirty="0" err="1"/>
              <a:t>Hráč</a:t>
            </a:r>
            <a:r>
              <a:rPr lang="en-US" sz="1800" i="1" dirty="0"/>
              <a:t> </a:t>
            </a:r>
            <a:r>
              <a:rPr lang="en-US" sz="1800" i="1" dirty="0" err="1"/>
              <a:t>chuecy</a:t>
            </a:r>
            <a:r>
              <a:rPr lang="en-US" sz="1800" dirty="0"/>
              <a:t>, Chile.</a:t>
            </a:r>
          </a:p>
          <a:p>
            <a:pPr lvl="1"/>
            <a:r>
              <a:rPr lang="en-US" sz="1800" dirty="0"/>
              <a:t>﻿</a:t>
            </a:r>
            <a:r>
              <a:rPr lang="en-US" sz="1800" dirty="0" err="1"/>
              <a:t>Symboly</a:t>
            </a:r>
            <a:r>
              <a:rPr lang="en-US" sz="1800" dirty="0"/>
              <a:t> </a:t>
            </a:r>
            <a:r>
              <a:rPr lang="en-US" sz="1800" dirty="0" err="1"/>
              <a:t>spjaté</a:t>
            </a:r>
            <a:r>
              <a:rPr lang="en-US" sz="1800" dirty="0"/>
              <a:t> s </a:t>
            </a:r>
            <a:r>
              <a:rPr lang="en-US" sz="1800" dirty="0" err="1"/>
              <a:t>boji</a:t>
            </a:r>
            <a:r>
              <a:rPr lang="en-US" sz="1800" dirty="0"/>
              <a:t> za </a:t>
            </a:r>
            <a:r>
              <a:rPr lang="en-US" sz="1800" dirty="0" err="1"/>
              <a:t>nezávislost</a:t>
            </a:r>
            <a:r>
              <a:rPr lang="en-US" sz="1800" dirty="0"/>
              <a:t> </a:t>
            </a:r>
          </a:p>
          <a:p>
            <a:pPr lvl="2"/>
            <a:r>
              <a:rPr lang="en-US" sz="1800" dirty="0" err="1"/>
              <a:t>Aztécký</a:t>
            </a:r>
            <a:r>
              <a:rPr lang="en-US" sz="1800" dirty="0"/>
              <a:t> </a:t>
            </a:r>
            <a:r>
              <a:rPr lang="en-US" sz="1800" dirty="0" err="1"/>
              <a:t>orel</a:t>
            </a:r>
            <a:r>
              <a:rPr lang="en-US" sz="1800" dirty="0"/>
              <a:t> a </a:t>
            </a:r>
            <a:r>
              <a:rPr lang="en-US" sz="1800" dirty="0" err="1"/>
              <a:t>andský</a:t>
            </a:r>
            <a:r>
              <a:rPr lang="en-US" sz="1800" dirty="0"/>
              <a:t> </a:t>
            </a:r>
            <a:r>
              <a:rPr lang="en-US" sz="1800" dirty="0" err="1"/>
              <a:t>kondor</a:t>
            </a:r>
            <a:endParaRPr lang="en-US" sz="1800" dirty="0"/>
          </a:p>
          <a:p>
            <a:pPr lvl="2"/>
            <a:r>
              <a:rPr lang="en-US" sz="1800" i="1" dirty="0" err="1"/>
              <a:t>Sloup</a:t>
            </a:r>
            <a:r>
              <a:rPr lang="en-US" sz="1800" i="1" dirty="0"/>
              <a:t> </a:t>
            </a:r>
            <a:r>
              <a:rPr lang="en-US" sz="1800" i="1" dirty="0" err="1"/>
              <a:t>na</a:t>
            </a:r>
            <a:r>
              <a:rPr lang="en-US" sz="1800" i="1" dirty="0"/>
              <a:t> </a:t>
            </a:r>
            <a:r>
              <a:rPr lang="en-US" sz="1800" i="1" dirty="0" err="1"/>
              <a:t>památku</a:t>
            </a:r>
            <a:r>
              <a:rPr lang="en-US" sz="1800" i="1" dirty="0"/>
              <a:t> </a:t>
            </a:r>
            <a:r>
              <a:rPr lang="en-US" sz="1800" i="1" dirty="0" err="1"/>
              <a:t>osvoboditelů</a:t>
            </a:r>
            <a:r>
              <a:rPr lang="en-US" sz="1800" i="1" dirty="0"/>
              <a:t> z </a:t>
            </a:r>
            <a:r>
              <a:rPr lang="en-US" sz="1800" i="1" dirty="0" err="1"/>
              <a:t>roku</a:t>
            </a:r>
            <a:r>
              <a:rPr lang="en-US" sz="1800" i="1" dirty="0"/>
              <a:t> </a:t>
            </a:r>
            <a:r>
              <a:rPr lang="en-US" sz="1800" dirty="0"/>
              <a:t>1819, Tunja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1AEAFDD-5C94-BBFE-7D01-E5FB87F4B1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67226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DB89F69-02E7-C6C6-BAD2-7E75A5CE3A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D9FEC8-C80D-8334-B54C-4574AF32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/>
              <a:t>Pomníky nezávislosti</a:t>
            </a:r>
            <a:br>
              <a:rPr lang="en-US" sz="2800" b="1"/>
            </a:br>
            <a:endParaRPr lang="en-US" sz="2800" b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7CF457-C3A9-6220-E950-3D4C08367C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41216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400" dirty="0"/>
              <a:t>﻿</a:t>
            </a:r>
            <a:r>
              <a:rPr lang="en-US" sz="1400" dirty="0" err="1"/>
              <a:t>vzor</a:t>
            </a:r>
            <a:r>
              <a:rPr lang="en-US" sz="1400" dirty="0"/>
              <a:t> </a:t>
            </a:r>
            <a:r>
              <a:rPr lang="en-US" sz="1400" dirty="0" err="1"/>
              <a:t>Napoleonovy</a:t>
            </a:r>
            <a:r>
              <a:rPr lang="en-US" sz="1400" dirty="0"/>
              <a:t> Francie</a:t>
            </a:r>
          </a:p>
          <a:p>
            <a:r>
              <a:rPr lang="en-US" sz="1400" dirty="0" err="1"/>
              <a:t>podoba</a:t>
            </a:r>
            <a:r>
              <a:rPr lang="en-US" sz="1400" dirty="0"/>
              <a:t> </a:t>
            </a:r>
            <a:r>
              <a:rPr lang="en-US" sz="1400" dirty="0" err="1"/>
              <a:t>obelisku</a:t>
            </a:r>
            <a:r>
              <a:rPr lang="en-US" sz="1400" dirty="0"/>
              <a:t>:</a:t>
            </a:r>
          </a:p>
          <a:p>
            <a:pPr lvl="1"/>
            <a:r>
              <a:rPr lang="en-US" sz="1400" i="1" dirty="0" err="1"/>
              <a:t>Pomník</a:t>
            </a:r>
            <a:r>
              <a:rPr lang="en-US" sz="1400" i="1" dirty="0"/>
              <a:t> </a:t>
            </a:r>
            <a:r>
              <a:rPr lang="en-US" sz="1400" i="1" dirty="0" err="1"/>
              <a:t>Mučedníků</a:t>
            </a:r>
            <a:r>
              <a:rPr lang="en-US" sz="1400" i="1" dirty="0"/>
              <a:t> vlasti</a:t>
            </a:r>
            <a:r>
              <a:rPr lang="en-US" sz="1400" dirty="0"/>
              <a:t>, Bogotá, 1880;</a:t>
            </a:r>
          </a:p>
          <a:p>
            <a:pPr lvl="1"/>
            <a:r>
              <a:rPr lang="en-US" sz="1400" i="1" dirty="0" err="1"/>
              <a:t>Pomník</a:t>
            </a:r>
            <a:r>
              <a:rPr lang="en-US" sz="1400" i="1" dirty="0"/>
              <a:t> </a:t>
            </a:r>
            <a:r>
              <a:rPr lang="en-US" sz="1400" i="1" dirty="0" err="1"/>
              <a:t>Zakladatelů</a:t>
            </a:r>
            <a:r>
              <a:rPr lang="en-US" sz="1400" i="1" dirty="0"/>
              <a:t> </a:t>
            </a:r>
            <a:r>
              <a:rPr lang="en-US" sz="1400" i="1" dirty="0" err="1"/>
              <a:t>státu</a:t>
            </a:r>
            <a:r>
              <a:rPr lang="en-US" sz="1400" dirty="0"/>
              <a:t>, Montevideo</a:t>
            </a:r>
          </a:p>
          <a:p>
            <a:r>
              <a:rPr lang="en-US" sz="1400" dirty="0" err="1"/>
              <a:t>podoba</a:t>
            </a:r>
            <a:r>
              <a:rPr lang="en-US" sz="1400" dirty="0"/>
              <a:t> </a:t>
            </a:r>
            <a:r>
              <a:rPr lang="en-US" sz="1400" dirty="0" err="1"/>
              <a:t>sloupu</a:t>
            </a:r>
            <a:r>
              <a:rPr lang="en-US" sz="1400" dirty="0"/>
              <a:t> se </a:t>
            </a:r>
            <a:r>
              <a:rPr lang="en-US" sz="1400" dirty="0" err="1"/>
              <a:t>sochou</a:t>
            </a:r>
            <a:r>
              <a:rPr lang="en-US" sz="1400" dirty="0"/>
              <a:t> </a:t>
            </a:r>
            <a:r>
              <a:rPr lang="en-US" sz="1400" dirty="0" err="1"/>
              <a:t>Svobody</a:t>
            </a:r>
            <a:endParaRPr lang="en-US" sz="1400" dirty="0"/>
          </a:p>
          <a:p>
            <a:pPr lvl="1"/>
            <a:r>
              <a:rPr lang="en-US" sz="1400" i="1" dirty="0" err="1"/>
              <a:t>Květnová</a:t>
            </a:r>
            <a:r>
              <a:rPr lang="en-US" sz="1400" i="1" dirty="0"/>
              <a:t> </a:t>
            </a:r>
            <a:r>
              <a:rPr lang="en-US" sz="1400" i="1" dirty="0" err="1"/>
              <a:t>pyramida</a:t>
            </a:r>
            <a:r>
              <a:rPr lang="en-US" sz="1400" dirty="0"/>
              <a:t>, Buenos Aires; </a:t>
            </a:r>
          </a:p>
          <a:p>
            <a:pPr lvl="1"/>
            <a:r>
              <a:rPr lang="en-US" sz="1400" dirty="0"/>
              <a:t>José </a:t>
            </a:r>
            <a:r>
              <a:rPr lang="en-US" sz="1400" dirty="0" err="1"/>
              <a:t>Livi</a:t>
            </a:r>
            <a:r>
              <a:rPr lang="en-US" sz="1400" dirty="0"/>
              <a:t>, </a:t>
            </a:r>
            <a:r>
              <a:rPr lang="en-US" sz="1400" i="1" dirty="0" err="1"/>
              <a:t>pomník</a:t>
            </a:r>
            <a:r>
              <a:rPr lang="en-US" sz="1400" i="1" dirty="0"/>
              <a:t> </a:t>
            </a:r>
            <a:r>
              <a:rPr lang="en-US" sz="1400" i="1" dirty="0" err="1"/>
              <a:t>Svobody</a:t>
            </a:r>
            <a:r>
              <a:rPr lang="en-US" sz="1400" dirty="0"/>
              <a:t>, 1867, Montevideo; </a:t>
            </a:r>
          </a:p>
          <a:p>
            <a:pPr lvl="1"/>
            <a:r>
              <a:rPr lang="en-US" sz="1400" i="1" dirty="0" err="1"/>
              <a:t>Pomník</a:t>
            </a:r>
            <a:r>
              <a:rPr lang="en-US" sz="1400" i="1" dirty="0"/>
              <a:t> 25. </a:t>
            </a:r>
            <a:r>
              <a:rPr lang="en-US" sz="1400" i="1" dirty="0" err="1"/>
              <a:t>května</a:t>
            </a:r>
            <a:r>
              <a:rPr lang="en-US" sz="1400" dirty="0"/>
              <a:t>, Rosario, Argentina</a:t>
            </a:r>
          </a:p>
          <a:p>
            <a:r>
              <a:rPr lang="en-US" sz="1400" dirty="0" err="1"/>
              <a:t>podoba</a:t>
            </a:r>
            <a:r>
              <a:rPr lang="en-US" sz="1400" dirty="0"/>
              <a:t> </a:t>
            </a:r>
            <a:r>
              <a:rPr lang="en-US" sz="1400" dirty="0" err="1"/>
              <a:t>sloupu</a:t>
            </a:r>
            <a:r>
              <a:rPr lang="en-US" sz="1400" dirty="0"/>
              <a:t> se </a:t>
            </a:r>
            <a:r>
              <a:rPr lang="en-US" sz="1400" dirty="0" err="1"/>
              <a:t>sochou</a:t>
            </a:r>
            <a:r>
              <a:rPr lang="en-US" sz="1400" dirty="0"/>
              <a:t> </a:t>
            </a:r>
            <a:r>
              <a:rPr lang="en-US" sz="1400" dirty="0" err="1"/>
              <a:t>antické</a:t>
            </a:r>
            <a:r>
              <a:rPr lang="en-US" sz="1400" dirty="0"/>
              <a:t> </a:t>
            </a:r>
            <a:r>
              <a:rPr lang="en-US" sz="1400" dirty="0" err="1"/>
              <a:t>bohyně</a:t>
            </a:r>
            <a:r>
              <a:rPr lang="en-US" sz="1400" dirty="0"/>
              <a:t> </a:t>
            </a:r>
            <a:r>
              <a:rPr lang="en-US" sz="1400" dirty="0" err="1"/>
              <a:t>vítězství</a:t>
            </a:r>
            <a:r>
              <a:rPr lang="en-US" sz="1400" dirty="0"/>
              <a:t> </a:t>
            </a:r>
            <a:r>
              <a:rPr lang="en-US" sz="1400" dirty="0" err="1"/>
              <a:t>Niké</a:t>
            </a:r>
            <a:r>
              <a:rPr lang="en-US" sz="1400" dirty="0"/>
              <a:t>:</a:t>
            </a:r>
          </a:p>
          <a:p>
            <a:pPr lvl="1"/>
            <a:r>
              <a:rPr lang="en-US" sz="1400" dirty="0"/>
              <a:t>Enrique </a:t>
            </a:r>
            <a:r>
              <a:rPr lang="en-US" sz="1400" dirty="0" err="1"/>
              <a:t>Alciati</a:t>
            </a:r>
            <a:r>
              <a:rPr lang="en-US" sz="1400" dirty="0"/>
              <a:t>, </a:t>
            </a:r>
            <a:r>
              <a:rPr lang="en-US" sz="1400" i="1" dirty="0" err="1"/>
              <a:t>pomník</a:t>
            </a:r>
            <a:r>
              <a:rPr lang="en-US" sz="1400" i="1" dirty="0"/>
              <a:t> </a:t>
            </a:r>
            <a:r>
              <a:rPr lang="en-US" sz="1400" i="1" dirty="0" err="1"/>
              <a:t>Nezávislosti</a:t>
            </a:r>
            <a:r>
              <a:rPr lang="en-US" sz="1400" i="1" dirty="0"/>
              <a:t> </a:t>
            </a:r>
            <a:r>
              <a:rPr lang="en-US" sz="1400" i="1" dirty="0" err="1"/>
              <a:t>Mexika</a:t>
            </a:r>
            <a:r>
              <a:rPr lang="en-US" sz="1400" dirty="0"/>
              <a:t>, 1910, México </a:t>
            </a:r>
          </a:p>
        </p:txBody>
      </p:sp>
    </p:spTree>
    <p:extLst>
      <p:ext uri="{BB962C8B-B14F-4D97-AF65-F5344CB8AC3E}">
        <p14:creationId xmlns:p14="http://schemas.microsoft.com/office/powerpoint/2010/main" val="158303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FE1A1A-ADEF-B101-C90C-304B52B37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Aktivita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63AEEC-16AA-C193-F557-0045115EE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cs-CZ" sz="3600" dirty="0" err="1"/>
              <a:t>Pomníky_pracovní</a:t>
            </a:r>
            <a:r>
              <a:rPr lang="cs-CZ" sz="3600" dirty="0"/>
              <a:t> list v </a:t>
            </a:r>
            <a:r>
              <a:rPr lang="cs-CZ" sz="3600" dirty="0" err="1"/>
              <a:t>moodlu</a:t>
            </a:r>
            <a:endParaRPr lang="cs-CZ" sz="3600" dirty="0"/>
          </a:p>
          <a:p>
            <a:r>
              <a:rPr lang="cs-CZ" sz="3600" dirty="0"/>
              <a:t>Proč studovat pomníky?</a:t>
            </a:r>
          </a:p>
          <a:p>
            <a:r>
              <a:rPr lang="cs-CZ" sz="3600" dirty="0"/>
              <a:t>Co jste se na základě pomníku dozvěděli o historii, daném místě, zemi atp.?</a:t>
            </a:r>
          </a:p>
        </p:txBody>
      </p:sp>
    </p:spTree>
    <p:extLst>
      <p:ext uri="{BB962C8B-B14F-4D97-AF65-F5344CB8AC3E}">
        <p14:creationId xmlns:p14="http://schemas.microsoft.com/office/powerpoint/2010/main" val="3611659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C974D3E-F604-12D4-75D4-190F39AE82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14C6877-5A5A-B0C6-9C71-AA378FB750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F5F2FE-3AD6-7C8B-2172-2D2E32F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Pomníky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Kryštofa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Kolumba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28CBAD-43F7-7D70-71CC-9DE1EADF73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7920" y="2258171"/>
            <a:ext cx="2834640" cy="459981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lvl="1"/>
            <a:r>
              <a:rPr lang="en-US" sz="1300" dirty="0"/>
              <a:t>﻿</a:t>
            </a:r>
            <a:r>
              <a:rPr lang="en-US" sz="1600" b="1" dirty="0"/>
              <a:t>Manuel </a:t>
            </a:r>
            <a:r>
              <a:rPr lang="en-US" sz="1600" b="1" dirty="0" err="1"/>
              <a:t>Vilar</a:t>
            </a:r>
            <a:r>
              <a:rPr lang="en-US" sz="1600" b="1" dirty="0"/>
              <a:t>, </a:t>
            </a:r>
            <a:r>
              <a:rPr lang="en-US" sz="1600" b="1" i="1" dirty="0" err="1"/>
              <a:t>Pomník</a:t>
            </a:r>
            <a:r>
              <a:rPr lang="en-US" sz="1600" b="1" i="1" dirty="0"/>
              <a:t> </a:t>
            </a:r>
            <a:r>
              <a:rPr lang="en-US" sz="1600" b="1" i="1" dirty="0" err="1"/>
              <a:t>Kryštofa</a:t>
            </a:r>
            <a:r>
              <a:rPr lang="en-US" sz="1600" b="1" i="1" dirty="0"/>
              <a:t> </a:t>
            </a:r>
            <a:r>
              <a:rPr lang="en-US" sz="1600" b="1" i="1" dirty="0" err="1"/>
              <a:t>Kolumba</a:t>
            </a:r>
            <a:r>
              <a:rPr lang="en-US" sz="1600" b="1" dirty="0"/>
              <a:t>, México, 1892</a:t>
            </a:r>
            <a:endParaRPr lang="en-US" sz="1600" dirty="0"/>
          </a:p>
          <a:p>
            <a:pPr lvl="1"/>
            <a:r>
              <a:rPr lang="en-US" sz="1600" dirty="0"/>
              <a:t>Salvatore </a:t>
            </a:r>
            <a:r>
              <a:rPr lang="en-US" sz="1600" dirty="0" err="1"/>
              <a:t>Revelli</a:t>
            </a:r>
            <a:r>
              <a:rPr lang="en-US" sz="1600" dirty="0"/>
              <a:t>, </a:t>
            </a:r>
            <a:r>
              <a:rPr lang="en-US" sz="1600" i="1" dirty="0" err="1"/>
              <a:t>Pomník</a:t>
            </a:r>
            <a:r>
              <a:rPr lang="en-US" sz="1600" i="1" dirty="0"/>
              <a:t> </a:t>
            </a:r>
            <a:r>
              <a:rPr lang="en-US" sz="1600" i="1" dirty="0" err="1"/>
              <a:t>Kryštofa</a:t>
            </a:r>
            <a:r>
              <a:rPr lang="en-US" sz="1600" i="1" dirty="0"/>
              <a:t> </a:t>
            </a:r>
            <a:r>
              <a:rPr lang="en-US" sz="1600" i="1" dirty="0" err="1"/>
              <a:t>Kolumba</a:t>
            </a:r>
            <a:r>
              <a:rPr lang="en-US" sz="1600" dirty="0"/>
              <a:t>, Lima, 1860</a:t>
            </a:r>
          </a:p>
          <a:p>
            <a:pPr lvl="1"/>
            <a:r>
              <a:rPr lang="en-US" sz="1600" dirty="0"/>
              <a:t>Arnoldo Zocchi, </a:t>
            </a:r>
            <a:r>
              <a:rPr lang="en-US" sz="1600" i="1" dirty="0" err="1"/>
              <a:t>Pomník</a:t>
            </a:r>
            <a:r>
              <a:rPr lang="en-US" sz="1600" i="1" dirty="0"/>
              <a:t> </a:t>
            </a:r>
            <a:r>
              <a:rPr lang="en-US" sz="1600" i="1" dirty="0" err="1"/>
              <a:t>Kryštofa</a:t>
            </a:r>
            <a:r>
              <a:rPr lang="en-US" sz="1600" i="1" dirty="0"/>
              <a:t> </a:t>
            </a:r>
            <a:r>
              <a:rPr lang="en-US" sz="1600" i="1" dirty="0" err="1"/>
              <a:t>Kolumba</a:t>
            </a:r>
            <a:r>
              <a:rPr lang="en-US" sz="1600" dirty="0"/>
              <a:t>, Buenos Aires, 1921</a:t>
            </a:r>
          </a:p>
          <a:p>
            <a:pPr lvl="1"/>
            <a:r>
              <a:rPr lang="en-US" sz="1600" dirty="0" err="1"/>
              <a:t>Ustálená</a:t>
            </a:r>
            <a:r>
              <a:rPr lang="en-US" sz="1600" dirty="0"/>
              <a:t> </a:t>
            </a:r>
            <a:r>
              <a:rPr lang="en-US" sz="1600" dirty="0" err="1"/>
              <a:t>ikonografie</a:t>
            </a:r>
            <a:r>
              <a:rPr lang="en-US" sz="1600" dirty="0"/>
              <a:t>:</a:t>
            </a:r>
          </a:p>
          <a:p>
            <a:pPr lvl="2"/>
            <a:r>
              <a:rPr lang="en-US" sz="1600" dirty="0"/>
              <a:t>﻿</a:t>
            </a:r>
            <a:r>
              <a:rPr lang="en-US" sz="1600" dirty="0" err="1"/>
              <a:t>nativní</a:t>
            </a:r>
            <a:r>
              <a:rPr lang="en-US" sz="1600" dirty="0"/>
              <a:t> </a:t>
            </a:r>
            <a:r>
              <a:rPr lang="en-US" sz="1600" dirty="0" err="1"/>
              <a:t>žena</a:t>
            </a:r>
            <a:r>
              <a:rPr lang="en-US" sz="1600" dirty="0"/>
              <a:t> </a:t>
            </a:r>
            <a:r>
              <a:rPr lang="en-US" sz="1600" dirty="0" err="1"/>
              <a:t>představující</a:t>
            </a:r>
            <a:r>
              <a:rPr lang="en-US" sz="1600" dirty="0"/>
              <a:t> </a:t>
            </a:r>
            <a:r>
              <a:rPr lang="en-US" sz="1600" dirty="0" err="1"/>
              <a:t>Ameriku</a:t>
            </a:r>
            <a:endParaRPr lang="en-US" sz="1600" dirty="0"/>
          </a:p>
          <a:p>
            <a:pPr lvl="2"/>
            <a:r>
              <a:rPr lang="en-US" sz="1600" dirty="0" err="1"/>
              <a:t>kříž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znamení</a:t>
            </a:r>
            <a:r>
              <a:rPr lang="en-US" sz="1600" dirty="0"/>
              <a:t> </a:t>
            </a:r>
            <a:r>
              <a:rPr lang="en-US" sz="1600" dirty="0" err="1"/>
              <a:t>evangelizace</a:t>
            </a:r>
            <a:endParaRPr lang="en-US" sz="1600" dirty="0"/>
          </a:p>
          <a:p>
            <a:pPr lvl="2"/>
            <a:r>
              <a:rPr lang="en-US" sz="1600" dirty="0" err="1"/>
              <a:t>zemský</a:t>
            </a:r>
            <a:r>
              <a:rPr lang="en-US" sz="1600" dirty="0"/>
              <a:t> </a:t>
            </a:r>
            <a:r>
              <a:rPr lang="en-US" sz="1600" dirty="0" err="1"/>
              <a:t>glóbus</a:t>
            </a:r>
            <a:r>
              <a:rPr lang="en-US" sz="1600" dirty="0"/>
              <a:t> </a:t>
            </a:r>
            <a:r>
              <a:rPr lang="en-US" sz="1600" dirty="0" err="1"/>
              <a:t>symbolizující</a:t>
            </a:r>
            <a:r>
              <a:rPr lang="en-US" sz="1600" dirty="0"/>
              <a:t> </a:t>
            </a:r>
            <a:r>
              <a:rPr lang="en-US" sz="1600" dirty="0" err="1"/>
              <a:t>jeho</a:t>
            </a:r>
            <a:r>
              <a:rPr lang="en-US" sz="1600" dirty="0"/>
              <a:t> </a:t>
            </a:r>
            <a:r>
              <a:rPr lang="en-US" sz="1600" dirty="0" err="1"/>
              <a:t>objevitelský</a:t>
            </a:r>
            <a:r>
              <a:rPr lang="en-US" sz="1600" dirty="0"/>
              <a:t> </a:t>
            </a:r>
            <a:r>
              <a:rPr lang="en-US" sz="1600" dirty="0" err="1"/>
              <a:t>akt</a:t>
            </a:r>
            <a:r>
              <a:rPr lang="en-US" sz="16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14366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954F66B-3BF3-4495-BAEE-BEB2B018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F836B3-3F67-1E09-6D57-C0039F04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874" y="1076324"/>
            <a:ext cx="6272784" cy="10561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Pomníky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osvoboditelů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socha, pomník, venku, obloha&#10;&#10;Popis byl vytvořen automaticky">
            <a:extLst>
              <a:ext uri="{FF2B5EF4-FFF2-40B4-BE49-F238E27FC236}">
                <a16:creationId xmlns:a16="http://schemas.microsoft.com/office/drawing/2014/main" id="{A7ED8764-7993-683C-014C-4374C9016F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4360" y="603504"/>
            <a:ext cx="2203012" cy="557784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34618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924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A3FE16-9390-5EBE-4C49-7708FD29D5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4" y="3031702"/>
            <a:ext cx="6272784" cy="365785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800" dirty="0" err="1"/>
              <a:t>Pomníky</a:t>
            </a:r>
            <a:r>
              <a:rPr lang="en-US" sz="1800" dirty="0"/>
              <a:t> ﻿</a:t>
            </a:r>
            <a:r>
              <a:rPr lang="en-US" sz="1800" dirty="0" err="1"/>
              <a:t>Simóna</a:t>
            </a:r>
            <a:r>
              <a:rPr lang="en-US" sz="1800" dirty="0"/>
              <a:t> </a:t>
            </a:r>
            <a:r>
              <a:rPr lang="en-US" sz="1800" dirty="0" err="1"/>
              <a:t>Bolívara</a:t>
            </a:r>
            <a:r>
              <a:rPr lang="en-US" sz="1800" dirty="0"/>
              <a:t> – Venezuela a </a:t>
            </a:r>
            <a:r>
              <a:rPr lang="en-US" sz="1800" dirty="0" err="1"/>
              <a:t>Kolumbie</a:t>
            </a:r>
            <a:endParaRPr lang="en-US" sz="1800" dirty="0"/>
          </a:p>
          <a:p>
            <a:pPr lvl="1"/>
            <a:r>
              <a:rPr lang="en-US" sz="1800" b="1" dirty="0"/>
              <a:t>Pietro </a:t>
            </a:r>
            <a:r>
              <a:rPr lang="en-US" sz="1800" b="1" dirty="0" err="1"/>
              <a:t>Tenerani</a:t>
            </a:r>
            <a:r>
              <a:rPr lang="en-US" sz="1800" b="1" dirty="0"/>
              <a:t>, </a:t>
            </a:r>
            <a:r>
              <a:rPr lang="en-US" sz="1800" b="1" i="1" dirty="0"/>
              <a:t>Simón Bolívar</a:t>
            </a:r>
            <a:r>
              <a:rPr lang="en-US" sz="1800" b="1" dirty="0"/>
              <a:t>, 1846</a:t>
            </a:r>
            <a:r>
              <a:rPr lang="en-US" sz="1800" dirty="0"/>
              <a:t>, Bogotá;</a:t>
            </a:r>
          </a:p>
          <a:p>
            <a:pPr lvl="1"/>
            <a:r>
              <a:rPr lang="en-US" sz="1800" dirty="0"/>
              <a:t>Emmanuel </a:t>
            </a:r>
            <a:r>
              <a:rPr lang="en-US" sz="1800" dirty="0" err="1"/>
              <a:t>Fremiet</a:t>
            </a:r>
            <a:r>
              <a:rPr lang="en-US" sz="1800" dirty="0"/>
              <a:t>, </a:t>
            </a:r>
            <a:r>
              <a:rPr lang="en-US" sz="1800" i="1" dirty="0"/>
              <a:t>Simón Bolívar</a:t>
            </a:r>
            <a:r>
              <a:rPr lang="en-US" sz="1800" dirty="0"/>
              <a:t>, 1910, Bogotá</a:t>
            </a:r>
          </a:p>
          <a:p>
            <a:pPr lvl="1"/>
            <a:r>
              <a:rPr lang="en-US" sz="1800" dirty="0"/>
              <a:t>Francesco </a:t>
            </a:r>
            <a:r>
              <a:rPr lang="en-US" sz="1800" dirty="0" err="1"/>
              <a:t>Orsolino</a:t>
            </a:r>
            <a:r>
              <a:rPr lang="en-US" sz="1800" dirty="0"/>
              <a:t>, </a:t>
            </a:r>
            <a:r>
              <a:rPr lang="en-US" sz="1800" i="1" dirty="0"/>
              <a:t>Bolívar za </a:t>
            </a:r>
            <a:r>
              <a:rPr lang="en-US" sz="1800" i="1" dirty="0" err="1"/>
              <a:t>svobodu</a:t>
            </a:r>
            <a:r>
              <a:rPr lang="en-US" sz="1800" i="1" dirty="0"/>
              <a:t> </a:t>
            </a:r>
            <a:r>
              <a:rPr lang="en-US" sz="1800" i="1" dirty="0" err="1"/>
              <a:t>Ameriky</a:t>
            </a:r>
            <a:r>
              <a:rPr lang="en-US" sz="1800" dirty="0"/>
              <a:t>, 1836, Santiago de Chile</a:t>
            </a:r>
          </a:p>
          <a:p>
            <a:pPr lvl="1"/>
            <a:r>
              <a:rPr lang="en-US" sz="1800" dirty="0"/>
              <a:t>Adamo </a:t>
            </a:r>
            <a:r>
              <a:rPr lang="en-US" sz="1800" dirty="0" err="1"/>
              <a:t>Tadolini</a:t>
            </a:r>
            <a:r>
              <a:rPr lang="en-US" sz="1800" dirty="0"/>
              <a:t>, </a:t>
            </a:r>
            <a:r>
              <a:rPr lang="en-US" sz="1800" i="1" dirty="0" err="1"/>
              <a:t>Pomník</a:t>
            </a:r>
            <a:r>
              <a:rPr lang="en-US" sz="1800" i="1" dirty="0"/>
              <a:t> </a:t>
            </a:r>
            <a:r>
              <a:rPr lang="en-US" sz="1800" i="1" dirty="0" err="1"/>
              <a:t>Bolívara</a:t>
            </a:r>
            <a:r>
              <a:rPr lang="en-US" sz="1800" dirty="0"/>
              <a:t>, 1860, Lima</a:t>
            </a:r>
          </a:p>
          <a:p>
            <a:r>
              <a:rPr lang="en-US" sz="1800" dirty="0" err="1"/>
              <a:t>Pomníky</a:t>
            </a:r>
            <a:r>
              <a:rPr lang="en-US" sz="1800" dirty="0"/>
              <a:t> San </a:t>
            </a:r>
            <a:r>
              <a:rPr lang="en-US" sz="1800" dirty="0" err="1"/>
              <a:t>Martína</a:t>
            </a:r>
            <a:r>
              <a:rPr lang="en-US" sz="1800" dirty="0"/>
              <a:t>, </a:t>
            </a:r>
            <a:r>
              <a:rPr lang="en-US" sz="1800" dirty="0" err="1"/>
              <a:t>většinou</a:t>
            </a:r>
            <a:r>
              <a:rPr lang="en-US" sz="1800" dirty="0"/>
              <a:t> </a:t>
            </a:r>
            <a:r>
              <a:rPr lang="en-US" sz="1800" dirty="0" err="1"/>
              <a:t>jezdecké</a:t>
            </a:r>
            <a:r>
              <a:rPr lang="en-US" sz="1800" dirty="0"/>
              <a:t>, – Argentina, Chile a Peru:</a:t>
            </a:r>
          </a:p>
          <a:p>
            <a:pPr lvl="1"/>
            <a:r>
              <a:rPr lang="en-US" sz="1800" dirty="0"/>
              <a:t>Joseph-Louis Daumas, </a:t>
            </a:r>
            <a:r>
              <a:rPr lang="en-US" sz="1800" i="1" dirty="0" err="1"/>
              <a:t>Pomník</a:t>
            </a:r>
            <a:r>
              <a:rPr lang="en-US" sz="1800" i="1" dirty="0"/>
              <a:t> San </a:t>
            </a:r>
            <a:r>
              <a:rPr lang="en-US" sz="1800" i="1" dirty="0" err="1"/>
              <a:t>Martína</a:t>
            </a:r>
            <a:r>
              <a:rPr lang="en-US" sz="1800" dirty="0"/>
              <a:t>, 1862, Buenos Aires</a:t>
            </a:r>
          </a:p>
          <a:p>
            <a:pPr lvl="1"/>
            <a:r>
              <a:rPr lang="en-US" sz="1800" dirty="0"/>
              <a:t>Pedro </a:t>
            </a:r>
            <a:r>
              <a:rPr lang="en-US" sz="1800" dirty="0" err="1"/>
              <a:t>Roselló</a:t>
            </a:r>
            <a:r>
              <a:rPr lang="en-US" sz="1800" dirty="0"/>
              <a:t>, </a:t>
            </a:r>
            <a:r>
              <a:rPr lang="en-US" sz="1800" i="1" dirty="0" err="1"/>
              <a:t>Pomník</a:t>
            </a:r>
            <a:r>
              <a:rPr lang="en-US" sz="1800" i="1" dirty="0"/>
              <a:t> San Martína</a:t>
            </a:r>
            <a:r>
              <a:rPr lang="en-US" sz="1800" dirty="0"/>
              <a:t>,1906, Lima;</a:t>
            </a:r>
          </a:p>
          <a:p>
            <a:pPr lvl="1"/>
            <a:r>
              <a:rPr lang="en-US" sz="1800" dirty="0"/>
              <a:t>Mariano </a:t>
            </a:r>
            <a:r>
              <a:rPr lang="en-US" sz="1800" dirty="0" err="1"/>
              <a:t>Benlliure</a:t>
            </a:r>
            <a:r>
              <a:rPr lang="en-US" sz="1800" dirty="0"/>
              <a:t>, </a:t>
            </a:r>
            <a:r>
              <a:rPr lang="en-US" sz="1800" i="1" dirty="0" err="1"/>
              <a:t>Pomník</a:t>
            </a:r>
            <a:r>
              <a:rPr lang="en-US" sz="1800" i="1" dirty="0"/>
              <a:t> </a:t>
            </a:r>
            <a:r>
              <a:rPr lang="en-US" sz="1800" i="1" dirty="0" err="1"/>
              <a:t>generála</a:t>
            </a:r>
            <a:r>
              <a:rPr lang="en-US" sz="1800" i="1" dirty="0"/>
              <a:t> San </a:t>
            </a:r>
            <a:r>
              <a:rPr lang="en-US" sz="1800" i="1" dirty="0" err="1"/>
              <a:t>Martína</a:t>
            </a:r>
            <a:r>
              <a:rPr lang="en-US" sz="1800" dirty="0"/>
              <a:t>, 1921, Lima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42863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7C925-9041-81E3-AA5C-C8604CDED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5400" b="1" dirty="0"/>
              <a:t>Jak číst pomník?</a:t>
            </a:r>
          </a:p>
        </p:txBody>
      </p:sp>
      <p:pic>
        <p:nvPicPr>
          <p:cNvPr id="5" name="Picture 4" descr="Národní památník Mount Rushmore">
            <a:extLst>
              <a:ext uri="{FF2B5EF4-FFF2-40B4-BE49-F238E27FC236}">
                <a16:creationId xmlns:a16="http://schemas.microsoft.com/office/drawing/2014/main" id="{FB7ADCA8-07EB-6A77-C66E-059A06B87F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03E8A9-57CC-91C8-62CE-99D4F5744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Nejen co zobrazují, ale</a:t>
            </a:r>
            <a:r>
              <a:rPr lang="cs-CZ" sz="2000" dirty="0"/>
              <a:t>:</a:t>
            </a:r>
          </a:p>
          <a:p>
            <a:pPr lvl="1"/>
            <a:r>
              <a:rPr lang="cs-CZ" sz="2000" dirty="0"/>
              <a:t>kde stojí</a:t>
            </a:r>
          </a:p>
          <a:p>
            <a:pPr lvl="1"/>
            <a:r>
              <a:rPr lang="cs-CZ" sz="2000" dirty="0"/>
              <a:t>kdy vznikly</a:t>
            </a:r>
          </a:p>
          <a:p>
            <a:pPr lvl="1"/>
            <a:r>
              <a:rPr lang="cs-CZ" sz="2000" dirty="0"/>
              <a:t>kdo je objednal</a:t>
            </a:r>
          </a:p>
          <a:p>
            <a:pPr lvl="1"/>
            <a:r>
              <a:rPr lang="cs-CZ" sz="2000" dirty="0"/>
              <a:t>kdo je přemístil, poničil, kde jsou nyní atp.</a:t>
            </a:r>
          </a:p>
          <a:p>
            <a:pPr lvl="1"/>
            <a:r>
              <a:rPr lang="cs-CZ" sz="2000" dirty="0"/>
              <a:t>&gt;&gt; klíčový zdroj pro kulturní a politické dějiny</a:t>
            </a:r>
          </a:p>
          <a:p>
            <a:r>
              <a:rPr lang="cs-CZ" sz="2000" b="1" dirty="0"/>
              <a:t>Reakce publika jako pramen</a:t>
            </a:r>
          </a:p>
          <a:p>
            <a:pPr lvl="1"/>
            <a:r>
              <a:rPr lang="cs-CZ" sz="2000" dirty="0"/>
              <a:t>Graffiti, nápisy, poškození</a:t>
            </a:r>
          </a:p>
          <a:p>
            <a:pPr lvl="1"/>
            <a:r>
              <a:rPr lang="cs-CZ" sz="2000" dirty="0"/>
              <a:t>Široké spektrum reakcí</a:t>
            </a:r>
          </a:p>
          <a:p>
            <a:pPr lvl="1"/>
            <a:r>
              <a:rPr lang="cs-CZ" sz="2000" dirty="0"/>
              <a:t>Důkaz, že obrazy žijí ve společnosti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6404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677A3D-0299-3E93-0887-92FA53AF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Pražské sochy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94065E-678D-107D-9058-8A64575048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85738"/>
            <a:ext cx="3427283" cy="6486525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Praha jako „učebnice dějin ve veřejném prostoru“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Sochy = politická, národní, náboženská a kulturní paměť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Vrstvení režimů:</a:t>
            </a:r>
          </a:p>
          <a:p>
            <a:pPr lvl="1"/>
            <a:r>
              <a:rPr lang="cs-CZ" sz="2800" dirty="0"/>
              <a:t>Monarchie</a:t>
            </a:r>
          </a:p>
          <a:p>
            <a:pPr lvl="1"/>
            <a:r>
              <a:rPr lang="cs-CZ" sz="2800" dirty="0"/>
              <a:t>národní obrození</a:t>
            </a:r>
          </a:p>
          <a:p>
            <a:pPr lvl="1"/>
            <a:r>
              <a:rPr lang="cs-CZ" sz="2800" dirty="0"/>
              <a:t>Republika</a:t>
            </a:r>
          </a:p>
          <a:p>
            <a:pPr lvl="1"/>
            <a:r>
              <a:rPr lang="cs-CZ" sz="2800" dirty="0"/>
              <a:t>Socialismus</a:t>
            </a:r>
          </a:p>
          <a:p>
            <a:pPr lvl="1"/>
            <a:r>
              <a:rPr lang="cs-CZ" sz="2800" dirty="0"/>
              <a:t>postsocialismus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Kontinuita a diskontinuita, přepisování významů</a:t>
            </a:r>
          </a:p>
          <a:p>
            <a:endParaRPr lang="cs-CZ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9B1BD7-3295-A474-3C41-D87E8B122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85738"/>
            <a:ext cx="3197701" cy="648652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700" dirty="0"/>
              <a:t>Kdo sochu objednal?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700" dirty="0"/>
              <a:t>Kdy a proč vznikla?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700" dirty="0"/>
              <a:t>Kde stojí a proč právě tam?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700" dirty="0"/>
              <a:t>Jak byla (a je) přijímána?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700" dirty="0"/>
              <a:t>Byla někdy odstraněna / reinterpretována?</a:t>
            </a:r>
          </a:p>
          <a:p>
            <a:r>
              <a:rPr lang="cs-CZ" sz="2700" b="1" dirty="0"/>
              <a:t>&gt;&gt; </a:t>
            </a:r>
            <a:r>
              <a:rPr lang="cs-CZ" sz="2700" dirty="0"/>
              <a:t>Socha není neutrální – je výsledkem moci a kompromisu</a:t>
            </a:r>
          </a:p>
          <a:p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921351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7" y="-358255"/>
            <a:ext cx="6858001" cy="7574503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887736-905C-ED76-F707-F100D430E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5097740"/>
            <a:ext cx="6262834" cy="124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Praha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náboženská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obloha, mrak, socha, venku&#10;&#10;Popis byl vytvořen automaticky">
            <a:extLst>
              <a:ext uri="{FF2B5EF4-FFF2-40B4-BE49-F238E27FC236}">
                <a16:creationId xmlns:a16="http://schemas.microsoft.com/office/drawing/2014/main" id="{149E937D-CC2E-CAE9-71A4-F49C689B49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" y="10"/>
            <a:ext cx="3787256" cy="4579753"/>
          </a:xfrm>
          <a:prstGeom prst="rect">
            <a:avLst/>
          </a:prstGeom>
        </p:spPr>
      </p:pic>
      <p:pic>
        <p:nvPicPr>
          <p:cNvPr id="6" name="Obrázek 5" descr="Obsah obrázku obloha, budova, venku, dominanta&#10;&#10;Popis byl vytvořen automaticky">
            <a:extLst>
              <a:ext uri="{FF2B5EF4-FFF2-40B4-BE49-F238E27FC236}">
                <a16:creationId xmlns:a16="http://schemas.microsoft.com/office/drawing/2014/main" id="{019F8C91-3844-AAF3-F79E-7E8EA891D0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787256" y="-5"/>
            <a:ext cx="3787255" cy="457976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5B7F19-599A-B9D3-BDEA-C4E3D19EE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54992" y="291837"/>
            <a:ext cx="4276587" cy="67256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/>
              <a:t>Jan </a:t>
            </a:r>
            <a:r>
              <a:rPr lang="en-US" sz="2400" b="1" dirty="0" err="1"/>
              <a:t>Brokoff</a:t>
            </a:r>
            <a:r>
              <a:rPr lang="en-US" sz="2400" b="1" dirty="0"/>
              <a:t>, </a:t>
            </a:r>
            <a:r>
              <a:rPr lang="en-US" sz="2400" b="1" i="1" dirty="0" err="1"/>
              <a:t>Socha</a:t>
            </a:r>
            <a:r>
              <a:rPr lang="en-US" sz="2400" b="1" i="1" dirty="0"/>
              <a:t> </a:t>
            </a:r>
            <a:r>
              <a:rPr lang="en-US" sz="2400" b="1" i="1" dirty="0" err="1"/>
              <a:t>sv</a:t>
            </a:r>
            <a:r>
              <a:rPr lang="en-US" sz="2400" b="1" i="1" dirty="0"/>
              <a:t>. Jana </a:t>
            </a:r>
            <a:r>
              <a:rPr lang="en-US" sz="2400" b="1" i="1" dirty="0" err="1"/>
              <a:t>Nepomuckého</a:t>
            </a:r>
            <a:r>
              <a:rPr lang="en-US" sz="2400" b="1" i="1" dirty="0"/>
              <a:t> </a:t>
            </a:r>
          </a:p>
          <a:p>
            <a:pPr lvl="1"/>
            <a:r>
              <a:rPr lang="en-US" dirty="0" err="1"/>
              <a:t>Karlův</a:t>
            </a:r>
            <a:r>
              <a:rPr lang="en-US" dirty="0"/>
              <a:t> most (1683)</a:t>
            </a:r>
          </a:p>
          <a:p>
            <a:pPr lvl="1"/>
            <a:r>
              <a:rPr lang="en-US" dirty="0" err="1"/>
              <a:t>Barokní</a:t>
            </a:r>
            <a:r>
              <a:rPr lang="en-US" dirty="0"/>
              <a:t> </a:t>
            </a:r>
            <a:r>
              <a:rPr lang="en-US" dirty="0" err="1"/>
              <a:t>kult</a:t>
            </a:r>
            <a:r>
              <a:rPr lang="en-US" dirty="0"/>
              <a:t> </a:t>
            </a:r>
            <a:r>
              <a:rPr lang="en-US" dirty="0" err="1"/>
              <a:t>mučedníka</a:t>
            </a:r>
            <a:endParaRPr lang="en-US" dirty="0"/>
          </a:p>
          <a:p>
            <a:pPr lvl="1"/>
            <a:r>
              <a:rPr lang="en-US" dirty="0" err="1"/>
              <a:t>Katolická</a:t>
            </a:r>
            <a:r>
              <a:rPr lang="en-US" dirty="0"/>
              <a:t> </a:t>
            </a:r>
            <a:r>
              <a:rPr lang="en-US" dirty="0" err="1"/>
              <a:t>odpověď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reformaci</a:t>
            </a:r>
            <a:endParaRPr lang="en-US" dirty="0"/>
          </a:p>
          <a:p>
            <a:pPr lvl="1"/>
            <a:r>
              <a:rPr lang="en-US" b="1" dirty="0"/>
              <a:t>&gt;&gt; </a:t>
            </a:r>
            <a:r>
              <a:rPr lang="en-US" dirty="0" err="1"/>
              <a:t>nástroj</a:t>
            </a:r>
            <a:r>
              <a:rPr lang="en-US" dirty="0"/>
              <a:t> </a:t>
            </a:r>
            <a:r>
              <a:rPr lang="en-US" dirty="0" err="1"/>
              <a:t>rekatolizace</a:t>
            </a:r>
            <a:endParaRPr lang="en-US" dirty="0"/>
          </a:p>
          <a:p>
            <a:r>
              <a:rPr lang="en-US" sz="2400" b="1" dirty="0" err="1"/>
              <a:t>Mariánský</a:t>
            </a:r>
            <a:r>
              <a:rPr lang="en-US" sz="2400" b="1" dirty="0"/>
              <a:t> </a:t>
            </a:r>
            <a:r>
              <a:rPr lang="en-US" sz="2400" b="1" dirty="0" err="1"/>
              <a:t>sloup</a:t>
            </a:r>
            <a:r>
              <a:rPr lang="en-US" sz="2400" b="1" dirty="0"/>
              <a:t> (</a:t>
            </a:r>
            <a:r>
              <a:rPr lang="en-US" sz="2400" b="1" dirty="0" err="1"/>
              <a:t>Staroměstské</a:t>
            </a:r>
            <a:r>
              <a:rPr lang="en-US" sz="2400" b="1" dirty="0"/>
              <a:t> </a:t>
            </a:r>
            <a:r>
              <a:rPr lang="en-US" sz="2400" b="1" dirty="0" err="1"/>
              <a:t>náměstí</a:t>
            </a:r>
            <a:r>
              <a:rPr lang="en-US" sz="2400" b="1" dirty="0"/>
              <a:t>)</a:t>
            </a:r>
          </a:p>
          <a:p>
            <a:pPr lvl="1"/>
            <a:r>
              <a:rPr lang="en-US" dirty="0" err="1"/>
              <a:t>Původně</a:t>
            </a:r>
            <a:r>
              <a:rPr lang="en-US" dirty="0"/>
              <a:t> 1650 – </a:t>
            </a:r>
            <a:r>
              <a:rPr lang="en-US" dirty="0" err="1"/>
              <a:t>stržen</a:t>
            </a:r>
            <a:r>
              <a:rPr lang="en-US" dirty="0"/>
              <a:t> 1918 – </a:t>
            </a:r>
            <a:r>
              <a:rPr lang="en-US" dirty="0" err="1"/>
              <a:t>obnoven</a:t>
            </a:r>
            <a:r>
              <a:rPr lang="en-US" dirty="0"/>
              <a:t> 2020</a:t>
            </a:r>
          </a:p>
          <a:p>
            <a:pPr lvl="1"/>
            <a:r>
              <a:rPr lang="en-US" dirty="0"/>
              <a:t>Symbol </a:t>
            </a:r>
            <a:r>
              <a:rPr lang="en-US" dirty="0" err="1"/>
              <a:t>vítězství</a:t>
            </a:r>
            <a:r>
              <a:rPr lang="en-US" dirty="0"/>
              <a:t> </a:t>
            </a:r>
            <a:r>
              <a:rPr lang="en-US" dirty="0" err="1"/>
              <a:t>Habsburků</a:t>
            </a:r>
            <a:r>
              <a:rPr lang="en-US" dirty="0"/>
              <a:t> × symbol </a:t>
            </a:r>
            <a:r>
              <a:rPr lang="en-US" dirty="0" err="1"/>
              <a:t>útlaku</a:t>
            </a:r>
            <a:endParaRPr lang="en-US" dirty="0"/>
          </a:p>
          <a:p>
            <a:pPr lvl="1"/>
            <a:r>
              <a:rPr lang="en-US" dirty="0"/>
              <a:t>&gt;&gt; </a:t>
            </a:r>
            <a:r>
              <a:rPr lang="en-US" dirty="0" err="1"/>
              <a:t>konfliktní</a:t>
            </a:r>
            <a:r>
              <a:rPr lang="en-US" dirty="0"/>
              <a:t> </a:t>
            </a:r>
            <a:r>
              <a:rPr lang="en-US" dirty="0" err="1"/>
              <a:t>paměť</a:t>
            </a:r>
            <a:r>
              <a:rPr lang="en-US" dirty="0"/>
              <a:t>, </a:t>
            </a:r>
            <a:r>
              <a:rPr lang="en-US" dirty="0" err="1"/>
              <a:t>ikonoklasmus</a:t>
            </a:r>
            <a:r>
              <a:rPr lang="en-US" dirty="0"/>
              <a:t>, </a:t>
            </a:r>
            <a:r>
              <a:rPr lang="en-US" dirty="0" err="1"/>
              <a:t>současné</a:t>
            </a:r>
            <a:r>
              <a:rPr lang="en-US" dirty="0"/>
              <a:t> </a:t>
            </a:r>
            <a:r>
              <a:rPr lang="en-US" dirty="0" err="1"/>
              <a:t>kulturní</a:t>
            </a:r>
            <a:r>
              <a:rPr lang="en-US" dirty="0"/>
              <a:t> </a:t>
            </a:r>
            <a:r>
              <a:rPr lang="en-US" dirty="0" err="1"/>
              <a:t>války</a:t>
            </a:r>
            <a:endParaRPr lang="en-US" dirty="0"/>
          </a:p>
          <a:p>
            <a:pPr lvl="1"/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488192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EF79B0-9BB2-9F8D-5DAC-CCDE640E4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b="1"/>
              <a:t>Národní obrození a 19. století</a:t>
            </a:r>
            <a:br>
              <a:rPr lang="en-US" sz="4300" b="1"/>
            </a:br>
            <a:endParaRPr lang="en-US" sz="43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venku, obloha, budova, pomník&#10;&#10;Popis byl vytvořen automaticky">
            <a:extLst>
              <a:ext uri="{FF2B5EF4-FFF2-40B4-BE49-F238E27FC236}">
                <a16:creationId xmlns:a16="http://schemas.microsoft.com/office/drawing/2014/main" id="{7213D3D0-866E-F64A-32F4-A0295FAEC3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7D5BED-CEF2-5090-CEEA-7DA9DA05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7715" y="1997241"/>
            <a:ext cx="4745994" cy="43934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Sochy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jako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nástroje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národní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identity</a:t>
            </a:r>
          </a:p>
          <a:p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Historické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osobnosti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místo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panovníků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Přechod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od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dynastické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k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národní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paměti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Josef Václav </a:t>
            </a: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</a:rPr>
              <a:t>Myslbek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b="1" i="1" dirty="0" err="1">
                <a:solidFill>
                  <a:schemeClr val="tx1">
                    <a:alpha val="80000"/>
                  </a:schemeClr>
                </a:solidFill>
              </a:rPr>
              <a:t>Pomník</a:t>
            </a:r>
            <a:r>
              <a:rPr lang="en-US" sz="2000" b="1" i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1">
                    <a:alpha val="80000"/>
                  </a:schemeClr>
                </a:solidFill>
              </a:rPr>
              <a:t>sv</a:t>
            </a:r>
            <a:r>
              <a:rPr lang="en-US" sz="2000" b="1" i="1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2000" b="1" i="1" dirty="0" err="1">
                <a:solidFill>
                  <a:schemeClr val="tx1">
                    <a:alpha val="80000"/>
                  </a:schemeClr>
                </a:solidFill>
              </a:rPr>
              <a:t>Václava</a:t>
            </a:r>
            <a:endParaRPr lang="en-US" sz="2000" b="1" i="1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Václavské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náměstí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(1912)</a:t>
            </a:r>
          </a:p>
          <a:p>
            <a:pPr lvl="1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Světec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kníže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národní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patron</a:t>
            </a:r>
          </a:p>
          <a:p>
            <a:pPr lvl="1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Jezdecká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socha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–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kontinuita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antické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tradice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&gt;&gt;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Spojení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náboženství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národa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moderní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politiky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14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1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142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356C99-9300-314C-3260-16D50EE3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62856"/>
            <a:ext cx="3419856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err="1"/>
              <a:t>Alegorie</a:t>
            </a:r>
            <a:r>
              <a:rPr lang="en-US" sz="2400" b="1" dirty="0"/>
              <a:t> a </a:t>
            </a:r>
            <a:r>
              <a:rPr lang="en-US" sz="2400" b="1" dirty="0" err="1"/>
              <a:t>národ</a:t>
            </a:r>
            <a:r>
              <a:rPr lang="en-US" sz="2400" b="1" dirty="0"/>
              <a:t>: </a:t>
            </a:r>
            <a:r>
              <a:rPr lang="en-US" sz="2400" b="1" dirty="0" err="1"/>
              <a:t>Palacký</a:t>
            </a:r>
            <a:br>
              <a:rPr lang="en-US" sz="800" b="1" dirty="0"/>
            </a:b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venku, obloha, mrak, socha&#10;&#10;Popis byl vytvořen automaticky">
            <a:extLst>
              <a:ext uri="{FF2B5EF4-FFF2-40B4-BE49-F238E27FC236}">
                <a16:creationId xmlns:a16="http://schemas.microsoft.com/office/drawing/2014/main" id="{AC8216EB-D628-5B69-1508-96FECFD33A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6" name="Obrázek 5" descr="Obsah obrázku venku, pomník, budova, památník&#10;&#10;Popis byl vytvořen automaticky">
            <a:extLst>
              <a:ext uri="{FF2B5EF4-FFF2-40B4-BE49-F238E27FC236}">
                <a16:creationId xmlns:a16="http://schemas.microsoft.com/office/drawing/2014/main" id="{F8FE6631-1243-CFAF-17F7-E32DF4664A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FA4BC5-F9E7-96D7-ABEA-D3FC1BABB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562856"/>
            <a:ext cx="6903721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sz="1600" dirty="0"/>
              <a:t>Stanislav </a:t>
            </a:r>
            <a:r>
              <a:rPr lang="en-US" sz="1600" dirty="0" err="1"/>
              <a:t>Sucharda</a:t>
            </a:r>
            <a:r>
              <a:rPr lang="en-US" sz="1600" dirty="0"/>
              <a:t>, </a:t>
            </a:r>
            <a:r>
              <a:rPr lang="en-US" sz="1600" i="1" dirty="0" err="1"/>
              <a:t>Pomník</a:t>
            </a:r>
            <a:r>
              <a:rPr lang="en-US" sz="1600" i="1" dirty="0"/>
              <a:t> </a:t>
            </a:r>
            <a:r>
              <a:rPr lang="en-US" sz="1600" i="1" dirty="0" err="1"/>
              <a:t>Františka</a:t>
            </a:r>
            <a:r>
              <a:rPr lang="en-US" sz="1600" i="1" dirty="0"/>
              <a:t> </a:t>
            </a:r>
            <a:r>
              <a:rPr lang="en-US" sz="1600" i="1" dirty="0" err="1"/>
              <a:t>Palackého</a:t>
            </a:r>
            <a:r>
              <a:rPr lang="en-US" sz="1600" i="1" dirty="0"/>
              <a:t> </a:t>
            </a:r>
            <a:r>
              <a:rPr lang="en-US" sz="1600" dirty="0"/>
              <a:t>(1912)</a:t>
            </a:r>
          </a:p>
          <a:p>
            <a:pPr lvl="1"/>
            <a:r>
              <a:rPr lang="en-US" sz="1600" dirty="0" err="1"/>
              <a:t>Alegorická</a:t>
            </a:r>
            <a:r>
              <a:rPr lang="en-US" sz="1600" dirty="0"/>
              <a:t> </a:t>
            </a:r>
            <a:r>
              <a:rPr lang="en-US" sz="1600" dirty="0" err="1"/>
              <a:t>kompozice</a:t>
            </a:r>
            <a:endParaRPr lang="en-US" sz="1600" dirty="0"/>
          </a:p>
          <a:p>
            <a:pPr lvl="1"/>
            <a:r>
              <a:rPr lang="en-US" sz="1600" dirty="0" err="1"/>
              <a:t>Historie</a:t>
            </a:r>
            <a:r>
              <a:rPr lang="en-US" sz="1600" dirty="0"/>
              <a:t>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morální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endParaRPr lang="en-US" sz="1600" dirty="0"/>
          </a:p>
          <a:p>
            <a:pPr lvl="1"/>
            <a:r>
              <a:rPr lang="en-US" sz="1600" b="1" dirty="0"/>
              <a:t>&gt;&gt;</a:t>
            </a:r>
            <a:r>
              <a:rPr lang="en-US" sz="1600" dirty="0"/>
              <a:t> Monument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historická</a:t>
            </a:r>
            <a:r>
              <a:rPr lang="en-US" sz="1600" dirty="0"/>
              <a:t> </a:t>
            </a:r>
            <a:r>
              <a:rPr lang="en-US" sz="1600" dirty="0" err="1"/>
              <a:t>interpretace</a:t>
            </a:r>
            <a:endParaRPr lang="en-US" sz="1600" dirty="0"/>
          </a:p>
          <a:p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319122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1A15A3-D92A-F4AC-2A44-49920BEB7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b="1"/>
              <a:t>Umění a kultura: sochy umělců</a:t>
            </a:r>
            <a:br>
              <a:rPr lang="en-US" sz="4300" b="1"/>
            </a:br>
            <a:r>
              <a:rPr lang="en-US" sz="4300" b="1"/>
              <a:t> (a umělkyň)</a:t>
            </a:r>
            <a:endParaRPr lang="en-US" sz="43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venku, rostlina, socha, strom&#10;&#10;Popis byl vytvořen automaticky">
            <a:extLst>
              <a:ext uri="{FF2B5EF4-FFF2-40B4-BE49-F238E27FC236}">
                <a16:creationId xmlns:a16="http://schemas.microsoft.com/office/drawing/2014/main" id="{E5413841-4CAD-5780-E8B6-915B091EE4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EA63D-D66E-C580-A5E8-327805256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Josef Václav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Myslbek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Antonín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Balšánek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alpha val="80000"/>
                  </a:schemeClr>
                </a:solidFill>
              </a:rPr>
              <a:t>Pomník</a:t>
            </a:r>
            <a:r>
              <a:rPr lang="en-US" sz="2000" i="1" dirty="0">
                <a:solidFill>
                  <a:schemeClr val="tx1">
                    <a:alpha val="80000"/>
                  </a:schemeClr>
                </a:solidFill>
              </a:rPr>
              <a:t> Karla </a:t>
            </a:r>
            <a:r>
              <a:rPr lang="en-US" sz="2000" i="1" dirty="0" err="1">
                <a:solidFill>
                  <a:schemeClr val="tx1">
                    <a:alpha val="80000"/>
                  </a:schemeClr>
                </a:solidFill>
              </a:rPr>
              <a:t>Hynka</a:t>
            </a:r>
            <a:r>
              <a:rPr lang="en-US" sz="2000" i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alpha val="80000"/>
                  </a:schemeClr>
                </a:solidFill>
              </a:rPr>
              <a:t>Máchy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Petřín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pPr lvl="1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Bedřich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Smetana (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Nové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Město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pPr lvl="1"/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&gt;&gt;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Umělci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jako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národní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hrdinové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901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7FA3204-3633-FDC2-B13E-402E34873E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F4C228E-051C-8887-036B-936D8C1A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/>
              <a:t>První republika</a:t>
            </a:r>
            <a:br>
              <a:rPr lang="en-US" sz="3600" b="1"/>
            </a:br>
            <a:endParaRPr lang="en-US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1EA05F-CC6A-DBC1-2BC7-675D6D6C81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6925" y="485774"/>
            <a:ext cx="3292475" cy="571976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2100" dirty="0" err="1"/>
              <a:t>Demokratická</a:t>
            </a:r>
            <a:r>
              <a:rPr lang="en-US" sz="2100" dirty="0"/>
              <a:t> </a:t>
            </a:r>
            <a:r>
              <a:rPr lang="en-US" sz="2100" dirty="0" err="1"/>
              <a:t>paměť</a:t>
            </a:r>
            <a:endParaRPr lang="en-US" sz="2100" dirty="0"/>
          </a:p>
          <a:p>
            <a:pPr lvl="1"/>
            <a:r>
              <a:rPr lang="en-US" sz="2100" dirty="0" err="1"/>
              <a:t>Legionáři</a:t>
            </a:r>
            <a:r>
              <a:rPr lang="en-US" sz="2100" dirty="0"/>
              <a:t>, Masaryk</a:t>
            </a:r>
          </a:p>
          <a:p>
            <a:pPr lvl="1"/>
            <a:r>
              <a:rPr lang="en-US" sz="2100" b="1" dirty="0"/>
              <a:t>&gt;&gt; </a:t>
            </a:r>
            <a:r>
              <a:rPr lang="en-US" sz="2100" dirty="0" err="1"/>
              <a:t>Nové</a:t>
            </a:r>
            <a:r>
              <a:rPr lang="en-US" sz="2100" dirty="0"/>
              <a:t> </a:t>
            </a:r>
            <a:r>
              <a:rPr lang="en-US" sz="2100" dirty="0" err="1"/>
              <a:t>formy</a:t>
            </a:r>
            <a:r>
              <a:rPr lang="en-US" sz="2100" dirty="0"/>
              <a:t> </a:t>
            </a:r>
            <a:r>
              <a:rPr lang="en-US" sz="2100" dirty="0" err="1"/>
              <a:t>státnosti</a:t>
            </a:r>
            <a:r>
              <a:rPr lang="en-US" sz="2100" dirty="0"/>
              <a:t>, </a:t>
            </a:r>
            <a:r>
              <a:rPr lang="en-US" sz="2100" dirty="0" err="1"/>
              <a:t>méně</a:t>
            </a:r>
            <a:r>
              <a:rPr lang="en-US" sz="2100" dirty="0"/>
              <a:t> </a:t>
            </a:r>
            <a:r>
              <a:rPr lang="en-US" sz="2100" dirty="0" err="1"/>
              <a:t>heroické</a:t>
            </a:r>
            <a:r>
              <a:rPr lang="en-US" sz="2100" dirty="0"/>
              <a:t> </a:t>
            </a:r>
            <a:r>
              <a:rPr lang="en-US" sz="2100" dirty="0" err="1"/>
              <a:t>formy</a:t>
            </a:r>
            <a:endParaRPr lang="en-US" sz="2100" dirty="0"/>
          </a:p>
          <a:p>
            <a:r>
              <a:rPr lang="en-US" sz="2100" b="1" dirty="0" err="1"/>
              <a:t>Tomáš</a:t>
            </a:r>
            <a:r>
              <a:rPr lang="en-US" sz="2100" b="1" dirty="0"/>
              <a:t> Garrigue Masaryk</a:t>
            </a:r>
          </a:p>
          <a:p>
            <a:pPr lvl="1"/>
            <a:r>
              <a:rPr lang="en-US" sz="2100" dirty="0" err="1"/>
              <a:t>Různé</a:t>
            </a:r>
            <a:r>
              <a:rPr lang="en-US" sz="2100" dirty="0"/>
              <a:t> </a:t>
            </a:r>
            <a:r>
              <a:rPr lang="en-US" sz="2100" dirty="0" err="1"/>
              <a:t>pomníky</a:t>
            </a:r>
            <a:r>
              <a:rPr lang="en-US" sz="2100" dirty="0"/>
              <a:t>, </a:t>
            </a:r>
            <a:r>
              <a:rPr lang="en-US" sz="2100" dirty="0" err="1"/>
              <a:t>různé</a:t>
            </a:r>
            <a:r>
              <a:rPr lang="en-US" sz="2100" dirty="0"/>
              <a:t> </a:t>
            </a:r>
            <a:r>
              <a:rPr lang="en-US" sz="2100" dirty="0" err="1"/>
              <a:t>podoby</a:t>
            </a:r>
            <a:endParaRPr lang="en-US" sz="2100" dirty="0"/>
          </a:p>
          <a:p>
            <a:pPr lvl="1"/>
            <a:r>
              <a:rPr lang="en-US" sz="2100" dirty="0" err="1"/>
              <a:t>Otakar</a:t>
            </a:r>
            <a:r>
              <a:rPr lang="en-US" sz="2100" dirty="0"/>
              <a:t> </a:t>
            </a:r>
            <a:r>
              <a:rPr lang="en-US" sz="2100" dirty="0" err="1"/>
              <a:t>Španiel</a:t>
            </a:r>
            <a:r>
              <a:rPr lang="en-US" sz="2100" dirty="0"/>
              <a:t>, </a:t>
            </a:r>
            <a:r>
              <a:rPr lang="en-US" sz="2100" i="1" dirty="0" err="1"/>
              <a:t>Pomník</a:t>
            </a:r>
            <a:r>
              <a:rPr lang="en-US" sz="2100" i="1" dirty="0"/>
              <a:t> T.G. Masaryk</a:t>
            </a:r>
            <a:r>
              <a:rPr lang="en-US" sz="2100" dirty="0"/>
              <a:t>, 1938 a </a:t>
            </a:r>
            <a:r>
              <a:rPr lang="en-US" sz="2100" dirty="0" err="1"/>
              <a:t>znovu</a:t>
            </a:r>
            <a:r>
              <a:rPr lang="en-US" sz="2100" dirty="0"/>
              <a:t> 1998 (</a:t>
            </a:r>
            <a:r>
              <a:rPr lang="en-US" sz="2100" dirty="0" err="1"/>
              <a:t>Hradčany</a:t>
            </a:r>
            <a:r>
              <a:rPr lang="en-US" sz="2100" dirty="0"/>
              <a:t>)</a:t>
            </a:r>
          </a:p>
          <a:p>
            <a:pPr lvl="1"/>
            <a:r>
              <a:rPr lang="en-US" sz="2100" dirty="0" err="1"/>
              <a:t>Prezident</a:t>
            </a:r>
            <a:r>
              <a:rPr lang="en-US" sz="2100" dirty="0"/>
              <a:t>–</a:t>
            </a:r>
            <a:r>
              <a:rPr lang="en-US" sz="2100" dirty="0" err="1"/>
              <a:t>filosof</a:t>
            </a:r>
            <a:endParaRPr lang="en-US" sz="2100" dirty="0"/>
          </a:p>
          <a:p>
            <a:pPr lvl="1"/>
            <a:r>
              <a:rPr lang="en-US" sz="2100" b="1" dirty="0"/>
              <a:t>&gt;&gt; </a:t>
            </a:r>
            <a:r>
              <a:rPr lang="en-US" sz="2100" dirty="0" err="1"/>
              <a:t>Civilní</a:t>
            </a:r>
            <a:r>
              <a:rPr lang="en-US" sz="2100" dirty="0"/>
              <a:t> </a:t>
            </a:r>
            <a:r>
              <a:rPr lang="en-US" sz="2100" dirty="0" err="1"/>
              <a:t>autorita</a:t>
            </a:r>
            <a:r>
              <a:rPr lang="en-US" sz="2100" dirty="0"/>
              <a:t> vs. </a:t>
            </a:r>
            <a:r>
              <a:rPr lang="en-US" sz="2100" dirty="0" err="1"/>
              <a:t>monumentální</a:t>
            </a:r>
            <a:r>
              <a:rPr lang="en-US" sz="2100" dirty="0"/>
              <a:t> forma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72581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8E3505-36F5-47A9-A188-7C60ACBB9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BE37160-B976-1EAC-B673-3BD7D5E072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13" y="10"/>
            <a:ext cx="4956582" cy="6857990"/>
          </a:xfrm>
          <a:custGeom>
            <a:avLst/>
            <a:gdLst/>
            <a:ahLst/>
            <a:cxnLst/>
            <a:rect l="l" t="t" r="r" b="b"/>
            <a:pathLst>
              <a:path w="4956582" h="6858000">
                <a:moveTo>
                  <a:pt x="0" y="0"/>
                </a:moveTo>
                <a:lnTo>
                  <a:pt x="4161807" y="0"/>
                </a:lnTo>
                <a:lnTo>
                  <a:pt x="4176560" y="27485"/>
                </a:lnTo>
                <a:cubicBezTo>
                  <a:pt x="4666464" y="986552"/>
                  <a:pt x="4956582" y="2177077"/>
                  <a:pt x="4956582" y="3466807"/>
                </a:cubicBezTo>
                <a:cubicBezTo>
                  <a:pt x="4956582" y="4657326"/>
                  <a:pt x="4709381" y="5763316"/>
                  <a:pt x="4286027" y="6680757"/>
                </a:cubicBezTo>
                <a:lnTo>
                  <a:pt x="4199937" y="6858000"/>
                </a:lnTo>
                <a:lnTo>
                  <a:pt x="53039" y="6858000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283B6091-C9A6-4C92-8315-2DE12015E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C6ACBBE-7216-419A-81B7-BD305A9FE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9EFDDB-B419-6574-B0F9-552AC4A4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2903843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/>
              <a:t>SORELA  – Socialistická monumentalita</a:t>
            </a:r>
            <a:br>
              <a:rPr lang="en-US" sz="3200" b="1"/>
            </a:br>
            <a:endParaRPr lang="en-US" sz="3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9747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F968E7-BCA4-7A9A-E88C-8A5664CC4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20101" y="285749"/>
            <a:ext cx="3771898" cy="642937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1"/>
            <a:r>
              <a:rPr lang="en-US" dirty="0"/>
              <a:t>Julius </a:t>
            </a:r>
            <a:r>
              <a:rPr lang="en-US" dirty="0" err="1"/>
              <a:t>Fučík</a:t>
            </a:r>
            <a:endParaRPr lang="en-US" dirty="0"/>
          </a:p>
          <a:p>
            <a:pPr lvl="2"/>
            <a:r>
              <a:rPr lang="en-US" sz="2400" b="1" dirty="0"/>
              <a:t>Miloslav </a:t>
            </a:r>
            <a:r>
              <a:rPr lang="en-US" sz="2400" b="1" dirty="0" err="1"/>
              <a:t>Šonka</a:t>
            </a:r>
            <a:r>
              <a:rPr lang="en-US" sz="2400" b="1" dirty="0"/>
              <a:t>, </a:t>
            </a:r>
            <a:r>
              <a:rPr lang="en-US" sz="2400" b="1" i="1" dirty="0" err="1"/>
              <a:t>Pomník</a:t>
            </a:r>
            <a:r>
              <a:rPr lang="en-US" sz="2400" b="1" i="1" dirty="0"/>
              <a:t> Julia </a:t>
            </a:r>
            <a:r>
              <a:rPr lang="en-US" sz="2400" b="1" i="1" dirty="0" err="1"/>
              <a:t>Fučíka</a:t>
            </a:r>
            <a:r>
              <a:rPr lang="en-US" sz="2400" b="1" dirty="0"/>
              <a:t>, </a:t>
            </a:r>
            <a:r>
              <a:rPr lang="en-US" sz="2400" b="1" dirty="0" err="1"/>
              <a:t>Olšanské</a:t>
            </a:r>
            <a:r>
              <a:rPr lang="en-US" sz="2400" b="1" dirty="0"/>
              <a:t> </a:t>
            </a:r>
            <a:r>
              <a:rPr lang="en-US" sz="2400" b="1" dirty="0" err="1"/>
              <a:t>hřbitovy</a:t>
            </a:r>
            <a:r>
              <a:rPr lang="en-US" sz="2400" b="1" dirty="0"/>
              <a:t>, 1979</a:t>
            </a:r>
          </a:p>
          <a:p>
            <a:pPr lvl="1"/>
            <a:r>
              <a:rPr lang="en-US" dirty="0" err="1"/>
              <a:t>Vítkov</a:t>
            </a:r>
            <a:r>
              <a:rPr lang="en-US" dirty="0"/>
              <a:t> – </a:t>
            </a:r>
            <a:r>
              <a:rPr lang="en-US" dirty="0" err="1"/>
              <a:t>Národní</a:t>
            </a:r>
            <a:r>
              <a:rPr lang="en-US" dirty="0"/>
              <a:t> </a:t>
            </a:r>
            <a:r>
              <a:rPr lang="en-US" dirty="0" err="1"/>
              <a:t>památník</a:t>
            </a:r>
            <a:endParaRPr lang="en-US" dirty="0"/>
          </a:p>
          <a:p>
            <a:pPr lvl="1"/>
            <a:r>
              <a:rPr lang="en-US" b="1" dirty="0"/>
              <a:t>&gt;&gt;</a:t>
            </a:r>
            <a:r>
              <a:rPr lang="en-US" dirty="0"/>
              <a:t> </a:t>
            </a:r>
            <a:r>
              <a:rPr lang="en-US" dirty="0" err="1"/>
              <a:t>Ideologický</a:t>
            </a:r>
            <a:r>
              <a:rPr lang="en-US" dirty="0"/>
              <a:t> </a:t>
            </a:r>
            <a:r>
              <a:rPr lang="en-US" dirty="0" err="1"/>
              <a:t>patos</a:t>
            </a:r>
            <a:r>
              <a:rPr lang="en-US" dirty="0"/>
              <a:t>, </a:t>
            </a:r>
            <a:r>
              <a:rPr lang="en-US" dirty="0" err="1"/>
              <a:t>typizace</a:t>
            </a:r>
            <a:r>
              <a:rPr lang="en-US" dirty="0"/>
              <a:t> </a:t>
            </a:r>
            <a:r>
              <a:rPr lang="en-US" dirty="0" err="1"/>
              <a:t>hrdiny</a:t>
            </a:r>
            <a:endParaRPr lang="en-US" dirty="0"/>
          </a:p>
          <a:p>
            <a:r>
              <a:rPr lang="en-US" sz="2400" b="1" dirty="0" err="1"/>
              <a:t>Stalinův</a:t>
            </a:r>
            <a:r>
              <a:rPr lang="en-US" sz="2400" b="1" dirty="0"/>
              <a:t> </a:t>
            </a:r>
            <a:r>
              <a:rPr lang="en-US" sz="2400" b="1" dirty="0" err="1"/>
              <a:t>pomník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Letné</a:t>
            </a:r>
            <a:endParaRPr lang="en-US" sz="2400" b="1" dirty="0"/>
          </a:p>
          <a:p>
            <a:pPr lvl="1"/>
            <a:r>
              <a:rPr lang="en-US" dirty="0"/>
              <a:t>1955–1962</a:t>
            </a:r>
          </a:p>
          <a:p>
            <a:pPr lvl="1"/>
            <a:r>
              <a:rPr lang="en-US" dirty="0" err="1"/>
              <a:t>Největší</a:t>
            </a:r>
            <a:r>
              <a:rPr lang="en-US" dirty="0"/>
              <a:t> </a:t>
            </a:r>
            <a:r>
              <a:rPr lang="en-US" dirty="0" err="1"/>
              <a:t>skupinová</a:t>
            </a:r>
            <a:r>
              <a:rPr lang="en-US" dirty="0"/>
              <a:t> </a:t>
            </a:r>
            <a:r>
              <a:rPr lang="en-US" dirty="0" err="1"/>
              <a:t>socha</a:t>
            </a:r>
            <a:r>
              <a:rPr lang="en-US" dirty="0"/>
              <a:t> v </a:t>
            </a:r>
            <a:r>
              <a:rPr lang="en-US" dirty="0" err="1"/>
              <a:t>Evropě</a:t>
            </a:r>
            <a:endParaRPr lang="en-US" dirty="0"/>
          </a:p>
          <a:p>
            <a:pPr lvl="1"/>
            <a:r>
              <a:rPr lang="en-US" dirty="0" err="1"/>
              <a:t>Zničení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politický</a:t>
            </a:r>
            <a:r>
              <a:rPr lang="en-US" dirty="0"/>
              <a:t> </a:t>
            </a:r>
            <a:r>
              <a:rPr lang="en-US" dirty="0" err="1"/>
              <a:t>akt</a:t>
            </a:r>
            <a:endParaRPr lang="en-US" dirty="0"/>
          </a:p>
          <a:p>
            <a:pPr lvl="1"/>
            <a:r>
              <a:rPr lang="en-US" b="1" dirty="0"/>
              <a:t>&gt;&gt;</a:t>
            </a:r>
            <a:r>
              <a:rPr lang="en-US" dirty="0"/>
              <a:t> </a:t>
            </a:r>
            <a:r>
              <a:rPr lang="en-US" dirty="0" err="1"/>
              <a:t>Paměť</a:t>
            </a:r>
            <a:r>
              <a:rPr lang="en-US" dirty="0"/>
              <a:t>, trauma, </a:t>
            </a:r>
            <a:r>
              <a:rPr lang="en-US" dirty="0" err="1"/>
              <a:t>ikonoklasmus</a:t>
            </a:r>
            <a:endParaRPr lang="en-US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0416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C805DE-9DD2-E487-75BA-32EB35B2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216269"/>
            <a:ext cx="10515600" cy="1325563"/>
          </a:xfrm>
        </p:spPr>
        <p:txBody>
          <a:bodyPr/>
          <a:lstStyle/>
          <a:p>
            <a:r>
              <a:rPr lang="cs-CZ" b="1" dirty="0"/>
              <a:t>Proč studovat pomníky a památníky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53380E-E65F-C2F6-68DA-2F5CBBF49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1328668"/>
            <a:ext cx="5181600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Pomník, památník = specifický typ vizuálního pramene ve veřejném prostoru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Nejenom umělecká díla, ale </a:t>
            </a:r>
            <a:r>
              <a:rPr lang="cs-CZ" b="1" dirty="0"/>
              <a:t>nosiče hodnot, ideologií a moci…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&gt;&gt; jak si společnost v té které době přeje být viděna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4C83E6-0964-5778-4145-946398B8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0435" y="1328668"/>
            <a:ext cx="5181600" cy="4351338"/>
          </a:xfrm>
        </p:spPr>
        <p:txBody>
          <a:bodyPr>
            <a:noAutofit/>
          </a:bodyPr>
          <a:lstStyle/>
          <a:p>
            <a:r>
              <a:rPr lang="cs-CZ" dirty="0"/>
              <a:t>Umění a pomníky jsou:</a:t>
            </a:r>
          </a:p>
          <a:p>
            <a:pPr lvl="1"/>
            <a:r>
              <a:rPr lang="cs-CZ" sz="2800" dirty="0"/>
              <a:t> „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witnesses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past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stages</a:t>
            </a:r>
            <a:r>
              <a:rPr lang="cs-CZ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development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human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spirit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’,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objects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‘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cs-CZ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possible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structures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thought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representation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given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</a:t>
            </a:r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’.</a:t>
            </a:r>
            <a:r>
              <a:rPr lang="cs-CZ" sz="2800" dirty="0"/>
              <a:t>“ J. </a:t>
            </a:r>
            <a:r>
              <a:rPr lang="cs-CZ" sz="2800" dirty="0" err="1"/>
              <a:t>Burkhardt</a:t>
            </a:r>
            <a:endParaRPr lang="cs-CZ" sz="2800" dirty="0"/>
          </a:p>
          <a:p>
            <a:pPr lvl="2"/>
            <a:r>
              <a:rPr lang="cs-CZ" sz="2800" dirty="0"/>
              <a:t>struktury myšlení</a:t>
            </a:r>
          </a:p>
          <a:p>
            <a:pPr lvl="2"/>
            <a:r>
              <a:rPr lang="cs-CZ" sz="2800" dirty="0"/>
              <a:t>způsoby reprezentace</a:t>
            </a:r>
          </a:p>
          <a:p>
            <a:pPr lvl="2"/>
            <a:r>
              <a:rPr lang="cs-CZ" sz="2800" dirty="0"/>
              <a:t>hodnoty dané epochy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578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28E3505-36F5-47A9-A188-7C60ACBB9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7" descr="Obsah obrázku socha, budova, umění, Bronzová socha&#10;&#10;Popis byl vytvořen automaticky">
            <a:extLst>
              <a:ext uri="{FF2B5EF4-FFF2-40B4-BE49-F238E27FC236}">
                <a16:creationId xmlns:a16="http://schemas.microsoft.com/office/drawing/2014/main" id="{240281BB-06D0-5997-B7AD-A3844C9ABA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13" y="10"/>
            <a:ext cx="4956582" cy="6857990"/>
          </a:xfrm>
          <a:custGeom>
            <a:avLst/>
            <a:gdLst/>
            <a:ahLst/>
            <a:cxnLst/>
            <a:rect l="l" t="t" r="r" b="b"/>
            <a:pathLst>
              <a:path w="4956582" h="6858000">
                <a:moveTo>
                  <a:pt x="0" y="0"/>
                </a:moveTo>
                <a:lnTo>
                  <a:pt x="4161807" y="0"/>
                </a:lnTo>
                <a:lnTo>
                  <a:pt x="4176560" y="27485"/>
                </a:lnTo>
                <a:cubicBezTo>
                  <a:pt x="4666464" y="986552"/>
                  <a:pt x="4956582" y="2177077"/>
                  <a:pt x="4956582" y="3466807"/>
                </a:cubicBezTo>
                <a:cubicBezTo>
                  <a:pt x="4956582" y="4657326"/>
                  <a:pt x="4709381" y="5763316"/>
                  <a:pt x="4286027" y="6680757"/>
                </a:cubicBezTo>
                <a:lnTo>
                  <a:pt x="4199937" y="6858000"/>
                </a:lnTo>
                <a:lnTo>
                  <a:pt x="53039" y="6858000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283B6091-C9A6-4C92-8315-2DE12015E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CC6ACBBE-7216-419A-81B7-BD305A9FE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6F7925-D0C0-8F80-ABEA-021B47BD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2903843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 b="1"/>
              <a:t>Postsocialistická Praha</a:t>
            </a:r>
            <a:br>
              <a:rPr lang="en-US" sz="2700" b="1"/>
            </a:br>
            <a:endParaRPr 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9747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67C892-3679-3732-54C3-631CE3E49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20100" y="171451"/>
            <a:ext cx="3771900" cy="642937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2400" dirty="0"/>
              <a:t>Absence </a:t>
            </a:r>
            <a:r>
              <a:rPr lang="en-US" sz="2400" dirty="0" err="1"/>
              <a:t>velkých</a:t>
            </a:r>
            <a:r>
              <a:rPr lang="en-US" sz="2400" dirty="0"/>
              <a:t> </a:t>
            </a:r>
            <a:r>
              <a:rPr lang="en-US" sz="2400" dirty="0" err="1"/>
              <a:t>hrdinů</a:t>
            </a:r>
            <a:endParaRPr lang="en-US" sz="2400" dirty="0"/>
          </a:p>
          <a:p>
            <a:r>
              <a:rPr lang="en-US" sz="2400" dirty="0" err="1"/>
              <a:t>Ironie</a:t>
            </a:r>
            <a:r>
              <a:rPr lang="en-US" sz="2400" dirty="0"/>
              <a:t>, fragment, </a:t>
            </a:r>
            <a:r>
              <a:rPr lang="en-US" sz="2400" dirty="0" err="1"/>
              <a:t>pochybnost</a:t>
            </a:r>
            <a:endParaRPr lang="en-US" sz="2400" dirty="0"/>
          </a:p>
          <a:p>
            <a:r>
              <a:rPr lang="en-US" sz="2400" b="1" dirty="0"/>
              <a:t>&gt;&gt;</a:t>
            </a:r>
            <a:r>
              <a:rPr lang="en-US" sz="2400" dirty="0"/>
              <a:t> </a:t>
            </a:r>
            <a:r>
              <a:rPr lang="en-US" sz="2400" dirty="0" err="1"/>
              <a:t>Krize</a:t>
            </a:r>
            <a:r>
              <a:rPr lang="en-US" sz="2400" dirty="0"/>
              <a:t> monumentality</a:t>
            </a:r>
          </a:p>
          <a:p>
            <a:r>
              <a:rPr lang="en-US" sz="2400" b="1" dirty="0" err="1"/>
              <a:t>Pražské</a:t>
            </a:r>
            <a:r>
              <a:rPr lang="en-US" sz="2400" b="1" dirty="0"/>
              <a:t> </a:t>
            </a:r>
            <a:r>
              <a:rPr lang="en-US" sz="2400" b="1" dirty="0" err="1"/>
              <a:t>sochy</a:t>
            </a:r>
            <a:r>
              <a:rPr lang="en-US" sz="2400" b="1" dirty="0"/>
              <a:t> v </a:t>
            </a:r>
            <a:r>
              <a:rPr lang="en-US" sz="2400" b="1" dirty="0" err="1"/>
              <a:t>konfliktu</a:t>
            </a:r>
            <a:endParaRPr lang="en-US" sz="2400" b="1" dirty="0"/>
          </a:p>
          <a:p>
            <a:pPr lvl="1"/>
            <a:r>
              <a:rPr lang="en-US" dirty="0" err="1"/>
              <a:t>Přesuny</a:t>
            </a:r>
            <a:r>
              <a:rPr lang="en-US" dirty="0"/>
              <a:t>, </a:t>
            </a:r>
            <a:r>
              <a:rPr lang="en-US" dirty="0" err="1"/>
              <a:t>odstraňování</a:t>
            </a:r>
            <a:r>
              <a:rPr lang="en-US" dirty="0"/>
              <a:t>, </a:t>
            </a:r>
            <a:r>
              <a:rPr lang="en-US" dirty="0" err="1"/>
              <a:t>návraty</a:t>
            </a:r>
            <a:endParaRPr lang="en-US" dirty="0"/>
          </a:p>
          <a:p>
            <a:pPr lvl="1"/>
            <a:r>
              <a:rPr lang="en-US" dirty="0" err="1"/>
              <a:t>Debaty</a:t>
            </a:r>
            <a:r>
              <a:rPr lang="en-US" dirty="0"/>
              <a:t> po </a:t>
            </a:r>
            <a:r>
              <a:rPr lang="en-US" dirty="0" err="1"/>
              <a:t>roce</a:t>
            </a:r>
            <a:r>
              <a:rPr lang="en-US" dirty="0"/>
              <a:t> 1989</a:t>
            </a:r>
          </a:p>
          <a:p>
            <a:pPr lvl="1"/>
            <a:r>
              <a:rPr lang="en-US" b="1" dirty="0"/>
              <a:t>&gt;&gt;</a:t>
            </a:r>
            <a:r>
              <a:rPr lang="en-US" dirty="0"/>
              <a:t> </a:t>
            </a:r>
            <a:r>
              <a:rPr lang="en-US" dirty="0" err="1"/>
              <a:t>Paměť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proces</a:t>
            </a:r>
            <a:endParaRPr lang="en-US" dirty="0"/>
          </a:p>
          <a:p>
            <a:r>
              <a:rPr lang="en-US" sz="2400" b="1" dirty="0"/>
              <a:t>David </a:t>
            </a:r>
            <a:r>
              <a:rPr lang="en-US" sz="2400" b="1" dirty="0" err="1"/>
              <a:t>Černý</a:t>
            </a:r>
            <a:r>
              <a:rPr lang="en-US" sz="2400" b="1" dirty="0"/>
              <a:t>: </a:t>
            </a:r>
            <a:r>
              <a:rPr lang="en-US" sz="2400" b="1" dirty="0" err="1"/>
              <a:t>subverze</a:t>
            </a:r>
            <a:endParaRPr lang="en-US" sz="2400" b="1" dirty="0"/>
          </a:p>
          <a:p>
            <a:pPr lvl="1"/>
            <a:r>
              <a:rPr lang="en-US" dirty="0" err="1"/>
              <a:t>Miminka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Žižkovské</a:t>
            </a:r>
            <a:r>
              <a:rPr lang="en-US" dirty="0"/>
              <a:t> </a:t>
            </a:r>
            <a:r>
              <a:rPr lang="en-US" dirty="0" err="1"/>
              <a:t>věži</a:t>
            </a:r>
            <a:endParaRPr lang="en-US" dirty="0"/>
          </a:p>
          <a:p>
            <a:pPr lvl="1"/>
            <a:r>
              <a:rPr lang="en-US" dirty="0" err="1"/>
              <a:t>Svatý</a:t>
            </a:r>
            <a:r>
              <a:rPr lang="en-US" dirty="0"/>
              <a:t> Václav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mrtvém</a:t>
            </a:r>
            <a:r>
              <a:rPr lang="en-US" dirty="0"/>
              <a:t> </a:t>
            </a:r>
            <a:r>
              <a:rPr lang="en-US" dirty="0" err="1"/>
              <a:t>koni</a:t>
            </a:r>
            <a:r>
              <a:rPr lang="en-US" dirty="0"/>
              <a:t> (</a:t>
            </a:r>
            <a:r>
              <a:rPr lang="en-US" dirty="0" err="1"/>
              <a:t>Lucerna</a:t>
            </a:r>
            <a:r>
              <a:rPr lang="en-US" dirty="0"/>
              <a:t>)</a:t>
            </a:r>
          </a:p>
          <a:p>
            <a:pPr lvl="1"/>
            <a:r>
              <a:rPr lang="en-US" b="1" dirty="0"/>
              <a:t>&gt;&gt; </a:t>
            </a:r>
            <a:r>
              <a:rPr lang="en-US" dirty="0" err="1"/>
              <a:t>Parodie</a:t>
            </a:r>
            <a:r>
              <a:rPr lang="en-US" dirty="0"/>
              <a:t> </a:t>
            </a:r>
            <a:r>
              <a:rPr lang="en-US" dirty="0" err="1"/>
              <a:t>tradiční</a:t>
            </a:r>
            <a:r>
              <a:rPr lang="en-US" dirty="0"/>
              <a:t> </a:t>
            </a:r>
            <a:r>
              <a:rPr lang="en-US" dirty="0" err="1"/>
              <a:t>ikonografie</a:t>
            </a:r>
            <a:endParaRPr lang="en-US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87176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17A3DF-3DC8-9D6A-F67F-E4FD8E38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Paměť holocaustu</a:t>
            </a:r>
            <a:b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7F7412-13AC-81DE-D9A4-BCA35BBA6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3244" y="74141"/>
            <a:ext cx="3461478" cy="2765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600" dirty="0"/>
              <a:t>Rabi </a:t>
            </a:r>
            <a:r>
              <a:rPr lang="en-US" sz="1600" dirty="0" err="1"/>
              <a:t>Löw</a:t>
            </a:r>
            <a:r>
              <a:rPr lang="en-US" sz="1600" dirty="0"/>
              <a:t> - </a:t>
            </a:r>
            <a:r>
              <a:rPr lang="cs-CZ" sz="1600" i="0" u="none" strike="noStrike" dirty="0">
                <a:effectLst/>
              </a:rPr>
              <a:t>největším náboženským myslitelem judaismu ve střední Evropě 16.–17. století</a:t>
            </a:r>
          </a:p>
          <a:p>
            <a:pPr lvl="1"/>
            <a:r>
              <a:rPr lang="cs-CZ" sz="1050" i="1" dirty="0"/>
              <a:t>Ladislav </a:t>
            </a:r>
            <a:r>
              <a:rPr lang="cs-CZ" sz="1050" i="1" dirty="0" err="1"/>
              <a:t>Šaloun</a:t>
            </a:r>
            <a:r>
              <a:rPr lang="cs-CZ" sz="1050" i="1" dirty="0"/>
              <a:t>, </a:t>
            </a:r>
            <a:r>
              <a:rPr lang="cs-CZ" sz="1050" i="1" dirty="0" err="1"/>
              <a:t>Jehuda</a:t>
            </a:r>
            <a:r>
              <a:rPr lang="cs-CZ" sz="1050" i="1" dirty="0"/>
              <a:t> ben </a:t>
            </a:r>
            <a:r>
              <a:rPr lang="cs-CZ" sz="1050" i="1" dirty="0" err="1"/>
              <a:t>Becalel</a:t>
            </a:r>
            <a:r>
              <a:rPr lang="cs-CZ" sz="1050" i="1" dirty="0"/>
              <a:t>, 1910, Nová radnice, Mariánské </a:t>
            </a:r>
            <a:r>
              <a:rPr lang="cs-CZ" sz="1050" i="1" dirty="0" err="1"/>
              <a:t>náměsti</a:t>
            </a:r>
            <a:endParaRPr lang="en-US" sz="1050" i="1" dirty="0"/>
          </a:p>
          <a:p>
            <a:r>
              <a:rPr lang="en-US" sz="1600" i="0" u="none" strike="noStrike" dirty="0" err="1">
                <a:effectLst/>
              </a:rPr>
              <a:t>Seznam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kamenů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zmizelých</a:t>
            </a:r>
            <a:r>
              <a:rPr lang="en-US" sz="1600" i="0" u="none" strike="noStrike" dirty="0">
                <a:effectLst/>
              </a:rPr>
              <a:t> v </a:t>
            </a:r>
            <a:r>
              <a:rPr lang="en-US" sz="1600" i="0" u="none" strike="noStrike" dirty="0" err="1">
                <a:effectLst/>
              </a:rPr>
              <a:t>Česku</a:t>
            </a:r>
            <a:r>
              <a:rPr lang="en-US" sz="1600" i="0" u="none" strike="noStrike" dirty="0">
                <a:effectLst/>
              </a:rPr>
              <a:t> (</a:t>
            </a:r>
            <a:r>
              <a:rPr lang="en-US" sz="1600" dirty="0"/>
              <a:t>Stolpersteine) – Gunter </a:t>
            </a:r>
            <a:r>
              <a:rPr lang="en-US" sz="1600" dirty="0" err="1"/>
              <a:t>Demnig</a:t>
            </a:r>
            <a:endParaRPr lang="en-US" sz="1600" dirty="0"/>
          </a:p>
          <a:p>
            <a:r>
              <a:rPr lang="en-US" sz="1600" dirty="0"/>
              <a:t>&gt;&gt; Anti-monument, </a:t>
            </a:r>
            <a:r>
              <a:rPr lang="en-US" sz="1600" dirty="0" err="1"/>
              <a:t>každodenní</a:t>
            </a:r>
            <a:r>
              <a:rPr lang="en-US" sz="1600" dirty="0"/>
              <a:t> </a:t>
            </a:r>
            <a:r>
              <a:rPr lang="en-US" sz="1600" dirty="0" err="1"/>
              <a:t>paměť</a:t>
            </a:r>
            <a:endParaRPr lang="en-US" sz="1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5355E5-C004-CE86-DA55-FF0883184D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E42F39A-28D3-197B-D3C9-7CB7FEB18E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31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D1B1BD-A69B-25F9-21E0-54455E62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Gender a pražské sochy</a:t>
            </a:r>
            <a:br>
              <a:rPr lang="en-US" sz="31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31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venku, strom, socha, obloha&#10;&#10;Popis byl vytvořen automaticky">
            <a:extLst>
              <a:ext uri="{FF2B5EF4-FFF2-40B4-BE49-F238E27FC236}">
                <a16:creationId xmlns:a16="http://schemas.microsoft.com/office/drawing/2014/main" id="{24F2F9FB-280A-45D9-7A67-385BA02567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A80893-4F98-1EBB-306B-EE5AFA5AF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0361" y="1488558"/>
            <a:ext cx="4121015" cy="501856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lvl="1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Minimum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ženských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postav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Karel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Pokorný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Pomník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Boženy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Němcové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Slovanský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ostrov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1955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&gt;&gt;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Kdo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hodný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paměti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pPr lvl="1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Gustav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Zoula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Čeněk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Vosmík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Pomník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Benedikta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Roezla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1898,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Karlovo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náměstí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Obrázek 5" descr="Obsah obrázku obloha, venku, socha, mrak&#10;&#10;Popis byl vytvořen automaticky">
            <a:extLst>
              <a:ext uri="{FF2B5EF4-FFF2-40B4-BE49-F238E27FC236}">
                <a16:creationId xmlns:a16="http://schemas.microsoft.com/office/drawing/2014/main" id="{5CECEC04-5C78-58E6-83E3-530CA85176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8060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381A38-393C-6FD2-68B6-4D72CF7A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/>
              <a:t>Mapa paměti města</a:t>
            </a:r>
            <a:br>
              <a:rPr lang="en-US" sz="4200" b="1"/>
            </a:br>
            <a:endParaRPr lang="en-US" sz="42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A411CA-CC57-8028-ED11-36E2195F88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Centrum vs. </a:t>
            </a:r>
            <a:r>
              <a:rPr lang="en-US" sz="2200" dirty="0" err="1"/>
              <a:t>Periferie</a:t>
            </a:r>
            <a:endParaRPr lang="en-US" sz="2200" dirty="0"/>
          </a:p>
          <a:p>
            <a:r>
              <a:rPr lang="en-US" sz="2200" dirty="0" err="1"/>
              <a:t>Která</a:t>
            </a:r>
            <a:r>
              <a:rPr lang="en-US" sz="2200" dirty="0"/>
              <a:t> </a:t>
            </a:r>
            <a:r>
              <a:rPr lang="en-US" sz="2200" dirty="0" err="1"/>
              <a:t>socha</a:t>
            </a:r>
            <a:r>
              <a:rPr lang="en-US" sz="2200" dirty="0"/>
              <a:t> </a:t>
            </a:r>
            <a:r>
              <a:rPr lang="en-US" sz="2200" dirty="0" err="1"/>
              <a:t>nejlépe</a:t>
            </a:r>
            <a:r>
              <a:rPr lang="en-US" sz="2200" dirty="0"/>
              <a:t> </a:t>
            </a:r>
            <a:r>
              <a:rPr lang="en-US" sz="2200" dirty="0" err="1"/>
              <a:t>reprezentuje</a:t>
            </a:r>
            <a:r>
              <a:rPr lang="en-US" sz="2200" dirty="0"/>
              <a:t> „</a:t>
            </a:r>
            <a:r>
              <a:rPr lang="en-US" sz="2200" dirty="0" err="1"/>
              <a:t>české</a:t>
            </a:r>
            <a:r>
              <a:rPr lang="en-US" sz="2200" dirty="0"/>
              <a:t> </a:t>
            </a:r>
            <a:r>
              <a:rPr lang="en-US" sz="2200" dirty="0" err="1"/>
              <a:t>dějiny</a:t>
            </a:r>
            <a:r>
              <a:rPr lang="en-US" sz="2200" dirty="0"/>
              <a:t>“?</a:t>
            </a:r>
          </a:p>
          <a:p>
            <a:r>
              <a:rPr lang="en-US" sz="2200" dirty="0" err="1"/>
              <a:t>Která</a:t>
            </a:r>
            <a:r>
              <a:rPr lang="en-US" sz="2200" dirty="0"/>
              <a:t> by </a:t>
            </a:r>
            <a:r>
              <a:rPr lang="en-US" sz="2200" dirty="0" err="1"/>
              <a:t>měla</a:t>
            </a:r>
            <a:r>
              <a:rPr lang="en-US" sz="2200" dirty="0"/>
              <a:t> </a:t>
            </a:r>
            <a:r>
              <a:rPr lang="en-US" sz="2200" dirty="0" err="1"/>
              <a:t>zmizet</a:t>
            </a:r>
            <a:r>
              <a:rPr lang="en-US" sz="2200" dirty="0"/>
              <a:t>?</a:t>
            </a:r>
          </a:p>
          <a:p>
            <a:r>
              <a:rPr lang="en-US" sz="2200" dirty="0" err="1"/>
              <a:t>Jaký</a:t>
            </a:r>
            <a:r>
              <a:rPr lang="en-US" sz="2200" dirty="0"/>
              <a:t> monument </a:t>
            </a:r>
            <a:r>
              <a:rPr lang="en-US" sz="2200" dirty="0" err="1"/>
              <a:t>dnes</a:t>
            </a:r>
            <a:r>
              <a:rPr lang="en-US" sz="2200" dirty="0"/>
              <a:t> </a:t>
            </a:r>
            <a:r>
              <a:rPr lang="en-US" sz="2200" dirty="0" err="1"/>
              <a:t>chybí</a:t>
            </a:r>
            <a:r>
              <a:rPr lang="en-US" sz="2200" dirty="0"/>
              <a:t>?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5" name="Zástupný obsah 4" descr="Obsah obrázku mapa, atlas, text&#10;&#10;Popis byl vytvořen automaticky">
            <a:extLst>
              <a:ext uri="{FF2B5EF4-FFF2-40B4-BE49-F238E27FC236}">
                <a16:creationId xmlns:a16="http://schemas.microsoft.com/office/drawing/2014/main" id="{B424C7E5-4689-DB0B-BA85-971BCD13DB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660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A6B9DC-F64C-42F5-3828-53F09A1A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021401-9F8A-41BB-6D1F-5C6F25A01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4152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/>
              <a:t>Blackwood</a:t>
            </a:r>
            <a:r>
              <a:rPr lang="cs-CZ" dirty="0"/>
              <a:t>, J., </a:t>
            </a:r>
            <a:r>
              <a:rPr lang="cs-CZ" i="1" dirty="0" err="1"/>
              <a:t>London’s</a:t>
            </a:r>
            <a:r>
              <a:rPr lang="cs-CZ" i="1" dirty="0"/>
              <a:t> </a:t>
            </a:r>
            <a:r>
              <a:rPr lang="cs-CZ" i="1" dirty="0" err="1"/>
              <a:t>Immortals</a:t>
            </a:r>
            <a:r>
              <a:rPr lang="cs-CZ" i="1" dirty="0"/>
              <a:t>.</a:t>
            </a:r>
            <a:r>
              <a:rPr lang="cs-CZ" dirty="0"/>
              <a:t> London, 1989.</a:t>
            </a:r>
          </a:p>
          <a:p>
            <a:r>
              <a:rPr lang="cs-CZ" dirty="0" err="1"/>
              <a:t>Berggren</a:t>
            </a:r>
            <a:r>
              <a:rPr lang="cs-CZ" dirty="0"/>
              <a:t>, Lars – </a:t>
            </a:r>
            <a:r>
              <a:rPr lang="cs-CZ" dirty="0" err="1"/>
              <a:t>Sjöstedt</a:t>
            </a:r>
            <a:r>
              <a:rPr lang="cs-CZ" dirty="0"/>
              <a:t>, </a:t>
            </a:r>
            <a:r>
              <a:rPr lang="cs-CZ" dirty="0" err="1"/>
              <a:t>Lennart</a:t>
            </a:r>
            <a:r>
              <a:rPr lang="cs-CZ" dirty="0"/>
              <a:t>, </a:t>
            </a:r>
            <a:r>
              <a:rPr lang="cs-CZ" i="1" dirty="0" err="1"/>
              <a:t>L’ombra</a:t>
            </a:r>
            <a:r>
              <a:rPr lang="cs-CZ" i="1" dirty="0"/>
              <a:t> dei grandi: </a:t>
            </a:r>
            <a:r>
              <a:rPr lang="cs-CZ" i="1" dirty="0" err="1"/>
              <a:t>Monumenti</a:t>
            </a:r>
            <a:r>
              <a:rPr lang="cs-CZ" i="1" dirty="0"/>
              <a:t> e </a:t>
            </a:r>
            <a:r>
              <a:rPr lang="cs-CZ" i="1" dirty="0" err="1"/>
              <a:t>politica</a:t>
            </a:r>
            <a:r>
              <a:rPr lang="cs-CZ" i="1" dirty="0"/>
              <a:t> </a:t>
            </a:r>
            <a:r>
              <a:rPr lang="cs-CZ" i="1" dirty="0" err="1"/>
              <a:t>monumentale</a:t>
            </a:r>
            <a:r>
              <a:rPr lang="cs-CZ" i="1" dirty="0"/>
              <a:t> a Roma (1870–1895).</a:t>
            </a:r>
            <a:r>
              <a:rPr lang="cs-CZ" dirty="0"/>
              <a:t> Rome, 1996.</a:t>
            </a:r>
          </a:p>
          <a:p>
            <a:r>
              <a:rPr lang="cs-CZ" dirty="0" err="1"/>
              <a:t>Held</a:t>
            </a:r>
            <a:r>
              <a:rPr lang="cs-CZ" dirty="0"/>
              <a:t>, Jutta, </a:t>
            </a:r>
            <a:r>
              <a:rPr lang="cs-CZ" i="1" dirty="0"/>
              <a:t>Monument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Volk</a:t>
            </a:r>
            <a:r>
              <a:rPr lang="cs-CZ" i="1" dirty="0"/>
              <a:t>: </a:t>
            </a:r>
            <a:r>
              <a:rPr lang="cs-CZ" i="1" dirty="0" err="1"/>
              <a:t>Vorrevolutionäre</a:t>
            </a:r>
            <a:r>
              <a:rPr lang="cs-CZ" i="1" dirty="0"/>
              <a:t> </a:t>
            </a:r>
            <a:r>
              <a:rPr lang="cs-CZ" i="1" dirty="0" err="1"/>
              <a:t>Wahrnehmung</a:t>
            </a:r>
            <a:r>
              <a:rPr lang="cs-CZ" i="1" dirty="0"/>
              <a:t> in </a:t>
            </a:r>
            <a:r>
              <a:rPr lang="cs-CZ" i="1" dirty="0" err="1"/>
              <a:t>Bildern</a:t>
            </a:r>
            <a:r>
              <a:rPr lang="cs-CZ" i="1" dirty="0"/>
              <a:t> des </a:t>
            </a:r>
            <a:r>
              <a:rPr lang="cs-CZ" i="1" dirty="0" err="1"/>
              <a:t>ausgehenden</a:t>
            </a:r>
            <a:r>
              <a:rPr lang="cs-CZ" i="1" dirty="0"/>
              <a:t> Ancien Régime.</a:t>
            </a:r>
            <a:r>
              <a:rPr lang="cs-CZ" dirty="0"/>
              <a:t> </a:t>
            </a:r>
            <a:r>
              <a:rPr lang="cs-CZ" dirty="0" err="1"/>
              <a:t>Cologne</a:t>
            </a:r>
            <a:r>
              <a:rPr lang="cs-CZ" dirty="0"/>
              <a:t>–</a:t>
            </a:r>
            <a:r>
              <a:rPr lang="cs-CZ" dirty="0" err="1"/>
              <a:t>Vienna</a:t>
            </a:r>
            <a:r>
              <a:rPr lang="cs-CZ" dirty="0"/>
              <a:t>, 1990.</a:t>
            </a:r>
          </a:p>
          <a:p>
            <a:r>
              <a:rPr lang="cs-CZ" dirty="0"/>
              <a:t>Manzi, P., </a:t>
            </a:r>
            <a:r>
              <a:rPr lang="cs-CZ" i="1" dirty="0" err="1"/>
              <a:t>Cronistoria</a:t>
            </a:r>
            <a:r>
              <a:rPr lang="cs-CZ" i="1" dirty="0"/>
              <a:t> di </a:t>
            </a:r>
            <a:r>
              <a:rPr lang="cs-CZ" i="1" dirty="0" err="1"/>
              <a:t>un</a:t>
            </a:r>
            <a:r>
              <a:rPr lang="cs-CZ" i="1" dirty="0"/>
              <a:t> </a:t>
            </a:r>
            <a:r>
              <a:rPr lang="cs-CZ" i="1" dirty="0" err="1"/>
              <a:t>monumento</a:t>
            </a:r>
            <a:r>
              <a:rPr lang="cs-CZ" i="1" dirty="0"/>
              <a:t>: </a:t>
            </a:r>
            <a:r>
              <a:rPr lang="cs-CZ" i="1" dirty="0" err="1"/>
              <a:t>Giordano</a:t>
            </a:r>
            <a:r>
              <a:rPr lang="cs-CZ" i="1" dirty="0"/>
              <a:t> Bruno in </a:t>
            </a:r>
            <a:r>
              <a:rPr lang="cs-CZ" i="1" dirty="0" err="1"/>
              <a:t>Campo</a:t>
            </a:r>
            <a:r>
              <a:rPr lang="cs-CZ" i="1" dirty="0"/>
              <a:t> de’ </a:t>
            </a:r>
            <a:r>
              <a:rPr lang="cs-CZ" i="1" dirty="0" err="1"/>
              <a:t>Fiori</a:t>
            </a:r>
            <a:r>
              <a:rPr lang="cs-CZ" i="1" dirty="0"/>
              <a:t>.</a:t>
            </a:r>
            <a:r>
              <a:rPr lang="cs-CZ" dirty="0"/>
              <a:t> </a:t>
            </a:r>
            <a:r>
              <a:rPr lang="cs-CZ" dirty="0" err="1"/>
              <a:t>Nola</a:t>
            </a:r>
            <a:r>
              <a:rPr lang="cs-CZ" dirty="0"/>
              <a:t>, 1963.</a:t>
            </a:r>
          </a:p>
          <a:p>
            <a:r>
              <a:rPr lang="cs-CZ" dirty="0"/>
              <a:t>Martin, Michel, </a:t>
            </a:r>
            <a:r>
              <a:rPr lang="cs-CZ" i="1" dirty="0"/>
              <a:t>Les </a:t>
            </a:r>
            <a:r>
              <a:rPr lang="cs-CZ" i="1" dirty="0" err="1"/>
              <a:t>monuments</a:t>
            </a:r>
            <a:r>
              <a:rPr lang="cs-CZ" i="1" dirty="0"/>
              <a:t> </a:t>
            </a:r>
            <a:r>
              <a:rPr lang="cs-CZ" i="1" dirty="0" err="1"/>
              <a:t>équestres</a:t>
            </a:r>
            <a:r>
              <a:rPr lang="cs-CZ" i="1" dirty="0"/>
              <a:t> de Louis XIV.</a:t>
            </a:r>
            <a:r>
              <a:rPr lang="cs-CZ" dirty="0"/>
              <a:t> Paris, 1986.</a:t>
            </a:r>
          </a:p>
          <a:p>
            <a:r>
              <a:rPr lang="cs-CZ" dirty="0" err="1"/>
              <a:t>Monuments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British</a:t>
            </a:r>
            <a:r>
              <a:rPr lang="cs-CZ" dirty="0"/>
              <a:t> </a:t>
            </a:r>
            <a:r>
              <a:rPr lang="cs-CZ" dirty="0" err="1"/>
              <a:t>Victors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Napoleonic</a:t>
            </a:r>
            <a:r>
              <a:rPr lang="cs-CZ" dirty="0"/>
              <a:t> </a:t>
            </a:r>
            <a:r>
              <a:rPr lang="cs-CZ" dirty="0" err="1"/>
              <a:t>Wars</a:t>
            </a:r>
            <a:r>
              <a:rPr lang="cs-CZ" dirty="0"/>
              <a:t>. New York, 1988, pp. 79–149, 277–325.</a:t>
            </a:r>
          </a:p>
          <a:p>
            <a:r>
              <a:rPr lang="cs-CZ" dirty="0" err="1"/>
              <a:t>Young</a:t>
            </a:r>
            <a:r>
              <a:rPr lang="cs-CZ" dirty="0"/>
              <a:t>, James E., “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Counter</a:t>
            </a:r>
            <a:r>
              <a:rPr lang="cs-CZ" dirty="0"/>
              <a:t>-Monument: </a:t>
            </a:r>
            <a:r>
              <a:rPr lang="cs-CZ" dirty="0" err="1"/>
              <a:t>Memory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Itself</a:t>
            </a:r>
            <a:r>
              <a:rPr lang="cs-CZ" dirty="0"/>
              <a:t> in Germany </a:t>
            </a:r>
            <a:r>
              <a:rPr lang="cs-CZ" dirty="0" err="1"/>
              <a:t>Today</a:t>
            </a:r>
            <a:r>
              <a:rPr lang="cs-CZ" dirty="0"/>
              <a:t>.”</a:t>
            </a:r>
            <a:br>
              <a:rPr lang="cs-CZ" dirty="0"/>
            </a:br>
            <a:r>
              <a:rPr lang="cs-CZ" dirty="0"/>
              <a:t>In: William J. T. </a:t>
            </a:r>
            <a:r>
              <a:rPr lang="cs-CZ" dirty="0" err="1"/>
              <a:t>Mitchell</a:t>
            </a:r>
            <a:r>
              <a:rPr lang="cs-CZ" dirty="0"/>
              <a:t> (</a:t>
            </a:r>
            <a:r>
              <a:rPr lang="cs-CZ" dirty="0" err="1"/>
              <a:t>ed</a:t>
            </a:r>
            <a:r>
              <a:rPr lang="cs-CZ" dirty="0"/>
              <a:t>.), </a:t>
            </a:r>
            <a:r>
              <a:rPr lang="cs-CZ" i="1" dirty="0"/>
              <a:t>Art and </a:t>
            </a:r>
            <a:r>
              <a:rPr lang="cs-CZ" i="1" dirty="0" err="1"/>
              <a:t>the</a:t>
            </a:r>
            <a:r>
              <a:rPr lang="cs-CZ" i="1" dirty="0"/>
              <a:t> Public </a:t>
            </a:r>
            <a:r>
              <a:rPr lang="cs-CZ" i="1" dirty="0" err="1"/>
              <a:t>Sphere</a:t>
            </a:r>
            <a:r>
              <a:rPr lang="cs-CZ" i="1" dirty="0"/>
              <a:t>.</a:t>
            </a:r>
            <a:r>
              <a:rPr lang="cs-CZ" dirty="0"/>
              <a:t> Chicago, 1992, pp. 49–78.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150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socha, venku, pomník, obloha&#10;&#10;Popis byl vytvořen automaticky">
            <a:extLst>
              <a:ext uri="{FF2B5EF4-FFF2-40B4-BE49-F238E27FC236}">
                <a16:creationId xmlns:a16="http://schemas.microsoft.com/office/drawing/2014/main" id="{7F6AFBA9-3227-51D6-6643-DD599E46C4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80E0EA-D715-D445-9CF2-8BBFB60EF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9186" y="0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/>
              <a:t>Od </a:t>
            </a:r>
            <a:r>
              <a:rPr lang="en-US" sz="3100" b="1" dirty="0" err="1"/>
              <a:t>pomníku</a:t>
            </a:r>
            <a:r>
              <a:rPr lang="en-US" sz="3100" b="1" dirty="0"/>
              <a:t> k </a:t>
            </a:r>
            <a:r>
              <a:rPr lang="en-US" sz="3100" b="1" dirty="0" err="1"/>
              <a:t>vizuální</a:t>
            </a:r>
            <a:r>
              <a:rPr lang="en-US" sz="3100" b="1" dirty="0"/>
              <a:t> </a:t>
            </a:r>
            <a:r>
              <a:rPr lang="en-US" sz="3100" b="1" dirty="0" err="1"/>
              <a:t>kultuře</a:t>
            </a:r>
            <a:r>
              <a:rPr lang="en-US" sz="3100" b="1" dirty="0"/>
              <a:t> </a:t>
            </a:r>
            <a:r>
              <a:rPr lang="en-US" sz="3100" b="1" dirty="0" err="1"/>
              <a:t>doby</a:t>
            </a:r>
            <a:br>
              <a:rPr lang="en-US" sz="3100" b="1" dirty="0"/>
            </a:br>
            <a:endParaRPr lang="en-US" sz="3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805BA5-1A36-E01E-9D4F-3E4D90940D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49186" y="1239254"/>
            <a:ext cx="4242814" cy="5618746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en-US" dirty="0"/>
              <a:t>Paul </a:t>
            </a:r>
            <a:r>
              <a:rPr lang="en-US" dirty="0" err="1"/>
              <a:t>Zanker</a:t>
            </a:r>
            <a:r>
              <a:rPr lang="en-US" dirty="0"/>
              <a:t>: </a:t>
            </a:r>
            <a:r>
              <a:rPr lang="en-US" dirty="0" err="1"/>
              <a:t>důraz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totalitu</a:t>
            </a:r>
            <a:r>
              <a:rPr lang="en-US" b="1" dirty="0"/>
              <a:t> </a:t>
            </a:r>
            <a:r>
              <a:rPr lang="en-US" b="1" dirty="0" err="1"/>
              <a:t>obrazů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současník</a:t>
            </a:r>
            <a:r>
              <a:rPr lang="en-US" dirty="0"/>
              <a:t> </a:t>
            </a:r>
            <a:r>
              <a:rPr lang="en-US" dirty="0" err="1"/>
              <a:t>vnímal</a:t>
            </a:r>
            <a:r>
              <a:rPr lang="en-US" dirty="0"/>
              <a:t>:</a:t>
            </a:r>
          </a:p>
          <a:p>
            <a:pPr lvl="1"/>
            <a:r>
              <a:rPr lang="en-US" sz="2800" dirty="0"/>
              <a:t>﻿‘the totality of images that a contemporary would have experienced’</a:t>
            </a:r>
          </a:p>
          <a:p>
            <a:r>
              <a:rPr lang="en-US" dirty="0"/>
              <a:t>﻿Paul </a:t>
            </a:r>
            <a:r>
              <a:rPr lang="en-US" dirty="0" err="1"/>
              <a:t>Zanker</a:t>
            </a:r>
            <a:r>
              <a:rPr lang="en-US" dirty="0"/>
              <a:t>, </a:t>
            </a:r>
            <a:r>
              <a:rPr lang="en-US" i="1" dirty="0"/>
              <a:t>Augustus and the Power of Images, </a:t>
            </a:r>
            <a:r>
              <a:rPr lang="en-US" dirty="0"/>
              <a:t>1987</a:t>
            </a:r>
          </a:p>
          <a:p>
            <a:r>
              <a:rPr lang="cs-CZ" b="1" dirty="0"/>
              <a:t>Čtení detailů: Augustus z Prima Porty</a:t>
            </a:r>
          </a:p>
          <a:p>
            <a:pPr lvl="1"/>
            <a:r>
              <a:rPr lang="cs-CZ" dirty="0"/>
              <a:t>brnění: politické poselství</a:t>
            </a:r>
          </a:p>
          <a:p>
            <a:pPr lvl="1"/>
            <a:r>
              <a:rPr lang="cs-CZ" dirty="0"/>
              <a:t>vztyčená paže: gesto vítězství a řeči k lidu</a:t>
            </a:r>
          </a:p>
          <a:p>
            <a:pPr lvl="1"/>
            <a:r>
              <a:rPr lang="cs-CZ" dirty="0"/>
              <a:t>bosé nohy: ne pokora, ale </a:t>
            </a:r>
            <a:r>
              <a:rPr lang="cs-CZ" b="1" dirty="0"/>
              <a:t>božský status</a:t>
            </a:r>
            <a:endParaRPr lang="cs-CZ" dirty="0"/>
          </a:p>
          <a:p>
            <a:r>
              <a:rPr lang="en-US" dirty="0" err="1"/>
              <a:t>Nejen</a:t>
            </a:r>
            <a:r>
              <a:rPr lang="en-US" dirty="0"/>
              <a:t> </a:t>
            </a:r>
            <a:r>
              <a:rPr lang="en-US" dirty="0" err="1"/>
              <a:t>jeden</a:t>
            </a:r>
            <a:r>
              <a:rPr lang="en-US" dirty="0"/>
              <a:t> </a:t>
            </a:r>
            <a:r>
              <a:rPr lang="en-US" dirty="0" err="1"/>
              <a:t>pomník</a:t>
            </a:r>
            <a:r>
              <a:rPr lang="en-US" dirty="0"/>
              <a:t>, ale </a:t>
            </a:r>
            <a:r>
              <a:rPr lang="en-US" dirty="0" err="1"/>
              <a:t>celý</a:t>
            </a:r>
            <a:r>
              <a:rPr lang="en-US" dirty="0"/>
              <a:t> </a:t>
            </a:r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doby</a:t>
            </a:r>
            <a:endParaRPr lang="en-US" dirty="0"/>
          </a:p>
          <a:p>
            <a:r>
              <a:rPr lang="en-US" dirty="0" err="1"/>
              <a:t>Monumenty</a:t>
            </a:r>
            <a:r>
              <a:rPr lang="en-US" dirty="0"/>
              <a:t> </a:t>
            </a:r>
            <a:r>
              <a:rPr lang="en-US" dirty="0" err="1"/>
              <a:t>fungují</a:t>
            </a:r>
            <a:r>
              <a:rPr lang="en-US" dirty="0"/>
              <a:t> v </a:t>
            </a:r>
            <a:r>
              <a:rPr lang="en-US" dirty="0" err="1"/>
              <a:t>síti</a:t>
            </a:r>
            <a:r>
              <a:rPr lang="en-US" dirty="0"/>
              <a:t> </a:t>
            </a:r>
            <a:r>
              <a:rPr lang="en-US" dirty="0" err="1"/>
              <a:t>dalších</a:t>
            </a:r>
            <a:r>
              <a:rPr lang="en-US" dirty="0"/>
              <a:t> </a:t>
            </a:r>
            <a:r>
              <a:rPr lang="en-US" dirty="0" err="1"/>
              <a:t>obrazů</a:t>
            </a:r>
            <a:r>
              <a:rPr lang="en-US" dirty="0"/>
              <a:t>, </a:t>
            </a:r>
            <a:r>
              <a:rPr lang="en-US" dirty="0" err="1"/>
              <a:t>rituálů</a:t>
            </a:r>
            <a:r>
              <a:rPr lang="en-US" dirty="0"/>
              <a:t> a </a:t>
            </a:r>
            <a:r>
              <a:rPr lang="en-US" dirty="0" err="1"/>
              <a:t>textů</a:t>
            </a:r>
            <a:endParaRPr lang="en-US" dirty="0"/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861466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5495D-2FC1-3E60-89F0-BDCF0F1B8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Antika a vznik imperiálního vizuálního jazyka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686D01-A19D-CBAC-70AF-DC723D090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Vznik římského císařství vyžadoval </a:t>
            </a:r>
            <a:r>
              <a:rPr lang="cs-CZ" b="1" dirty="0"/>
              <a:t>standardizovaný obraz moci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Augustus (vláda 27 př. n. l. – 14 n. l.) jako ideální vládce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Kolosální socha v </a:t>
            </a:r>
            <a:r>
              <a:rPr lang="cs-CZ" dirty="0" err="1"/>
              <a:t>Gregoriano</a:t>
            </a:r>
            <a:r>
              <a:rPr lang="cs-CZ" dirty="0"/>
              <a:t> </a:t>
            </a:r>
            <a:r>
              <a:rPr lang="cs-CZ" dirty="0" err="1"/>
              <a:t>Profano</a:t>
            </a:r>
            <a:r>
              <a:rPr lang="cs-CZ" dirty="0"/>
              <a:t> Museum, Vatikán: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idealizované tělo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věčné mládí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nadčasovost moci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stabilita obrazu = stabilita moci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577E08D-7929-D227-0CAA-1194162425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2528" y="1825625"/>
            <a:ext cx="3260943" cy="4351338"/>
          </a:xfrm>
        </p:spPr>
      </p:pic>
    </p:spTree>
    <p:extLst>
      <p:ext uri="{BB962C8B-B14F-4D97-AF65-F5344CB8AC3E}">
        <p14:creationId xmlns:p14="http://schemas.microsoft.com/office/powerpoint/2010/main" val="185677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088E89-4FC4-5700-6E9C-42DA119F7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1"/>
              <a:t>Triumfální ikonografie</a:t>
            </a:r>
            <a:br>
              <a:rPr lang="en-US" sz="5000" b="1"/>
            </a:br>
            <a:endParaRPr lang="en-US" sz="500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72A813A-74AA-5389-CF8F-D9E9976E95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7A3DCF-F1ED-1709-C6B5-9304EDD1A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500"/>
              <a:t>Antická tradice</a:t>
            </a:r>
          </a:p>
          <a:p>
            <a:r>
              <a:rPr lang="en-US" sz="1500"/>
              <a:t>Typické prvky:</a:t>
            </a:r>
          </a:p>
          <a:p>
            <a:pPr marL="742950" lvl="1"/>
            <a:r>
              <a:rPr lang="en-US" sz="1500"/>
              <a:t>triumfální oblouky</a:t>
            </a:r>
          </a:p>
          <a:p>
            <a:pPr marL="742950" lvl="1"/>
            <a:r>
              <a:rPr lang="en-US" sz="1500"/>
              <a:t>vavřínové věnce</a:t>
            </a:r>
          </a:p>
          <a:p>
            <a:pPr marL="742950" lvl="1"/>
            <a:r>
              <a:rPr lang="en-US" sz="1500"/>
              <a:t>trofeje, zajatci</a:t>
            </a:r>
          </a:p>
          <a:p>
            <a:pPr marL="742950" lvl="1"/>
            <a:r>
              <a:rPr lang="en-US" sz="1500"/>
              <a:t>alegorie Vítězství a Slávy</a:t>
            </a:r>
          </a:p>
          <a:p>
            <a:r>
              <a:rPr lang="en-US" sz="1500"/>
              <a:t>Velikost sochy = symbol moci</a:t>
            </a:r>
          </a:p>
          <a:p>
            <a:r>
              <a:rPr lang="en-US" sz="1500" b="1"/>
              <a:t>Kolosální rozměr jako sdělení</a:t>
            </a:r>
          </a:p>
          <a:p>
            <a:pPr lvl="1"/>
            <a:r>
              <a:rPr lang="en-US" sz="1500"/>
              <a:t>Konstantinova hlava (Řím)</a:t>
            </a:r>
          </a:p>
          <a:p>
            <a:pPr lvl="1"/>
            <a:r>
              <a:rPr lang="en-US" sz="1500"/>
              <a:t>Ludvík XIV. v Paříži</a:t>
            </a:r>
          </a:p>
          <a:p>
            <a:pPr lvl="1"/>
            <a:r>
              <a:rPr lang="en-US" sz="1500"/>
              <a:t>Památník jako fyzická důkaz nadřazenosti - divák je zmenšen vůči moci</a:t>
            </a:r>
          </a:p>
          <a:p>
            <a:endParaRPr lang="en-US" sz="1500"/>
          </a:p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771875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9D1FD2A-2BBA-4B7A-80E4-09314FE25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1A26339-7D55-C8F0-ACB6-ADC677CB0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321731" y="557189"/>
            <a:ext cx="7086768" cy="574361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AFD6E5F-7749-B767-5286-2BD6BF1F0D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01026" y="557189"/>
            <a:ext cx="4269242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2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6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457200" dist="63500" sx="99000" sy="99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F58185-2C7E-EC38-600A-626A28B7E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45" y="5546162"/>
            <a:ext cx="6661702" cy="9536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Jezdecké sochy</a:t>
            </a:r>
          </a:p>
        </p:txBody>
      </p:sp>
      <p:pic>
        <p:nvPicPr>
          <p:cNvPr id="8" name="Zástupný obsah 7" descr="Obsah obrázku obloha, socha, venku, pomník&#10;&#10;Popis byl vytvořen automaticky">
            <a:extLst>
              <a:ext uri="{FF2B5EF4-FFF2-40B4-BE49-F238E27FC236}">
                <a16:creationId xmlns:a16="http://schemas.microsoft.com/office/drawing/2014/main" id="{2674513D-2B10-B71E-9B52-E314CE91B4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-1"/>
            <a:ext cx="7574488" cy="516158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EA8AD-E24B-56C7-B8A5-C73E29E96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09390" y="0"/>
            <a:ext cx="4586884" cy="685800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2400" b="1" dirty="0" err="1"/>
              <a:t>Jezdecký</a:t>
            </a:r>
            <a:r>
              <a:rPr lang="en-US" sz="2400" b="1" dirty="0"/>
              <a:t> monument: </a:t>
            </a:r>
            <a:r>
              <a:rPr lang="en-US" sz="2400" b="1" dirty="0" err="1"/>
              <a:t>vládnout</a:t>
            </a:r>
            <a:r>
              <a:rPr lang="en-US" sz="2400" b="1" dirty="0"/>
              <a:t> = </a:t>
            </a:r>
            <a:r>
              <a:rPr lang="en-US" sz="2400" b="1" dirty="0" err="1"/>
              <a:t>jezdit</a:t>
            </a:r>
            <a:endParaRPr lang="en-US" sz="2400" b="1" dirty="0"/>
          </a:p>
          <a:p>
            <a:pPr lvl="1"/>
            <a:r>
              <a:rPr lang="en-US" dirty="0"/>
              <a:t>Marcus Aurelius v </a:t>
            </a:r>
            <a:r>
              <a:rPr lang="en-US" dirty="0" err="1"/>
              <a:t>Římě</a:t>
            </a:r>
            <a:endParaRPr lang="en-US" dirty="0"/>
          </a:p>
          <a:p>
            <a:pPr lvl="1"/>
            <a:r>
              <a:rPr lang="en-US" dirty="0" err="1"/>
              <a:t>Metafora</a:t>
            </a:r>
            <a:r>
              <a:rPr lang="en-US" dirty="0"/>
              <a:t> </a:t>
            </a:r>
            <a:r>
              <a:rPr lang="en-US" dirty="0" err="1"/>
              <a:t>vlády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ovládání</a:t>
            </a:r>
            <a:r>
              <a:rPr lang="en-US" dirty="0"/>
              <a:t> </a:t>
            </a:r>
            <a:r>
              <a:rPr lang="en-US" dirty="0" err="1"/>
              <a:t>koně</a:t>
            </a:r>
            <a:endParaRPr lang="en-US" dirty="0"/>
          </a:p>
          <a:p>
            <a:pPr lvl="1"/>
            <a:r>
              <a:rPr lang="en-US" dirty="0" err="1"/>
              <a:t>Viditelná</a:t>
            </a:r>
            <a:r>
              <a:rPr lang="en-US" dirty="0"/>
              <a:t> a </a:t>
            </a:r>
            <a:r>
              <a:rPr lang="en-US" dirty="0" err="1"/>
              <a:t>hmatatelná</a:t>
            </a:r>
            <a:r>
              <a:rPr lang="en-US" dirty="0"/>
              <a:t> </a:t>
            </a:r>
            <a:r>
              <a:rPr lang="en-US" dirty="0" err="1"/>
              <a:t>autorita</a:t>
            </a:r>
            <a:endParaRPr lang="en-US" dirty="0"/>
          </a:p>
          <a:p>
            <a:r>
              <a:rPr lang="en-US" sz="2400" b="1" dirty="0" err="1"/>
              <a:t>Renesanční</a:t>
            </a:r>
            <a:r>
              <a:rPr lang="en-US" sz="2400" b="1" dirty="0"/>
              <a:t> a </a:t>
            </a:r>
            <a:r>
              <a:rPr lang="en-US" sz="2400" b="1" dirty="0" err="1"/>
              <a:t>novověké</a:t>
            </a:r>
            <a:r>
              <a:rPr lang="en-US" sz="2400" b="1" dirty="0"/>
              <a:t> </a:t>
            </a:r>
            <a:r>
              <a:rPr lang="en-US" sz="2400" b="1" dirty="0" err="1"/>
              <a:t>oživení</a:t>
            </a:r>
            <a:r>
              <a:rPr lang="en-US" sz="2400" b="1" dirty="0"/>
              <a:t> </a:t>
            </a:r>
            <a:r>
              <a:rPr lang="en-US" sz="2400" b="1" dirty="0" err="1"/>
              <a:t>jezdeckých</a:t>
            </a:r>
            <a:r>
              <a:rPr lang="en-US" sz="2400" b="1" dirty="0"/>
              <a:t> </a:t>
            </a:r>
            <a:r>
              <a:rPr lang="en-US" sz="2400" b="1" dirty="0" err="1"/>
              <a:t>soch</a:t>
            </a:r>
            <a:endParaRPr lang="en-US" sz="2400" b="1" dirty="0"/>
          </a:p>
          <a:p>
            <a:pPr lvl="1"/>
            <a:r>
              <a:rPr lang="en-US" dirty="0" err="1"/>
              <a:t>Itálie</a:t>
            </a:r>
            <a:r>
              <a:rPr lang="en-US" dirty="0"/>
              <a:t> </a:t>
            </a:r>
            <a:r>
              <a:rPr lang="en-US" dirty="0" err="1"/>
              <a:t>renesanční</a:t>
            </a:r>
            <a:r>
              <a:rPr lang="en-US" dirty="0"/>
              <a:t>: </a:t>
            </a:r>
            <a:r>
              <a:rPr lang="en-US" dirty="0" err="1"/>
              <a:t>návrat</a:t>
            </a:r>
            <a:r>
              <a:rPr lang="en-US" dirty="0"/>
              <a:t> </a:t>
            </a:r>
            <a:r>
              <a:rPr lang="en-US" dirty="0" err="1"/>
              <a:t>antiky</a:t>
            </a:r>
            <a:endParaRPr lang="en-US" dirty="0"/>
          </a:p>
          <a:p>
            <a:pPr lvl="1"/>
            <a:r>
              <a:rPr lang="en-US" dirty="0" err="1"/>
              <a:t>Šíření</a:t>
            </a:r>
            <a:r>
              <a:rPr lang="en-US" dirty="0"/>
              <a:t> po </a:t>
            </a:r>
            <a:r>
              <a:rPr lang="en-US" dirty="0" err="1"/>
              <a:t>Evropě</a:t>
            </a:r>
            <a:r>
              <a:rPr lang="en-US" dirty="0"/>
              <a:t> od 16. </a:t>
            </a:r>
            <a:r>
              <a:rPr lang="en-US" dirty="0" err="1"/>
              <a:t>století</a:t>
            </a:r>
            <a:endParaRPr lang="en-US" dirty="0"/>
          </a:p>
          <a:p>
            <a:pPr lvl="1"/>
            <a:r>
              <a:rPr lang="en-US" dirty="0" err="1"/>
              <a:t>Příklady</a:t>
            </a:r>
            <a:r>
              <a:rPr lang="en-US" dirty="0"/>
              <a:t>:</a:t>
            </a:r>
          </a:p>
          <a:p>
            <a:pPr marL="1200150" lvl="2"/>
            <a:r>
              <a:rPr lang="en-US" sz="2400" dirty="0"/>
              <a:t>Cosimo de’ Medici (</a:t>
            </a:r>
            <a:r>
              <a:rPr lang="en-US" sz="2400" dirty="0" err="1"/>
              <a:t>Florencie</a:t>
            </a:r>
            <a:r>
              <a:rPr lang="en-US" sz="2400" dirty="0"/>
              <a:t>)</a:t>
            </a:r>
          </a:p>
          <a:p>
            <a:pPr marL="1200150" lvl="2"/>
            <a:r>
              <a:rPr lang="en-US" sz="2400" dirty="0" err="1"/>
              <a:t>Ludvík</a:t>
            </a:r>
            <a:r>
              <a:rPr lang="en-US" sz="2400" dirty="0"/>
              <a:t> XIV. (Francie)</a:t>
            </a:r>
          </a:p>
          <a:p>
            <a:pPr marL="1200150" lvl="2"/>
            <a:r>
              <a:rPr lang="en-US" sz="2400" dirty="0"/>
              <a:t>Filip III. a IV. (Madrid)</a:t>
            </a:r>
          </a:p>
          <a:p>
            <a:pPr marL="1200150" lvl="2"/>
            <a:r>
              <a:rPr lang="en-US" sz="2400" dirty="0"/>
              <a:t>Fridrich </a:t>
            </a:r>
            <a:r>
              <a:rPr lang="en-US" sz="2400" dirty="0" err="1"/>
              <a:t>Vilém</a:t>
            </a:r>
            <a:r>
              <a:rPr lang="en-US" sz="2400" dirty="0"/>
              <a:t> </a:t>
            </a:r>
            <a:r>
              <a:rPr lang="en-US" sz="2400" dirty="0" err="1"/>
              <a:t>Braniborský</a:t>
            </a:r>
            <a:r>
              <a:rPr lang="en-US" sz="2400" dirty="0"/>
              <a:t> (</a:t>
            </a:r>
            <a:r>
              <a:rPr lang="en-US" sz="2400" dirty="0" err="1"/>
              <a:t>Berlín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924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 descr="Obsah obrázku text, skica, kniha, kresba&#10;&#10;Popis byl vytvořen automaticky">
            <a:extLst>
              <a:ext uri="{FF2B5EF4-FFF2-40B4-BE49-F238E27FC236}">
                <a16:creationId xmlns:a16="http://schemas.microsoft.com/office/drawing/2014/main" id="{C6F3D243-0E69-BBE9-D032-4063525E28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-7366" y="10"/>
            <a:ext cx="5096723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C4744C-3B72-B937-768B-D370B70D1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/>
              <a:t>„Sochařské kampaně“ a propaganda</a:t>
            </a:r>
            <a:br>
              <a:rPr lang="en-US" sz="2800" b="1"/>
            </a:br>
            <a:endParaRPr lang="en-US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0C87F5-1E2A-81FF-B9F5-3A6A38256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27048" y="1265274"/>
            <a:ext cx="5721484" cy="532691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2000" dirty="0" err="1"/>
              <a:t>Monumenty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nástroj</a:t>
            </a:r>
            <a:r>
              <a:rPr lang="en-US" sz="2000" dirty="0"/>
              <a:t> </a:t>
            </a:r>
            <a:r>
              <a:rPr lang="en-US" sz="2000" dirty="0" err="1"/>
              <a:t>centralizace</a:t>
            </a:r>
            <a:r>
              <a:rPr lang="en-US" sz="2000" dirty="0"/>
              <a:t> a </a:t>
            </a:r>
            <a:r>
              <a:rPr lang="en-US" sz="2000" dirty="0" err="1"/>
              <a:t>loajality</a:t>
            </a:r>
            <a:endParaRPr lang="en-US" sz="2000" dirty="0"/>
          </a:p>
          <a:p>
            <a:r>
              <a:rPr lang="en-US" sz="2000" dirty="0" err="1"/>
              <a:t>Odkaz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antiku</a:t>
            </a:r>
            <a:r>
              <a:rPr lang="en-US" sz="2000" dirty="0"/>
              <a:t>: „</a:t>
            </a:r>
            <a:r>
              <a:rPr lang="en-US" sz="2000" dirty="0" err="1"/>
              <a:t>nový</a:t>
            </a:r>
            <a:r>
              <a:rPr lang="en-US" sz="2000" dirty="0"/>
              <a:t> Augustus“, „</a:t>
            </a:r>
            <a:r>
              <a:rPr lang="en-US" sz="2000" dirty="0" err="1"/>
              <a:t>nový</a:t>
            </a:r>
            <a:r>
              <a:rPr lang="en-US" sz="2000" dirty="0"/>
              <a:t> </a:t>
            </a:r>
            <a:r>
              <a:rPr lang="en-US" sz="2000" dirty="0" err="1"/>
              <a:t>Alexandr</a:t>
            </a:r>
            <a:r>
              <a:rPr lang="en-US" sz="2000" dirty="0"/>
              <a:t>“</a:t>
            </a:r>
          </a:p>
          <a:p>
            <a:r>
              <a:rPr lang="en-US" sz="2000" b="1" dirty="0" err="1"/>
              <a:t>Vládce</a:t>
            </a:r>
            <a:r>
              <a:rPr lang="en-US" sz="2000" b="1" dirty="0"/>
              <a:t> </a:t>
            </a:r>
            <a:r>
              <a:rPr lang="en-US" sz="2000" b="1" dirty="0" err="1"/>
              <a:t>jako</a:t>
            </a:r>
            <a:r>
              <a:rPr lang="en-US" sz="2000" b="1" dirty="0"/>
              <a:t> </a:t>
            </a:r>
            <a:r>
              <a:rPr lang="en-US" sz="2000" b="1" dirty="0" err="1"/>
              <a:t>ikona</a:t>
            </a:r>
            <a:endParaRPr lang="en-US" sz="2000" b="1" dirty="0"/>
          </a:p>
          <a:p>
            <a:pPr lvl="1"/>
            <a:r>
              <a:rPr lang="en-US" sz="1600" dirty="0" err="1"/>
              <a:t>Vládce</a:t>
            </a:r>
            <a:r>
              <a:rPr lang="en-US" sz="1600" dirty="0"/>
              <a:t> </a:t>
            </a:r>
            <a:r>
              <a:rPr lang="en-US" sz="1600" dirty="0" err="1"/>
              <a:t>není</a:t>
            </a:r>
            <a:r>
              <a:rPr lang="en-US" sz="1600" dirty="0"/>
              <a:t> </a:t>
            </a:r>
            <a:r>
              <a:rPr lang="en-US" sz="1600" dirty="0" err="1"/>
              <a:t>jen</a:t>
            </a:r>
            <a:r>
              <a:rPr lang="en-US" sz="1600" dirty="0"/>
              <a:t> </a:t>
            </a:r>
            <a:r>
              <a:rPr lang="en-US" sz="1600" dirty="0" err="1"/>
              <a:t>zobrazen</a:t>
            </a:r>
            <a:r>
              <a:rPr lang="en-US" sz="1600" dirty="0"/>
              <a:t>, </a:t>
            </a:r>
            <a:r>
              <a:rPr lang="en-US" sz="1600" b="1" dirty="0" err="1"/>
              <a:t>vládce</a:t>
            </a:r>
            <a:r>
              <a:rPr lang="en-US" sz="1600" b="1" dirty="0"/>
              <a:t> je </a:t>
            </a:r>
            <a:r>
              <a:rPr lang="en-US" sz="1600" b="1" dirty="0" err="1"/>
              <a:t>obraz</a:t>
            </a:r>
            <a:endParaRPr lang="en-US" sz="1600" dirty="0"/>
          </a:p>
          <a:p>
            <a:pPr lvl="1"/>
            <a:r>
              <a:rPr lang="en-US" sz="1600" dirty="0" err="1"/>
              <a:t>Postoj</a:t>
            </a:r>
            <a:r>
              <a:rPr lang="en-US" sz="1600" dirty="0"/>
              <a:t>, </a:t>
            </a:r>
            <a:r>
              <a:rPr lang="en-US" sz="1600" dirty="0" err="1"/>
              <a:t>oděv</a:t>
            </a:r>
            <a:r>
              <a:rPr lang="en-US" sz="1600" dirty="0"/>
              <a:t>, </a:t>
            </a:r>
            <a:r>
              <a:rPr lang="en-US" sz="1600" dirty="0" err="1"/>
              <a:t>atributy</a:t>
            </a:r>
            <a:r>
              <a:rPr lang="en-US" sz="1600" dirty="0"/>
              <a:t> = </a:t>
            </a:r>
            <a:r>
              <a:rPr lang="en-US" sz="1600" dirty="0" err="1"/>
              <a:t>sdělení</a:t>
            </a:r>
            <a:r>
              <a:rPr lang="en-US" sz="1600" dirty="0"/>
              <a:t> </a:t>
            </a:r>
            <a:r>
              <a:rPr lang="en-US" sz="1600" dirty="0" err="1"/>
              <a:t>moci</a:t>
            </a:r>
            <a:endParaRPr lang="en-US" sz="1600" dirty="0"/>
          </a:p>
          <a:p>
            <a:pPr lvl="1"/>
            <a:r>
              <a:rPr lang="en-US" sz="1600" dirty="0" err="1"/>
              <a:t>Současníci</a:t>
            </a:r>
            <a:r>
              <a:rPr lang="en-US" sz="1600" dirty="0"/>
              <a:t> </a:t>
            </a:r>
            <a:r>
              <a:rPr lang="en-US" sz="1600" dirty="0" err="1"/>
              <a:t>mluvili</a:t>
            </a:r>
            <a:r>
              <a:rPr lang="en-US" sz="1600" dirty="0"/>
              <a:t> o </a:t>
            </a:r>
            <a:r>
              <a:rPr lang="en-US" sz="1600" dirty="0" err="1"/>
              <a:t>vládcích</a:t>
            </a:r>
            <a:r>
              <a:rPr lang="en-US" sz="1600" dirty="0"/>
              <a:t> </a:t>
            </a:r>
            <a:r>
              <a:rPr lang="en-US" sz="1600" dirty="0" err="1"/>
              <a:t>jako</a:t>
            </a:r>
            <a:r>
              <a:rPr lang="en-US" sz="1600" dirty="0"/>
              <a:t> o „</a:t>
            </a:r>
            <a:r>
              <a:rPr lang="en-US" sz="1600" dirty="0" err="1"/>
              <a:t>modlách</a:t>
            </a:r>
            <a:r>
              <a:rPr lang="en-US" sz="1600" dirty="0"/>
              <a:t>“</a:t>
            </a:r>
          </a:p>
          <a:p>
            <a:r>
              <a:rPr lang="en-US" sz="2000" b="1" dirty="0" err="1"/>
              <a:t>Státní</a:t>
            </a:r>
            <a:r>
              <a:rPr lang="en-US" sz="2000" b="1" dirty="0"/>
              <a:t> </a:t>
            </a:r>
            <a:r>
              <a:rPr lang="en-US" sz="2000" b="1" dirty="0" err="1"/>
              <a:t>portrét</a:t>
            </a:r>
            <a:r>
              <a:rPr lang="en-US" sz="2000" b="1" dirty="0"/>
              <a:t> a </a:t>
            </a:r>
            <a:r>
              <a:rPr lang="en-US" sz="2000" b="1" dirty="0" err="1"/>
              <a:t>nehybnost</a:t>
            </a:r>
            <a:r>
              <a:rPr lang="en-US" sz="2000" b="1" dirty="0"/>
              <a:t> </a:t>
            </a:r>
            <a:r>
              <a:rPr lang="en-US" sz="2000" dirty="0"/>
              <a:t>= </a:t>
            </a:r>
            <a:r>
              <a:rPr lang="en-US" sz="2000" dirty="0" err="1"/>
              <a:t>důstojnost</a:t>
            </a:r>
            <a:r>
              <a:rPr lang="en-US" sz="2000" dirty="0"/>
              <a:t>, </a:t>
            </a:r>
            <a:r>
              <a:rPr lang="en-US" sz="2000" dirty="0" err="1"/>
              <a:t>autorita</a:t>
            </a:r>
            <a:endParaRPr lang="en-US" sz="2000" dirty="0"/>
          </a:p>
          <a:p>
            <a:r>
              <a:rPr lang="en-US" sz="2000" dirty="0" err="1"/>
              <a:t>Podobnost</a:t>
            </a:r>
            <a:r>
              <a:rPr lang="en-US" sz="2000" dirty="0"/>
              <a:t> s </a:t>
            </a:r>
            <a:r>
              <a:rPr lang="en-US" sz="2000" dirty="0" err="1"/>
              <a:t>náboženskými</a:t>
            </a:r>
            <a:r>
              <a:rPr lang="en-US" sz="2000" dirty="0"/>
              <a:t> </a:t>
            </a:r>
            <a:r>
              <a:rPr lang="en-US" sz="2000" dirty="0" err="1"/>
              <a:t>ikonami</a:t>
            </a:r>
            <a:endParaRPr lang="en-US" sz="2000" dirty="0"/>
          </a:p>
          <a:p>
            <a:r>
              <a:rPr lang="en-US" sz="2000" dirty="0" err="1"/>
              <a:t>Ludvík</a:t>
            </a:r>
            <a:r>
              <a:rPr lang="en-US" sz="2000" dirty="0"/>
              <a:t> XIV. = </a:t>
            </a:r>
            <a:r>
              <a:rPr lang="en-US" sz="2000" dirty="0" err="1"/>
              <a:t>systematická</a:t>
            </a:r>
            <a:r>
              <a:rPr lang="en-US" sz="2000" dirty="0"/>
              <a:t> </a:t>
            </a:r>
            <a:r>
              <a:rPr lang="en-US" sz="2000" dirty="0" err="1"/>
              <a:t>instalace</a:t>
            </a:r>
            <a:r>
              <a:rPr lang="en-US" sz="2000" dirty="0"/>
              <a:t> </a:t>
            </a:r>
            <a:r>
              <a:rPr lang="en-US" sz="2000" dirty="0" err="1"/>
              <a:t>soch</a:t>
            </a:r>
            <a:r>
              <a:rPr lang="en-US" sz="2000" dirty="0"/>
              <a:t> po </a:t>
            </a:r>
            <a:r>
              <a:rPr lang="en-US" sz="2000" dirty="0" err="1"/>
              <a:t>celé</a:t>
            </a:r>
            <a:r>
              <a:rPr lang="en-US" sz="2000" dirty="0"/>
              <a:t> </a:t>
            </a:r>
            <a:r>
              <a:rPr lang="en-US" sz="2000" dirty="0" err="1"/>
              <a:t>Francii</a:t>
            </a:r>
            <a:endParaRPr lang="en-US" sz="2000" dirty="0"/>
          </a:p>
          <a:p>
            <a:pPr lvl="1"/>
            <a:r>
              <a:rPr lang="en-US" sz="1600" dirty="0"/>
              <a:t>﻿Nicolas </a:t>
            </a:r>
            <a:r>
              <a:rPr lang="en-US" sz="1600" dirty="0" err="1"/>
              <a:t>Arnault</a:t>
            </a:r>
            <a:r>
              <a:rPr lang="en-US" sz="1600" dirty="0"/>
              <a:t>, </a:t>
            </a:r>
            <a:r>
              <a:rPr lang="en-US" sz="1600" i="1" dirty="0" err="1"/>
              <a:t>Rytina</a:t>
            </a:r>
            <a:r>
              <a:rPr lang="en-US" sz="1600" i="1" dirty="0"/>
              <a:t> </a:t>
            </a:r>
            <a:r>
              <a:rPr lang="en-US" sz="1600" i="1" dirty="0" err="1"/>
              <a:t>již</a:t>
            </a:r>
            <a:r>
              <a:rPr lang="en-US" sz="1600" i="1" dirty="0"/>
              <a:t> </a:t>
            </a:r>
            <a:r>
              <a:rPr lang="en-US" sz="1600" i="1" dirty="0" err="1"/>
              <a:t>zničené</a:t>
            </a:r>
            <a:r>
              <a:rPr lang="en-US" sz="1600" i="1" dirty="0"/>
              <a:t> </a:t>
            </a:r>
            <a:r>
              <a:rPr lang="en-US" sz="1600" i="1" dirty="0" err="1"/>
              <a:t>sochy</a:t>
            </a:r>
            <a:r>
              <a:rPr lang="en-US" sz="1600" i="1" dirty="0"/>
              <a:t> </a:t>
            </a:r>
            <a:r>
              <a:rPr lang="en-US" sz="1600" i="1" dirty="0" err="1"/>
              <a:t>Ludvíky</a:t>
            </a:r>
            <a:r>
              <a:rPr lang="en-US" sz="1600" i="1" dirty="0"/>
              <a:t> XIV od Martina </a:t>
            </a:r>
            <a:r>
              <a:rPr lang="en-US" sz="1600" i="1" dirty="0" err="1"/>
              <a:t>Deshardins</a:t>
            </a:r>
            <a:r>
              <a:rPr lang="en-US" sz="1600" dirty="0"/>
              <a:t>, c. 1686, Places des </a:t>
            </a:r>
            <a:r>
              <a:rPr lang="en-US" sz="1600" dirty="0" err="1"/>
              <a:t>Victoires</a:t>
            </a:r>
            <a:r>
              <a:rPr lang="en-US" sz="1600" dirty="0"/>
              <a:t>, Paris</a:t>
            </a:r>
          </a:p>
          <a:p>
            <a:r>
              <a:rPr lang="en-US" sz="2000" dirty="0"/>
              <a:t>﻿Michel Martin, </a:t>
            </a:r>
            <a:r>
              <a:rPr lang="en-US" sz="2000" i="1" dirty="0"/>
              <a:t>Les monuments </a:t>
            </a:r>
            <a:r>
              <a:rPr lang="en-US" sz="2000" i="1" dirty="0" err="1"/>
              <a:t>équestres</a:t>
            </a:r>
            <a:r>
              <a:rPr lang="en-US" sz="2000" i="1" dirty="0"/>
              <a:t> de Louis XIV, </a:t>
            </a:r>
            <a:r>
              <a:rPr lang="en-US" sz="2000" dirty="0"/>
              <a:t>Paris, 1986</a:t>
            </a:r>
          </a:p>
          <a:p>
            <a:r>
              <a:rPr lang="en-US" sz="2000" dirty="0"/>
              <a:t>﻿Peter Burke, </a:t>
            </a:r>
            <a:r>
              <a:rPr lang="en-US" sz="2000" i="1" dirty="0"/>
              <a:t>The Fabrication of Louis XIV</a:t>
            </a:r>
            <a:r>
              <a:rPr lang="en-US" sz="2000" dirty="0"/>
              <a:t>, New Haven, 1992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9137757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</TotalTime>
  <Words>2032</Words>
  <Application>Microsoft Macintosh PowerPoint</Application>
  <PresentationFormat>Širokoúhlá obrazovka</PresentationFormat>
  <Paragraphs>296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Google Sans</vt:lpstr>
      <vt:lpstr>Helvetica Neue</vt:lpstr>
      <vt:lpstr>Open Sans</vt:lpstr>
      <vt:lpstr>Motiv Office</vt:lpstr>
      <vt:lpstr>Prezentace aplikace PowerPoint</vt:lpstr>
      <vt:lpstr>Aktivita</vt:lpstr>
      <vt:lpstr>Proč studovat pomníky a památníky </vt:lpstr>
      <vt:lpstr>Od pomníku k vizuální kultuře doby </vt:lpstr>
      <vt:lpstr>Antika a vznik imperiálního vizuálního jazyka </vt:lpstr>
      <vt:lpstr>Triumfální ikonografie </vt:lpstr>
      <vt:lpstr>Prezentace aplikace PowerPoint</vt:lpstr>
      <vt:lpstr>Jezdecké sochy</vt:lpstr>
      <vt:lpstr>„Sochařské kampaně“ a propaganda </vt:lpstr>
      <vt:lpstr>Zlom po roce 1789 </vt:lpstr>
      <vt:lpstr>Totalitní vizuální kultura 20. století </vt:lpstr>
      <vt:lpstr>Sochy jako mapa politické kultury </vt:lpstr>
      <vt:lpstr>Gender a pomníky </vt:lpstr>
      <vt:lpstr>Politický ikonoklasmus </vt:lpstr>
      <vt:lpstr>Subverzivní monumenty </vt:lpstr>
      <vt:lpstr>Counter-monuments</vt:lpstr>
      <vt:lpstr>Latinská Amerika 19. století</vt:lpstr>
      <vt:lpstr>Nezávislost – národní identita </vt:lpstr>
      <vt:lpstr>Pomníky nezávislosti </vt:lpstr>
      <vt:lpstr>Pomníky Kryštofa Kolumba </vt:lpstr>
      <vt:lpstr>Pomníky osvoboditelů</vt:lpstr>
      <vt:lpstr>Jak číst pomník?</vt:lpstr>
      <vt:lpstr>Pražské sochy </vt:lpstr>
      <vt:lpstr>Praha náboženská</vt:lpstr>
      <vt:lpstr>Národní obrození a 19. století </vt:lpstr>
      <vt:lpstr>Alegorie a národ: Palacký </vt:lpstr>
      <vt:lpstr>Umění a kultura: sochy umělců  (a umělkyň)</vt:lpstr>
      <vt:lpstr>První republika </vt:lpstr>
      <vt:lpstr>SORELA  – Socialistická monumentalita </vt:lpstr>
      <vt:lpstr>Postsocialistická Praha </vt:lpstr>
      <vt:lpstr>Paměť holocaustu </vt:lpstr>
      <vt:lpstr>Gender a pražské sochy </vt:lpstr>
      <vt:lpstr>Mapa paměti města 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5</cp:revision>
  <dcterms:created xsi:type="dcterms:W3CDTF">2026-01-05T19:22:03Z</dcterms:created>
  <dcterms:modified xsi:type="dcterms:W3CDTF">2026-01-08T14:31:14Z</dcterms:modified>
</cp:coreProperties>
</file>