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85" r:id="rId5"/>
    <p:sldId id="286" r:id="rId6"/>
    <p:sldId id="287" r:id="rId7"/>
    <p:sldId id="28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47"/>
    <p:restoredTop sz="95064"/>
  </p:normalViewPr>
  <p:slideViewPr>
    <p:cSldViewPr snapToGrid="0" snapToObjects="1">
      <p:cViewPr>
        <p:scale>
          <a:sx n="50" d="100"/>
          <a:sy n="50" d="100"/>
        </p:scale>
        <p:origin x="200" y="1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752" y="2814722"/>
            <a:ext cx="9916496" cy="1228555"/>
          </a:xfrm>
        </p:spPr>
        <p:txBody>
          <a:bodyPr/>
          <a:lstStyle/>
          <a:p>
            <a:r>
              <a:rPr lang="cs-CZ" sz="4400" b="1" dirty="0"/>
              <a:t>Materiální zajištění tělovýchovného procesu </a:t>
            </a:r>
            <a:br>
              <a:rPr lang="cs-CZ" sz="4400" b="1" dirty="0"/>
            </a:br>
            <a:r>
              <a:rPr lang="cs-CZ" sz="4400" b="1" dirty="0"/>
              <a:t>v resortu MO (2)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Zopakovat materiální zajištěním tělovýchovného procesu v resortu MO.</a:t>
            </a:r>
          </a:p>
          <a:p>
            <a:r>
              <a:rPr lang="cs-CZ" dirty="0"/>
              <a:t>Průběh: Zopakování a prohloubení znalostí studentů.</a:t>
            </a:r>
            <a:br>
              <a:rPr lang="cs-CZ" dirty="0"/>
            </a:br>
            <a:r>
              <a:rPr lang="cs-CZ" dirty="0"/>
              <a:t>	      (legislativa, dokumentace a inventarizace materiálu)</a:t>
            </a:r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Legislativa pro práci s materiálem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4838700"/>
          </a:xfrm>
        </p:spPr>
        <p:txBody>
          <a:bodyPr/>
          <a:lstStyle/>
          <a:p>
            <a:r>
              <a:rPr lang="cs-CZ" altLang="cs-CZ" dirty="0"/>
              <a:t>OBECNÁ:</a:t>
            </a:r>
          </a:p>
          <a:p>
            <a:pPr lvl="1"/>
            <a:r>
              <a:rPr lang="cs-CZ" altLang="cs-CZ" dirty="0"/>
              <a:t>Log 10-3 „Manipulace s materiálem“;</a:t>
            </a:r>
          </a:p>
          <a:p>
            <a:pPr lvl="1"/>
            <a:r>
              <a:rPr lang="cs-CZ" altLang="cs-CZ" dirty="0" err="1"/>
              <a:t>Všeob</a:t>
            </a:r>
            <a:r>
              <a:rPr lang="cs-CZ" altLang="cs-CZ" dirty="0"/>
              <a:t> P-4 „Hospodaření s materiálem v resortu MO“.</a:t>
            </a:r>
          </a:p>
          <a:p>
            <a:pPr marL="530352" lvl="1" indent="0">
              <a:buNone/>
            </a:pPr>
            <a:endParaRPr lang="cs-CZ" altLang="cs-CZ" dirty="0"/>
          </a:p>
          <a:p>
            <a:r>
              <a:rPr lang="cs-CZ" altLang="cs-CZ" dirty="0"/>
              <a:t>SPECIFICKÁ:</a:t>
            </a:r>
          </a:p>
          <a:p>
            <a:pPr lvl="1"/>
            <a:r>
              <a:rPr lang="cs-CZ" altLang="cs-CZ" dirty="0"/>
              <a:t>NVMO č. 12/2011 „Služební tělesná výchova v rezortu MO“;</a:t>
            </a:r>
          </a:p>
          <a:p>
            <a:pPr lvl="1"/>
            <a:r>
              <a:rPr lang="cs-CZ" altLang="cs-CZ" dirty="0"/>
              <a:t>organizační rozkaz útvaru;</a:t>
            </a:r>
          </a:p>
          <a:p>
            <a:pPr lvl="1"/>
            <a:r>
              <a:rPr lang="cs-CZ" altLang="cs-CZ" dirty="0"/>
              <a:t>projekt </a:t>
            </a:r>
            <a:r>
              <a:rPr lang="cs-CZ" altLang="cs-CZ" dirty="0" err="1"/>
              <a:t>PrCH</a:t>
            </a:r>
            <a:r>
              <a:rPr lang="cs-CZ" altLang="cs-CZ" dirty="0"/>
              <a:t> + směrnice k nakládání s prostředky FKSP;</a:t>
            </a:r>
          </a:p>
          <a:p>
            <a:pPr lvl="1"/>
            <a:r>
              <a:rPr lang="cs-CZ" altLang="cs-CZ" dirty="0" err="1"/>
              <a:t>fin</a:t>
            </a:r>
            <a:r>
              <a:rPr lang="cs-CZ" altLang="cs-CZ" dirty="0"/>
              <a:t>. a log. (Plán nákupu, specifikace, objednávky,…);</a:t>
            </a:r>
          </a:p>
          <a:p>
            <a:pPr lvl="1"/>
            <a:r>
              <a:rPr lang="cs-CZ" altLang="cs-CZ" dirty="0"/>
              <a:t>další (provozní dokumentace skaldu – Kniho </a:t>
            </a:r>
            <a:r>
              <a:rPr lang="cs-CZ" altLang="cs-CZ" dirty="0" err="1"/>
              <a:t>vz</a:t>
            </a:r>
            <a:r>
              <a:rPr lang="cs-CZ" altLang="cs-CZ" dirty="0"/>
              <a:t>. 1, zápůjční kniha, záznamníky,...).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6861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Způsob evidence materiálu v </a:t>
            </a:r>
            <a:r>
              <a:rPr lang="cs-CZ" sz="4000" b="1" dirty="0" err="1"/>
              <a:t>ReMO</a:t>
            </a:r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6030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FIS	-	(Finanční informační systém – Agentura finanční)</a:t>
            </a:r>
          </a:p>
          <a:p>
            <a:pPr marL="0" indent="0">
              <a:buNone/>
            </a:pPr>
            <a:r>
              <a:rPr lang="cs-CZ" altLang="cs-CZ" dirty="0"/>
              <a:t>ISL	-	(Informační systém logistiky – doplňková evidence „V“)</a:t>
            </a:r>
          </a:p>
          <a:p>
            <a:pPr marL="0" indent="0">
              <a:buNone/>
            </a:pPr>
            <a:r>
              <a:rPr lang="cs-CZ" altLang="cs-CZ" dirty="0"/>
              <a:t>NS	-	(Nákladové středisko – 829700; 829711)</a:t>
            </a:r>
          </a:p>
          <a:p>
            <a:pPr marL="0" indent="0">
              <a:buNone/>
            </a:pPr>
            <a:r>
              <a:rPr lang="cs-CZ" altLang="cs-CZ" dirty="0"/>
              <a:t>MU	-	(Majetkové uskupení – 2.1; 2.3; 4.1)</a:t>
            </a:r>
          </a:p>
          <a:p>
            <a:pPr marL="0" indent="0">
              <a:buNone/>
            </a:pPr>
            <a:r>
              <a:rPr lang="cs-CZ" altLang="cs-CZ" dirty="0"/>
              <a:t>KČM	-	(Katalogové číslo materiálu – 0260000811327)</a:t>
            </a:r>
          </a:p>
          <a:p>
            <a:pPr marL="0" indent="0">
              <a:buNone/>
            </a:pPr>
            <a:r>
              <a:rPr lang="cs-CZ" altLang="cs-CZ" dirty="0" err="1"/>
              <a:t>Inv</a:t>
            </a:r>
            <a:r>
              <a:rPr lang="cs-CZ" altLang="cs-CZ" dirty="0"/>
              <a:t>. č. 	-	(A492H016G57D generuje FIS pro mat. dlouhodobé použití)</a:t>
            </a:r>
          </a:p>
          <a:p>
            <a:pPr marL="0" indent="0">
              <a:buNone/>
            </a:pPr>
            <a:r>
              <a:rPr lang="cs-CZ" altLang="cs-CZ" dirty="0"/>
              <a:t>Evč.	-	(Evidenční číslo – 192300/0301/10122002)</a:t>
            </a:r>
          </a:p>
          <a:p>
            <a:pPr marL="0" indent="0">
              <a:buNone/>
            </a:pPr>
            <a:r>
              <a:rPr lang="cs-CZ" altLang="cs-CZ" dirty="0"/>
              <a:t>Vč.	-	(Výrobní číslo, stejné jako Evč. nebo skutečné)</a:t>
            </a:r>
          </a:p>
          <a:p>
            <a:pPr marL="0" indent="0">
              <a:buNone/>
            </a:pPr>
            <a:r>
              <a:rPr lang="cs-CZ" altLang="cs-CZ" dirty="0"/>
              <a:t>Mj. 	-	(Měrné jednotky – 600,606)</a:t>
            </a:r>
          </a:p>
          <a:p>
            <a:pPr marL="0" indent="0">
              <a:buNone/>
            </a:pPr>
            <a:r>
              <a:rPr lang="cs-CZ" altLang="cs-CZ" dirty="0"/>
              <a:t>Název	-	Lano pracovní statické 12/50m X Lano ke kruhu X Lano sportovní</a:t>
            </a:r>
          </a:p>
        </p:txBody>
      </p:sp>
    </p:spTree>
    <p:extLst>
      <p:ext uri="{BB962C8B-B14F-4D97-AF65-F5344CB8AC3E}">
        <p14:creationId xmlns:p14="http://schemas.microsoft.com/office/powerpoint/2010/main" val="161370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Dokumentace k materiálu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526861"/>
          </a:xfrm>
        </p:spPr>
        <p:txBody>
          <a:bodyPr/>
          <a:lstStyle/>
          <a:p>
            <a:r>
              <a:rPr lang="cs-CZ" altLang="cs-CZ" dirty="0"/>
              <a:t>Dohoda o hmotné odpovědnosti;</a:t>
            </a:r>
          </a:p>
          <a:p>
            <a:r>
              <a:rPr lang="cs-CZ" altLang="cs-CZ" dirty="0"/>
              <a:t>DÚD (deník účetních dokladů);</a:t>
            </a:r>
          </a:p>
          <a:p>
            <a:r>
              <a:rPr lang="cs-CZ" altLang="cs-CZ" dirty="0"/>
              <a:t>Kniha </a:t>
            </a:r>
            <a:r>
              <a:rPr lang="cs-CZ" altLang="cs-CZ" dirty="0" err="1"/>
              <a:t>vz</a:t>
            </a:r>
            <a:r>
              <a:rPr lang="cs-CZ" altLang="cs-CZ" dirty="0"/>
              <a:t>. 1 + ISL;</a:t>
            </a:r>
          </a:p>
          <a:p>
            <a:r>
              <a:rPr lang="cs-CZ" altLang="cs-CZ" dirty="0"/>
              <a:t>přehled o </a:t>
            </a:r>
            <a:r>
              <a:rPr lang="cs-CZ" altLang="cs-CZ" dirty="0" err="1"/>
              <a:t>invertáních</a:t>
            </a:r>
            <a:r>
              <a:rPr lang="cs-CZ" altLang="cs-CZ" dirty="0"/>
              <a:t> a výrobních číslech;</a:t>
            </a:r>
          </a:p>
          <a:p>
            <a:r>
              <a:rPr lang="cs-CZ" altLang="cs-CZ" dirty="0"/>
              <a:t>evidenční karty materiálu;</a:t>
            </a:r>
          </a:p>
          <a:p>
            <a:r>
              <a:rPr lang="cs-CZ" altLang="cs-CZ" dirty="0"/>
              <a:t>plán nákupu na dané období;</a:t>
            </a:r>
          </a:p>
          <a:p>
            <a:r>
              <a:rPr lang="cs-CZ" altLang="cs-CZ" dirty="0"/>
              <a:t>specifikace nákupu;</a:t>
            </a:r>
          </a:p>
          <a:p>
            <a:r>
              <a:rPr lang="cs-CZ" altLang="cs-CZ" dirty="0"/>
              <a:t>objednávka (popis VÚ, Agentury finanční);</a:t>
            </a:r>
          </a:p>
          <a:p>
            <a:r>
              <a:rPr lang="cs-CZ" altLang="cs-CZ" dirty="0"/>
              <a:t>plán oprav obnovy a revizí materiálu;</a:t>
            </a:r>
          </a:p>
          <a:p>
            <a:r>
              <a:rPr lang="cs-CZ" altLang="cs-CZ" dirty="0"/>
              <a:t>skladová dokumentace – Log – 10-3.</a:t>
            </a:r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1528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Skladová dokumentace dle LOG-10-3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7046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SKLAD JAKO NEMOVITOST</a:t>
            </a:r>
          </a:p>
          <a:p>
            <a:pPr lvl="1"/>
            <a:r>
              <a:rPr lang="cs-CZ" altLang="cs-CZ" dirty="0"/>
              <a:t>kolaudační rozhodnutí (místnost je určena ke skladování);</a:t>
            </a:r>
          </a:p>
          <a:p>
            <a:pPr lvl="1"/>
            <a:r>
              <a:rPr lang="cs-CZ" altLang="cs-CZ" dirty="0"/>
              <a:t>plán uložení materiálu;</a:t>
            </a:r>
          </a:p>
          <a:p>
            <a:pPr lvl="1"/>
            <a:r>
              <a:rPr lang="cs-CZ" altLang="cs-CZ" dirty="0"/>
              <a:t>protipožární směrnice (rozmístění </a:t>
            </a:r>
            <a:r>
              <a:rPr lang="cs-CZ" altLang="cs-CZ" dirty="0" err="1"/>
              <a:t>hasicíhc</a:t>
            </a:r>
            <a:r>
              <a:rPr lang="cs-CZ" altLang="cs-CZ" dirty="0"/>
              <a:t> prostředků s revizí) + evakuační směrnice + směrnice pro </a:t>
            </a:r>
            <a:r>
              <a:rPr lang="cs-CZ" altLang="cs-CZ" dirty="0" err="1"/>
              <a:t>BoPo</a:t>
            </a:r>
            <a:r>
              <a:rPr lang="cs-CZ" altLang="cs-CZ" dirty="0"/>
              <a:t>;</a:t>
            </a:r>
          </a:p>
          <a:p>
            <a:pPr lvl="1"/>
            <a:r>
              <a:rPr lang="cs-CZ" altLang="cs-CZ" dirty="0"/>
              <a:t>kniha kontrol (VÚ 1x ročně, NS4 1xQ, VR 1x měsíčně, skladník porovnání 1x měsíčně s EÚP);</a:t>
            </a:r>
          </a:p>
          <a:p>
            <a:pPr lvl="1"/>
            <a:r>
              <a:rPr lang="cs-CZ" altLang="cs-CZ" dirty="0"/>
              <a:t>kniha vstupů;</a:t>
            </a:r>
          </a:p>
          <a:p>
            <a:pPr lvl="1"/>
            <a:r>
              <a:rPr lang="cs-CZ" altLang="cs-CZ" dirty="0"/>
              <a:t>kniha manipulace s materiálem;</a:t>
            </a:r>
          </a:p>
          <a:p>
            <a:pPr lvl="1"/>
            <a:r>
              <a:rPr lang="cs-CZ" altLang="cs-CZ" dirty="0"/>
              <a:t>knihy měření vlhkosti a teploty;</a:t>
            </a:r>
          </a:p>
          <a:p>
            <a:pPr lvl="1"/>
            <a:r>
              <a:rPr lang="cs-CZ" altLang="cs-CZ" dirty="0"/>
              <a:t>kniha zápůjček.</a:t>
            </a:r>
          </a:p>
          <a:p>
            <a:pPr marL="0" indent="0">
              <a:buNone/>
            </a:pPr>
            <a:r>
              <a:rPr lang="cs-CZ" dirty="0"/>
              <a:t>MÍSTNOST</a:t>
            </a:r>
          </a:p>
          <a:p>
            <a:pPr lvl="1"/>
            <a:r>
              <a:rPr lang="cs-CZ" altLang="cs-CZ" dirty="0"/>
              <a:t>regály (revize 1x za 2 roky) + nosnosti dílů i celků + nosnost podlah;</a:t>
            </a:r>
          </a:p>
          <a:p>
            <a:pPr lvl="1"/>
            <a:r>
              <a:rPr lang="cs-CZ" altLang="cs-CZ" dirty="0"/>
              <a:t>MÚ v jednom sektoru, skladištní lístek vč. čár. </a:t>
            </a:r>
            <a:r>
              <a:rPr lang="cs-CZ" altLang="cs-CZ" dirty="0" err="1"/>
              <a:t>kodu</a:t>
            </a:r>
            <a:r>
              <a:rPr lang="cs-CZ" altLang="cs-CZ" dirty="0"/>
              <a:t> materiálu.</a:t>
            </a:r>
          </a:p>
          <a:p>
            <a:pPr marL="530352" lvl="1" indent="0">
              <a:buNone/>
            </a:pPr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44306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7370C0-FA5F-9247-ADEE-8A6580707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b="1" dirty="0"/>
              <a:t>NTV a sklad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9BB2E-5651-1940-BF2A-0D3D3DF56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4738"/>
            <a:ext cx="9601200" cy="4247461"/>
          </a:xfrm>
        </p:spPr>
        <p:txBody>
          <a:bodyPr/>
          <a:lstStyle/>
          <a:p>
            <a:r>
              <a:rPr lang="cs-CZ" dirty="0"/>
              <a:t>Byrokracie;</a:t>
            </a:r>
          </a:p>
          <a:p>
            <a:r>
              <a:rPr lang="cs-CZ" dirty="0"/>
              <a:t>nezávislost;</a:t>
            </a:r>
          </a:p>
          <a:p>
            <a:r>
              <a:rPr lang="cs-CZ" dirty="0"/>
              <a:t>vliv;</a:t>
            </a:r>
          </a:p>
          <a:p>
            <a:r>
              <a:rPr lang="cs-CZ" dirty="0"/>
              <a:t>podřízení;</a:t>
            </a:r>
          </a:p>
          <a:p>
            <a:r>
              <a:rPr lang="cs-CZ" dirty="0"/>
              <a:t>objem práce;</a:t>
            </a:r>
          </a:p>
          <a:p>
            <a:r>
              <a:rPr lang="cs-CZ" dirty="0"/>
              <a:t>orientace v problematice;</a:t>
            </a:r>
          </a:p>
          <a:p>
            <a:r>
              <a:rPr lang="cs-CZ" dirty="0"/>
              <a:t>přehled o materiálu.</a:t>
            </a:r>
          </a:p>
          <a:p>
            <a:endParaRPr lang="cs-CZ" dirty="0"/>
          </a:p>
          <a:p>
            <a:pPr marL="530352" lvl="1" indent="0">
              <a:buNone/>
            </a:pPr>
            <a:endParaRPr lang="cs-CZ" altLang="cs-CZ" dirty="0"/>
          </a:p>
          <a:p>
            <a:pPr marL="530352" lvl="1" indent="0">
              <a:buNone/>
            </a:pPr>
            <a:endParaRPr lang="cs-CZ" altLang="cs-CZ" dirty="0"/>
          </a:p>
          <a:p>
            <a:pPr marL="530352" lvl="1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6163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Jaká legislativa řeší práci s materiálem?</a:t>
            </a:r>
          </a:p>
          <a:p>
            <a:pPr marL="0" indent="0">
              <a:buNone/>
            </a:pPr>
            <a:r>
              <a:rPr lang="cs-CZ" dirty="0"/>
              <a:t>Co musíte udělat, pokud nakoupíte nový materiál?</a:t>
            </a:r>
          </a:p>
          <a:p>
            <a:pPr marL="0" indent="0">
              <a:buNone/>
            </a:pPr>
            <a:r>
              <a:rPr lang="cs-CZ" dirty="0"/>
              <a:t>Jaká je </a:t>
            </a:r>
            <a:r>
              <a:rPr lang="cs-CZ"/>
              <a:t>skladová dokumentace?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9F4AD5-3DE7-4ED9-91D5-10F4FE3B09A1}"/>
</file>

<file path=customXml/itemProps2.xml><?xml version="1.0" encoding="utf-8"?>
<ds:datastoreItem xmlns:ds="http://schemas.openxmlformats.org/officeDocument/2006/customXml" ds:itemID="{C9672314-4706-4B79-BDB6-A40873EB6DFD}"/>
</file>

<file path=customXml/itemProps3.xml><?xml version="1.0" encoding="utf-8"?>
<ds:datastoreItem xmlns:ds="http://schemas.openxmlformats.org/officeDocument/2006/customXml" ds:itemID="{F8B3C6AB-732E-432E-B545-679F8D936C15}"/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4441</TotalTime>
  <Words>477</Words>
  <Application>Microsoft Macintosh PowerPoint</Application>
  <PresentationFormat>Širokoúhlá obrazovka</PresentationFormat>
  <Paragraphs>66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Franklin Gothic Book</vt:lpstr>
      <vt:lpstr>Oříznutí</vt:lpstr>
      <vt:lpstr>Materiální zajištění tělovýchovného procesu  v resortu MO (2)</vt:lpstr>
      <vt:lpstr>Cíl a průběh</vt:lpstr>
      <vt:lpstr>Legislativa pro práci s materiálem</vt:lpstr>
      <vt:lpstr>Způsob evidence materiálu v ReMO</vt:lpstr>
      <vt:lpstr>Dokumentace k materiálu</vt:lpstr>
      <vt:lpstr>Skladová dokumentace dle LOG-10-3</vt:lpstr>
      <vt:lpstr>NTV a sklad</vt:lpstr>
      <vt:lpstr>Otázky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Vladan Oláh</cp:lastModifiedBy>
  <cp:revision>11</cp:revision>
  <dcterms:created xsi:type="dcterms:W3CDTF">2021-12-28T14:12:37Z</dcterms:created>
  <dcterms:modified xsi:type="dcterms:W3CDTF">2022-02-14T16:32:25Z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