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Gig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>
      <p:cViewPr varScale="1">
        <p:scale>
          <a:sx n="98" d="100"/>
          <a:sy n="98" d="100"/>
        </p:scale>
        <p:origin x="752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D49A78FB-A827-E5C8-C56B-D4685BD74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CFCAEA05-E350-E3FC-F1D9-BC08A5A2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id="{90A086B3-D4FC-126D-354E-1BF2A4C9C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17" name="AutoShape 4">
            <a:extLst>
              <a:ext uri="{FF2B5EF4-FFF2-40B4-BE49-F238E27FC236}">
                <a16:creationId xmlns:a16="http://schemas.microsoft.com/office/drawing/2014/main" id="{3EC28239-4222-59C4-8F65-4CBFAF242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id="{A6965471-3324-D8CF-37AE-594C6DBF8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19" name="AutoShape 6">
            <a:extLst>
              <a:ext uri="{FF2B5EF4-FFF2-40B4-BE49-F238E27FC236}">
                <a16:creationId xmlns:a16="http://schemas.microsoft.com/office/drawing/2014/main" id="{8DAF928B-BFE8-85FD-C9C6-25F80A200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0" name="AutoShape 7">
            <a:extLst>
              <a:ext uri="{FF2B5EF4-FFF2-40B4-BE49-F238E27FC236}">
                <a16:creationId xmlns:a16="http://schemas.microsoft.com/office/drawing/2014/main" id="{5AB7437B-66B2-EC85-BF07-A6DFC2A3E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1A4031E1-A94B-F9A3-C936-BFE711CC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2" name="AutoShape 9">
            <a:extLst>
              <a:ext uri="{FF2B5EF4-FFF2-40B4-BE49-F238E27FC236}">
                <a16:creationId xmlns:a16="http://schemas.microsoft.com/office/drawing/2014/main" id="{991C105A-65DB-7843-0202-B0938896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3" name="AutoShape 10">
            <a:extLst>
              <a:ext uri="{FF2B5EF4-FFF2-40B4-BE49-F238E27FC236}">
                <a16:creationId xmlns:a16="http://schemas.microsoft.com/office/drawing/2014/main" id="{E21CE272-03DA-FC7D-2577-1A24851D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4" name="AutoShape 11">
            <a:extLst>
              <a:ext uri="{FF2B5EF4-FFF2-40B4-BE49-F238E27FC236}">
                <a16:creationId xmlns:a16="http://schemas.microsoft.com/office/drawing/2014/main" id="{E7972135-88EF-56C0-4EA0-56309913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5" name="AutoShape 12">
            <a:extLst>
              <a:ext uri="{FF2B5EF4-FFF2-40B4-BE49-F238E27FC236}">
                <a16:creationId xmlns:a16="http://schemas.microsoft.com/office/drawing/2014/main" id="{4465AE6C-7B92-0668-60F4-41868AE9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6" name="AutoShape 13">
            <a:extLst>
              <a:ext uri="{FF2B5EF4-FFF2-40B4-BE49-F238E27FC236}">
                <a16:creationId xmlns:a16="http://schemas.microsoft.com/office/drawing/2014/main" id="{7098EEAF-B068-B233-DDE2-AA46945D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7" name="AutoShape 14">
            <a:extLst>
              <a:ext uri="{FF2B5EF4-FFF2-40B4-BE49-F238E27FC236}">
                <a16:creationId xmlns:a16="http://schemas.microsoft.com/office/drawing/2014/main" id="{5A87ECD0-F894-218D-E6AE-9C853217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8" name="AutoShape 15">
            <a:extLst>
              <a:ext uri="{FF2B5EF4-FFF2-40B4-BE49-F238E27FC236}">
                <a16:creationId xmlns:a16="http://schemas.microsoft.com/office/drawing/2014/main" id="{0CB46EE2-F6E8-8BB6-0D26-D40C5C9A7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29" name="AutoShape 16">
            <a:extLst>
              <a:ext uri="{FF2B5EF4-FFF2-40B4-BE49-F238E27FC236}">
                <a16:creationId xmlns:a16="http://schemas.microsoft.com/office/drawing/2014/main" id="{F84FB3DA-C7C3-A857-BFC4-4E75D664A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0" name="AutoShape 17">
            <a:extLst>
              <a:ext uri="{FF2B5EF4-FFF2-40B4-BE49-F238E27FC236}">
                <a16:creationId xmlns:a16="http://schemas.microsoft.com/office/drawing/2014/main" id="{83C80437-2832-843D-C3C5-D9BC7882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1" name="AutoShape 18">
            <a:extLst>
              <a:ext uri="{FF2B5EF4-FFF2-40B4-BE49-F238E27FC236}">
                <a16:creationId xmlns:a16="http://schemas.microsoft.com/office/drawing/2014/main" id="{D93AF2B2-F241-5930-DB72-27EFCFDB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2" name="AutoShape 19">
            <a:extLst>
              <a:ext uri="{FF2B5EF4-FFF2-40B4-BE49-F238E27FC236}">
                <a16:creationId xmlns:a16="http://schemas.microsoft.com/office/drawing/2014/main" id="{BAF81283-E38D-B3BC-8FA0-9DFD753B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3" name="Rectangle 20">
            <a:extLst>
              <a:ext uri="{FF2B5EF4-FFF2-40B4-BE49-F238E27FC236}">
                <a16:creationId xmlns:a16="http://schemas.microsoft.com/office/drawing/2014/main" id="{08BE7CF0-C698-8FE6-CE03-AAC15C351A3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3362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FCC3BFE6-1750-0F84-F8AF-D25ADF71329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6625" cy="4779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13335" name="Text Box 22">
            <a:extLst>
              <a:ext uri="{FF2B5EF4-FFF2-40B4-BE49-F238E27FC236}">
                <a16:creationId xmlns:a16="http://schemas.microsoft.com/office/drawing/2014/main" id="{BE439222-2A95-0E13-4AB8-D0F3D394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6" name="Text Box 23">
            <a:extLst>
              <a:ext uri="{FF2B5EF4-FFF2-40B4-BE49-F238E27FC236}">
                <a16:creationId xmlns:a16="http://schemas.microsoft.com/office/drawing/2014/main" id="{FCBCCA19-0561-6CCD-5FCA-0581375A2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3337" name="Text Box 24">
            <a:extLst>
              <a:ext uri="{FF2B5EF4-FFF2-40B4-BE49-F238E27FC236}">
                <a16:creationId xmlns:a16="http://schemas.microsoft.com/office/drawing/2014/main" id="{289C0031-2A96-759A-4BAD-F65BD156F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5238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205D4FC9-A7C1-21DD-B16F-658A48D406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49612" cy="5032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725A5D-58DF-EF43-BD07-96D46F5C6D49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5">
            <a:extLst>
              <a:ext uri="{FF2B5EF4-FFF2-40B4-BE49-F238E27FC236}">
                <a16:creationId xmlns:a16="http://schemas.microsoft.com/office/drawing/2014/main" id="{315837FF-609F-AD4E-FFD7-2EBBBD36E2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A3F489-C00F-114A-A4B5-4405167936AA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41C75C39-22DA-DC22-CD7D-43720757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1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9FC7056-AC2E-7E4E-B457-BB61FB78E0DD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17791AA4-FEB1-D018-6DAF-00119DE58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248F859-5FB7-174A-AFBC-F6704DFBDD8F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FFC642E0-3E8F-AFAF-7E73-C59DC3A09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6053601-7607-BD92-AC90-036038CC8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5">
            <a:extLst>
              <a:ext uri="{FF2B5EF4-FFF2-40B4-BE49-F238E27FC236}">
                <a16:creationId xmlns:a16="http://schemas.microsoft.com/office/drawing/2014/main" id="{DCC28AA9-8988-47C2-1FB1-0BF5DADEC5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7F6ABD-13A3-7A4D-AD9E-9F290310AA5A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5C653EC-AF43-940B-EFB2-D01AA2A23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2E0E780-D0EB-4C74-6C75-042CEAA2B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5">
            <a:extLst>
              <a:ext uri="{FF2B5EF4-FFF2-40B4-BE49-F238E27FC236}">
                <a16:creationId xmlns:a16="http://schemas.microsoft.com/office/drawing/2014/main" id="{87ED6899-3DA5-69B5-A7B5-53966A2EFF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A0751B-8795-0B4B-B44A-A909879185A4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1F7841D6-7377-8D08-0DC0-C581F8A9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8496A2F3-C328-AF6D-7E31-5DAF5E568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5">
            <a:extLst>
              <a:ext uri="{FF2B5EF4-FFF2-40B4-BE49-F238E27FC236}">
                <a16:creationId xmlns:a16="http://schemas.microsoft.com/office/drawing/2014/main" id="{D566BED9-CB93-64A6-DCDE-193FF63F77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347857-0758-EA4D-B2BB-B87C1F2CEA1E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384EDE2B-3537-C884-D63A-7FD42C37D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FB21147-3C62-BE9B-5431-2BACA2115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5">
            <a:extLst>
              <a:ext uri="{FF2B5EF4-FFF2-40B4-BE49-F238E27FC236}">
                <a16:creationId xmlns:a16="http://schemas.microsoft.com/office/drawing/2014/main" id="{0646615C-3650-79FE-51FD-0D69EC94A0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0C430B-6DC1-1543-B991-DBFD7EE457D7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2F29573D-5B4A-5D3B-1F01-EC929C3DB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72593F3E-56BF-D37F-8BCB-17B65E1C6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>
            <a:extLst>
              <a:ext uri="{FF2B5EF4-FFF2-40B4-BE49-F238E27FC236}">
                <a16:creationId xmlns:a16="http://schemas.microsoft.com/office/drawing/2014/main" id="{990F0C45-5DAA-6DA1-7B74-A675F48F55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C8A9F2-2C1A-FE44-8FE5-D40D7C380C6F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84CA86A-D54A-51A6-E259-0109DC540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1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1A0F516-584B-1041-84AF-9C5CD1365ACB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DB5AC6F0-FCB1-A623-103C-79D12DA6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8AAC70C-041F-AA44-83C1-6D8A280DB47C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F04F84E4-C714-184F-3C2F-C92F065D2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4" name="Text Box 3">
            <a:extLst>
              <a:ext uri="{FF2B5EF4-FFF2-40B4-BE49-F238E27FC236}">
                <a16:creationId xmlns:a16="http://schemas.microsoft.com/office/drawing/2014/main" id="{6E080485-B747-BC03-57D8-72DFD5143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2AD0F42-556B-6031-1B02-57B7CF1CA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5">
            <a:extLst>
              <a:ext uri="{FF2B5EF4-FFF2-40B4-BE49-F238E27FC236}">
                <a16:creationId xmlns:a16="http://schemas.microsoft.com/office/drawing/2014/main" id="{7B64DF07-497C-D4D6-3C44-480FF12107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199FCE-128A-1043-A656-AE49B486BB51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A172931F-7C1A-2D7D-630A-E9A9BB7CC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1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3DC5C87-9652-8440-B111-9387622224CA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62C89D87-091E-840D-A702-982B854C3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7013" cy="3979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1EEC7696-B159-0E0E-FCBF-5CD338BE8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9800" cy="47831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5">
            <a:extLst>
              <a:ext uri="{FF2B5EF4-FFF2-40B4-BE49-F238E27FC236}">
                <a16:creationId xmlns:a16="http://schemas.microsoft.com/office/drawing/2014/main" id="{A7FA49F3-9B24-B808-1EC4-F711F36A65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A16B2C-7C36-6240-85C4-BE1D3F6C5FF1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D6CAD009-9087-ED84-E267-B7545B3D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51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7C067E9-4522-C34C-B1E2-097FCA5FEAB1}" type="slidenum">
              <a:rPr lang="cs-CZ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82E16820-9E5D-CB2F-777B-7B7E29E71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7013" cy="3979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DA99DB1-C628-F10B-ECC4-115B04EE4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9800" cy="47831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5">
            <a:extLst>
              <a:ext uri="{FF2B5EF4-FFF2-40B4-BE49-F238E27FC236}">
                <a16:creationId xmlns:a16="http://schemas.microsoft.com/office/drawing/2014/main" id="{B989728A-62A5-5DAD-91C3-D33ADA9227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8354C2-F0A4-3F4B-A978-86D14640A3EE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6EE9380B-7045-C4AE-2336-B5C13195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9EDE5689-8161-D1EE-8F82-95F19C579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5">
            <a:extLst>
              <a:ext uri="{FF2B5EF4-FFF2-40B4-BE49-F238E27FC236}">
                <a16:creationId xmlns:a16="http://schemas.microsoft.com/office/drawing/2014/main" id="{5E93B842-290E-E59C-C932-ECBD36D173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C24EDC-F87B-C74C-BD75-722C0EF2E027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F7350801-E0E4-03A8-807D-407946625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F6433DF6-21D3-0996-67A5-228DFF59C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5">
            <a:extLst>
              <a:ext uri="{FF2B5EF4-FFF2-40B4-BE49-F238E27FC236}">
                <a16:creationId xmlns:a16="http://schemas.microsoft.com/office/drawing/2014/main" id="{7EC53F20-AB91-6DDA-CA6A-852F5AAF17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A8B7AE-5E9D-D340-B0BE-D4885776B002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B128EDD8-2D54-B059-9AB1-B04B2495D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368CFED5-4E13-3A9D-6184-AC84A4404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5">
            <a:extLst>
              <a:ext uri="{FF2B5EF4-FFF2-40B4-BE49-F238E27FC236}">
                <a16:creationId xmlns:a16="http://schemas.microsoft.com/office/drawing/2014/main" id="{DC3A3CA9-ED17-552D-3109-9F5EE54F12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876C37-8ADC-5A4A-9269-66AB3A0680BB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4C66A388-8A20-FF67-1AA2-2CE7D02B0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CA5CB0B8-1BC4-ED19-BB21-6032925BE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5">
            <a:extLst>
              <a:ext uri="{FF2B5EF4-FFF2-40B4-BE49-F238E27FC236}">
                <a16:creationId xmlns:a16="http://schemas.microsoft.com/office/drawing/2014/main" id="{537958E3-D1A0-76C5-AAA3-AC65B66187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09A1D5-4BC5-CC44-9817-494BAB785699}" type="slidenum">
              <a:rPr lang="cs-CZ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0983008B-6E3C-42E0-717D-13EF22725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5425" cy="3978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6920F934-ABF4-75A7-F773-6FF3F51AA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8213" cy="47815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917C38-5651-B5AD-93CF-F7795705079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4E250-2F16-5348-9AFC-1A405FC15619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11597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918032-453B-F3CF-801D-8B8C7F3FF1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0198A-76D3-A14C-AC25-685CA63DCD8C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326771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83450" y="287338"/>
            <a:ext cx="2259013" cy="6438900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27812" cy="6438900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862CD7-0146-AA65-4176-41789C1718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E1A8-CE9F-3E48-B00C-F158F298B9D8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152836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BAB19C-9796-630B-7EEE-8DB6A2AB99E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2E18-1E74-3E45-8DEA-16CC623DAEB8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287093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63B933-6F8A-566A-5477-761AA05533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2AED-342A-B844-9FC5-E7DED0E42948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376279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3412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9050" y="1768475"/>
            <a:ext cx="4443413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FB45AA-64F7-AFF8-DCB0-478E1668E1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1BFD-0423-5840-8A0C-943B5E6BCB2E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64618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7A0F50-0CA3-2293-F700-879C000FD07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5DB7-B671-334C-8544-E7B8E0BD6E9D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393965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502DF7-A805-DD76-BD65-D72BF6980F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E342F-3D31-4B47-8442-70896D307415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428018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5E142B4-AF3E-0644-110F-58CFC35000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FD27C-62F6-2E43-87AE-24CB1EA80A74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199112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D6B99-0E5A-E4D0-8642-7EB7D863F4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4A5AC-6D33-E349-826B-1F449A8ECD29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18580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B3C18A-DD6B-058A-8513-861D5EF97E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7A06-E278-1F4E-B301-33E7456DFA89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32012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912A572-2085-5844-619B-E0B3F9930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87338"/>
            <a:ext cx="90392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AAD5110-48DA-1D9F-53B2-92328D7E4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92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A1E53373-11BB-3988-575E-F1A71498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B2497AD4-CC58-7BEE-8F7F-345B2B178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B002CAA-00A6-CBD0-A31D-917AACEC8F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16162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69E4A1-9739-6F47-BB87-6E09FEF3F0C8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0F4D4F0F-DF58-CD9D-FF58-FC440ABB0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744538"/>
            <a:ext cx="9070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88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cs-CZ" altLang="de-DE" sz="4400">
                <a:latin typeface="Times New Roman" panose="02020603050405020304" pitchFamily="18" charset="0"/>
              </a:rPr>
              <a:t>Syntax ruštiny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68D59CBC-9494-E82A-E75F-456081AC8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cs-CZ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7241993-8D93-DBB3-2CB1-F4CD59BA6F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47650" y="223838"/>
            <a:ext cx="9401175" cy="6975475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podmětový doplněk: </a:t>
            </a:r>
            <a:r>
              <a:rPr lang="ru-RU" altLang="de-DE" sz="2800" i="1" dirty="0">
                <a:latin typeface="Times New Roman" panose="02020603050405020304" pitchFamily="18" charset="0"/>
              </a:rPr>
              <a:t>Я еще мальчиком читал книги Жюля Верна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,Už jako chlapec jsem četl knihy </a:t>
            </a:r>
            <a:r>
              <a:rPr lang="cs-CZ" altLang="de-DE" sz="2800" dirty="0" err="1">
                <a:latin typeface="Times New Roman" panose="02020603050405020304" pitchFamily="18" charset="0"/>
              </a:rPr>
              <a:t>Julese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 err="1">
                <a:latin typeface="Times New Roman" panose="02020603050405020304" pitchFamily="18" charset="0"/>
              </a:rPr>
              <a:t>Vernea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de-CH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Ребенком она лишилась матери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,Jako dítě ztratila matku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,  </a:t>
            </a:r>
            <a:r>
              <a:rPr lang="ru-RU" altLang="ja-JP" sz="2800" i="1" dirty="0">
                <a:latin typeface="Times New Roman" panose="02020603050405020304" pitchFamily="18" charset="0"/>
              </a:rPr>
              <a:t>Мы расстались большими приятелями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(,jako velcí přátelé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)</a:t>
            </a:r>
            <a:r>
              <a:rPr lang="de-CH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У него я кучером ездил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(,jako kočí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)</a:t>
            </a:r>
            <a:r>
              <a:rPr lang="de-CH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Одной из жертв пал Михаэль </a:t>
            </a:r>
            <a:r>
              <a:rPr lang="ru-RU" altLang="ja-JP" sz="2800" i="1" dirty="0" err="1">
                <a:latin typeface="Times New Roman" panose="02020603050405020304" pitchFamily="18" charset="0"/>
              </a:rPr>
              <a:t>Кратцер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(,jako jedna z obětí padl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), </a:t>
            </a:r>
            <a:r>
              <a:rPr lang="de-CH" altLang="ja-JP" sz="2800" i="1" dirty="0">
                <a:latin typeface="Times New Roman" panose="02020603050405020304" pitchFamily="18" charset="0"/>
              </a:rPr>
              <a:t>1910 </a:t>
            </a:r>
            <a:r>
              <a:rPr lang="ru-RU" altLang="ja-JP" sz="2800" i="1" dirty="0">
                <a:latin typeface="Times New Roman" panose="02020603050405020304" pitchFamily="18" charset="0"/>
              </a:rPr>
              <a:t>год вошел в историю лыжного спорта знаменательной датой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(,jako význačné datum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předmětový doplněk: </a:t>
            </a:r>
            <a:r>
              <a:rPr lang="ru-RU" altLang="de-DE" sz="2800" i="1" dirty="0">
                <a:latin typeface="Times New Roman" panose="02020603050405020304" pitchFamily="18" charset="0"/>
              </a:rPr>
              <a:t>Швабрин описал мне Машу, капитанскую дочь, совершенною дурочкою </a:t>
            </a:r>
            <a:r>
              <a:rPr lang="cs-CZ" altLang="de-DE" sz="2800" dirty="0">
                <a:latin typeface="Times New Roman" panose="02020603050405020304" pitchFamily="18" charset="0"/>
              </a:rPr>
              <a:t>(,jako úplného hlupáčka‘)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Помню вас дикарём-мальчиком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,Pamatuji si vás jako divokého chlapce‘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5BE6C306-1058-627F-367E-A4C3AE0B2FE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9359900" cy="6840537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Doplněk však může vyjádřit i vlastnost, která z děje vyplývá: podmětový doplněk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Он был избран председателем, Я был уже записан в Семёновский полк сержантом, Она посту-пила преподавателем физкультуры в железнодорожную школу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předmětový doplněk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Его избрали председателем, Его поставили поваром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,Udělali ho kuchařem‘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Он послал на фронт второго сына лётчиком-истребителем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,jako stíhače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de-CH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Он еще ночью решил оставить Ваню связным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,ponechat Váňu jako spojku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Ovšem výskyt instrumentálu neznamená nutně, že se jedná o doplněk; PMR i zde rozlišuje od doplňku vyjadřujícího skutečné vlastnosti příslovečné určení způsobu, které může vyjadřovat srovnání </a:t>
            </a:r>
            <a:r>
              <a:rPr lang="de-CH" altLang="de-DE" sz="2800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Он камнем упал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,Spadl jako kámen‘</a:t>
            </a:r>
            <a:r>
              <a:rPr lang="de-CH" altLang="ja-JP" sz="2800">
                <a:latin typeface="Times New Roman" panose="02020603050405020304" pitchFamily="18" charset="0"/>
              </a:rPr>
              <a:t>), </a:t>
            </a:r>
            <a:r>
              <a:rPr lang="cs-CZ" altLang="ja-JP" sz="2800">
                <a:latin typeface="Times New Roman" panose="02020603050405020304" pitchFamily="18" charset="0"/>
              </a:rPr>
              <a:t>průvodní okolnost </a:t>
            </a:r>
            <a:r>
              <a:rPr lang="de-CH" altLang="ja-JP" sz="2800">
                <a:latin typeface="Times New Roman" panose="02020603050405020304" pitchFamily="18" charset="0"/>
              </a:rPr>
              <a:t>(</a:t>
            </a:r>
            <a:r>
              <a:rPr lang="ru-RU" altLang="ja-JP" sz="2800" i="1">
                <a:latin typeface="Times New Roman" panose="02020603050405020304" pitchFamily="18" charset="0"/>
              </a:rPr>
              <a:t>Мы пойдем всей школой в кино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,Půjdeme celá škola do kina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), </a:t>
            </a:r>
            <a:endParaRPr lang="cs-CZ" altLang="de-DE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29367385-D917-ECFE-28C2-A7E556D7F10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47650" y="368300"/>
            <a:ext cx="9544050" cy="7048500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výsledek děje </a:t>
            </a:r>
            <a:r>
              <a:rPr lang="de-CH" altLang="de-DE" sz="2800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Крапива не вырастет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розой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Z kopřivy nikdy nebude růže‘)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Adjektivum jako doplněk: zde je principiálně – jako v případě adjektiva jako predikativního jména ve jmenném přísudku – konkurence tří tvarů: jmenný tvar adjektiva, složený tvar adjektiva v nominativu a složený tvar adjektiva v instrumentálu. První varianta je dnes archaická, druhá se v jistém rozsahu používá, zvlášť po slovesech pohybu, progresivní je však instrumentál. Srov. </a:t>
            </a:r>
            <a:r>
              <a:rPr lang="ru-RU" altLang="de-DE" sz="2800" i="1">
                <a:latin typeface="Times New Roman" panose="02020603050405020304" pitchFamily="18" charset="0"/>
              </a:rPr>
              <a:t>Грустен и вéсел вхожу, ваятель, в твою мастерскую</a:t>
            </a:r>
            <a:r>
              <a:rPr lang="de-CH" altLang="de-DE" sz="2800">
                <a:latin typeface="Times New Roman" panose="02020603050405020304" pitchFamily="18" charset="0"/>
              </a:rPr>
              <a:t> (</a:t>
            </a:r>
            <a:r>
              <a:rPr lang="cs-CZ" altLang="de-DE" sz="2800">
                <a:latin typeface="Times New Roman" panose="02020603050405020304" pitchFamily="18" charset="0"/>
              </a:rPr>
              <a:t>Puškin) ,Smuten i vesel vcházím, sochaři, do tvé dílny‘;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Он пришел особенно веселый и возбужденный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>
                <a:latin typeface="Times New Roman" panose="02020603050405020304" pitchFamily="18" charset="0"/>
              </a:rPr>
              <a:t>(Tolstoj), </a:t>
            </a:r>
            <a:r>
              <a:rPr lang="ru-RU" altLang="de-DE" sz="2800" i="1">
                <a:latin typeface="Times New Roman" panose="02020603050405020304" pitchFamily="18" charset="0"/>
              </a:rPr>
              <a:t>Она заметила это первая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Володя отдал письменную работу последним, Первым опомнился Яков Иванович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>
                <a:latin typeface="Times New Roman" panose="02020603050405020304" pitchFamily="18" charset="0"/>
              </a:rPr>
              <a:t>(</a:t>
            </a:r>
            <a:r>
              <a:rPr lang="cs-CZ" altLang="de-DE" sz="2800">
                <a:latin typeface="Times New Roman" panose="02020603050405020304" pitchFamily="18" charset="0"/>
              </a:rPr>
              <a:t>,první se vzpamatoval‘)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Instrumentál také úplně nahradil bývalý dvojitý akuzativ, kde doplněk se vztahuje na přímý (akuzativní) předmět: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24F2AE3F-082E-CE40-FA90-3CBCBE50C3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431800"/>
            <a:ext cx="9288462" cy="6840538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Фрукты едят сырыми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,Ovoce jíme/ovoce se jí syrové‘</a:t>
            </a:r>
            <a:r>
              <a:rPr lang="ru-RU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Он нашел свою саклю разрушенной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cs-CZ" altLang="ja-JP" sz="2800" dirty="0">
                <a:latin typeface="Times New Roman" panose="02020603050405020304" pitchFamily="18" charset="0"/>
              </a:rPr>
              <a:t>,Našel svou chýši rozbořenu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de-CH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Полумёртвыми приволокли их в камеру </a:t>
            </a:r>
            <a:r>
              <a:rPr lang="de-CH" altLang="ja-JP" sz="2800" dirty="0">
                <a:latin typeface="Times New Roman" panose="02020603050405020304" pitchFamily="18" charset="0"/>
              </a:rPr>
              <a:t>(,do </a:t>
            </a:r>
            <a:r>
              <a:rPr lang="de-CH" altLang="ja-JP" sz="2800" dirty="0" err="1">
                <a:latin typeface="Times New Roman" panose="02020603050405020304" pitchFamily="18" charset="0"/>
              </a:rPr>
              <a:t>cely</a:t>
            </a:r>
            <a:r>
              <a:rPr lang="de-CH" altLang="de-DE" sz="2800" dirty="0">
                <a:latin typeface="Times New Roman" panose="02020603050405020304" pitchFamily="18" charset="0"/>
              </a:rPr>
              <a:t>‘</a:t>
            </a:r>
            <a:r>
              <a:rPr lang="de-CH" altLang="ja-JP" sz="2800" dirty="0">
                <a:latin typeface="Times New Roman" panose="02020603050405020304" pitchFamily="18" charset="0"/>
              </a:rPr>
              <a:t>). </a:t>
            </a:r>
            <a:r>
              <a:rPr lang="de-CH" altLang="ja-JP" sz="2800" dirty="0" err="1">
                <a:latin typeface="Times New Roman" panose="02020603050405020304" pitchFamily="18" charset="0"/>
              </a:rPr>
              <a:t>Srov</a:t>
            </a:r>
            <a:r>
              <a:rPr lang="de-CH" altLang="ja-JP" sz="2800" dirty="0">
                <a:latin typeface="Times New Roman" panose="02020603050405020304" pitchFamily="18" charset="0"/>
              </a:rPr>
              <a:t>. </a:t>
            </a:r>
            <a:r>
              <a:rPr lang="de-CH" altLang="ja-JP" sz="2800" dirty="0" err="1">
                <a:latin typeface="Times New Roman" panose="02020603050405020304" pitchFamily="18" charset="0"/>
              </a:rPr>
              <a:t>oproti</a:t>
            </a:r>
            <a:r>
              <a:rPr lang="de-CH" altLang="ja-JP" sz="2800" dirty="0">
                <a:latin typeface="Times New Roman" panose="02020603050405020304" pitchFamily="18" charset="0"/>
              </a:rPr>
              <a:t> </a:t>
            </a:r>
            <a:r>
              <a:rPr lang="de-CH" altLang="ja-JP" sz="2800" dirty="0" err="1">
                <a:latin typeface="Times New Roman" panose="02020603050405020304" pitchFamily="18" charset="0"/>
              </a:rPr>
              <a:t>tomu</a:t>
            </a:r>
            <a:r>
              <a:rPr lang="de-CH" altLang="ja-JP" sz="2800" dirty="0">
                <a:latin typeface="Times New Roman" panose="02020603050405020304" pitchFamily="18" charset="0"/>
              </a:rPr>
              <a:t>: </a:t>
            </a:r>
            <a:r>
              <a:rPr lang="ru-RU" altLang="ja-JP" sz="2800" i="1" dirty="0">
                <a:latin typeface="Times New Roman" panose="02020603050405020304" pitchFamily="18" charset="0"/>
              </a:rPr>
              <a:t>Казак был очень удивлен, когда, проснувшись, увидел меня совсем одетого </a:t>
            </a:r>
            <a:r>
              <a:rPr lang="cs-CZ" altLang="ja-JP" sz="2800" dirty="0">
                <a:latin typeface="Times New Roman" panose="02020603050405020304" pitchFamily="18" charset="0"/>
              </a:rPr>
              <a:t>(</a:t>
            </a:r>
            <a:r>
              <a:rPr lang="cs-CZ" altLang="ja-JP" sz="2800" dirty="0" err="1">
                <a:latin typeface="Times New Roman" panose="02020603050405020304" pitchFamily="18" charset="0"/>
              </a:rPr>
              <a:t>Lermontov</a:t>
            </a:r>
            <a:r>
              <a:rPr lang="cs-CZ" altLang="ja-JP" sz="2800" dirty="0">
                <a:latin typeface="Times New Roman" panose="02020603050405020304" pitchFamily="18" charset="0"/>
              </a:rPr>
              <a:t>). V akuzativu stojí ještě </a:t>
            </a:r>
            <a:r>
              <a:rPr lang="cs-CZ" altLang="ja-JP" sz="2800" i="1" dirty="0" err="1">
                <a:latin typeface="Times New Roman" panose="02020603050405020304" pitchFamily="18" charset="0"/>
              </a:rPr>
              <a:t>весь</a:t>
            </a:r>
            <a:r>
              <a:rPr lang="cs-CZ" altLang="ja-JP" sz="2800" dirty="0">
                <a:latin typeface="Times New Roman" panose="02020603050405020304" pitchFamily="18" charset="0"/>
              </a:rPr>
              <a:t>, </a:t>
            </a:r>
            <a:r>
              <a:rPr lang="cs-CZ" altLang="ja-JP" sz="2800" i="1" dirty="0" err="1">
                <a:latin typeface="Times New Roman" panose="02020603050405020304" pitchFamily="18" charset="0"/>
              </a:rPr>
              <a:t>сам</a:t>
            </a:r>
            <a:r>
              <a:rPr lang="cs-CZ" altLang="ja-JP" sz="2800" i="1" dirty="0">
                <a:latin typeface="Times New Roman" panose="02020603050405020304" pitchFamily="18" charset="0"/>
              </a:rPr>
              <a:t>, </a:t>
            </a:r>
            <a:r>
              <a:rPr lang="cs-CZ" altLang="ja-JP" sz="2800" i="1" dirty="0" err="1">
                <a:latin typeface="Times New Roman" panose="02020603050405020304" pitchFamily="18" charset="0"/>
              </a:rPr>
              <a:t>один</a:t>
            </a:r>
            <a:r>
              <a:rPr lang="cs-CZ" altLang="ja-JP" sz="2800" dirty="0">
                <a:latin typeface="Times New Roman" panose="02020603050405020304" pitchFamily="18" charset="0"/>
              </a:rPr>
              <a:t> v úloze předmětového doplňku</a:t>
            </a:r>
            <a:r>
              <a:rPr lang="ru-RU" altLang="ja-JP" sz="2800" dirty="0">
                <a:latin typeface="Times New Roman" panose="02020603050405020304" pitchFamily="18" charset="0"/>
              </a:rPr>
              <a:t>: </a:t>
            </a:r>
            <a:r>
              <a:rPr lang="ru-RU" altLang="ja-JP" sz="2800" i="1" dirty="0">
                <a:latin typeface="Times New Roman" panose="02020603050405020304" pitchFamily="18" charset="0"/>
              </a:rPr>
              <a:t>Он оставил ее одну, Эту книгу я прочитал всю, Я хочу видеть его самого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Zájmena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весь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сам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один</a:t>
            </a:r>
            <a:r>
              <a:rPr lang="cs-CZ" altLang="de-DE" sz="2800" dirty="0">
                <a:latin typeface="Times New Roman" panose="02020603050405020304" pitchFamily="18" charset="0"/>
              </a:rPr>
              <a:t> jako podmětový doplněk stojí v nominativu (viz výš)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V doplňku může stát i příčestí</a:t>
            </a:r>
            <a:r>
              <a:rPr lang="ru-RU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i="1" dirty="0">
                <a:latin typeface="Times New Roman" panose="02020603050405020304" pitchFamily="18" charset="0"/>
              </a:rPr>
              <a:t>Мы уже видим весь диск солнца поднявшимся над горизонтом, Никто не видел его плачущим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8538C031-DB83-AE14-0AEE-19D4C51A91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360363"/>
            <a:ext cx="9359900" cy="6840537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Českému předmětovému doplňku se slovesem </a:t>
            </a:r>
            <a:r>
              <a:rPr lang="cs-CZ" altLang="de-DE" sz="2800" i="1">
                <a:latin typeface="Times New Roman" panose="02020603050405020304" pitchFamily="18" charset="0"/>
              </a:rPr>
              <a:t>mít</a:t>
            </a:r>
            <a:r>
              <a:rPr lang="cs-CZ" altLang="de-DE" sz="2800">
                <a:latin typeface="Times New Roman" panose="02020603050405020304" pitchFamily="18" charset="0"/>
              </a:rPr>
              <a:t> odpovídá – kvůli odlišnému vyjadřování posesivity pomocí přísudku – ruský podmětový: </a:t>
            </a:r>
            <a:r>
              <a:rPr lang="ru-RU" altLang="de-DE" sz="2800" i="1">
                <a:latin typeface="Times New Roman" panose="02020603050405020304" pitchFamily="18" charset="0"/>
              </a:rPr>
              <a:t>Mám úlohu napsanou – Урок у меня написан</a:t>
            </a:r>
            <a:r>
              <a:rPr lang="cs-CZ" altLang="de-DE" sz="2800">
                <a:latin typeface="Times New Roman" panose="02020603050405020304" pitchFamily="18" charset="0"/>
              </a:rPr>
              <a:t> (tzv. posesivní rezultativa)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Pokud je doplněk volně připojen (odděleně, ve psaném jazyce čárkou, v mluveném pauzou), stojí obyčejně v nominativu: </a:t>
            </a:r>
            <a:r>
              <a:rPr lang="ru-RU" altLang="de-DE" sz="2800" i="1">
                <a:latin typeface="Times New Roman" panose="02020603050405020304" pitchFamily="18" charset="0"/>
              </a:rPr>
              <a:t>Очень способная и старательная, Маша получала только отличные отметки, Я пришел домой поздно, усталый и голодный</a:t>
            </a:r>
            <a:r>
              <a:rPr lang="ru-RU" altLang="de-DE" sz="2800">
                <a:latin typeface="Times New Roman" panose="02020603050405020304" pitchFamily="18" charset="0"/>
              </a:rPr>
              <a:t>. </a:t>
            </a:r>
            <a:r>
              <a:rPr lang="cs-CZ" altLang="de-DE" sz="2800">
                <a:latin typeface="Times New Roman" panose="02020603050405020304" pitchFamily="18" charset="0"/>
              </a:rPr>
              <a:t>Volně připojený předmětový doplněk v akuzativu je také ještě možný, i když vzácnější: </a:t>
            </a:r>
            <a:r>
              <a:rPr lang="ru-RU" altLang="de-DE" sz="2800" i="1">
                <a:latin typeface="Times New Roman" panose="02020603050405020304" pitchFamily="18" charset="0"/>
              </a:rPr>
              <a:t>Я встретил Колю через два месяца, уже здорового и полного оптимизма</a:t>
            </a:r>
            <a:r>
              <a:rPr lang="ru-RU" altLang="de-DE" sz="2800">
                <a:latin typeface="Times New Roman" panose="02020603050405020304" pitchFamily="18" charset="0"/>
              </a:rPr>
              <a:t>. </a:t>
            </a:r>
            <a:r>
              <a:rPr lang="cs-CZ" altLang="de-DE" sz="2800">
                <a:latin typeface="Times New Roman" panose="02020603050405020304" pitchFamily="18" charset="0"/>
              </a:rPr>
              <a:t>V úloze příčinného doplnění může stát i konstrukce s </a:t>
            </a:r>
            <a:r>
              <a:rPr lang="cs-CZ" altLang="de-DE" sz="2800" i="1">
                <a:latin typeface="Times New Roman" panose="02020603050405020304" pitchFamily="18" charset="0"/>
              </a:rPr>
              <a:t>как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Как специалист, он хорошо видел все недостатки</a:t>
            </a:r>
            <a:r>
              <a:rPr lang="ru-RU" altLang="de-DE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Inhaltsplatzhalter 2">
            <a:extLst>
              <a:ext uri="{FF2B5EF4-FFF2-40B4-BE49-F238E27FC236}">
                <a16:creationId xmlns:a16="http://schemas.microsoft.com/office/drawing/2014/main" id="{018D12AC-0F27-D588-97BD-6EC66A91EA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77387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dirty="0">
                <a:latin typeface="Times New Roman" panose="02020603050405020304" pitchFamily="18" charset="0"/>
              </a:rPr>
              <a:t>V ruštině pojem doplňku obyčejně chybí; ve „Slovníku slovanské lingvistické terminologie“ (1: 444n.) není uveden ruský překlad termínu a je vysvětleno – česky a anglicky – že se jedná o specifickou tradici české a slovenské lingvistiky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dirty="0">
                <a:latin typeface="Times New Roman" panose="02020603050405020304" pitchFamily="18" charset="0"/>
              </a:rPr>
              <a:t>RG (1979) pojednává o doplňku v rámci </a:t>
            </a:r>
            <a:r>
              <a:rPr lang="cs-CZ" altLang="de-DE" sz="2800" dirty="0" err="1">
                <a:latin typeface="Times New Roman" panose="02020603050405020304" pitchFamily="18" charset="0"/>
              </a:rPr>
              <a:t>AdvComit</a:t>
            </a:r>
            <a:r>
              <a:rPr lang="cs-CZ" altLang="de-DE" sz="2800" dirty="0">
                <a:latin typeface="Times New Roman" panose="02020603050405020304" pitchFamily="18" charset="0"/>
              </a:rPr>
              <a:t>, tedy adverbiálních určení vyjadřujících průvodní jevy. Srov. </a:t>
            </a:r>
            <a: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§§</a:t>
            </a:r>
            <a:r>
              <a:rPr lang="cs-CZ" altLang="de-DE" sz="2800" dirty="0">
                <a:latin typeface="Times New Roman" panose="02020603050405020304" pitchFamily="18" charset="0"/>
              </a:rPr>
              <a:t>1192-1206.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dirty="0">
                <a:latin typeface="Times New Roman" panose="02020603050405020304" pitchFamily="18" charset="0"/>
              </a:rPr>
              <a:t>RG (1980) uvádí doplněk v rámci větší skupiny </a:t>
            </a:r>
            <a:r>
              <a:rPr lang="ru-RU" altLang="de-DE" sz="2800" dirty="0">
                <a:latin typeface="Times New Roman" panose="02020603050405020304" pitchFamily="18" charset="0"/>
              </a:rPr>
              <a:t>«второстепенные члены предложения»</a:t>
            </a:r>
            <a:r>
              <a:rPr lang="cs-CZ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dirty="0">
                <a:latin typeface="Times New Roman" panose="02020603050405020304" pitchFamily="18" charset="0"/>
              </a:rPr>
              <a:t>«4) такие распространители внутреннего состава предложения, которые и формально, и по значению связываются одновременно с двумя его членами: </a:t>
            </a:r>
            <a:r>
              <a:rPr lang="ru-RU" altLang="de-DE" sz="2800" i="1" dirty="0">
                <a:latin typeface="Times New Roman" panose="02020603050405020304" pitchFamily="18" charset="0"/>
              </a:rPr>
              <a:t>Сын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застал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отца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умирающим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ru-RU" altLang="de-DE" sz="2800" i="1" dirty="0">
                <a:latin typeface="Times New Roman" panose="02020603050405020304" pitchFamily="18" charset="0"/>
              </a:rPr>
              <a:t>умирающего</a:t>
            </a:r>
            <a:r>
              <a:rPr lang="ru-RU" altLang="de-DE" sz="2800" dirty="0">
                <a:latin typeface="Times New Roman" panose="02020603050405020304" pitchFamily="18" charset="0"/>
              </a:rPr>
              <a:t>»</a:t>
            </a:r>
            <a:r>
              <a:rPr lang="cs-CZ" altLang="de-DE" sz="2800" dirty="0">
                <a:latin typeface="Times New Roman" panose="02020603050405020304" pitchFamily="18" charset="0"/>
              </a:rPr>
              <a:t>. </a:t>
            </a:r>
            <a:endParaRPr lang="de-DE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Inhaltsplatzhalter 2">
            <a:extLst>
              <a:ext uri="{FF2B5EF4-FFF2-40B4-BE49-F238E27FC236}">
                <a16:creationId xmlns:a16="http://schemas.microsoft.com/office/drawing/2014/main" id="{5B7296A5-2F8D-124C-7AD5-52C78D4970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539750"/>
            <a:ext cx="9039225" cy="6696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>
                <a:latin typeface="Times New Roman" panose="02020603050405020304" pitchFamily="18" charset="0"/>
              </a:rPr>
              <a:t>Ostatní skupiny této kategorie: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«К главным членам относятся подлежащее и сказуемое </a:t>
            </a:r>
            <a:r>
              <a:rPr lang="sk-SK" altLang="de-DE" sz="2800">
                <a:latin typeface="Times New Roman" panose="02020603050405020304" pitchFamily="18" charset="0"/>
              </a:rPr>
              <a:t>(...) </a:t>
            </a:r>
            <a:r>
              <a:rPr lang="ru-RU" altLang="de-DE" sz="2800">
                <a:latin typeface="Times New Roman" panose="02020603050405020304" pitchFamily="18" charset="0"/>
              </a:rPr>
              <a:t>, а также все те компоненты нераспространенного предложения, которые характеризуются грамматически независимой позицией; например, в предложении </a:t>
            </a:r>
            <a:r>
              <a:rPr lang="ru-RU" altLang="de-DE" sz="2800" i="1">
                <a:latin typeface="Times New Roman" panose="02020603050405020304" pitchFamily="18" charset="0"/>
              </a:rPr>
              <a:t>Нет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времени</a:t>
            </a:r>
            <a:r>
              <a:rPr lang="ru-RU" altLang="de-DE" sz="2800">
                <a:latin typeface="Times New Roman" panose="02020603050405020304" pitchFamily="18" charset="0"/>
              </a:rPr>
              <a:t> главным членом считается слово </a:t>
            </a:r>
            <a:r>
              <a:rPr lang="ru-RU" altLang="de-DE" sz="2800" i="1">
                <a:latin typeface="Times New Roman" panose="02020603050405020304" pitchFamily="18" charset="0"/>
              </a:rPr>
              <a:t>нет</a:t>
            </a:r>
            <a:r>
              <a:rPr lang="ru-RU" altLang="de-DE" sz="2800">
                <a:latin typeface="Times New Roman" panose="02020603050405020304" pitchFamily="18" charset="0"/>
              </a:rPr>
              <a:t>, в предложении </a:t>
            </a:r>
            <a:r>
              <a:rPr lang="ru-RU" altLang="de-DE" sz="2800" i="1">
                <a:latin typeface="Times New Roman" panose="02020603050405020304" pitchFamily="18" charset="0"/>
              </a:rPr>
              <a:t>Нельзя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оставаться</a:t>
            </a:r>
            <a:r>
              <a:rPr lang="ru-RU" altLang="de-DE" sz="2800">
                <a:latin typeface="Times New Roman" panose="02020603050405020304" pitchFamily="18" charset="0"/>
              </a:rPr>
              <a:t> - слово </a:t>
            </a:r>
            <a:r>
              <a:rPr lang="ru-RU" altLang="de-DE" sz="2800" i="1">
                <a:latin typeface="Times New Roman" panose="02020603050405020304" pitchFamily="18" charset="0"/>
              </a:rPr>
              <a:t>нельзя</a:t>
            </a:r>
            <a:r>
              <a:rPr lang="ru-RU" altLang="de-DE" sz="2800">
                <a:latin typeface="Times New Roman" panose="02020603050405020304" pitchFamily="18" charset="0"/>
              </a:rPr>
              <a:t>, в предложении </a:t>
            </a:r>
            <a:r>
              <a:rPr lang="ru-RU" altLang="de-DE" sz="2800" i="1">
                <a:latin typeface="Times New Roman" panose="02020603050405020304" pitchFamily="18" charset="0"/>
              </a:rPr>
              <a:t>Хлопот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прибавляется</a:t>
            </a:r>
            <a:r>
              <a:rPr lang="ru-RU" altLang="de-DE" sz="2800">
                <a:latin typeface="Times New Roman" panose="02020603050405020304" pitchFamily="18" charset="0"/>
              </a:rPr>
              <a:t> - </a:t>
            </a:r>
            <a:r>
              <a:rPr lang="ru-RU" altLang="de-DE" sz="2800" i="1">
                <a:latin typeface="Times New Roman" panose="02020603050405020304" pitchFamily="18" charset="0"/>
              </a:rPr>
              <a:t>прибавляется</a:t>
            </a:r>
            <a:r>
              <a:rPr lang="ru-RU" altLang="de-DE" sz="2800">
                <a:latin typeface="Times New Roman" panose="02020603050405020304" pitchFamily="18" charset="0"/>
              </a:rPr>
              <a:t>, в предложении </a:t>
            </a:r>
            <a:r>
              <a:rPr lang="ru-RU" altLang="de-DE" sz="2800" i="1">
                <a:latin typeface="Times New Roman" panose="02020603050405020304" pitchFamily="18" charset="0"/>
              </a:rPr>
              <a:t>Рекомендуется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подождать</a:t>
            </a:r>
            <a:r>
              <a:rPr lang="ru-RU" altLang="de-DE" sz="2800">
                <a:latin typeface="Times New Roman" panose="02020603050405020304" pitchFamily="18" charset="0"/>
              </a:rPr>
              <a:t> - </a:t>
            </a:r>
            <a:r>
              <a:rPr lang="ru-RU" altLang="de-DE" sz="2800" i="1">
                <a:latin typeface="Times New Roman" panose="02020603050405020304" pitchFamily="18" charset="0"/>
              </a:rPr>
              <a:t>рекомендуется</a:t>
            </a:r>
            <a:r>
              <a:rPr lang="ru-RU" altLang="de-DE" sz="2800">
                <a:latin typeface="Times New Roman" panose="02020603050405020304" pitchFamily="18" charset="0"/>
              </a:rPr>
              <a:t>. При этом обычно широко применяется понятие "неполноты" предложения. </a:t>
            </a:r>
            <a:r>
              <a:rPr lang="cs-CZ" altLang="de-DE" sz="2800">
                <a:latin typeface="Times New Roman" panose="02020603050405020304" pitchFamily="18" charset="0"/>
              </a:rPr>
              <a:t>(...) </a:t>
            </a:r>
            <a:r>
              <a:rPr lang="ru-RU" altLang="de-DE" sz="2800">
                <a:latin typeface="Times New Roman" panose="02020603050405020304" pitchFamily="18" charset="0"/>
              </a:rPr>
              <a:t>Все остальные члены предложения считаются второстепенными. Таким образом, под названием "второстепенные члены предложения" оказываются объединенными: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Inhaltsplatzhalter 2">
            <a:extLst>
              <a:ext uri="{FF2B5EF4-FFF2-40B4-BE49-F238E27FC236}">
                <a16:creationId xmlns:a16="http://schemas.microsoft.com/office/drawing/2014/main" id="{0E80F600-0B91-95A3-6921-35CD34B8DD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539750"/>
            <a:ext cx="9039225" cy="6696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1) имеющие формы косвенных падежей или инфинитива компоненты таких не подлежащно-сказуемостных предложений, как, например, </a:t>
            </a:r>
            <a:r>
              <a:rPr lang="ru-RU" altLang="de-DE" sz="2800" i="1">
                <a:latin typeface="Times New Roman" panose="02020603050405020304" pitchFamily="18" charset="0"/>
              </a:rPr>
              <a:t>Воды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прибывает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Нет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времени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Много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народу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Хочется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отдохнуть</a:t>
            </a:r>
            <a:r>
              <a:rPr lang="ru-RU" altLang="de-DE" sz="2800">
                <a:latin typeface="Times New Roman" panose="02020603050405020304" pitchFamily="18" charset="0"/>
              </a:rPr>
              <a:t>; 2) распространители, непосредственно зависящие от слова во всех его формах (присловные); </a:t>
            </a:r>
            <a:r>
              <a:rPr lang="ru-RU" altLang="de-DE" sz="2800" i="1">
                <a:latin typeface="Times New Roman" panose="02020603050405020304" pitchFamily="18" charset="0"/>
              </a:rPr>
              <a:t>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пишу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письмо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Темная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ночь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Отец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подарил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сыну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книгу</a:t>
            </a:r>
            <a:r>
              <a:rPr lang="ru-RU" altLang="de-DE" sz="2800">
                <a:latin typeface="Times New Roman" panose="02020603050405020304" pitchFamily="18" charset="0"/>
              </a:rPr>
              <a:t>; 3) разные по своей семантической роли в предложении распространители, относящиеся к предложению в целом: </a:t>
            </a:r>
            <a:r>
              <a:rPr lang="ru-RU" altLang="de-DE" sz="2800" i="1">
                <a:latin typeface="Times New Roman" panose="02020603050405020304" pitchFamily="18" charset="0"/>
              </a:rPr>
              <a:t>Здесь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сыро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У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нее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родилась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дочь</a:t>
            </a:r>
            <a:r>
              <a:rPr lang="ru-RU" altLang="de-DE" sz="2800">
                <a:latin typeface="Times New Roman" panose="02020603050405020304" pitchFamily="18" charset="0"/>
              </a:rPr>
              <a:t>; 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младенчестве</a:t>
            </a:r>
            <a:r>
              <a:rPr lang="ru-RU" altLang="de-DE" sz="2800">
                <a:latin typeface="Times New Roman" panose="02020603050405020304" pitchFamily="18" charset="0"/>
              </a:rPr>
              <a:t>/</a:t>
            </a:r>
            <a:r>
              <a:rPr lang="ru-RU" altLang="de-DE" sz="2800" i="1">
                <a:latin typeface="Times New Roman" panose="02020603050405020304" pitchFamily="18" charset="0"/>
              </a:rPr>
              <a:t>младенцу</a:t>
            </a:r>
            <a:r>
              <a:rPr lang="ru-RU" altLang="de-DE" sz="2800">
                <a:latin typeface="Times New Roman" panose="02020603050405020304" pitchFamily="18" charset="0"/>
              </a:rPr>
              <a:t>/</a:t>
            </a:r>
            <a:r>
              <a:rPr lang="ru-RU" altLang="de-DE" sz="2800" i="1">
                <a:latin typeface="Times New Roman" panose="02020603050405020304" pitchFamily="18" charset="0"/>
              </a:rPr>
              <a:t>для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младенца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нужна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только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мать</a:t>
            </a:r>
            <a:r>
              <a:rPr lang="ru-RU" altLang="de-DE" sz="2800">
                <a:latin typeface="Times New Roman" panose="02020603050405020304" pitchFamily="18" charset="0"/>
              </a:rPr>
              <a:t>; (…).» </a:t>
            </a:r>
            <a:r>
              <a:rPr lang="cs-CZ" altLang="de-DE" sz="2800">
                <a:latin typeface="Times New Roman" panose="02020603050405020304" pitchFamily="18" charset="0"/>
              </a:rPr>
              <a:t>Srov. §1904, dále 2004, 2235.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7204F959-DA80-4C79-F198-CFC7B5F1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38125"/>
            <a:ext cx="90709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spcAft>
                <a:spcPts val="1000"/>
              </a:spcAft>
              <a:buClrTx/>
              <a:buFontTx/>
              <a:buNone/>
            </a:pPr>
            <a:r>
              <a:rPr lang="cs-CZ" altLang="de-DE">
                <a:latin typeface="Times New Roman" panose="02020603050405020304" pitchFamily="18" charset="0"/>
              </a:rPr>
              <a:t>Jednoduchá věta: doplněk (predikativní atribut)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01AD8F19-BFB5-6D0F-1011-2C76CE54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439863"/>
            <a:ext cx="9359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3C9219F8-4BA2-A8C6-6220-FC16A8F0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284288"/>
            <a:ext cx="3905250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917FFA49-591F-3473-B51F-EA8E5B58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44463"/>
            <a:ext cx="4295775" cy="74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FE38389C-5AD8-4C6C-F69F-46ECA42B7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287338"/>
            <a:ext cx="9575800" cy="705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 marL="341313" indent="-339725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buSzPct val="45000"/>
              <a:buFont typeface="Wingdings" pitchFamily="2" charset="2"/>
              <a:buChar char=""/>
            </a:pPr>
            <a:r>
              <a:rPr lang="cs-CZ" altLang="de-DE" sz="2800">
                <a:latin typeface="Times New Roman" panose="02020603050405020304" pitchFamily="18" charset="0"/>
              </a:rPr>
              <a:t>I PMR (2: 284nn.) zdůrazňuje dvojitou závislost doplňku, jak na subjektu/objektu, tak na predikátu:</a:t>
            </a:r>
          </a:p>
          <a:p>
            <a:pPr eaLnBrk="1">
              <a:buSzPct val="45000"/>
              <a:buFont typeface="Wingdings" pitchFamily="2" charset="2"/>
              <a:buChar char=""/>
            </a:pPr>
            <a:r>
              <a:rPr lang="cs-CZ" altLang="de-DE" sz="2800">
                <a:latin typeface="Times New Roman" panose="02020603050405020304" pitchFamily="18" charset="0"/>
              </a:rPr>
              <a:t>„Po stránce významové vyjadřuje doplněk vlastnost podmětu či předmětu, která se projevuje při ději (stavu, okolnosti) tkvícím v predikátu nebo která z něho vyplývá. Doplněk se tedy blíží jednak přívlastku – určuje (determinuje), a jednak zároveň predikátu – přisuzuje (predikuje).“ </a:t>
            </a:r>
          </a:p>
          <a:p>
            <a:pPr eaLnBrk="1">
              <a:buSzPct val="45000"/>
              <a:buFont typeface="Wingdings" pitchFamily="2" charset="2"/>
              <a:buChar char=""/>
            </a:pPr>
            <a:r>
              <a:rPr lang="cs-CZ" altLang="de-DE" sz="2800">
                <a:latin typeface="Times New Roman" panose="02020603050405020304" pitchFamily="18" charset="0"/>
              </a:rPr>
              <a:t>doplněk subjektový:</a:t>
            </a:r>
            <a:r>
              <a:rPr lang="cs-CZ" altLang="de-DE" sz="2800" i="1">
                <a:latin typeface="Times New Roman" panose="02020603050405020304" pitchFamily="18" charset="0"/>
              </a:rPr>
              <a:t> Она выступила солисткой концерта</a:t>
            </a:r>
            <a:r>
              <a:rPr lang="cs-CZ" altLang="de-DE" sz="2800">
                <a:latin typeface="Times New Roman" panose="02020603050405020304" pitchFamily="18" charset="0"/>
              </a:rPr>
              <a:t> ,Vystoupila jako sólistka koncertu‘, </a:t>
            </a:r>
            <a:r>
              <a:rPr lang="cs-CZ" altLang="de-DE" sz="2800" i="1">
                <a:latin typeface="Times New Roman" panose="02020603050405020304" pitchFamily="18" charset="0"/>
              </a:rPr>
              <a:t>Волчата родятся слепыми</a:t>
            </a:r>
            <a:r>
              <a:rPr lang="cs-CZ" altLang="de-DE" sz="2800">
                <a:latin typeface="Times New Roman" panose="02020603050405020304" pitchFamily="18" charset="0"/>
              </a:rPr>
              <a:t> ,Vlčata se rodí slepá‘, </a:t>
            </a:r>
            <a:r>
              <a:rPr lang="cs-CZ" altLang="de-DE" sz="2800" i="1">
                <a:latin typeface="Times New Roman" panose="02020603050405020304" pitchFamily="18" charset="0"/>
              </a:rPr>
              <a:t>Он всем известен как хороший работник</a:t>
            </a:r>
            <a:r>
              <a:rPr lang="cs-CZ" altLang="de-DE" sz="2800">
                <a:latin typeface="Times New Roman" panose="02020603050405020304" pitchFamily="18" charset="0"/>
              </a:rPr>
              <a:t> ,Je všem znám jako dobrý pracovník‘, </a:t>
            </a:r>
            <a:r>
              <a:rPr lang="cs-CZ" altLang="de-DE" sz="2800" i="1">
                <a:latin typeface="Times New Roman" panose="02020603050405020304" pitchFamily="18" charset="0"/>
              </a:rPr>
              <a:t>Я был дома один</a:t>
            </a:r>
            <a:r>
              <a:rPr lang="cs-CZ" altLang="de-DE" sz="2800">
                <a:latin typeface="Times New Roman" panose="02020603050405020304" pitchFamily="18" charset="0"/>
              </a:rPr>
              <a:t> ,Byl jsem doma sám‘</a:t>
            </a:r>
          </a:p>
          <a:p>
            <a:pPr eaLnBrk="1">
              <a:buSzPct val="45000"/>
              <a:buFont typeface="Wingdings" pitchFamily="2" charset="2"/>
              <a:buChar char=""/>
            </a:pPr>
            <a:r>
              <a:rPr lang="cs-CZ" altLang="de-DE" sz="2800">
                <a:latin typeface="Times New Roman" panose="02020603050405020304" pitchFamily="18" charset="0"/>
              </a:rPr>
              <a:t>doplněk objektový: </a:t>
            </a:r>
            <a:r>
              <a:rPr lang="cs-CZ" altLang="de-DE" sz="2800" i="1">
                <a:latin typeface="Times New Roman" panose="02020603050405020304" pitchFamily="18" charset="0"/>
              </a:rPr>
              <a:t>Я помню его мальчиком</a:t>
            </a:r>
            <a:r>
              <a:rPr lang="cs-CZ" altLang="de-DE" sz="2800">
                <a:latin typeface="Times New Roman" panose="02020603050405020304" pitchFamily="18" charset="0"/>
              </a:rPr>
              <a:t> ,Pamatuji si ho jako chlapce‘, </a:t>
            </a:r>
            <a:r>
              <a:rPr lang="cs-CZ" altLang="de-DE" sz="2800" i="1">
                <a:latin typeface="Times New Roman" panose="02020603050405020304" pitchFamily="18" charset="0"/>
              </a:rPr>
              <a:t>Он нашел свой дом разрушенным</a:t>
            </a:r>
            <a:r>
              <a:rPr lang="cs-CZ" altLang="de-DE" sz="2800">
                <a:latin typeface="Times New Roman" panose="02020603050405020304" pitchFamily="18" charset="0"/>
              </a:rPr>
              <a:t> ,Našel svůj dům rozbořený‘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5E1D00D1-583A-4287-47FC-9C68A3EF7FE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96863"/>
            <a:ext cx="9647238" cy="7048500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doplněk ve větách bez formálního subjektu: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Его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засыпало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всего</a:t>
            </a:r>
            <a:r>
              <a:rPr lang="cs-CZ" altLang="de-DE" sz="2800" dirty="0">
                <a:latin typeface="Times New Roman" panose="02020603050405020304" pitchFamily="18" charset="0"/>
              </a:rPr>
              <a:t> ,Zasypalo ho to celého‘ (doplněk závislý na objektu a přitom shodný s ním),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Вам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надо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самим</a:t>
            </a:r>
            <a:r>
              <a:rPr lang="ru-RU" altLang="de-DE" sz="2800" i="1" dirty="0">
                <a:latin typeface="Times New Roman" panose="02020603050405020304" pitchFamily="18" charset="0"/>
              </a:rPr>
              <a:t>/самой/самими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убедиться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этом</a:t>
            </a:r>
            <a:r>
              <a:rPr lang="cs-CZ" altLang="de-DE" sz="2800" dirty="0">
                <a:latin typeface="Times New Roman" panose="02020603050405020304" pitchFamily="18" charset="0"/>
              </a:rPr>
              <a:t> ,Musíte se o tom přesvědčit sám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</a:rPr>
              <a:t>-a/-i/-</a:t>
            </a:r>
            <a:r>
              <a:rPr lang="cs-CZ" altLang="de-DE" sz="2800" dirty="0" err="1">
                <a:latin typeface="Times New Roman" panose="02020603050405020304" pitchFamily="18" charset="0"/>
              </a:rPr>
              <a:t>y</a:t>
            </a:r>
            <a:r>
              <a:rPr lang="cs-CZ" altLang="de-DE" sz="2800" dirty="0">
                <a:latin typeface="Times New Roman" panose="02020603050405020304" pitchFamily="18" charset="0"/>
              </a:rPr>
              <a:t>‘ (doplněk je závislý na </a:t>
            </a:r>
            <a:r>
              <a:rPr lang="cs-CZ" altLang="de-DE" sz="2800" dirty="0" err="1">
                <a:latin typeface="Times New Roman" panose="02020603050405020304" pitchFamily="18" charset="0"/>
              </a:rPr>
              <a:t>modalizujícím</a:t>
            </a:r>
            <a:r>
              <a:rPr lang="cs-CZ" altLang="de-DE" sz="2800" dirty="0">
                <a:latin typeface="Times New Roman" panose="02020603050405020304" pitchFamily="18" charset="0"/>
              </a:rPr>
              <a:t> „subjektu“ v dativu a není shodný v pádu),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Мне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дома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грустно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одному</a:t>
            </a:r>
            <a:r>
              <a:rPr lang="cs-CZ" altLang="de-DE" sz="2800" dirty="0">
                <a:latin typeface="Times New Roman" panose="02020603050405020304" pitchFamily="18" charset="0"/>
              </a:rPr>
              <a:t> ,Je mi doma smutno samému‘ (doplněk závislý na </a:t>
            </a:r>
            <a:r>
              <a:rPr lang="cs-CZ" altLang="de-DE" sz="2800" dirty="0" err="1">
                <a:latin typeface="Times New Roman" panose="02020603050405020304" pitchFamily="18" charset="0"/>
              </a:rPr>
              <a:t>proživateli</a:t>
            </a:r>
            <a:r>
              <a:rPr lang="cs-CZ" altLang="de-DE" sz="2800" dirty="0">
                <a:latin typeface="Times New Roman" panose="02020603050405020304" pitchFamily="18" charset="0"/>
              </a:rPr>
              <a:t> v dativu a přitom shodný s ním)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„Vztah doplňku k podmětovému nebo předmětovému jménu se projevuje pokud možno shodou s ním, třebas jen částečnou: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Казак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был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очень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удивлен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когда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проснувшись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увидел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меня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совсем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одетого</a:t>
            </a:r>
            <a:r>
              <a:rPr lang="cs-CZ" altLang="de-DE" sz="2800" dirty="0">
                <a:latin typeface="Times New Roman" panose="02020603050405020304" pitchFamily="18" charset="0"/>
              </a:rPr>
              <a:t> (úplná shoda),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Колю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видел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еще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вчера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здоровым</a:t>
            </a:r>
            <a:r>
              <a:rPr lang="cs-CZ" altLang="de-DE" sz="2800" dirty="0">
                <a:latin typeface="Times New Roman" panose="02020603050405020304" pitchFamily="18" charset="0"/>
              </a:rPr>
              <a:t> (částečná shoda, netýká se pádu)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Poslední případ (výskyt instrumentálu při shodě v čísle a rodu) je pro ruštinu dost charakteristický a liší ji od češtiny.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nhaltsplatzhalter 2">
            <a:extLst>
              <a:ext uri="{FF2B5EF4-FFF2-40B4-BE49-F238E27FC236}">
                <a16:creationId xmlns:a16="http://schemas.microsoft.com/office/drawing/2014/main" id="{6E256360-4F4F-FCBF-C049-B7AF51111D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432925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>
                <a:latin typeface="Times New Roman" panose="02020603050405020304" pitchFamily="18" charset="0"/>
              </a:rPr>
              <a:t>Navíc je to typ, který se historicky rozšířil v neprospěch akuzativu či jiných pádů (srov. dříve o instrumentálu predikativního jména)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“</a:t>
            </a:r>
            <a:r>
              <a:rPr lang="en-GB" altLang="ja-JP" sz="2800">
                <a:latin typeface="Times New Roman" panose="02020603050405020304" pitchFamily="18" charset="0"/>
              </a:rPr>
              <a:t>[...] the object nexus has in recent times undergone a syntactic change which allows us to distinguish it more neatly from the attributive function: instead of the older variant with the double accusative (</a:t>
            </a:r>
            <a:r>
              <a:rPr lang="en-GB" altLang="ja-JP" sz="2800" i="1">
                <a:latin typeface="Times New Roman" panose="02020603050405020304" pitchFamily="18" charset="0"/>
              </a:rPr>
              <a:t>мы видели солдата спящего</a:t>
            </a:r>
            <a:r>
              <a:rPr lang="en-GB" altLang="ja-JP" sz="2800">
                <a:latin typeface="Times New Roman" panose="02020603050405020304" pitchFamily="18" charset="0"/>
              </a:rPr>
              <a:t>, still frequent in the first half of the nineteenth century), we have now the instrumental</a:t>
            </a:r>
            <a:r>
              <a:rPr lang="de-DE" altLang="ja-JP" sz="2800">
                <a:latin typeface="Times New Roman" panose="02020603050405020304" pitchFamily="18" charset="0"/>
              </a:rPr>
              <a:t> </a:t>
            </a:r>
            <a:r>
              <a:rPr lang="de-DE" altLang="ja-JP" sz="2800" i="1">
                <a:latin typeface="Times New Roman" panose="02020603050405020304" pitchFamily="18" charset="0"/>
              </a:rPr>
              <a:t>(</a:t>
            </a:r>
            <a:r>
              <a:rPr lang="ru-RU" altLang="ja-JP" sz="2800" i="1">
                <a:latin typeface="Times New Roman" panose="02020603050405020304" pitchFamily="18" charset="0"/>
              </a:rPr>
              <a:t>мы видели солдата спящим</a:t>
            </a:r>
            <a:r>
              <a:rPr lang="de-DE" altLang="ja-JP" sz="2800" i="1">
                <a:latin typeface="Times New Roman" panose="02020603050405020304" pitchFamily="18" charset="0"/>
              </a:rPr>
              <a:t>)</a:t>
            </a:r>
            <a:r>
              <a:rPr lang="ru-RU" altLang="ja-JP" sz="2800">
                <a:latin typeface="Times New Roman" panose="02020603050405020304" pitchFamily="18" charset="0"/>
              </a:rPr>
              <a:t>.</a:t>
            </a:r>
            <a:r>
              <a:rPr lang="de-DE" altLang="de-DE" sz="2800">
                <a:latin typeface="Times New Roman" panose="02020603050405020304" pitchFamily="18" charset="0"/>
              </a:rPr>
              <a:t>”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(Weiss 1995: 243)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>
                <a:latin typeface="Times New Roman" panose="02020603050405020304" pitchFamily="18" charset="0"/>
              </a:rPr>
              <a:t>Doplněk stojí s plnovýznamovými slovesy. U sloves sponových se tradičně mluví o jmenné části jmenného predikátu </a:t>
            </a:r>
            <a:r>
              <a:rPr lang="de-CH" altLang="de-DE" sz="2800">
                <a:latin typeface="Times New Roman" panose="02020603050405020304" pitchFamily="18" charset="0"/>
              </a:rPr>
              <a:t>(srov.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Она осталась одна – Она ушла одна</a:t>
            </a:r>
            <a:r>
              <a:rPr lang="de-CH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kde </a:t>
            </a:r>
            <a:r>
              <a:rPr lang="cs-CZ" altLang="de-DE" sz="2800" i="1">
                <a:latin typeface="Times New Roman" panose="02020603050405020304" pitchFamily="18" charset="0"/>
              </a:rPr>
              <a:t>остаться</a:t>
            </a:r>
            <a:r>
              <a:rPr lang="cs-CZ" altLang="de-DE" sz="2800">
                <a:latin typeface="Times New Roman" panose="02020603050405020304" pitchFamily="18" charset="0"/>
              </a:rPr>
              <a:t> je interpretováno jako sponové sloveso, zatímco </a:t>
            </a:r>
            <a:r>
              <a:rPr lang="cs-CZ" altLang="de-DE" sz="2800" i="1">
                <a:latin typeface="Times New Roman" panose="02020603050405020304" pitchFamily="18" charset="0"/>
              </a:rPr>
              <a:t>уйти</a:t>
            </a:r>
            <a:r>
              <a:rPr lang="cs-CZ" altLang="de-DE" sz="2800">
                <a:latin typeface="Times New Roman" panose="02020603050405020304" pitchFamily="18" charset="0"/>
              </a:rPr>
              <a:t> je plnovýznamové sloveso);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3CB51E81-F61A-23C6-5EDC-CBEBB93635F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9504362" cy="6911975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někdy může stejné sloveso vystupovat i jako sponové i jako plnovýznamové: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Метели служат причиной образования лавин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</a:rPr>
              <a:t>,</a:t>
            </a:r>
            <a:r>
              <a:rPr lang="cs-CZ" altLang="de-DE" sz="2800" dirty="0">
                <a:latin typeface="Times New Roman" panose="02020603050405020304" pitchFamily="18" charset="0"/>
              </a:rPr>
              <a:t>Vánice jsou příčinou tvoření lavin‘</a:t>
            </a:r>
            <a:r>
              <a:rPr lang="de-CH" altLang="ja-JP" sz="2800" dirty="0">
                <a:latin typeface="Times New Roman" panose="02020603050405020304" pitchFamily="18" charset="0"/>
              </a:rPr>
              <a:t> - </a:t>
            </a:r>
            <a:r>
              <a:rPr lang="ru-RU" altLang="ja-JP" sz="2800" i="1" dirty="0">
                <a:latin typeface="Times New Roman" panose="02020603050405020304" pitchFamily="18" charset="0"/>
              </a:rPr>
              <a:t>Брат служит на этом заводе счетоводом</a:t>
            </a:r>
            <a:r>
              <a:rPr lang="ru-RU" altLang="ja-JP" sz="2800" dirty="0">
                <a:latin typeface="Times New Roman" panose="02020603050405020304" pitchFamily="18" charset="0"/>
              </a:rPr>
              <a:t> </a:t>
            </a:r>
            <a:r>
              <a:rPr lang="de-CH" altLang="ja-JP" sz="2800" dirty="0">
                <a:latin typeface="Times New Roman" panose="02020603050405020304" pitchFamily="18" charset="0"/>
              </a:rPr>
              <a:t>,</a:t>
            </a:r>
            <a:r>
              <a:rPr lang="cs-CZ" altLang="ja-JP" sz="2800" dirty="0">
                <a:latin typeface="Times New Roman" panose="02020603050405020304" pitchFamily="18" charset="0"/>
              </a:rPr>
              <a:t>Bratr pracuje v tomto závodě jako účetní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endParaRPr lang="cs-CZ" altLang="ja-JP" sz="2800" dirty="0">
              <a:latin typeface="Times New Roman" panose="02020603050405020304" pitchFamily="18" charset="0"/>
            </a:endParaRP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Řídící sloveso může mít podobu neurčitého slovesného tvaru. Doplněk se pak kromě tohoto predikátu vztahuje i na jeho implikovaný podmět, i když ten nemusí být na povrchu vyjádřen</a:t>
            </a:r>
            <a:r>
              <a:rPr lang="ru-RU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Прийти последним – это глупо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(subjekt není vyjádřen, protože je všeobecný)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Работая монтёром, он нередко уезжает на две-три недели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(subjekt přechodníku je subjekt syntakticky nadřazeného slovesa)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Сидеть одному дома скучно</a:t>
            </a:r>
            <a:r>
              <a:rPr lang="de-CH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(formální subjekt není, </a:t>
            </a:r>
            <a:r>
              <a:rPr lang="cs-CZ" altLang="de-DE" sz="2800" dirty="0" err="1">
                <a:latin typeface="Times New Roman" panose="02020603050405020304" pitchFamily="18" charset="0"/>
              </a:rPr>
              <a:t>proživatel</a:t>
            </a:r>
            <a:r>
              <a:rPr lang="cs-CZ" altLang="de-DE" sz="2800" dirty="0">
                <a:latin typeface="Times New Roman" panose="02020603050405020304" pitchFamily="18" charset="0"/>
              </a:rPr>
              <a:t> není vyjádřen, protože je všeobecný, nicméně jeho potenciální pád vyvolává u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05ADF44-170F-ECAD-3951-40C7D54EB2B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9504362" cy="6911975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doplňku kongruenci)</a:t>
            </a:r>
            <a:r>
              <a:rPr lang="ru-RU" altLang="de-DE" sz="2800">
                <a:latin typeface="Times New Roman" panose="02020603050405020304" pitchFamily="18" charset="0"/>
              </a:rPr>
              <a:t>,  </a:t>
            </a:r>
            <a:r>
              <a:rPr lang="ru-RU" altLang="de-DE" sz="2800" i="1">
                <a:latin typeface="Times New Roman" panose="02020603050405020304" pitchFamily="18" charset="0"/>
              </a:rPr>
              <a:t>Ему не удалось попасть в Красную Армию командиром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(proživatel v dativu kontroluje infinitiv a má vztah k doplňku </a:t>
            </a:r>
            <a:r>
              <a:rPr lang="cs-CZ" altLang="de-DE" sz="2800" i="1">
                <a:latin typeface="Times New Roman" panose="02020603050405020304" pitchFamily="18" charset="0"/>
              </a:rPr>
              <a:t>командиром</a:t>
            </a:r>
            <a:r>
              <a:rPr lang="cs-CZ" altLang="de-DE" sz="2800">
                <a:latin typeface="Times New Roman" panose="02020603050405020304" pitchFamily="18" charset="0"/>
              </a:rPr>
              <a:t>).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Instrumentál substantivního doplňku a konstrukce s </a:t>
            </a:r>
            <a:r>
              <a:rPr lang="cs-CZ" altLang="de-DE" sz="2800" i="1">
                <a:latin typeface="Times New Roman" panose="02020603050405020304" pitchFamily="18" charset="0"/>
              </a:rPr>
              <a:t>как</a:t>
            </a:r>
            <a:r>
              <a:rPr lang="cs-CZ" altLang="de-DE" sz="2800">
                <a:latin typeface="Times New Roman" panose="02020603050405020304" pitchFamily="18" charset="0"/>
              </a:rPr>
              <a:t>: konstrukce s </a:t>
            </a:r>
            <a:r>
              <a:rPr lang="cs-CZ" altLang="de-DE" sz="2800" i="1">
                <a:latin typeface="Times New Roman" panose="02020603050405020304" pitchFamily="18" charset="0"/>
              </a:rPr>
              <a:t>как </a:t>
            </a:r>
            <a:r>
              <a:rPr lang="cs-CZ" altLang="de-DE" sz="2800">
                <a:latin typeface="Times New Roman" panose="02020603050405020304" pitchFamily="18" charset="0"/>
              </a:rPr>
              <a:t>se používá, když se doplněk vztahuje k nepřímému předmětu: </a:t>
            </a:r>
            <a:r>
              <a:rPr lang="ru-RU" altLang="de-DE" sz="2800" i="1" u="sng">
                <a:latin typeface="Times New Roman" panose="02020603050405020304" pitchFamily="18" charset="0"/>
              </a:rPr>
              <a:t>Владимира Ивановича</a:t>
            </a:r>
            <a:r>
              <a:rPr lang="ru-RU" altLang="de-DE" sz="2800" i="1">
                <a:latin typeface="Times New Roman" panose="02020603050405020304" pitchFamily="18" charset="0"/>
              </a:rPr>
              <a:t> мы боялись как </a:t>
            </a:r>
            <a:r>
              <a:rPr lang="ru-RU" altLang="de-DE" sz="2800" i="1" u="sng">
                <a:latin typeface="Times New Roman" panose="02020603050405020304" pitchFamily="18" charset="0"/>
              </a:rPr>
              <a:t>очень строгого учителя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Он говорил </a:t>
            </a:r>
            <a:r>
              <a:rPr lang="ru-RU" altLang="de-DE" sz="2800" i="1" u="sng">
                <a:latin typeface="Times New Roman" panose="02020603050405020304" pitchFamily="18" charset="0"/>
              </a:rPr>
              <a:t>о нем</a:t>
            </a:r>
            <a:r>
              <a:rPr lang="ru-RU" altLang="de-DE" sz="2800" i="1">
                <a:latin typeface="Times New Roman" panose="02020603050405020304" pitchFamily="18" charset="0"/>
              </a:rPr>
              <a:t> как </a:t>
            </a:r>
            <a:r>
              <a:rPr lang="ru-RU" altLang="de-DE" sz="2800" i="1" u="sng">
                <a:latin typeface="Times New Roman" panose="02020603050405020304" pitchFamily="18" charset="0"/>
              </a:rPr>
              <a:t>о своем хорошем друге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За советом мы обратились </a:t>
            </a:r>
            <a:r>
              <a:rPr lang="ru-RU" altLang="de-DE" sz="2800" i="1" u="sng">
                <a:latin typeface="Times New Roman" panose="02020603050405020304" pitchFamily="18" charset="0"/>
              </a:rPr>
              <a:t>к мастеру Петрову</a:t>
            </a:r>
            <a:r>
              <a:rPr lang="ru-RU" altLang="de-DE" sz="2800" i="1">
                <a:latin typeface="Times New Roman" panose="02020603050405020304" pitchFamily="18" charset="0"/>
              </a:rPr>
              <a:t>, как </a:t>
            </a:r>
            <a:r>
              <a:rPr lang="ru-RU" altLang="de-DE" sz="2800" i="1" u="sng">
                <a:latin typeface="Times New Roman" panose="02020603050405020304" pitchFamily="18" charset="0"/>
              </a:rPr>
              <a:t>лучшему</a:t>
            </a:r>
            <a:r>
              <a:rPr lang="ru-RU" altLang="de-DE" sz="2800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de-DE" sz="2800" i="1" u="sng">
                <a:latin typeface="Times New Roman" panose="02020603050405020304" pitchFamily="18" charset="0"/>
              </a:rPr>
              <a:t>знатоку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Pokud se doplněk vztahuje k přímému, tedy akuzativnímu předmětu, se </a:t>
            </a:r>
            <a:r>
              <a:rPr lang="cs-CZ" altLang="de-DE" sz="2800" i="1">
                <a:latin typeface="Times New Roman" panose="02020603050405020304" pitchFamily="18" charset="0"/>
              </a:rPr>
              <a:t>как</a:t>
            </a:r>
            <a:r>
              <a:rPr lang="cs-CZ" altLang="de-DE" sz="2800">
                <a:latin typeface="Times New Roman" panose="02020603050405020304" pitchFamily="18" charset="0"/>
              </a:rPr>
              <a:t> používá, když celé spojení má význam kauzální (příčinný) nebo zřetelový: </a:t>
            </a:r>
            <a:r>
              <a:rPr lang="ru-RU" altLang="de-DE" sz="2800" i="1">
                <a:latin typeface="Times New Roman" panose="02020603050405020304" pitchFamily="18" charset="0"/>
              </a:rPr>
              <a:t>Вести поезд назначили </a:t>
            </a:r>
            <a:r>
              <a:rPr lang="ru-RU" altLang="de-DE" sz="2800" i="1" u="sng">
                <a:latin typeface="Times New Roman" panose="02020603050405020304" pitchFamily="18" charset="0"/>
              </a:rPr>
              <a:t>товарища Казакова</a:t>
            </a:r>
            <a:r>
              <a:rPr lang="ru-RU" altLang="de-DE" sz="2800" i="1">
                <a:latin typeface="Times New Roman" panose="02020603050405020304" pitchFamily="18" charset="0"/>
              </a:rPr>
              <a:t>, </a:t>
            </a:r>
            <a:r>
              <a:rPr lang="ru-RU" altLang="de-DE" sz="2800" i="1" u="sng">
                <a:latin typeface="Times New Roman" panose="02020603050405020304" pitchFamily="18" charset="0"/>
              </a:rPr>
              <a:t>как лучшего машиниста дороги</a:t>
            </a:r>
            <a:r>
              <a:rPr lang="de-CH" altLang="de-DE" sz="2800">
                <a:latin typeface="Times New Roman" panose="02020603050405020304" pitchFamily="18" charset="0"/>
              </a:rPr>
              <a:t>  </a:t>
            </a:r>
            <a:r>
              <a:rPr lang="cs-CZ" altLang="de-DE" sz="2800">
                <a:latin typeface="Times New Roman" panose="02020603050405020304" pitchFamily="18" charset="0"/>
              </a:rPr>
              <a:t>,Řízení vlaku bylo svěřeno soudruhu Kazakovovi jako nejlepšímu strojvůdci dráhy‘, tedy ,protože je nejlepší‘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0C820DDA-19A7-1A27-CD00-ABDCBDFA237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215900"/>
            <a:ext cx="9617075" cy="7056438"/>
          </a:xfrm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Как начальник я должен запретить такие дела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,Jako vedoucí, tj. protože jsem vedoucí / vzhledem k tomu, že jsem vedoucí‘</a:t>
            </a:r>
            <a:r>
              <a:rPr lang="cs-CZ" altLang="ja-JP" sz="2800" dirty="0">
                <a:latin typeface="Times New Roman" panose="02020603050405020304" pitchFamily="18" charset="0"/>
              </a:rPr>
              <a:t>.</a:t>
            </a:r>
            <a:endParaRPr lang="de-CH" altLang="ja-JP" sz="2800" dirty="0">
              <a:latin typeface="Times New Roman" panose="02020603050405020304" pitchFamily="18" charset="0"/>
            </a:endParaRP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Ještě se používá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как</a:t>
            </a:r>
            <a:r>
              <a:rPr lang="cs-CZ" altLang="de-DE" sz="2800" dirty="0">
                <a:latin typeface="Times New Roman" panose="02020603050405020304" pitchFamily="18" charset="0"/>
              </a:rPr>
              <a:t> ve spojeních jako </a:t>
            </a:r>
            <a:r>
              <a:rPr lang="ru-RU" altLang="de-DE" sz="2800" i="1" dirty="0">
                <a:latin typeface="Times New Roman" panose="02020603050405020304" pitchFamily="18" charset="0"/>
              </a:rPr>
              <a:t>охарактеризовать как, понять как, рассмотреть как, быть известен как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aj</a:t>
            </a:r>
            <a:r>
              <a:rPr lang="ru-RU" altLang="de-DE" sz="2800" dirty="0">
                <a:latin typeface="Times New Roman" panose="02020603050405020304" pitchFamily="18" charset="0"/>
              </a:rPr>
              <a:t>.: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Докладчик охарактеризовал его как лучшего нашего поэта, Он прославился как хороший переводчик</a:t>
            </a: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altLang="de-DE" sz="2800" dirty="0" err="1">
                <a:latin typeface="Times New Roman" panose="02020603050405020304" pitchFamily="18" charset="0"/>
              </a:rPr>
              <a:t>Případy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jako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Я люблю его, как родного брата, Он ведет себя как мальчик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PMR nechápe jako doplňky, ale jako příslovečné určení, protože nevyjadřují skutečnou vlastnost předmětu, resp. podmětu, ale pouhé srovnání, vlastnost nereální: ,Já ho miluji, jako kdyby byl můj vlastní bratr‘.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342900" indent="-341313" algn="l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Kromě uvedených případů se doplněk v podobě substantiva vyjadřuje v ruštině v instrumentálu: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1813</Words>
  <Application>Microsoft Macintosh PowerPoint</Application>
  <PresentationFormat>Benutzerdefiniert</PresentationFormat>
  <Paragraphs>60</Paragraphs>
  <Slides>17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117</cp:revision>
  <cp:lastPrinted>1601-01-01T00:00:00Z</cp:lastPrinted>
  <dcterms:created xsi:type="dcterms:W3CDTF">2012-10-11T18:59:19Z</dcterms:created>
  <dcterms:modified xsi:type="dcterms:W3CDTF">2023-11-15T09:45:55Z</dcterms:modified>
</cp:coreProperties>
</file>