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49"/>
  </p:notesMasterIdLst>
  <p:sldIdLst>
    <p:sldId id="256" r:id="rId2"/>
    <p:sldId id="273" r:id="rId3"/>
    <p:sldId id="274" r:id="rId4"/>
    <p:sldId id="279" r:id="rId5"/>
    <p:sldId id="282" r:id="rId6"/>
    <p:sldId id="284" r:id="rId7"/>
    <p:sldId id="303" r:id="rId8"/>
    <p:sldId id="306" r:id="rId9"/>
    <p:sldId id="304" r:id="rId10"/>
    <p:sldId id="307" r:id="rId11"/>
    <p:sldId id="308" r:id="rId12"/>
    <p:sldId id="275" r:id="rId13"/>
    <p:sldId id="295" r:id="rId14"/>
    <p:sldId id="301" r:id="rId15"/>
    <p:sldId id="288" r:id="rId16"/>
    <p:sldId id="289" r:id="rId17"/>
    <p:sldId id="297" r:id="rId18"/>
    <p:sldId id="302" r:id="rId19"/>
    <p:sldId id="291" r:id="rId20"/>
    <p:sldId id="309" r:id="rId21"/>
    <p:sldId id="290" r:id="rId22"/>
    <p:sldId id="310" r:id="rId23"/>
    <p:sldId id="311" r:id="rId24"/>
    <p:sldId id="292" r:id="rId25"/>
    <p:sldId id="298" r:id="rId26"/>
    <p:sldId id="299" r:id="rId27"/>
    <p:sldId id="300" r:id="rId28"/>
    <p:sldId id="276" r:id="rId29"/>
    <p:sldId id="285" r:id="rId30"/>
    <p:sldId id="271" r:id="rId31"/>
    <p:sldId id="312" r:id="rId32"/>
    <p:sldId id="313" r:id="rId33"/>
    <p:sldId id="272" r:id="rId34"/>
    <p:sldId id="293" r:id="rId35"/>
    <p:sldId id="266" r:id="rId36"/>
    <p:sldId id="264" r:id="rId37"/>
    <p:sldId id="257" r:id="rId38"/>
    <p:sldId id="258" r:id="rId39"/>
    <p:sldId id="259" r:id="rId40"/>
    <p:sldId id="260" r:id="rId41"/>
    <p:sldId id="261" r:id="rId42"/>
    <p:sldId id="265" r:id="rId43"/>
    <p:sldId id="267" r:id="rId44"/>
    <p:sldId id="269" r:id="rId45"/>
    <p:sldId id="268" r:id="rId46"/>
    <p:sldId id="270" r:id="rId47"/>
    <p:sldId id="29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2CA43-0AA1-41EC-9F03-A13A72A67269}" v="42" dt="2018-12-04T03:54:33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8419-1BAD-4D18-87B4-D6B8FDA230D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7D98-32D6-40D4-9B92-794B324C3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09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2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E22C-5B32-4C61-91F6-E1E508938F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12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1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8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3049-19D7-49D4-9D4D-735FA13AA4D7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10.12.2019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E07E-D4A4-44B5-BCA1-DE11C6DB8721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26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odicevitani.cz/co-si-mysli/pavel-kraemer-thaletovu-vetu-sice-v-zivote-nebudete-potrebovat-ale-proc-by-se-v-moderni-skole-melo-brat-i-klasicke-uciv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igifolio.rvp.cz/view/view.php?id=983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l9DEn3RPDU30XH3a6F6z6oYCKvOgwzq/view" TargetMode="External"/><Relationship Id="rId2" Type="http://schemas.openxmlformats.org/officeDocument/2006/relationships/hyperlink" Target="http://www.nuv.cz/t/rv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suchdol.cz/wp-content/uploads/%C5%A0VP-2018_2019a-1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time_continue=49&amp;v=gmlaclb3K2o&amp;feature=emb_log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3F71D-C952-49E0-A5F2-03C7AD04D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506" y="1864748"/>
            <a:ext cx="10363200" cy="2387600"/>
          </a:xfrm>
        </p:spPr>
        <p:txBody>
          <a:bodyPr>
            <a:normAutofit/>
          </a:bodyPr>
          <a:lstStyle/>
          <a:p>
            <a:r>
              <a:rPr lang="cs-CZ" sz="13800" dirty="0"/>
              <a:t>Kurikulum</a:t>
            </a:r>
          </a:p>
        </p:txBody>
      </p:sp>
    </p:spTree>
    <p:extLst>
      <p:ext uri="{BB962C8B-B14F-4D97-AF65-F5344CB8AC3E}">
        <p14:creationId xmlns:p14="http://schemas.microsoft.com/office/powerpoint/2010/main" val="191168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050" y="2567588"/>
            <a:ext cx="742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</a:t>
            </a:r>
            <a:r>
              <a:rPr lang="cs-CZ" sz="2000" b="1" dirty="0" smtClean="0"/>
              <a:t>. Co s tím uděláme? </a:t>
            </a:r>
            <a:r>
              <a:rPr lang="cs-CZ" sz="2000" i="1" dirty="0" smtClean="0"/>
              <a:t>Navrhněte a zrealizujte záchranný projekt!</a:t>
            </a:r>
            <a:endParaRPr lang="cs-CZ" sz="20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5172"/>
          <a:stretch/>
        </p:blipFill>
        <p:spPr>
          <a:xfrm>
            <a:off x="70209" y="4438006"/>
            <a:ext cx="6089737" cy="23014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4" y="178157"/>
            <a:ext cx="7672669" cy="11931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6230" r="4394"/>
          <a:stretch/>
        </p:blipFill>
        <p:spPr>
          <a:xfrm>
            <a:off x="6163130" y="4438006"/>
            <a:ext cx="5939246" cy="23014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668" y="178157"/>
            <a:ext cx="424470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C6842-156A-4773-9269-493E244E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866"/>
          </a:xfrm>
        </p:spPr>
        <p:txBody>
          <a:bodyPr/>
          <a:lstStyle/>
          <a:p>
            <a:r>
              <a:rPr lang="cs-CZ" sz="3600" dirty="0"/>
              <a:t>2. </a:t>
            </a:r>
            <a:r>
              <a:rPr lang="cs-CZ" sz="3600" dirty="0" smtClean="0"/>
              <a:t>Důrazy na výběr</a:t>
            </a:r>
            <a:r>
              <a:rPr lang="cs-CZ" sz="3600" dirty="0" smtClean="0"/>
              <a:t> </a:t>
            </a:r>
            <a:r>
              <a:rPr lang="cs-CZ" sz="3600" dirty="0"/>
              <a:t>kurikula </a:t>
            </a:r>
            <a:r>
              <a:rPr lang="cs-CZ" sz="2400" dirty="0" smtClean="0"/>
              <a:t>(podle Pasch, 2005)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41120" y="2277036"/>
            <a:ext cx="10366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A.</a:t>
            </a:r>
          </a:p>
          <a:p>
            <a:r>
              <a:rPr lang="cs-CZ" sz="3600" b="1" dirty="0" smtClean="0"/>
              <a:t>B.</a:t>
            </a:r>
          </a:p>
          <a:p>
            <a:r>
              <a:rPr lang="cs-CZ" sz="3600" b="1" dirty="0" smtClean="0"/>
              <a:t>C.</a:t>
            </a:r>
          </a:p>
          <a:p>
            <a:r>
              <a:rPr lang="cs-CZ" sz="3600" b="1" dirty="0" smtClean="0"/>
              <a:t>D.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534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C6842-156A-4773-9269-493E244E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866"/>
          </a:xfrm>
        </p:spPr>
        <p:txBody>
          <a:bodyPr/>
          <a:lstStyle/>
          <a:p>
            <a:r>
              <a:rPr lang="cs-CZ" sz="3600" dirty="0"/>
              <a:t>2. Koncepce kurikula </a:t>
            </a:r>
            <a:r>
              <a:rPr lang="cs-CZ" sz="2400" dirty="0"/>
              <a:t>(Eisner, In: Průcha, 2002)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8F6357-52AF-4ADF-8A6B-BC8EE3AAA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1" t="41067" r="21698" b="21244"/>
          <a:stretch/>
        </p:blipFill>
        <p:spPr>
          <a:xfrm>
            <a:off x="920841" y="1265932"/>
            <a:ext cx="10173879" cy="53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22493-EF1D-4953-9BD0-98CCABF1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44222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Proč by se v moderní škole mělo brát i klasické učivo?</a:t>
            </a:r>
            <a:br>
              <a:rPr lang="cs-CZ" sz="3200" dirty="0"/>
            </a:br>
            <a:r>
              <a:rPr lang="cs-CZ" sz="2000" dirty="0">
                <a:hlinkClick r:id="rId2"/>
              </a:rPr>
              <a:t>https://www.rodicevitani.cz/co-si-mysli/pavel-kraemer-thaletovu-vetu-sice-v-zivote-nebudete-potrebovat-ale-proc-by-se-v-moderni-skole-melo-brat-i-klasicke-ucivo/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9BA3A0-1AF4-4577-BBCF-8CE64CFAC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4" t="14190" r="42477" b="11804"/>
          <a:stretch/>
        </p:blipFill>
        <p:spPr>
          <a:xfrm>
            <a:off x="905312" y="1690691"/>
            <a:ext cx="4723002" cy="50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1554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3. Systém </a:t>
            </a:r>
            <a:r>
              <a:rPr lang="cs-CZ" sz="3600" dirty="0" err="1"/>
              <a:t>kurikulárních</a:t>
            </a:r>
            <a:r>
              <a:rPr lang="cs-CZ" sz="3600" dirty="0"/>
              <a:t> dokumentů v ČR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761"/>
          <a:stretch/>
        </p:blipFill>
        <p:spPr>
          <a:xfrm>
            <a:off x="2270433" y="1036319"/>
            <a:ext cx="8171143" cy="57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8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8AC97553-0165-4991-A51A-72F3BCE4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Vývoj kurikulární politiky v ČR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0FE7FD2B-5738-4FFC-959D-FD0C87DFE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800" dirty="0"/>
              <a:t>Národní program rozvoje vzdělávání v ČR – Bílá kniha (2001)</a:t>
            </a:r>
          </a:p>
          <a:p>
            <a:pPr eaLnBrk="1" hangingPunct="1"/>
            <a:r>
              <a:rPr lang="cs-CZ" altLang="cs-CZ" sz="1800" dirty="0"/>
              <a:t>Dlouhodobá záměr vzdělávání a rozvoje vzdělávací soustavy ČR (2002 - 2007)</a:t>
            </a:r>
          </a:p>
          <a:p>
            <a:pPr eaLnBrk="1" hangingPunct="1"/>
            <a:r>
              <a:rPr lang="cs-CZ" altLang="cs-CZ" sz="1800" dirty="0"/>
              <a:t>Rámcový vzdělávací program pro ZV (2005)</a:t>
            </a:r>
          </a:p>
          <a:p>
            <a:r>
              <a:rPr lang="cs-CZ" altLang="cs-CZ" sz="1800" dirty="0"/>
              <a:t>Manuál pro tvorbu ŠVP (2005)</a:t>
            </a:r>
          </a:p>
          <a:p>
            <a:pPr eaLnBrk="1" hangingPunct="1"/>
            <a:r>
              <a:rPr lang="cs-CZ" altLang="cs-CZ" sz="1800" dirty="0"/>
              <a:t>Rámcový vzdělávací program pro G (2007)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dirty="0"/>
              <a:t>Změny v oblastech:</a:t>
            </a:r>
          </a:p>
          <a:p>
            <a:pPr lvl="1" eaLnBrk="1" hangingPunct="1">
              <a:buFontTx/>
              <a:buNone/>
            </a:pPr>
            <a:r>
              <a:rPr lang="cs-CZ" altLang="cs-CZ" sz="2000" dirty="0"/>
              <a:t>A/ organizace a řízení školství</a:t>
            </a:r>
          </a:p>
          <a:p>
            <a:pPr lvl="1" eaLnBrk="1" hangingPunct="1">
              <a:buFontTx/>
              <a:buNone/>
            </a:pPr>
            <a:r>
              <a:rPr lang="cs-CZ" altLang="cs-CZ" sz="2000" dirty="0"/>
              <a:t>B/ pojetí a cílů školního vzdělávání</a:t>
            </a:r>
          </a:p>
          <a:p>
            <a:pPr lvl="1" eaLnBrk="1" hangingPunct="1">
              <a:buFontTx/>
              <a:buNone/>
            </a:pPr>
            <a:r>
              <a:rPr lang="cs-CZ" altLang="cs-CZ" sz="2000" dirty="0"/>
              <a:t>C/ obsahů vzdělávání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dirty="0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A1E3E509-C02F-4D1A-ABD4-A25549EA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D57A53-5BC8-41C2-A4FF-6EABC18C31A1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340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658FD42-9AC5-4738-B4F4-87876113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cs-CZ" altLang="cs-CZ" sz="4000" dirty="0" smtClean="0"/>
              <a:t>Hlavní </a:t>
            </a:r>
            <a:r>
              <a:rPr lang="cs-CZ" altLang="cs-CZ" sz="4000" dirty="0" err="1"/>
              <a:t>kurikulární</a:t>
            </a:r>
            <a:r>
              <a:rPr lang="cs-CZ" altLang="cs-CZ" sz="4000" dirty="0"/>
              <a:t>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CA2451-7FED-4A58-9F82-9EA1F508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188" y="157162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dirty="0"/>
              <a:t>A/ organizace a řízení školství</a:t>
            </a:r>
          </a:p>
          <a:p>
            <a:pPr eaLnBrk="1" hangingPunct="1">
              <a:defRPr/>
            </a:pPr>
            <a:r>
              <a:rPr lang="cs-CZ" sz="2400" dirty="0"/>
              <a:t>Decentralizace tvorby a řízení kurikula</a:t>
            </a:r>
          </a:p>
          <a:p>
            <a:pPr eaLnBrk="1" hangingPunct="1">
              <a:defRPr/>
            </a:pPr>
            <a:r>
              <a:rPr lang="cs-CZ" sz="2400" dirty="0"/>
              <a:t>Více autonomie a možnosti profilace škol</a:t>
            </a:r>
          </a:p>
          <a:p>
            <a:pPr marL="342900" lvl="1" indent="-342900">
              <a:buNone/>
              <a:defRPr/>
            </a:pPr>
            <a:r>
              <a:rPr lang="cs-CZ" dirty="0"/>
              <a:t>B/ pojetí a cílů školního vzdělávání</a:t>
            </a:r>
          </a:p>
          <a:p>
            <a:pPr marL="342900" lvl="1" indent="-342900">
              <a:defRPr/>
            </a:pPr>
            <a:r>
              <a:rPr lang="cs-CZ" dirty="0"/>
              <a:t>Klíčové kompetence</a:t>
            </a:r>
          </a:p>
          <a:p>
            <a:pPr marL="342900" lvl="1" indent="-342900">
              <a:defRPr/>
            </a:pPr>
            <a:r>
              <a:rPr lang="cs-CZ" dirty="0"/>
              <a:t>Idea inkluze</a:t>
            </a:r>
          </a:p>
          <a:p>
            <a:pPr marL="342900" lvl="1" indent="-342900">
              <a:buNone/>
              <a:defRPr/>
            </a:pPr>
            <a:r>
              <a:rPr lang="cs-CZ" dirty="0"/>
              <a:t>C/ pojetí obsahů</a:t>
            </a:r>
          </a:p>
          <a:p>
            <a:pPr marL="342900" lvl="1" indent="-342900">
              <a:defRPr/>
            </a:pPr>
            <a:r>
              <a:rPr lang="cs-CZ" dirty="0"/>
              <a:t>Proměna encyklopedického pojetí</a:t>
            </a:r>
          </a:p>
          <a:p>
            <a:pPr marL="342900" lvl="1" indent="-342900">
              <a:defRPr/>
            </a:pPr>
            <a:r>
              <a:rPr lang="cs-CZ" dirty="0"/>
              <a:t>Nové obsahy</a:t>
            </a:r>
          </a:p>
          <a:p>
            <a:pPr marL="342900" lvl="1" indent="-342900">
              <a:defRPr/>
            </a:pPr>
            <a:r>
              <a:rPr lang="cs-CZ" dirty="0"/>
              <a:t>Strukturování obsahu (vzdělávací oblasti, průřezová témata, integrace)</a:t>
            </a:r>
          </a:p>
          <a:p>
            <a:pPr marL="342900" lvl="1" indent="-342900">
              <a:buNone/>
              <a:defRPr/>
            </a:pPr>
            <a:endParaRPr lang="cs-CZ" dirty="0"/>
          </a:p>
          <a:p>
            <a:pPr eaLnBrk="1" hangingPunct="1">
              <a:buFontTx/>
              <a:buNone/>
              <a:defRPr/>
            </a:pPr>
            <a:endParaRPr lang="cs-CZ" sz="2400" dirty="0"/>
          </a:p>
          <a:p>
            <a:pPr eaLnBrk="1" hangingPunct="1">
              <a:buFontTx/>
              <a:buNone/>
              <a:defRPr/>
            </a:pPr>
            <a:endParaRPr lang="cs-CZ" sz="2400" dirty="0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3453A7AA-C5D1-46E8-80D1-ACFFAC59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5FEEB5-AB49-4882-999A-AE040AC834F3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659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0921139-5F08-4B30-9B0C-59160182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1" y="159915"/>
            <a:ext cx="11557234" cy="65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709280" y="723196"/>
            <a:ext cx="8296869" cy="5947569"/>
            <a:chOff x="1709280" y="723197"/>
            <a:chExt cx="7414903" cy="501255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280" y="723197"/>
              <a:ext cx="7414903" cy="3635055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/>
            <a:srcRect r="392"/>
            <a:stretch/>
          </p:blipFill>
          <p:spPr>
            <a:xfrm>
              <a:off x="1709281" y="4257339"/>
              <a:ext cx="7408594" cy="1478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C812DA45-6AA6-49FC-99DE-3B8226E5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Klíčové kompetence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2D169E4D-B496-4E94-8771-44C79ECF8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ZV (g):</a:t>
            </a:r>
          </a:p>
          <a:p>
            <a:pPr eaLnBrk="1" hangingPunct="1"/>
            <a:r>
              <a:rPr lang="cs-CZ" altLang="cs-CZ" sz="2400"/>
              <a:t>kompetence k učení, </a:t>
            </a:r>
          </a:p>
          <a:p>
            <a:pPr eaLnBrk="1" hangingPunct="1"/>
            <a:r>
              <a:rPr lang="cs-CZ" altLang="cs-CZ" sz="2400"/>
              <a:t>kompetence komunikativní, </a:t>
            </a:r>
          </a:p>
          <a:p>
            <a:pPr eaLnBrk="1" hangingPunct="1"/>
            <a:r>
              <a:rPr lang="cs-CZ" altLang="cs-CZ" sz="2400"/>
              <a:t>kompetence k řešení problémů, </a:t>
            </a:r>
          </a:p>
          <a:p>
            <a:pPr eaLnBrk="1" hangingPunct="1"/>
            <a:r>
              <a:rPr lang="cs-CZ" altLang="cs-CZ" sz="2400"/>
              <a:t>kompetence sociální a personální, </a:t>
            </a:r>
          </a:p>
          <a:p>
            <a:pPr eaLnBrk="1" hangingPunct="1"/>
            <a:r>
              <a:rPr lang="cs-CZ" altLang="cs-CZ" sz="2400"/>
              <a:t>kompetence občanské, </a:t>
            </a:r>
          </a:p>
          <a:p>
            <a:pPr eaLnBrk="1" hangingPunct="1"/>
            <a:r>
              <a:rPr lang="cs-CZ" altLang="cs-CZ" sz="2400"/>
              <a:t>kompetence pracovní  (k podnikavosti)</a:t>
            </a:r>
          </a:p>
          <a:p>
            <a:pPr eaLnBrk="1" hangingPunct="1"/>
            <a:endParaRPr lang="cs-CZ" altLang="cs-CZ" sz="2400"/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209A3424-9AFB-4FC2-89DE-017132F7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2BBE5F-EE5F-4B51-98CD-A2F04D721F8E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F8946-1FF6-4AC0-BD93-B962E6E8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problematiky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8961F7-559C-40C2-BFBE-EFD2449D1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Pojem kurikulum, typy kurikula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Priority v konstrukci kurikula, koncepce kurikula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Struktura </a:t>
            </a:r>
            <a:r>
              <a:rPr lang="cs-CZ" sz="2400" dirty="0" err="1"/>
              <a:t>kurikulárních</a:t>
            </a:r>
            <a:r>
              <a:rPr lang="cs-CZ" sz="2400" dirty="0"/>
              <a:t> dokumentů v ČR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Implementace kurikula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Didaktická transformace obsahu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/>
              <a:t>Kurikulární</a:t>
            </a:r>
            <a:r>
              <a:rPr lang="cs-CZ" sz="2400" dirty="0"/>
              <a:t> materiály, učebnice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Související otázky, základní učivo</a:t>
            </a:r>
          </a:p>
        </p:txBody>
      </p:sp>
    </p:spTree>
    <p:extLst>
      <p:ext uri="{BB962C8B-B14F-4D97-AF65-F5344CB8AC3E}">
        <p14:creationId xmlns:p14="http://schemas.microsoft.com/office/powerpoint/2010/main" val="209624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4" y="627017"/>
            <a:ext cx="1016497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2A748CE-0A2C-47D8-99B1-85DF27D7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C24AC2-0A49-42D4-B44A-6661B01DF2EF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" y="80184"/>
            <a:ext cx="5259978" cy="66412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64" y="80183"/>
            <a:ext cx="5622820" cy="66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0960" y="121259"/>
            <a:ext cx="6571049" cy="4436038"/>
            <a:chOff x="156754" y="208345"/>
            <a:chExt cx="6571049" cy="4436038"/>
          </a:xfrm>
        </p:grpSpPr>
        <p:grpSp>
          <p:nvGrpSpPr>
            <p:cNvPr id="4" name="Skupina 3"/>
            <p:cNvGrpSpPr/>
            <p:nvPr/>
          </p:nvGrpSpPr>
          <p:grpSpPr>
            <a:xfrm>
              <a:off x="156754" y="208345"/>
              <a:ext cx="6571049" cy="3745346"/>
              <a:chOff x="809897" y="208345"/>
              <a:chExt cx="5917906" cy="3414420"/>
            </a:xfrm>
          </p:grpSpPr>
          <p:pic>
            <p:nvPicPr>
              <p:cNvPr id="2" name="Obrázek 1"/>
              <p:cNvPicPr>
                <a:picLocks noChangeAspect="1"/>
              </p:cNvPicPr>
              <p:nvPr/>
            </p:nvPicPr>
            <p:blipFill rotWithShape="1">
              <a:blip r:embed="rId2"/>
              <a:srcRect l="1783" r="1142"/>
              <a:stretch/>
            </p:blipFill>
            <p:spPr>
              <a:xfrm>
                <a:off x="809897" y="208345"/>
                <a:ext cx="5913120" cy="2587106"/>
              </a:xfrm>
              <a:prstGeom prst="rect">
                <a:avLst/>
              </a:prstGeom>
            </p:spPr>
          </p:pic>
          <p:pic>
            <p:nvPicPr>
              <p:cNvPr id="3" name="Obrázek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897" y="2795451"/>
                <a:ext cx="5917906" cy="827314"/>
              </a:xfrm>
              <a:prstGeom prst="rect">
                <a:avLst/>
              </a:prstGeom>
            </p:spPr>
          </p:pic>
        </p:grp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754" y="3953691"/>
              <a:ext cx="6565735" cy="690692"/>
            </a:xfrm>
            <a:prstGeom prst="rect">
              <a:avLst/>
            </a:prstGeom>
          </p:spPr>
        </p:pic>
      </p:grpSp>
      <p:grpSp>
        <p:nvGrpSpPr>
          <p:cNvPr id="9" name="Skupina 8"/>
          <p:cNvGrpSpPr/>
          <p:nvPr/>
        </p:nvGrpSpPr>
        <p:grpSpPr>
          <a:xfrm>
            <a:off x="5468984" y="1467935"/>
            <a:ext cx="6644640" cy="5202831"/>
            <a:chOff x="5233852" y="1067340"/>
            <a:chExt cx="6644640" cy="52028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5"/>
            <a:srcRect r="1201"/>
            <a:stretch/>
          </p:blipFill>
          <p:spPr>
            <a:xfrm>
              <a:off x="5233852" y="1067340"/>
              <a:ext cx="6644640" cy="4021755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2312" y="4967474"/>
              <a:ext cx="6547104" cy="1302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0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782" y="190956"/>
            <a:ext cx="11153503" cy="111532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Standardy = minimální cílové požadavky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3600" dirty="0">
                <a:hlinkClick r:id="rId2"/>
              </a:rPr>
              <a:t>https://digifolio.rvp.cz/view/view.php?id=9832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44" y="1611546"/>
            <a:ext cx="5204658" cy="22019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583" y="1611546"/>
            <a:ext cx="5220987" cy="3228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43" y="4965465"/>
            <a:ext cx="11406647" cy="16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9770E77-6A71-4FC3-8C49-71A6E6F2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Průřezová témata</a:t>
            </a:r>
          </a:p>
        </p:txBody>
      </p:sp>
      <p:sp>
        <p:nvSpPr>
          <p:cNvPr id="17411" name="Zástupný symbol pro číslo snímku 3">
            <a:extLst>
              <a:ext uri="{FF2B5EF4-FFF2-40B4-BE49-F238E27FC236}">
                <a16:creationId xmlns:a16="http://schemas.microsoft.com/office/drawing/2014/main" id="{DCC6E2A4-CC1A-427A-B8B0-79A4A741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53927-7DE3-4914-8356-45057DE3D4E4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A620DC64-96DD-41D8-B9CC-D37938093C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9616" y="1458231"/>
            <a:ext cx="8631935" cy="5142429"/>
          </a:xfrm>
          <a:noFill/>
        </p:spPr>
      </p:pic>
    </p:spTree>
    <p:extLst>
      <p:ext uri="{BB962C8B-B14F-4D97-AF65-F5344CB8AC3E}">
        <p14:creationId xmlns:p14="http://schemas.microsoft.com/office/powerpoint/2010/main" val="26247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ED11F9B-10AF-43C1-9207-C9E1366A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184032"/>
            <a:ext cx="11484532" cy="64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E813C8E-9C99-4FF5-A985-C6BCF2DCE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48" y="189277"/>
            <a:ext cx="11475207" cy="64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7113D-2CF9-4A93-8A5D-9B94D1B9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4BE46-098C-465C-AD20-4136BCF6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NÚV </a:t>
            </a:r>
            <a:r>
              <a:rPr lang="cs-CZ" dirty="0">
                <a:hlinkClick r:id="rId2"/>
              </a:rPr>
              <a:t>http://www.nuv.cz/t/rvp</a:t>
            </a:r>
            <a:endParaRPr lang="cs-CZ" dirty="0"/>
          </a:p>
          <a:p>
            <a:r>
              <a:rPr lang="cs-CZ" dirty="0"/>
              <a:t>MŠMT: Příprava hlavních směrů vzdělávací politiky ČR </a:t>
            </a:r>
            <a:r>
              <a:rPr lang="cs-CZ"/>
              <a:t>(Strategie 2030+) </a:t>
            </a:r>
            <a:r>
              <a:rPr lang="cs-CZ">
                <a:hlinkClick r:id="rId3"/>
              </a:rPr>
              <a:t>https://drive.google.com/file/d/1Wl9DEn3RPDU30XH3a6F6z6oYCKvOgwzq/view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5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3D826-1D67-4F29-892D-DBA9EC5B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Implementace kurikula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CB3AF01-605A-4427-8D86-77D42A6E5305}"/>
              </a:ext>
            </a:extLst>
          </p:cNvPr>
          <p:cNvSpPr/>
          <p:nvPr/>
        </p:nvSpPr>
        <p:spPr>
          <a:xfrm>
            <a:off x="1219200" y="2274838"/>
            <a:ext cx="9058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FF00"/>
                </a:solidFill>
              </a:rPr>
              <a:t>Zamýšlené</a:t>
            </a:r>
            <a:r>
              <a:rPr lang="cs-CZ" sz="2400" dirty="0"/>
              <a:t> kurikulum odpovídá koncepční formě a týká se cílů a jejich konkretizace v určitém oboru nebo vyučovacím předmětu.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FF00"/>
                </a:solidFill>
              </a:rPr>
              <a:t>Realizované</a:t>
            </a:r>
            <a:r>
              <a:rPr lang="cs-CZ" sz="2400" dirty="0"/>
              <a:t> kurikulum postihuje vzdělávací obsah, který je předmětem výuky ve vzdělávacím procesu.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FF00"/>
                </a:solidFill>
              </a:rPr>
              <a:t>Dosažené</a:t>
            </a:r>
            <a:r>
              <a:rPr lang="cs-CZ" sz="2400" dirty="0"/>
              <a:t> kurikulum označuje poznatky, které si žáci osvojili a které se staly jejich majetkem, přeměnily se ve vědomosti.</a:t>
            </a:r>
          </a:p>
        </p:txBody>
      </p:sp>
    </p:spTree>
    <p:extLst>
      <p:ext uri="{BB962C8B-B14F-4D97-AF65-F5344CB8AC3E}">
        <p14:creationId xmlns:p14="http://schemas.microsoft.com/office/powerpoint/2010/main" val="972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2C69456-E99B-4FEB-9DC4-A8309F8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Implementace kurikula (</a:t>
            </a:r>
            <a:r>
              <a:rPr lang="cs-CZ" altLang="cs-CZ" sz="3200" dirty="0" err="1"/>
              <a:t>Glatthorn</a:t>
            </a:r>
            <a:r>
              <a:rPr lang="cs-CZ" altLang="cs-CZ" sz="3200" dirty="0"/>
              <a:t> 1987)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0A944CA-865D-46B9-BF65-F8EAFE914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3671"/>
          </a:xfrm>
        </p:spPr>
        <p:txBody>
          <a:bodyPr>
            <a:normAutofit lnSpcReduction="10000"/>
          </a:bodyPr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doporučené</a:t>
            </a:r>
            <a:r>
              <a:rPr lang="cs-CZ" altLang="cs-CZ" dirty="0"/>
              <a:t> kurikulum: dokument, který řeší základní koncepční otázky kurikula</a:t>
            </a:r>
          </a:p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předepsané kurikulum</a:t>
            </a:r>
            <a:r>
              <a:rPr lang="cs-CZ" altLang="cs-CZ" dirty="0"/>
              <a:t>: oficiální dokument, který je závazný pro určité typy škol nebo pro celý vzdělávací systém </a:t>
            </a:r>
          </a:p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realizované kurikulum</a:t>
            </a:r>
            <a:r>
              <a:rPr lang="cs-CZ" altLang="cs-CZ" dirty="0"/>
              <a:t>: to, co učitel skutečně realizuje ve třídě</a:t>
            </a:r>
          </a:p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podpůrné kurikulum</a:t>
            </a:r>
            <a:r>
              <a:rPr lang="cs-CZ" altLang="cs-CZ" dirty="0"/>
              <a:t>: učebnice, časové dotace, zaměstnanci školy, vzdělávání učitelů, vybavení školy</a:t>
            </a:r>
          </a:p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hodnocené kurikulum</a:t>
            </a:r>
            <a:r>
              <a:rPr lang="cs-CZ" altLang="cs-CZ" dirty="0"/>
              <a:t>: převedené do podoby testů, zkoušek a dalších nástrojů měření</a:t>
            </a:r>
          </a:p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osvojené kurikulum</a:t>
            </a:r>
            <a:r>
              <a:rPr lang="cs-CZ" altLang="cs-CZ" dirty="0"/>
              <a:t>: to, co se žáci skutečně naučí. </a:t>
            </a:r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2307CF7B-ACAE-4A49-A6A0-5EE84E42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881852-D167-43FA-90A1-4BB7A576A333}" type="slidenum">
              <a:rPr lang="cs-CZ" altLang="cs-CZ"/>
              <a:pPr eaLnBrk="1" hangingPunct="1"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39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1BD56-2C3A-4D75-A3D0-F34128DF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02930"/>
          </a:xfrm>
        </p:spPr>
        <p:txBody>
          <a:bodyPr/>
          <a:lstStyle/>
          <a:p>
            <a:r>
              <a:rPr lang="cs-CZ" dirty="0"/>
              <a:t>CÍLE − Student na konci hodiny /tematického celku: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960F51-FE4D-4A1A-AE63-940E9576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67446"/>
            <a:ext cx="10100155" cy="4195481"/>
          </a:xfrm>
        </p:spPr>
        <p:txBody>
          <a:bodyPr/>
          <a:lstStyle/>
          <a:p>
            <a:r>
              <a:rPr lang="cs-CZ" dirty="0"/>
              <a:t>Vysvětlí pojem kurikulum</a:t>
            </a:r>
          </a:p>
          <a:p>
            <a:r>
              <a:rPr lang="cs-CZ" dirty="0"/>
              <a:t>Objasní rozdíly mezi </a:t>
            </a:r>
            <a:r>
              <a:rPr lang="cs-CZ" dirty="0" err="1"/>
              <a:t>esencialistickou</a:t>
            </a:r>
            <a:r>
              <a:rPr lang="cs-CZ" dirty="0"/>
              <a:t>, polytechnickou (sociálně-progresivistickou), personální (osobnostně-progresivistickou), event. </a:t>
            </a:r>
            <a:r>
              <a:rPr lang="cs-CZ" dirty="0" err="1"/>
              <a:t>rekonstrukcionistickou</a:t>
            </a:r>
            <a:r>
              <a:rPr lang="cs-CZ" dirty="0"/>
              <a:t> koncepcí kurikula. Uvede souvislosti se současnou diskusí o obsahu vzdělávání (</a:t>
            </a:r>
            <a:r>
              <a:rPr lang="cs-CZ" dirty="0" err="1"/>
              <a:t>EduIn</a:t>
            </a:r>
            <a:r>
              <a:rPr lang="cs-CZ" dirty="0"/>
              <a:t>, IT)  </a:t>
            </a:r>
          </a:p>
          <a:p>
            <a:r>
              <a:rPr lang="cs-CZ" dirty="0"/>
              <a:t>vysvětlí stupně implementace kurikula</a:t>
            </a:r>
          </a:p>
          <a:p>
            <a:r>
              <a:rPr lang="cs-CZ" dirty="0"/>
              <a:t>Porovná didaktický význam vybraných kritérií pro hodnocení učebnic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576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B818C-1E90-4550-8572-5E166511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87" y="196686"/>
            <a:ext cx="9668321" cy="729906"/>
          </a:xfrm>
        </p:spPr>
        <p:txBody>
          <a:bodyPr/>
          <a:lstStyle/>
          <a:p>
            <a:r>
              <a:rPr lang="cs-CZ" sz="3200" dirty="0"/>
              <a:t>5. Didaktická transformace obsahu (Janík, 2018)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9770FF-B2BA-46B1-B9C9-33D6E1A97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9" t="35200" r="17431" b="30844"/>
          <a:stretch/>
        </p:blipFill>
        <p:spPr>
          <a:xfrm>
            <a:off x="877121" y="1341184"/>
            <a:ext cx="10644047" cy="47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Školní vzdělávací program</a:t>
            </a:r>
            <a:br>
              <a:rPr lang="cs-CZ" sz="3600" dirty="0" smtClean="0"/>
            </a:br>
            <a:r>
              <a:rPr lang="cs-CZ" sz="2800" dirty="0" smtClean="0"/>
              <a:t>- příklad </a:t>
            </a:r>
            <a:r>
              <a:rPr lang="cs-CZ" sz="2200" dirty="0">
                <a:hlinkClick r:id="rId2"/>
              </a:rPr>
              <a:t>http://www.zssuchdol.cz/wp-content/uploads/%</a:t>
            </a:r>
            <a:r>
              <a:rPr lang="cs-CZ" sz="2200" dirty="0" smtClean="0">
                <a:hlinkClick r:id="rId2"/>
              </a:rPr>
              <a:t>C5%A0VP-2018_2019a-1.pdf</a:t>
            </a:r>
            <a:r>
              <a:rPr lang="cs-CZ" sz="2200" dirty="0" smtClean="0"/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Klíčové kompetence /výchovné a vzdělávací strategie</a:t>
            </a:r>
          </a:p>
          <a:p>
            <a:r>
              <a:rPr lang="cs-CZ" dirty="0" smtClean="0"/>
              <a:t>Začlenění průřezových témat</a:t>
            </a:r>
          </a:p>
          <a:p>
            <a:r>
              <a:rPr lang="cs-CZ" dirty="0" smtClean="0"/>
              <a:t>Učební plán (RUP)</a:t>
            </a:r>
          </a:p>
          <a:p>
            <a:r>
              <a:rPr lang="cs-CZ" dirty="0" smtClean="0"/>
              <a:t>Učební osnovy</a:t>
            </a:r>
          </a:p>
          <a:p>
            <a:r>
              <a:rPr lang="cs-CZ" dirty="0" smtClean="0"/>
              <a:t>Hodnocení výsledků vzdělávání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8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1" y="536527"/>
            <a:ext cx="11796509" cy="378292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13509" y="511193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smtClean="0">
                <a:solidFill>
                  <a:srgbClr val="FFFF00"/>
                </a:solidFill>
              </a:rPr>
              <a:t>Co se očekává od (začínajícího) učitele při práci s ŠVP?</a:t>
            </a:r>
            <a:endParaRPr lang="cs-CZ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3F71D-C952-49E0-A5F2-03C7AD04D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6. Učebnice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DD4204-7FE2-4EDF-9394-3FEA4A391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3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28CACA3F-4B15-4550-967D-4D787BA2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Učebnice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E9EB97B4-4ACB-4373-8D1B-BDF48DB4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3440" cy="435133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dirty="0"/>
              <a:t>Funkce:</a:t>
            </a:r>
          </a:p>
          <a:p>
            <a:pPr eaLnBrk="1" hangingPunct="1"/>
            <a:r>
              <a:rPr lang="cs-CZ" altLang="cs-CZ" sz="2000" dirty="0"/>
              <a:t>poznávací a systemizační,</a:t>
            </a:r>
          </a:p>
          <a:p>
            <a:pPr eaLnBrk="1" hangingPunct="1"/>
            <a:r>
              <a:rPr lang="cs-CZ" altLang="cs-CZ" sz="2000" dirty="0"/>
              <a:t>fixační a kontrolní,</a:t>
            </a:r>
          </a:p>
          <a:p>
            <a:pPr eaLnBrk="1" hangingPunct="1"/>
            <a:r>
              <a:rPr lang="cs-CZ" altLang="cs-CZ" sz="2000" dirty="0"/>
              <a:t>zpětnovazební,</a:t>
            </a:r>
          </a:p>
          <a:p>
            <a:pPr eaLnBrk="1" hangingPunct="1"/>
            <a:r>
              <a:rPr lang="cs-CZ" altLang="cs-CZ" sz="2000" dirty="0"/>
              <a:t>motivační,</a:t>
            </a:r>
          </a:p>
          <a:p>
            <a:pPr eaLnBrk="1" hangingPunct="1"/>
            <a:r>
              <a:rPr lang="cs-CZ" altLang="cs-CZ" sz="2000" dirty="0"/>
              <a:t>koordinační (koordinace při využívání dalších didaktických prostředků, které na učebnice navazují),</a:t>
            </a:r>
          </a:p>
          <a:p>
            <a:pPr eaLnBrk="1" hangingPunct="1"/>
            <a:r>
              <a:rPr lang="cs-CZ" altLang="cs-CZ" sz="2000" dirty="0"/>
              <a:t>výchovná,</a:t>
            </a:r>
          </a:p>
          <a:p>
            <a:pPr eaLnBrk="1" hangingPunct="1"/>
            <a:r>
              <a:rPr lang="cs-CZ" altLang="cs-CZ" sz="2000" dirty="0"/>
              <a:t>orientační (učebnice poskytuje učitelům a žákům zároveň také informace o svém využití).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b="1" dirty="0"/>
              <a:t>Parametry moderní učebnice?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A611FFEE-7E42-4E5B-B35D-4073B3CD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255505-85CA-4B9E-9710-FADB587C05DD}" type="slidenum">
              <a:rPr lang="cs-CZ" altLang="cs-CZ"/>
              <a:pPr eaLnBrk="1" hangingPunct="1"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0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A4373-DF3D-4A63-A5E3-23D749E1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63AFFB-3EB8-4903-9FAB-C28C33F8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00"/>
                </a:solidFill>
              </a:rPr>
              <a:t>Jaká kritéria byste uplatnili při hodnocení učebnic</a:t>
            </a:r>
            <a:r>
              <a:rPr lang="cs-CZ" sz="2800" dirty="0"/>
              <a:t>?</a:t>
            </a:r>
          </a:p>
          <a:p>
            <a:endParaRPr lang="cs-CZ" sz="2800" dirty="0"/>
          </a:p>
          <a:p>
            <a:r>
              <a:rPr lang="cs-CZ" sz="2800" i="1" dirty="0"/>
              <a:t>Napište. Porovnejte s následujícím návrhem!</a:t>
            </a:r>
          </a:p>
        </p:txBody>
      </p:sp>
    </p:spTree>
    <p:extLst>
      <p:ext uri="{BB962C8B-B14F-4D97-AF65-F5344CB8AC3E}">
        <p14:creationId xmlns:p14="http://schemas.microsoft.com/office/powerpoint/2010/main" val="8992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3AB69-EFBC-4508-A2C9-5A67A2A2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1" y="403950"/>
            <a:ext cx="10774102" cy="973746"/>
          </a:xfrm>
        </p:spPr>
        <p:txBody>
          <a:bodyPr/>
          <a:lstStyle/>
          <a:p>
            <a:pPr algn="r"/>
            <a:r>
              <a:rPr lang="cs-CZ" sz="3200" dirty="0"/>
              <a:t>Návrh seznamu hodnotících kritérií učebnic ZŠ a SŠ </a:t>
            </a:r>
            <a:r>
              <a:rPr lang="cs-CZ" sz="2400" dirty="0"/>
              <a:t>(Sikorová, 2007)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341311" y="1377696"/>
            <a:ext cx="8412145" cy="5242561"/>
            <a:chOff x="566225" y="1072896"/>
            <a:chExt cx="8412145" cy="5242561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BE0EEAB2-75DF-485E-B1FE-B13D5602C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640" t="46410" r="21830" b="38462"/>
            <a:stretch/>
          </p:blipFill>
          <p:spPr>
            <a:xfrm>
              <a:off x="566225" y="4913377"/>
              <a:ext cx="8412145" cy="1402080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2B0BF921-C1A4-4B9E-B3DA-29FA702EB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55" t="38975" r="21856" b="15641"/>
            <a:stretch/>
          </p:blipFill>
          <p:spPr>
            <a:xfrm>
              <a:off x="566225" y="1072896"/>
              <a:ext cx="8407087" cy="3950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5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499616" y="268224"/>
            <a:ext cx="7266433" cy="6242304"/>
            <a:chOff x="1914145" y="329184"/>
            <a:chExt cx="6949440" cy="6096001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7016BABB-4DA3-4CCD-8BA3-9EDFF84F3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66" t="20513" r="22002" b="70514"/>
            <a:stretch/>
          </p:blipFill>
          <p:spPr>
            <a:xfrm>
              <a:off x="1916723" y="5535169"/>
              <a:ext cx="6946861" cy="890016"/>
            </a:xfrm>
            <a:prstGeom prst="rect">
              <a:avLst/>
            </a:prstGeom>
          </p:spPr>
        </p:pic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4D1F8D39-4259-424C-8CB8-07E180339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910" t="15642" r="22202" b="23076"/>
            <a:stretch/>
          </p:blipFill>
          <p:spPr>
            <a:xfrm>
              <a:off x="1914145" y="329184"/>
              <a:ext cx="6949440" cy="5463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6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016BABB-4DA3-4CCD-8BA3-9EDFF84F3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6" t="28466" r="20803" b="11026"/>
          <a:stretch/>
        </p:blipFill>
        <p:spPr>
          <a:xfrm>
            <a:off x="1645920" y="719328"/>
            <a:ext cx="7013917" cy="59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1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032408" y="414528"/>
            <a:ext cx="6548883" cy="6307250"/>
            <a:chOff x="2032408" y="414528"/>
            <a:chExt cx="6548883" cy="630725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5E2DE69E-D539-448F-81FE-11A8312DC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735" t="14359" r="21009" b="48470"/>
            <a:stretch/>
          </p:blipFill>
          <p:spPr>
            <a:xfrm>
              <a:off x="2032408" y="3378943"/>
              <a:ext cx="6548883" cy="3342835"/>
            </a:xfrm>
            <a:prstGeom prst="rect">
              <a:avLst/>
            </a:prstGeom>
          </p:spPr>
        </p:pic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F43CC0FD-3215-49A6-BE85-D0321DC55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351" t="34359" r="21214" b="31539"/>
            <a:stretch/>
          </p:blipFill>
          <p:spPr>
            <a:xfrm>
              <a:off x="2032408" y="414528"/>
              <a:ext cx="6548883" cy="3110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96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sz="4400" dirty="0"/>
              <a:t>Pojem kurikulum, typy kurikula</a:t>
            </a:r>
            <a:br>
              <a:rPr lang="cs-CZ" sz="44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04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5BEBBD5-0E19-40AC-915B-A3BDD7781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5" t="10512" r="21009" b="19744"/>
          <a:stretch/>
        </p:blipFill>
        <p:spPr>
          <a:xfrm>
            <a:off x="1985900" y="211016"/>
            <a:ext cx="6595392" cy="63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7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4A7ECAF-7839-4BA8-A63D-74C4E586F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0" t="20256" r="21009" b="24872"/>
          <a:stretch/>
        </p:blipFill>
        <p:spPr>
          <a:xfrm>
            <a:off x="1672430" y="406020"/>
            <a:ext cx="8051862" cy="60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5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3AB69-EFBC-4508-A2C9-5A67A2A2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hodnotících kritérií učebnic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341311" y="1377696"/>
            <a:ext cx="8412145" cy="5242561"/>
            <a:chOff x="566225" y="1072896"/>
            <a:chExt cx="8412145" cy="5242561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E0EEAB2-75DF-485E-B1FE-B13D5602C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640" t="46410" r="21830" b="38462"/>
            <a:stretch/>
          </p:blipFill>
          <p:spPr>
            <a:xfrm>
              <a:off x="566225" y="4913377"/>
              <a:ext cx="8412145" cy="140208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2B0BF921-C1A4-4B9E-B3DA-29FA702EB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55" t="38975" r="21856" b="15641"/>
            <a:stretch/>
          </p:blipFill>
          <p:spPr>
            <a:xfrm>
              <a:off x="566225" y="1072896"/>
              <a:ext cx="8407087" cy="3950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462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5509D-1671-4A0E-836F-D3F8A28B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9362"/>
          </a:xfrm>
        </p:spPr>
        <p:txBody>
          <a:bodyPr/>
          <a:lstStyle/>
          <a:p>
            <a:r>
              <a:rPr lang="cs-CZ" sz="3600" dirty="0"/>
              <a:t>7. Související otázky, základní učivo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902FA8-7A51-45DE-801D-1FCABAE9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Různé učebnice mohou mít rozdílný obsah!</a:t>
            </a:r>
          </a:p>
          <a:p>
            <a:r>
              <a:rPr lang="cs-CZ" dirty="0"/>
              <a:t>Viz např. pojmová analýza 8 učebnic sociálního zeměpisu (Knecht, 2006): celkem 117 pojmů, z toho 10% pojmů shodně ve všech učebnicích, cca 36% pojmů shodně v 5 učebnicích (základní učivo?)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Jak je to možné?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143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B5E30-FBE0-4DEA-BFD1-1E1BC42F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Existuje shoda na obsahu?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F43326-0D45-4CB9-9CBE-0A6A1351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KÁNON obsahový (viz též esencialismus), </a:t>
            </a:r>
          </a:p>
          <a:p>
            <a:r>
              <a:rPr lang="cs-CZ" dirty="0"/>
              <a:t>kánon literární (seznam povinné literatury)</a:t>
            </a:r>
          </a:p>
          <a:p>
            <a:endParaRPr lang="cs-CZ" dirty="0"/>
          </a:p>
          <a:p>
            <a:r>
              <a:rPr lang="cs-CZ" dirty="0"/>
              <a:t>BIG IDEAS (VELKÉ MYŠLENKY)</a:t>
            </a:r>
          </a:p>
          <a:p>
            <a:r>
              <a:rPr lang="cs-CZ" dirty="0"/>
              <a:t>CORE CONCEPTS</a:t>
            </a:r>
          </a:p>
        </p:txBody>
      </p:sp>
    </p:spTree>
    <p:extLst>
      <p:ext uri="{BB962C8B-B14F-4D97-AF65-F5344CB8AC3E}">
        <p14:creationId xmlns:p14="http://schemas.microsoft.com/office/powerpoint/2010/main" val="3309300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8F39F-1DE7-48EC-88E6-10FE9E46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učivo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42E087-3168-454B-9028-7FC8989F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r>
              <a:rPr lang="cs-CZ" sz="2400" i="1" dirty="0"/>
              <a:t>„Jsou jím ony vědomosti, dovednosti a návyky, které ve svém souhrnu představují základ věd, umění, techniky a mají zásadní význam pro další vzdělávání a pro praktický život. Základní učivo má mít všestrannou hodnotu výchovnou a hodnotu pro všestranný rozvoj žactva, má být, i když v rozdílné kvalitě, osvojeno většinou žáků příslušných věkových stupňů. Konečně má být probráno, procvičeno a upevněno převážně ve škole, bez přetěžování dětí“</a:t>
            </a:r>
            <a:r>
              <a:rPr lang="cs-CZ" i="1" dirty="0"/>
              <a:t> </a:t>
            </a:r>
            <a:r>
              <a:rPr lang="cs-CZ" dirty="0"/>
              <a:t>(Chlup1958,s.29).</a:t>
            </a:r>
          </a:p>
        </p:txBody>
      </p:sp>
    </p:spTree>
    <p:extLst>
      <p:ext uri="{BB962C8B-B14F-4D97-AF65-F5344CB8AC3E}">
        <p14:creationId xmlns:p14="http://schemas.microsoft.com/office/powerpoint/2010/main" val="613942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B818C-1E90-4550-8572-5E166511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87" y="196686"/>
            <a:ext cx="9404723" cy="729906"/>
          </a:xfrm>
        </p:spPr>
        <p:txBody>
          <a:bodyPr/>
          <a:lstStyle/>
          <a:p>
            <a:r>
              <a:rPr lang="cs-CZ" sz="3200" dirty="0"/>
              <a:t>Didaktická transformace obsahu (Janík, 2018)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9770FF-B2BA-46B1-B9C9-33D6E1A97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9" t="35200" r="17431" b="30844"/>
          <a:stretch/>
        </p:blipFill>
        <p:spPr>
          <a:xfrm>
            <a:off x="1389186" y="1182688"/>
            <a:ext cx="7706046" cy="34070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31C86CD-2840-4838-9C82-4EC973CCD4FE}"/>
              </a:ext>
            </a:extLst>
          </p:cNvPr>
          <p:cNvSpPr txBox="1"/>
          <p:nvPr/>
        </p:nvSpPr>
        <p:spPr>
          <a:xfrm>
            <a:off x="1389186" y="5075147"/>
            <a:ext cx="1009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Kritická místa: </a:t>
            </a:r>
          </a:p>
          <a:p>
            <a:pPr marL="800100" lvl="1" indent="-342900">
              <a:buAutoNum type="alphaLcParenBoth"/>
            </a:pPr>
            <a:r>
              <a:rPr lang="cs-CZ" sz="2000" dirty="0">
                <a:solidFill>
                  <a:srgbClr val="FFFF00"/>
                </a:solidFill>
              </a:rPr>
              <a:t>výběr, zdůvodnění a strukturování obsahu</a:t>
            </a:r>
            <a:r>
              <a:rPr lang="cs-CZ" sz="2000" dirty="0"/>
              <a:t>, </a:t>
            </a:r>
          </a:p>
          <a:p>
            <a:pPr marL="800100" lvl="1" indent="-342900">
              <a:buAutoNum type="alphaLcParenBoth"/>
            </a:pPr>
            <a:r>
              <a:rPr lang="cs-CZ" sz="2000" dirty="0"/>
              <a:t>adaptace a </a:t>
            </a:r>
            <a:r>
              <a:rPr lang="cs-CZ" sz="2000" dirty="0" err="1"/>
              <a:t>sémantizace</a:t>
            </a:r>
            <a:r>
              <a:rPr lang="cs-CZ" sz="2000" dirty="0"/>
              <a:t> obsahu, </a:t>
            </a:r>
          </a:p>
          <a:p>
            <a:pPr marL="800100" lvl="1" indent="-342900">
              <a:buAutoNum type="alphaLcParenBoth"/>
            </a:pPr>
            <a:r>
              <a:rPr lang="cs-CZ" sz="2000" dirty="0"/>
              <a:t>zvnitřnění a instrumentalizace obsahu.</a:t>
            </a:r>
          </a:p>
        </p:txBody>
      </p:sp>
    </p:spTree>
    <p:extLst>
      <p:ext uri="{BB962C8B-B14F-4D97-AF65-F5344CB8AC3E}">
        <p14:creationId xmlns:p14="http://schemas.microsoft.com/office/powerpoint/2010/main" val="3094964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F8946-1FF6-4AC0-BD93-B962E6E8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problematiky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8961F7-559C-40C2-BFBE-EFD2449D1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Pojem kurikulum, typy kurikula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Priority v konstrukci kurikula, koncepce kurikula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Struktura </a:t>
            </a:r>
            <a:r>
              <a:rPr lang="cs-CZ" sz="2400" dirty="0" err="1"/>
              <a:t>kurikulárních</a:t>
            </a:r>
            <a:r>
              <a:rPr lang="cs-CZ" sz="2400" dirty="0"/>
              <a:t> dokumentů v ČR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Implementace kurikula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Didaktická transformace obsahu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/>
              <a:t>Kurikulární</a:t>
            </a:r>
            <a:r>
              <a:rPr lang="cs-CZ" sz="2400" dirty="0"/>
              <a:t> materiály, učebnice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Související otázky, základní učivo</a:t>
            </a:r>
          </a:p>
        </p:txBody>
      </p:sp>
    </p:spTree>
    <p:extLst>
      <p:ext uri="{BB962C8B-B14F-4D97-AF65-F5344CB8AC3E}">
        <p14:creationId xmlns:p14="http://schemas.microsoft.com/office/powerpoint/2010/main" val="263245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916D8328-6F1B-491C-B9DC-29707FB8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687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Kurikulum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2D96F269-BDFD-49E4-8905-39C5786B7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273"/>
            <a:ext cx="10515600" cy="4762692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AutoNum type="arabicParenBoth"/>
            </a:pPr>
            <a:r>
              <a:rPr lang="cs-CZ" altLang="cs-CZ" dirty="0"/>
              <a:t>Obsah veškeré zkušenosti, kterou žáci získávají ve škole a v činnostech ke škole se vztahujících, její plánování a hodnocení (Průcha, Walterová, Mareš 2001)</a:t>
            </a:r>
          </a:p>
          <a:p>
            <a:pPr marL="457200" indent="-457200">
              <a:buFontTx/>
              <a:buAutoNum type="arabicParenBoth"/>
            </a:pPr>
            <a:r>
              <a:rPr lang="cs-CZ" altLang="cs-CZ" dirty="0"/>
              <a:t>Seznam vyučovacích předmětů a jejich časové dotace pro pravidelné vyučování na daném typu vzdělávací instituce (Evropský pedagogický tezaurus, 1993)</a:t>
            </a:r>
          </a:p>
          <a:p>
            <a:pPr marL="457200" indent="-457200">
              <a:buFontTx/>
              <a:buAutoNum type="arabicParenBoth"/>
            </a:pPr>
            <a:r>
              <a:rPr lang="cs-CZ" altLang="cs-CZ" dirty="0"/>
              <a:t>Tři roviny obsahu vzdělávání, v nichž se analyzuje (TIMSS - </a:t>
            </a:r>
            <a:r>
              <a:rPr lang="en-US" altLang="cs-CZ" dirty="0"/>
              <a:t>Trends in International Mathematics and Science Study</a:t>
            </a:r>
            <a:r>
              <a:rPr lang="cs-CZ" altLang="cs-CZ" dirty="0"/>
              <a:t>, 1996)</a:t>
            </a:r>
          </a:p>
          <a:p>
            <a:pPr marL="857250" lvl="1" indent="-457200">
              <a:buFontTx/>
              <a:buAutoNum type="arabicParenBoth"/>
            </a:pPr>
            <a:r>
              <a:rPr lang="cs-CZ" altLang="cs-CZ" sz="2000" dirty="0"/>
              <a:t>Zamýšlené kurikulum (</a:t>
            </a:r>
            <a:r>
              <a:rPr lang="cs-CZ" altLang="cs-CZ" sz="2000" dirty="0" err="1"/>
              <a:t>intended</a:t>
            </a:r>
            <a:r>
              <a:rPr lang="cs-CZ" altLang="cs-CZ" sz="2000" dirty="0"/>
              <a:t> curriculum)</a:t>
            </a:r>
          </a:p>
          <a:p>
            <a:pPr marL="857250" lvl="1" indent="-457200">
              <a:buFontTx/>
              <a:buAutoNum type="arabicParenBoth"/>
            </a:pPr>
            <a:r>
              <a:rPr lang="cs-CZ" altLang="cs-CZ" sz="2000" dirty="0"/>
              <a:t>Realizované kurikulum (</a:t>
            </a:r>
            <a:r>
              <a:rPr lang="cs-CZ" altLang="cs-CZ" sz="2000" dirty="0" err="1"/>
              <a:t>implemented</a:t>
            </a:r>
            <a:r>
              <a:rPr lang="cs-CZ" altLang="cs-CZ" sz="2000" dirty="0"/>
              <a:t> c.)</a:t>
            </a:r>
          </a:p>
          <a:p>
            <a:pPr marL="857250" lvl="1" indent="-457200">
              <a:buFontTx/>
              <a:buAutoNum type="arabicParenBoth"/>
            </a:pPr>
            <a:r>
              <a:rPr lang="cs-CZ" altLang="cs-CZ" sz="2000" dirty="0"/>
              <a:t>Dosažené kurikulum (</a:t>
            </a:r>
            <a:r>
              <a:rPr lang="cs-CZ" altLang="cs-CZ" sz="2000" dirty="0" err="1"/>
              <a:t>attained</a:t>
            </a:r>
            <a:r>
              <a:rPr lang="cs-CZ" altLang="cs-CZ" sz="2000" dirty="0"/>
              <a:t> c.)</a:t>
            </a:r>
          </a:p>
          <a:p>
            <a:pPr marL="457200" indent="-457200">
              <a:buFontTx/>
              <a:buAutoNum type="arabicParenBoth"/>
            </a:pPr>
            <a:r>
              <a:rPr lang="cs-CZ" altLang="cs-CZ" dirty="0"/>
              <a:t>Užší vymezení: program výuky, učební plány atd.</a:t>
            </a:r>
          </a:p>
          <a:p>
            <a:pPr marL="857250" lvl="1" indent="-457200">
              <a:buFontTx/>
              <a:buAutoNum type="arabicParenBoth"/>
            </a:pPr>
            <a:endParaRPr lang="cs-CZ" altLang="cs-CZ" sz="1600" dirty="0"/>
          </a:p>
          <a:p>
            <a:pPr marL="457200" indent="-457200">
              <a:buFontTx/>
              <a:buAutoNum type="arabicParenBoth"/>
            </a:pPr>
            <a:endParaRPr lang="cs-CZ" altLang="cs-CZ" sz="2000" dirty="0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BE6EBEA5-AF6B-46D7-838A-A21075DB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2DF048-8277-4FA5-B8DB-401114F5C114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876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EB1C8079-4D88-4ED9-A37F-CAE22AC4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Typy kurikula z hlediska sociologie výchovy (Walterová 1994)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9F9D9E1C-5C2A-413F-AC41-045AA8C2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832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1) </a:t>
            </a:r>
            <a:r>
              <a:rPr lang="cs-CZ" altLang="cs-CZ" sz="2400" dirty="0">
                <a:solidFill>
                  <a:srgbClr val="FFFF00"/>
                </a:solidFill>
              </a:rPr>
              <a:t>Formální</a:t>
            </a:r>
            <a:r>
              <a:rPr lang="cs-CZ" altLang="cs-CZ" sz="2400" dirty="0"/>
              <a:t> kurikulum - je komplexní projekt cílů, obsahu, prostředků a organizace vzdělávání, realizace kurikula ve výuce a způsob kontroly a hodnocení výsledků výuky. 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2) </a:t>
            </a:r>
            <a:r>
              <a:rPr lang="cs-CZ" altLang="cs-CZ" sz="2400" dirty="0">
                <a:solidFill>
                  <a:srgbClr val="FFFF00"/>
                </a:solidFill>
              </a:rPr>
              <a:t>Neformální</a:t>
            </a:r>
            <a:r>
              <a:rPr lang="cs-CZ" altLang="cs-CZ" sz="2400" dirty="0"/>
              <a:t> kurikulum - zahrnuje aktivity a zkušenosti vztahující se ke škole, i domácí studium, úkoly a příprava žáků na vyučování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3) </a:t>
            </a:r>
            <a:r>
              <a:rPr lang="cs-CZ" altLang="cs-CZ" sz="2400" dirty="0">
                <a:solidFill>
                  <a:srgbClr val="FFFF00"/>
                </a:solidFill>
              </a:rPr>
              <a:t>Skryté</a:t>
            </a:r>
            <a:r>
              <a:rPr lang="cs-CZ" altLang="cs-CZ" sz="2400" dirty="0"/>
              <a:t> kurikulum - postihuje další souvislosti života školy, např. vztahy mezi žáky a učiteli apod.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4) </a:t>
            </a:r>
            <a:r>
              <a:rPr lang="cs-CZ" altLang="cs-CZ" sz="2400" dirty="0">
                <a:solidFill>
                  <a:srgbClr val="FFFF00"/>
                </a:solidFill>
              </a:rPr>
              <a:t>Nulové</a:t>
            </a:r>
            <a:r>
              <a:rPr lang="cs-CZ" altLang="cs-CZ" sz="2400" dirty="0"/>
              <a:t>, „chybějící“ kurikulum-to, čemu se ve vyučování nevěnuje pozornost. Např. cenzura učebnic (dnes?). Je závislé i na věkové úrovni žáků (př.?)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5) </a:t>
            </a:r>
            <a:r>
              <a:rPr lang="cs-CZ" altLang="cs-CZ" sz="2400" dirty="0" err="1">
                <a:solidFill>
                  <a:srgbClr val="FFFF00"/>
                </a:solidFill>
              </a:rPr>
              <a:t>Metakurikulum</a:t>
            </a:r>
            <a:r>
              <a:rPr lang="cs-CZ" altLang="cs-CZ" sz="2400" dirty="0"/>
              <a:t> - do kurikula určitého vyučovacího předmětu jsou zařazovány informace, jak se předmětu učit a řídit své učení –učení o  učení.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689EDD5B-46FF-485D-BFF4-0637967B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727C57-B0A9-4EF3-9584-CA9C3821377F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6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C6842-156A-4773-9269-493E244E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866"/>
          </a:xfrm>
        </p:spPr>
        <p:txBody>
          <a:bodyPr/>
          <a:lstStyle/>
          <a:p>
            <a:r>
              <a:rPr lang="cs-CZ" sz="3600" dirty="0"/>
              <a:t>2. </a:t>
            </a:r>
            <a:r>
              <a:rPr lang="cs-CZ" sz="3600" dirty="0" smtClean="0"/>
              <a:t>Důrazy na výběr</a:t>
            </a:r>
            <a:r>
              <a:rPr lang="cs-CZ" sz="3600" dirty="0" smtClean="0"/>
              <a:t> </a:t>
            </a:r>
            <a:r>
              <a:rPr lang="cs-CZ" sz="3600" dirty="0"/>
              <a:t>kurikula </a:t>
            </a:r>
            <a:r>
              <a:rPr lang="cs-CZ" sz="2400" dirty="0" smtClean="0"/>
              <a:t>(podle Pasch, 2005)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0" y="3083859"/>
            <a:ext cx="6273487" cy="3594847"/>
          </a:xfrm>
          <a:prstGeom prst="rect">
            <a:avLst/>
          </a:prstGeom>
        </p:spPr>
      </p:pic>
      <p:pic>
        <p:nvPicPr>
          <p:cNvPr id="1030" name="Picture 6" descr="https://player.slideplayer.cz/82/13579585/slides/slide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12393" r="13007"/>
          <a:stretch/>
        </p:blipFill>
        <p:spPr bwMode="auto">
          <a:xfrm>
            <a:off x="6714564" y="3083859"/>
            <a:ext cx="3836895" cy="35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0659" y="2277036"/>
            <a:ext cx="1136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A. Obojživelníci: taxonomie, </a:t>
            </a:r>
            <a:r>
              <a:rPr lang="cs-CZ" dirty="0" smtClean="0"/>
              <a:t>dělení, znaky</a:t>
            </a:r>
            <a:r>
              <a:rPr lang="cs-CZ" dirty="0"/>
              <a:t> </a:t>
            </a:r>
            <a:r>
              <a:rPr lang="cs-CZ" dirty="0" smtClean="0"/>
              <a:t>bezocasých obojživelníků, životní cyklus  soustavy dýchací a trávicí, zástupci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5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20589" y="403412"/>
            <a:ext cx="9610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B. Žabí záhady – Hledejte odpovědi ze života žab! </a:t>
            </a:r>
            <a:r>
              <a:rPr lang="cs-CZ" sz="2000" dirty="0" smtClean="0"/>
              <a:t>Znáte příklady i z </a:t>
            </a:r>
            <a:r>
              <a:rPr lang="cs-CZ" sz="2000" dirty="0"/>
              <a:t>jiné oblasti?</a:t>
            </a:r>
          </a:p>
          <a:p>
            <a:endParaRPr lang="cs-CZ" sz="2000" b="1" dirty="0" smtClean="0"/>
          </a:p>
          <a:p>
            <a:endParaRPr lang="cs-CZ" sz="2000" i="1" dirty="0"/>
          </a:p>
          <a:p>
            <a:r>
              <a:rPr lang="cs-CZ" sz="2000" i="1" dirty="0" smtClean="0"/>
              <a:t>Co je metamorfóza? </a:t>
            </a:r>
          </a:p>
          <a:p>
            <a:r>
              <a:rPr lang="cs-CZ" sz="2000" i="1" dirty="0" smtClean="0"/>
              <a:t>Proč žába roztahuje prsty, když skáče? </a:t>
            </a:r>
          </a:p>
          <a:p>
            <a:r>
              <a:rPr lang="cs-CZ" sz="2000" i="1" dirty="0" smtClean="0"/>
              <a:t>Co se stane žábě, když zkusí přeplavat kanál La Manche?</a:t>
            </a:r>
            <a:endParaRPr lang="cs-CZ" sz="2000" i="1" dirty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367" y="2922139"/>
            <a:ext cx="6047044" cy="34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g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3" y="2250141"/>
            <a:ext cx="5422664" cy="36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20589" y="1272988"/>
            <a:ext cx="1006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C. Můj životopis: </a:t>
            </a:r>
            <a:r>
              <a:rPr lang="cs-CZ" sz="2000" i="1" dirty="0" smtClean="0"/>
              <a:t>„Já, Žába…“. Vytvořte prezentaci svého žabího životopisu!</a:t>
            </a:r>
            <a:endParaRPr lang="cs-CZ" sz="2000" i="1" dirty="0"/>
          </a:p>
        </p:txBody>
      </p:sp>
      <p:pic>
        <p:nvPicPr>
          <p:cNvPr id="4" name="Picture 4" descr="Žába životní cyklus — Stock fotograf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01" y="2250141"/>
            <a:ext cx="4598247" cy="349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1197</Words>
  <Application>Microsoft Office PowerPoint</Application>
  <PresentationFormat>Širokoúhlá obrazovka</PresentationFormat>
  <Paragraphs>156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Kurikulum</vt:lpstr>
      <vt:lpstr>Přehled problematiky</vt:lpstr>
      <vt:lpstr>CÍLE − Student na konci hodiny /tematického celku:</vt:lpstr>
      <vt:lpstr>1. Pojem kurikulum, typy kurikula </vt:lpstr>
      <vt:lpstr>Kurikulum</vt:lpstr>
      <vt:lpstr>Typy kurikula z hlediska sociologie výchovy (Walterová 1994)</vt:lpstr>
      <vt:lpstr>2. Důrazy na výběr kurikula (podle Pasch, 2005)</vt:lpstr>
      <vt:lpstr>Prezentace aplikace PowerPoint</vt:lpstr>
      <vt:lpstr>Prezentace aplikace PowerPoint</vt:lpstr>
      <vt:lpstr>Prezentace aplikace PowerPoint</vt:lpstr>
      <vt:lpstr>2. Důrazy na výběr kurikula (podle Pasch, 2005)</vt:lpstr>
      <vt:lpstr>2. Koncepce kurikula (Eisner, In: Průcha, 2002)</vt:lpstr>
      <vt:lpstr>Proč by se v moderní škole mělo brát i klasické učivo? https://www.rodicevitani.cz/co-si-mysli/pavel-kraemer-thaletovu-vetu-sice-v-zivote-nebudete-potrebovat-ale-proc-by-se-v-moderni-skole-melo-brat-i-klasicke-ucivo/</vt:lpstr>
      <vt:lpstr>3. Systém kurikulárních dokumentů v ČR </vt:lpstr>
      <vt:lpstr>Vývoj kurikulární politiky v ČR</vt:lpstr>
      <vt:lpstr>Hlavní kurikulární změny</vt:lpstr>
      <vt:lpstr>Prezentace aplikace PowerPoint</vt:lpstr>
      <vt:lpstr>Prezentace aplikace PowerPoint</vt:lpstr>
      <vt:lpstr>Klíčové kompetence</vt:lpstr>
      <vt:lpstr>Prezentace aplikace PowerPoint</vt:lpstr>
      <vt:lpstr>Prezentace aplikace PowerPoint</vt:lpstr>
      <vt:lpstr>Prezentace aplikace PowerPoint</vt:lpstr>
      <vt:lpstr>Standardy = minimální cílové požadavky  https://digifolio.rvp.cz/view/view.php?id=9832</vt:lpstr>
      <vt:lpstr>Průřezová témata</vt:lpstr>
      <vt:lpstr>Prezentace aplikace PowerPoint</vt:lpstr>
      <vt:lpstr>Prezentace aplikace PowerPoint</vt:lpstr>
      <vt:lpstr>Odkazy</vt:lpstr>
      <vt:lpstr>4. Implementace kurikula</vt:lpstr>
      <vt:lpstr>Implementace kurikula (Glatthorn 1987)</vt:lpstr>
      <vt:lpstr>5. Didaktická transformace obsahu (Janík, 2018)</vt:lpstr>
      <vt:lpstr>Školní vzdělávací program - příklad http://www.zssuchdol.cz/wp-content/uploads/%C5%A0VP-2018_2019a-1.pdf </vt:lpstr>
      <vt:lpstr>Prezentace aplikace PowerPoint</vt:lpstr>
      <vt:lpstr>6. Učebnice</vt:lpstr>
      <vt:lpstr>Učebnice</vt:lpstr>
      <vt:lpstr>Otázka:</vt:lpstr>
      <vt:lpstr>Návrh seznamu hodnotících kritérií učebnic ZŠ a SŠ (Sikorová, 2007)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hodnotících kritérií učebnic</vt:lpstr>
      <vt:lpstr>7. Související otázky, základní učivo</vt:lpstr>
      <vt:lpstr>Existuje shoda na obsahu?</vt:lpstr>
      <vt:lpstr>Základní učivo</vt:lpstr>
      <vt:lpstr>Didaktická transformace obsahu (Janík, 2018)</vt:lpstr>
      <vt:lpstr>Přehled problematiky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Učebnice</dc:title>
  <dc:creator>Karolina Duschinská</dc:creator>
  <cp:lastModifiedBy>Uzivatel</cp:lastModifiedBy>
  <cp:revision>27</cp:revision>
  <dcterms:created xsi:type="dcterms:W3CDTF">2018-10-23T02:22:14Z</dcterms:created>
  <dcterms:modified xsi:type="dcterms:W3CDTF">2019-12-10T02:40:29Z</dcterms:modified>
</cp:coreProperties>
</file>