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880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48C4B-C7AA-454A-88A6-699624A7C602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E06B1-F83B-422F-B149-521F5BE48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7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06B1-F83B-422F-B149-521F5BE48D1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960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26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55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23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3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64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28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92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8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7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D57D-A190-42CD-9A8E-C35F1D98F956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067C-FB0F-4047-B1BB-8266D0BA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41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Heideggerova fenomenologie rozpoložení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Ondřej Švec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1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kritiky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světa nejsme vrženi, ale přijati (Patočkův 1. pohyb existence)</a:t>
            </a:r>
          </a:p>
          <a:p>
            <a:r>
              <a:rPr lang="cs-CZ" dirty="0" smtClean="0"/>
              <a:t>Nedocenění tělesné dimenze naší afektivity</a:t>
            </a:r>
          </a:p>
          <a:p>
            <a:r>
              <a:rPr lang="cs-CZ" dirty="0" smtClean="0"/>
              <a:t>I </a:t>
            </a:r>
            <a:r>
              <a:rPr lang="cs-CZ" dirty="0" smtClean="0"/>
              <a:t>„existenciální“ </a:t>
            </a:r>
            <a:r>
              <a:rPr lang="cs-CZ" dirty="0" smtClean="0"/>
              <a:t>solipsismus může být chybným </a:t>
            </a:r>
            <a:r>
              <a:rPr lang="cs-CZ" dirty="0" smtClean="0"/>
              <a:t>vodítkem, neboť od něj není žádná zřejmá cesta k </a:t>
            </a:r>
            <a:r>
              <a:rPr lang="cs-CZ" smtClean="0"/>
              <a:t>autentickému spolu-bytí.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8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Husserlova intelektualismu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Husserl nepřikládá naší afektivitě roli základu umožňujícího odkrývat svět a naše vlastní zasazení v něm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Jeho </a:t>
            </a:r>
            <a:r>
              <a:rPr lang="cs-CZ" dirty="0"/>
              <a:t>analýza nakonec sklouzává k intelektualistickému výkladu pocitů jako vyšších aktů založených na </a:t>
            </a:r>
            <a:r>
              <a:rPr lang="cs-CZ" dirty="0" smtClean="0"/>
              <a:t>reprezentaci jisté předmětnosti.</a:t>
            </a:r>
          </a:p>
          <a:p>
            <a:endParaRPr lang="cs-CZ" dirty="0"/>
          </a:p>
          <a:p>
            <a:r>
              <a:rPr lang="cs-CZ" dirty="0" smtClean="0"/>
              <a:t>Heidegger: odkrývání </a:t>
            </a:r>
            <a:r>
              <a:rPr lang="cs-CZ" dirty="0"/>
              <a:t>světa jako horizontu mé existence </a:t>
            </a:r>
            <a:r>
              <a:rPr lang="cs-CZ" dirty="0" smtClean="0"/>
              <a:t>není záležitostí </a:t>
            </a:r>
            <a:r>
              <a:rPr lang="cs-CZ" dirty="0"/>
              <a:t>objektivizujících </a:t>
            </a:r>
            <a:r>
              <a:rPr lang="cs-CZ" dirty="0" smtClean="0"/>
              <a:t>aktů (představ, soudů, názorů hodnot či jiných aktů vědomí)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7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034536"/>
              </p:ext>
            </p:extLst>
          </p:nvPr>
        </p:nvGraphicFramePr>
        <p:xfrm>
          <a:off x="670559" y="365125"/>
          <a:ext cx="10572207" cy="5869940"/>
        </p:xfrm>
        <a:graphic>
          <a:graphicData uri="http://schemas.openxmlformats.org/drawingml/2006/table">
            <a:tbl>
              <a:tblPr firstRow="1" firstCol="1" bandRow="1"/>
              <a:tblGrid>
                <a:gridCol w="1616193">
                  <a:extLst>
                    <a:ext uri="{9D8B030D-6E8A-4147-A177-3AD203B41FA5}">
                      <a16:colId xmlns:a16="http://schemas.microsoft.com/office/drawing/2014/main" val="2753934314"/>
                    </a:ext>
                  </a:extLst>
                </a:gridCol>
                <a:gridCol w="2059491">
                  <a:extLst>
                    <a:ext uri="{9D8B030D-6E8A-4147-A177-3AD203B41FA5}">
                      <a16:colId xmlns:a16="http://schemas.microsoft.com/office/drawing/2014/main" val="2757623578"/>
                    </a:ext>
                  </a:extLst>
                </a:gridCol>
                <a:gridCol w="3777271">
                  <a:extLst>
                    <a:ext uri="{9D8B030D-6E8A-4147-A177-3AD203B41FA5}">
                      <a16:colId xmlns:a16="http://schemas.microsoft.com/office/drawing/2014/main" val="2047676273"/>
                    </a:ext>
                  </a:extLst>
                </a:gridCol>
                <a:gridCol w="3119252">
                  <a:extLst>
                    <a:ext uri="{9D8B030D-6E8A-4147-A177-3AD203B41FA5}">
                      <a16:colId xmlns:a16="http://schemas.microsoft.com/office/drawing/2014/main" val="486453562"/>
                    </a:ext>
                  </a:extLst>
                </a:gridCol>
              </a:tblGrid>
              <a:tr h="1943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Naladění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Stimmung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Attunement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(My preference)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Attunment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Stamb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Mood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Macquarrie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Disposition (?)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Tonalité</a:t>
                      </a:r>
                      <a:r>
                        <a:rPr lang="fr-F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Martineau,Dastur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Accord / accordage (Dastur)</a:t>
                      </a:r>
                      <a:endParaRPr lang="cs-CZ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Disposition 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(Vezin)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Humeur (Boehm, Waelhens)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Etat affectif (Sommers)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068216"/>
                  </a:ext>
                </a:extLst>
              </a:tr>
              <a:tr h="3238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Rozpoložení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Befindlichkeit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Affectivity / Affectedness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Disposedness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Blattner´s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Wrathall’s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preference)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i.e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ontological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being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attuned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affective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self-finding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Hofstadter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cs-CZ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</a:t>
                      </a:r>
                      <a:r>
                        <a:rPr lang="cs-CZ" sz="18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Problems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So-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findingness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(Haugeland)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strike="sng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state-of-mind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Macquarrie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strike="sng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Affection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(Martineau</a:t>
                      </a:r>
                      <a:r>
                        <a:rPr lang="fr-F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Disposibilité</a:t>
                      </a:r>
                      <a:r>
                        <a:rPr lang="fr-F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(Vezin)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Disposition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disposition affective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(Dastur)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Sentiment de la situation (</a:t>
                      </a:r>
                      <a:r>
                        <a:rPr lang="fr-FR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Gauvry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 Courtine GA 24)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22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Fenomenologický primát </a:t>
            </a:r>
            <a:r>
              <a:rPr lang="cs-CZ" b="1" dirty="0" smtClean="0"/>
              <a:t>afektivity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Husserlův</a:t>
            </a:r>
            <a:r>
              <a:rPr lang="cs-CZ" dirty="0"/>
              <a:t> objev a </a:t>
            </a:r>
            <a:r>
              <a:rPr lang="cs-CZ" dirty="0" err="1"/>
              <a:t>priorní</a:t>
            </a:r>
            <a:r>
              <a:rPr lang="cs-CZ" dirty="0"/>
              <a:t> korelace ( akt vědomí -&gt; způsob danosti) je třeba reformulovat v termínech fundamentální provázanosti mezi způsobem, jímž si rozumím“ a </a:t>
            </a:r>
            <a:r>
              <a:rPr lang="cs-CZ" dirty="0" err="1"/>
              <a:t>odemčeností</a:t>
            </a:r>
            <a:r>
              <a:rPr lang="cs-CZ" dirty="0"/>
              <a:t> věcí, na nichž mi </a:t>
            </a:r>
            <a:r>
              <a:rPr lang="cs-CZ" dirty="0" smtClean="0"/>
              <a:t>záleží </a:t>
            </a:r>
            <a:r>
              <a:rPr lang="cs-CZ" dirty="0"/>
              <a:t>a s nimiž je mi dáno se vypořádat</a:t>
            </a:r>
            <a:r>
              <a:rPr lang="cs-CZ" dirty="0" smtClean="0"/>
              <a:t>.</a:t>
            </a:r>
          </a:p>
          <a:p>
            <a:r>
              <a:rPr lang="cs-CZ" dirty="0"/>
              <a:t>Veškeré hledání specifického významu věcí tak vždy již předpokládá naše afektivní otevřenost k smysluplnosti či </a:t>
            </a:r>
            <a:r>
              <a:rPr lang="cs-CZ" dirty="0" err="1"/>
              <a:t>smysluprázdnosti</a:t>
            </a:r>
            <a:r>
              <a:rPr lang="cs-CZ" dirty="0"/>
              <a:t> </a:t>
            </a:r>
            <a:r>
              <a:rPr lang="cs-CZ" dirty="0" err="1" smtClean="0"/>
              <a:t>světa</a:t>
            </a:r>
            <a:r>
              <a:rPr lang="cs-CZ" dirty="0" err="1"/>
              <a:t>l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77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Nálada zjevuje, jak na tom jsme a jak se nám daří. Toto „jak na tom jsme“ přivádí pobyt před jeho </a:t>
            </a:r>
            <a:r>
              <a:rPr lang="cs-CZ" dirty="0" smtClean="0"/>
              <a:t>„tu“.  </a:t>
            </a:r>
          </a:p>
          <a:p>
            <a:r>
              <a:rPr lang="cs-CZ" dirty="0" err="1"/>
              <a:t>Narozdíl</a:t>
            </a:r>
            <a:r>
              <a:rPr lang="cs-CZ" dirty="0"/>
              <a:t> od nejběžnějších příkladů každodenních pocitů a nálad jsou takzvaná “základní rozpoložení“ specifického stavu věcí, jež se nás dotýkají, ale spíše odemykají celkovou situovanost našeho </a:t>
            </a:r>
            <a:r>
              <a:rPr lang="cs-CZ" dirty="0" smtClean="0"/>
              <a:t>bytí-zde.</a:t>
            </a:r>
          </a:p>
          <a:p>
            <a:endParaRPr lang="cs-CZ" dirty="0"/>
          </a:p>
          <a:p>
            <a:r>
              <a:rPr lang="cs-CZ" dirty="0" smtClean="0"/>
              <a:t>Nálady odhalují „fakticitu naší vydanosti“ (s. 166)</a:t>
            </a:r>
          </a:p>
          <a:p>
            <a:r>
              <a:rPr lang="cs-CZ" dirty="0" smtClean="0"/>
              <a:t>Jiný druh evidence než evidence teoretického poznání.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0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Náladění</a:t>
            </a:r>
            <a:r>
              <a:rPr lang="cs-CZ" dirty="0" smtClean="0"/>
              <a:t> = sama podmínka intencionality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„Nálada vždy již odemkla „bytí ve světě“ jako celek a činí jakékoli zaměřování se na… teprve možným“ (s. 168)</a:t>
            </a:r>
          </a:p>
          <a:p>
            <a:r>
              <a:rPr lang="cs-CZ" dirty="0" smtClean="0"/>
              <a:t>Svět se nás „týká“ – je nám nelhostejný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52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Zkomolení smyslu problematiky nálad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vášní a „duševních stavů“</a:t>
            </a:r>
          </a:p>
          <a:p>
            <a:r>
              <a:rPr lang="cs-CZ" dirty="0" err="1" smtClean="0"/>
              <a:t>Vyjímkou</a:t>
            </a:r>
            <a:r>
              <a:rPr lang="cs-CZ" dirty="0" smtClean="0"/>
              <a:t> je Aristotelova </a:t>
            </a:r>
            <a:r>
              <a:rPr lang="cs-CZ" i="1" dirty="0" smtClean="0"/>
              <a:t>Rétorika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56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I. Metodická funkce úzkosti v existenciální analytice.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četba</a:t>
            </a:r>
            <a:r>
              <a:rPr lang="cs-CZ" dirty="0"/>
              <a:t>: 225</a:t>
            </a:r>
          </a:p>
          <a:p>
            <a:pPr marL="0" indent="0">
              <a:buNone/>
            </a:pPr>
            <a:r>
              <a:rPr lang="cs-CZ" dirty="0" smtClean="0"/>
              <a:t>Nálady odhalují jednotnou </a:t>
            </a:r>
            <a:r>
              <a:rPr lang="cs-CZ" dirty="0"/>
              <a:t>strukturu bytí ve světě a její artikulaci ve třech původních momentech</a:t>
            </a:r>
          </a:p>
          <a:p>
            <a:r>
              <a:rPr lang="cs-CZ" dirty="0" smtClean="0"/>
              <a:t>bytí </a:t>
            </a:r>
            <a:r>
              <a:rPr lang="cs-CZ" dirty="0" smtClean="0"/>
              <a:t>sebou: </a:t>
            </a:r>
            <a:r>
              <a:rPr lang="cs-CZ" dirty="0"/>
              <a:t>jsem naladěn k vlastnímu bytí, které je v sázce</a:t>
            </a:r>
          </a:p>
          <a:p>
            <a:r>
              <a:rPr lang="cs-CZ" dirty="0" smtClean="0"/>
              <a:t>bytí-ve: </a:t>
            </a:r>
            <a:r>
              <a:rPr lang="cs-CZ" dirty="0"/>
              <a:t>místo důvěrné obeznámenosti </a:t>
            </a:r>
            <a:r>
              <a:rPr lang="cs-CZ" dirty="0" smtClean="0"/>
              <a:t>vs. </a:t>
            </a:r>
            <a:r>
              <a:rPr lang="cs-CZ" dirty="0"/>
              <a:t>původní nezabydlenost</a:t>
            </a:r>
          </a:p>
          <a:p>
            <a:r>
              <a:rPr lang="cs-CZ" dirty="0" smtClean="0"/>
              <a:t>svět </a:t>
            </a:r>
            <a:r>
              <a:rPr lang="cs-CZ" dirty="0"/>
              <a:t>jako </a:t>
            </a:r>
            <a:r>
              <a:rPr lang="cs-CZ" dirty="0" smtClean="0"/>
              <a:t>svět:  </a:t>
            </a:r>
            <a:r>
              <a:rPr lang="cs-CZ" dirty="0"/>
              <a:t>nikoli určité to, či ono, ani suma všeho, ale sám poslední horizont naší situovanosti a fakticity.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023" y="531223"/>
            <a:ext cx="10517777" cy="56457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II</a:t>
            </a:r>
            <a:r>
              <a:rPr lang="cs-CZ" dirty="0"/>
              <a:t>. Odemykající funkce nálad </a:t>
            </a:r>
          </a:p>
          <a:p>
            <a:r>
              <a:rPr lang="cs-CZ" dirty="0" smtClean="0"/>
              <a:t>Nejen </a:t>
            </a:r>
            <a:r>
              <a:rPr lang="cs-CZ" dirty="0" smtClean="0"/>
              <a:t>úzkost. </a:t>
            </a:r>
            <a:r>
              <a:rPr lang="cs-CZ" dirty="0" smtClean="0"/>
              <a:t>A možná nejen nuda.</a:t>
            </a:r>
            <a:endParaRPr lang="cs-CZ" dirty="0"/>
          </a:p>
          <a:p>
            <a:r>
              <a:rPr lang="cs-CZ" dirty="0" smtClean="0"/>
              <a:t>Vlastní rozvinutí ontologie rozpoložení (za Heideggera): také </a:t>
            </a:r>
            <a:r>
              <a:rPr lang="cs-CZ" dirty="0"/>
              <a:t>e</a:t>
            </a:r>
            <a:r>
              <a:rPr lang="cs-CZ" dirty="0" smtClean="0"/>
              <a:t>xtrémní </a:t>
            </a:r>
            <a:r>
              <a:rPr lang="cs-CZ" dirty="0"/>
              <a:t>výkyvy nálad nám umožňují </a:t>
            </a:r>
            <a:r>
              <a:rPr lang="cs-CZ" dirty="0" smtClean="0"/>
              <a:t>zostřené </a:t>
            </a:r>
            <a:r>
              <a:rPr lang="cs-CZ" dirty="0"/>
              <a:t>vědomí toho, čeho si příliš nevšímáme, co považujeme za dané. </a:t>
            </a:r>
            <a:endParaRPr lang="cs-CZ" dirty="0" smtClean="0"/>
          </a:p>
          <a:p>
            <a:r>
              <a:rPr lang="cs-CZ" dirty="0" smtClean="0"/>
              <a:t>Naše </a:t>
            </a:r>
            <a:r>
              <a:rPr lang="cs-CZ" dirty="0"/>
              <a:t>situovanost se tává naléhavou, jako něco, co je nám dáno převzít.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III. </a:t>
            </a:r>
            <a:r>
              <a:rPr lang="cs-CZ" dirty="0"/>
              <a:t>Čirá nahodilost – není nic, oč se opřít.</a:t>
            </a:r>
          </a:p>
          <a:p>
            <a:r>
              <a:rPr lang="cs-CZ" dirty="0"/>
              <a:t>základní nálady odhalují původní nezabydlenost existence, křehkost každodenní smysluplnosti různých obstarávání, které bereme za dané a spolehlivé. </a:t>
            </a:r>
            <a:r>
              <a:rPr lang="cs-CZ" dirty="0" smtClean="0"/>
              <a:t>ˇ</a:t>
            </a:r>
          </a:p>
          <a:p>
            <a:r>
              <a:rPr lang="cs-CZ" dirty="0" smtClean="0"/>
              <a:t>Úzkost </a:t>
            </a:r>
            <a:r>
              <a:rPr lang="cs-CZ" dirty="0" smtClean="0"/>
              <a:t>odhaluje </a:t>
            </a:r>
            <a:r>
              <a:rPr lang="cs-CZ" dirty="0"/>
              <a:t>kontingentní, </a:t>
            </a:r>
            <a:r>
              <a:rPr lang="cs-CZ" dirty="0" smtClean="0"/>
              <a:t>nedeterminovaný </a:t>
            </a:r>
            <a:r>
              <a:rPr lang="cs-CZ" dirty="0" smtClean="0"/>
              <a:t>charakter </a:t>
            </a:r>
            <a:r>
              <a:rPr lang="cs-CZ" dirty="0"/>
              <a:t>našich sdílených životních forem. </a:t>
            </a:r>
          </a:p>
          <a:p>
            <a:r>
              <a:rPr lang="cs-CZ" dirty="0"/>
              <a:t>Tato třetí funkce základních nálad tkví v tom, že odhaluje svět jako takový, </a:t>
            </a:r>
            <a:r>
              <a:rPr lang="cs-CZ" dirty="0" smtClean="0"/>
              <a:t>svět </a:t>
            </a:r>
            <a:r>
              <a:rPr lang="cs-CZ" dirty="0"/>
              <a:t>ve kterém se žádná naše ambice ani činnost nejeví jako spolehlivé vodítko pro získání smyslu. </a:t>
            </a:r>
            <a:endParaRPr lang="cs-CZ" dirty="0" smtClean="0"/>
          </a:p>
          <a:p>
            <a:r>
              <a:rPr lang="cs-CZ" dirty="0" smtClean="0"/>
              <a:t>Pak </a:t>
            </a:r>
            <a:r>
              <a:rPr lang="cs-CZ" dirty="0"/>
              <a:t>se ale můžeme oprávněně </a:t>
            </a:r>
            <a:r>
              <a:rPr lang="cs-CZ" dirty="0" smtClean="0"/>
              <a:t>ptát: </a:t>
            </a:r>
            <a:r>
              <a:rPr lang="cs-CZ" dirty="0"/>
              <a:t>A co </a:t>
            </a:r>
            <a:r>
              <a:rPr lang="cs-CZ" dirty="0" smtClean="0"/>
              <a:t>dál</a:t>
            </a:r>
            <a:r>
              <a:rPr lang="cs-CZ" dirty="0" smtClean="0"/>
              <a:t>? Heidegger: </a:t>
            </a:r>
            <a:r>
              <a:rPr lang="cs-CZ" dirty="0" err="1" smtClean="0"/>
              <a:t>předběhová</a:t>
            </a:r>
            <a:r>
              <a:rPr lang="cs-CZ" dirty="0" smtClean="0"/>
              <a:t> odhodlanost. Ano, ale k čemu?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1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471</Words>
  <Application>Microsoft Office PowerPoint</Application>
  <PresentationFormat>Širokoúhlá obrazovka</PresentationFormat>
  <Paragraphs>79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Heideggerova fenomenologie rozpoložení</vt:lpstr>
      <vt:lpstr>Kritika Husserlova intelektualismu</vt:lpstr>
      <vt:lpstr>Prezentace aplikace PowerPoint</vt:lpstr>
      <vt:lpstr>Fenomenologický primát afektivity</vt:lpstr>
      <vt:lpstr>Prezentace aplikace PowerPoint</vt:lpstr>
      <vt:lpstr>Náladění = sama podmínka intencionality</vt:lpstr>
      <vt:lpstr>Zkomolení smyslu problematiky nálad</vt:lpstr>
      <vt:lpstr>I. Metodická funkce úzkosti v existenciální analytice.  </vt:lpstr>
      <vt:lpstr>Prezentace aplikace PowerPoint</vt:lpstr>
      <vt:lpstr>Další možnosti kritiky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Ondrej Svec</dc:creator>
  <cp:lastModifiedBy>Ondrej Svec</cp:lastModifiedBy>
  <cp:revision>7</cp:revision>
  <dcterms:created xsi:type="dcterms:W3CDTF">2021-03-09T05:58:11Z</dcterms:created>
  <dcterms:modified xsi:type="dcterms:W3CDTF">2021-03-21T15:32:16Z</dcterms:modified>
</cp:coreProperties>
</file>