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2" r:id="rId6"/>
    <p:sldId id="257" r:id="rId7"/>
    <p:sldId id="279" r:id="rId8"/>
    <p:sldId id="260" r:id="rId9"/>
    <p:sldId id="266" r:id="rId10"/>
    <p:sldId id="273" r:id="rId11"/>
    <p:sldId id="267" r:id="rId12"/>
    <p:sldId id="274" r:id="rId13"/>
    <p:sldId id="261" r:id="rId14"/>
    <p:sldId id="258" r:id="rId15"/>
    <p:sldId id="259" r:id="rId16"/>
    <p:sldId id="263" r:id="rId17"/>
    <p:sldId id="264" r:id="rId18"/>
    <p:sldId id="265" r:id="rId19"/>
    <p:sldId id="275" r:id="rId20"/>
    <p:sldId id="262" r:id="rId21"/>
    <p:sldId id="269" r:id="rId22"/>
    <p:sldId id="268" r:id="rId23"/>
    <p:sldId id="27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2DF28-1D34-4192-A200-5B5BA158C1E9}" v="3" dt="2024-10-17T12:05:33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Izdný" userId="g7D/OxBVneoiN4bfI+CaTApMcoLlEIv6FMSpp/XfYDs=" providerId="None" clId="Web-{E7B2DF28-1D34-4192-A200-5B5BA158C1E9}"/>
    <pc:docChg chg="modSld">
      <pc:chgData name="Jakub Izdný" userId="g7D/OxBVneoiN4bfI+CaTApMcoLlEIv6FMSpp/XfYDs=" providerId="None" clId="Web-{E7B2DF28-1D34-4192-A200-5B5BA158C1E9}" dt="2024-10-17T12:05:30.517" v="1" actId="20577"/>
      <pc:docMkLst>
        <pc:docMk/>
      </pc:docMkLst>
      <pc:sldChg chg="modSp">
        <pc:chgData name="Jakub Izdný" userId="g7D/OxBVneoiN4bfI+CaTApMcoLlEIv6FMSpp/XfYDs=" providerId="None" clId="Web-{E7B2DF28-1D34-4192-A200-5B5BA158C1E9}" dt="2024-10-17T12:05:30.517" v="1" actId="20577"/>
        <pc:sldMkLst>
          <pc:docMk/>
          <pc:sldMk cId="1854990635" sldId="256"/>
        </pc:sldMkLst>
        <pc:spChg chg="mod">
          <ac:chgData name="Jakub Izdný" userId="g7D/OxBVneoiN4bfI+CaTApMcoLlEIv6FMSpp/XfYDs=" providerId="None" clId="Web-{E7B2DF28-1D34-4192-A200-5B5BA158C1E9}" dt="2024-10-17T12:05:30.517" v="1" actId="20577"/>
          <ac:spMkLst>
            <pc:docMk/>
            <pc:sldMk cId="1854990635" sldId="256"/>
            <ac:spMk id="3" creationId="{20460205-CAE1-499D-AAE7-CBCCDEC277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61944-E846-48A1-A6C9-77703B34F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282DAA-BDC0-4E39-861D-DF51F151D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2CAA80-2A12-4D67-AC2D-66C1FD3D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86A0E3-87D4-4751-93FA-BDB5A659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59B485-9FFB-4032-88AB-09E53DF5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64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8C58B-E955-4EB2-9C49-C87B7C36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D611A0-4588-45F1-B3FF-A2618E6E5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449229-7FF3-418C-BFBD-FFE65CED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A8E5FF-DC88-459F-9498-CF656160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6AC754-2143-45F8-8464-FA430BBF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45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D20585-C0EE-4200-A7A7-2A809FE55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4E385-466B-4ECE-8A99-C9BF4005E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F3F263-FF42-4A9E-8E2C-27C8401A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6665BF-2370-418A-A437-09BB195D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D5B269-81AC-4260-BA5C-4C23F511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45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5D110-E83B-40A9-8CEB-4D2F8ACC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830238-96C1-49A5-8ABA-370FE6E7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A6B53E-3772-4D6E-A107-C47838F7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DF4A4D-86B1-4DCE-B5D2-C6B58126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B0416-C21C-4DC5-A654-7C9C28F1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4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19AD0-0716-4DDF-BEB2-A06D0C8A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F41B67-34DA-49FA-956F-BE02B3858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A79B31-C95C-403F-92E9-7E0FD2C6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3A649A-3E7A-4F62-AA0B-09F0AFB2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B65EC1-8CB7-4CD4-A15A-8636E37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43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8A7EC-9559-4E38-B65B-930C7245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1AD20-14BD-440B-809D-6DABCA109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982EEB-108A-4DA7-B853-E74BC7016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C0015A-6106-4145-A156-DC364F29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324FB-E97E-452B-8F50-E45C1F3A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A23657-CF39-4A05-8161-036AC01F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80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C1ABE-D22F-4E83-B6D7-9DF6FDC1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DF57CE-CF4E-4428-ABC9-9C95C4CC1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D2941D-C8EB-4493-A56E-9B26629DC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A58AB4-0163-4BEF-AB8F-EF7459852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A8BC49-1F49-4603-874C-613DE2C9E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76E735-3C4A-4EDF-8600-B88E5BC9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7D775C-D9F4-4CFA-BA97-B73EA21A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C56AF96-50F6-47E6-A6A3-3F995116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34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720DC-61F7-4555-B602-567A4143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316ECA-9C0E-46DD-88A7-561AA1D5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F66261-0434-460A-B58C-C1764235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DD1D53-754D-4F19-8417-33E0F1AE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44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433938-9852-4FA5-BDD1-BCD9330D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F9AF74-BC29-482E-8C87-2536CB9B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7A557D-2C74-4F4A-B6BA-9854EA07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2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2011A-6C1F-46D9-ACF1-95E15A76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75120-F18A-4D67-BD18-E92073106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36D6FF-5D5E-4A73-B908-3A629B60C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302D86-780B-4566-9801-FDEA9814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A5CCC0-974B-4426-85E2-B8BBB51F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AC9F81-8551-4897-BEC6-CEC51F79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4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40B80-3E6B-4E64-9C3C-235952EB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135914A-8B99-49F1-8E53-C1059F76B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E3CABD-AD02-45B6-850C-639237B80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D445DB-FBB1-4785-B871-060A3B70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919CE8-E8AF-4A53-8202-28F716F4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A7C084-D584-48C0-8459-057783F2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59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79FB648-6AB7-4732-A09D-4A360048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6200A1-4958-416A-8680-F8AC1E46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73AF94-45D7-4894-8D69-C71554E6C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22C1-27FF-486F-B5FC-0D8968116519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B6A707-F2D9-4EEA-82A4-45885FC64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DEE04D-9A9A-4DAC-BC60-ED93181E6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93C6-FA53-4BCD-956F-86B5F3C9C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74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r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839C9-D9BE-421A-B4E3-D1D1D01E4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256628" cy="3224554"/>
          </a:xfrm>
        </p:spPr>
        <p:txBody>
          <a:bodyPr>
            <a:normAutofit fontScale="90000"/>
          </a:bodyPr>
          <a:lstStyle/>
          <a:p>
            <a:r>
              <a:rPr lang="cs-CZ" sz="7200" dirty="0"/>
              <a:t>Česká státnost ve starším středověku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460205-CAE1-499D-AAE7-CBCCDEC27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458"/>
            <a:ext cx="4975274" cy="7983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Obsahy a formy české státnosti</a:t>
            </a:r>
            <a:br>
              <a:rPr lang="cs-CZ" dirty="0"/>
            </a:br>
            <a:r>
              <a:rPr lang="cs-CZ" dirty="0"/>
              <a:t>2. hodina, 10. 10. 2024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31FE054-9FE4-4EF4-B0EA-71D442FF3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14725" r="15903" b="9128"/>
          <a:stretch/>
        </p:blipFill>
        <p:spPr>
          <a:xfrm>
            <a:off x="7370191" y="0"/>
            <a:ext cx="4821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36426-C7CB-47FB-98BD-6B8B483D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Násilný (politický)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EDF5A0-8A9D-486A-94D0-8C6477DED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Ve státovědě čteme, že stát si monopolizuje násilí… v raném středověku to</a:t>
            </a:r>
            <a:br>
              <a:rPr lang="cs-CZ" dirty="0"/>
            </a:br>
            <a:r>
              <a:rPr lang="cs-CZ" dirty="0"/>
              <a:t>	a) nefunguje</a:t>
            </a:r>
            <a:br>
              <a:rPr lang="cs-CZ" dirty="0"/>
            </a:br>
            <a:r>
              <a:rPr lang="cs-CZ" dirty="0"/>
              <a:t>	b) má výrazně přímočařejší podobu</a:t>
            </a:r>
          </a:p>
          <a:p>
            <a:r>
              <a:rPr lang="cs-CZ" dirty="0"/>
              <a:t>Násilí v tomto případě ztotožňujeme s pojmem „družina“ (</a:t>
            </a:r>
            <a:r>
              <a:rPr lang="cs-CZ" i="1" dirty="0" err="1"/>
              <a:t>retinue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i="1" dirty="0" err="1"/>
              <a:t>Gefolgschaft</a:t>
            </a:r>
            <a:r>
              <a:rPr lang="cs-CZ" dirty="0"/>
              <a:t>) &gt; kouzelné slovo, které ale dobře vystihuje situaci</a:t>
            </a:r>
          </a:p>
          <a:p>
            <a:pPr lvl="1"/>
            <a:r>
              <a:rPr lang="cs-CZ" dirty="0"/>
              <a:t>Slyšeli jsme o něm už v teorii o „big </a:t>
            </a:r>
            <a:r>
              <a:rPr lang="cs-CZ" dirty="0" err="1"/>
              <a:t>men</a:t>
            </a:r>
            <a:r>
              <a:rPr lang="cs-CZ" dirty="0"/>
              <a:t>“, kteří něco neformálního mají taky</a:t>
            </a:r>
          </a:p>
          <a:p>
            <a:r>
              <a:rPr lang="cs-CZ" dirty="0"/>
              <a:t>Ibn Jakub popisuje </a:t>
            </a:r>
            <a:r>
              <a:rPr lang="cs-CZ" dirty="0" err="1"/>
              <a:t>Měškovu</a:t>
            </a:r>
            <a:r>
              <a:rPr lang="cs-CZ" dirty="0"/>
              <a:t> družinu jako jeho prakticky majetek, žádný sbor „svobodných“ &gt; ale majetek, který má svou hodnotu a kníže se stará a všechno pro ně obstarává, vlastně širší rodina</a:t>
            </a:r>
          </a:p>
          <a:p>
            <a:pPr lvl="1"/>
            <a:r>
              <a:rPr lang="cs-CZ" dirty="0"/>
              <a:t>A z </a:t>
            </a:r>
            <a:r>
              <a:rPr lang="cs-CZ" dirty="0" err="1"/>
              <a:t>archeonálezů</a:t>
            </a:r>
            <a:r>
              <a:rPr lang="cs-CZ" dirty="0"/>
              <a:t> víme, že se staral velmi poctivě – nejlepší vikinská výzbroj</a:t>
            </a:r>
          </a:p>
          <a:p>
            <a:r>
              <a:rPr lang="cs-CZ" dirty="0"/>
              <a:t>Družina zajišťuje praktické fungování tváří v tvář konkurenci i směrem „dolů“ (první poplatky jako klasické výpalné..? Ale i reálná ochrana!)</a:t>
            </a:r>
          </a:p>
        </p:txBody>
      </p:sp>
    </p:spTree>
    <p:extLst>
      <p:ext uri="{BB962C8B-B14F-4D97-AF65-F5344CB8AC3E}">
        <p14:creationId xmlns:p14="http://schemas.microsoft.com/office/powerpoint/2010/main" val="292269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2CDEC9-3B1C-4517-92C4-EB677040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27" y="154300"/>
            <a:ext cx="4086120" cy="11403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000" b="1" dirty="0"/>
              <a:t>„Praktická“ státnost?</a:t>
            </a:r>
            <a:endParaRPr lang="en-US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11C778-F1BF-48DB-A7D7-E3B62A80D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679" y="1294677"/>
            <a:ext cx="4447501" cy="531584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2000" dirty="0"/>
              <a:t>Budování domén, vznik správních bodů</a:t>
            </a:r>
          </a:p>
          <a:p>
            <a:r>
              <a:rPr lang="cs-CZ" sz="2000" dirty="0"/>
              <a:t>Archeologický pramen prvního řádu</a:t>
            </a:r>
          </a:p>
          <a:p>
            <a:pPr lvl="1"/>
            <a:r>
              <a:rPr lang="cs-CZ" sz="1600" dirty="0"/>
              <a:t>Z toho pramení problematická trvanlivost takových informací</a:t>
            </a:r>
          </a:p>
          <a:p>
            <a:r>
              <a:rPr lang="cs-CZ" sz="2000" dirty="0"/>
              <a:t>Pragmatické útočiště? Sídlo kultu?</a:t>
            </a:r>
          </a:p>
          <a:p>
            <a:r>
              <a:rPr lang="cs-CZ" sz="2000" dirty="0"/>
              <a:t>Samotné hradisko/hradiště říká i něco symbolického – „jsme tu, jsme významní, můžeme se bránit, můžeme ochránit i ostatní“</a:t>
            </a:r>
          </a:p>
          <a:p>
            <a:r>
              <a:rPr lang="cs-CZ" sz="2000" dirty="0"/>
              <a:t>Vlastně netušíme, jestli hrady byly soukromý nebo veřejný prostor​!!!</a:t>
            </a:r>
          </a:p>
          <a:p>
            <a:r>
              <a:rPr lang="cs-CZ" sz="2000" dirty="0"/>
              <a:t>Soustava hradisek pak naznačuje tutéž myšlenku v širším geografickém prostoru; organizace lidí velká &gt; obecně se předpokládá nutnost existence státu „v hlavách“ stavitelů</a:t>
            </a:r>
          </a:p>
          <a:p>
            <a:r>
              <a:rPr lang="cs-CZ" sz="2000" dirty="0"/>
              <a:t>Česká archeologie poslední dobou skeptická, domény ale odhaleny i jinde</a:t>
            </a:r>
            <a:endParaRPr lang="en-US" sz="2000" dirty="0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4687861F-C1A6-4E1E-9674-CEF92DA21A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710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BA08F-F605-4BE9-8123-6E6B1129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Myticko</a:t>
            </a:r>
            <a:r>
              <a:rPr lang="cs-CZ" b="1" dirty="0"/>
              <a:t> – náboženský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E67F8-24A5-4768-80EC-49B07639A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poslední době byl velmi „in“ – spojitost náboženství a budování státu ve většině Evropy za hranicí Římské a Franské říše</a:t>
            </a:r>
          </a:p>
          <a:p>
            <a:r>
              <a:rPr lang="cs-CZ" i="1" dirty="0"/>
              <a:t>Gentes</a:t>
            </a:r>
            <a:r>
              <a:rPr lang="cs-CZ" dirty="0"/>
              <a:t> mají své pohanské náboženství – vlastně jde ale o celkové nepsané fungování společnosti od politické správy, přes právo až – když už to musí být – po nějaké obřady</a:t>
            </a:r>
          </a:p>
          <a:p>
            <a:pPr lvl="1"/>
            <a:r>
              <a:rPr lang="cs-CZ" dirty="0"/>
              <a:t>Třeštík: náboženství (či obecně duchovní sféra) před křesťanstvím všudypřítomné, až křesťanství paradoxně oddělilo posvátné a profánní</a:t>
            </a:r>
          </a:p>
          <a:p>
            <a:r>
              <a:rPr lang="cs-CZ" dirty="0"/>
              <a:t>Knížata se chopí křesťanského náboženství, které má prosadit jejich moc jako monarchů v novém světě politicky definovaném + teologií</a:t>
            </a:r>
          </a:p>
          <a:p>
            <a:r>
              <a:rPr lang="cs-CZ" dirty="0"/>
              <a:t>Ale často čteme příběhy o předkřesťanském původu dynastie… mytologie Přemyslovců, </a:t>
            </a:r>
            <a:r>
              <a:rPr lang="cs-CZ" dirty="0" err="1"/>
              <a:t>Piastovců</a:t>
            </a:r>
            <a:r>
              <a:rPr lang="cs-CZ" dirty="0"/>
              <a:t> (i Arpádovců) není jasně křesťanská</a:t>
            </a:r>
          </a:p>
        </p:txBody>
      </p:sp>
    </p:spTree>
    <p:extLst>
      <p:ext uri="{BB962C8B-B14F-4D97-AF65-F5344CB8AC3E}">
        <p14:creationId xmlns:p14="http://schemas.microsoft.com/office/powerpoint/2010/main" val="402512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0E0B8-7BC9-4734-A20B-748CD131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5443537" cy="1325563"/>
          </a:xfrm>
          <a:solidFill>
            <a:schemeClr val="tx2">
              <a:lumMod val="40000"/>
              <a:lumOff val="60000"/>
              <a:alpha val="61000"/>
            </a:schemeClr>
          </a:solidFill>
        </p:spPr>
        <p:txBody>
          <a:bodyPr/>
          <a:lstStyle/>
          <a:p>
            <a:r>
              <a:rPr lang="cs-CZ" b="1" dirty="0"/>
              <a:t>    Mýtus dynastie…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28521-5F7B-4AE0-B043-E4AA3690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6" y="2657475"/>
            <a:ext cx="5443538" cy="3686174"/>
          </a:xfr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/>
          <a:lstStyle/>
          <a:p>
            <a:r>
              <a:rPr lang="cs-CZ" dirty="0"/>
              <a:t>K vládě nad zemí určena jedna dynastie (</a:t>
            </a:r>
            <a:r>
              <a:rPr lang="cs-CZ" i="1" dirty="0" err="1"/>
              <a:t>stirps</a:t>
            </a:r>
            <a:r>
              <a:rPr lang="cs-CZ" i="1" dirty="0"/>
              <a:t> </a:t>
            </a:r>
            <a:r>
              <a:rPr lang="cs-CZ" i="1" dirty="0" err="1"/>
              <a:t>regia</a:t>
            </a:r>
            <a:r>
              <a:rPr lang="cs-CZ" dirty="0"/>
              <a:t>)</a:t>
            </a:r>
          </a:p>
          <a:p>
            <a:r>
              <a:rPr lang="cs-CZ" dirty="0"/>
              <a:t>Její předkřesťanské kořeny nejsou paradoxně na škodu, vystavují se</a:t>
            </a:r>
          </a:p>
          <a:p>
            <a:r>
              <a:rPr lang="cs-CZ" dirty="0"/>
              <a:t>Poprvé o nich čteme v legendě a první vyobrazení uvnitř kostela!</a:t>
            </a:r>
          </a:p>
          <a:p>
            <a:r>
              <a:rPr lang="cs-CZ" dirty="0"/>
              <a:t>Lýčené střevíce jako symbol pokory (ale i kontinuity rodu)</a:t>
            </a:r>
          </a:p>
        </p:txBody>
      </p:sp>
    </p:spTree>
    <p:extLst>
      <p:ext uri="{BB962C8B-B14F-4D97-AF65-F5344CB8AC3E}">
        <p14:creationId xmlns:p14="http://schemas.microsoft.com/office/powerpoint/2010/main" val="262294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C2816-C8C7-4B5E-BB8C-1E7A7276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 a křesťanství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195940-2799-47A0-869B-26EDB8BCE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křesťanstvím se objevují prvky uspořádání, které už stát silně připomínají – křesťanství samo dokáže např. suplovat zákony, monarchie pak odpovídá ideálnímu typu vlády</a:t>
            </a:r>
          </a:p>
          <a:p>
            <a:r>
              <a:rPr lang="cs-CZ" dirty="0"/>
              <a:t>Jistě existovaly i nekřesťanské (pohanské) státní útvary – ale často</a:t>
            </a:r>
            <a:br>
              <a:rPr lang="cs-CZ" dirty="0"/>
            </a:br>
            <a:r>
              <a:rPr lang="cs-CZ" dirty="0"/>
              <a:t>u nich sledujeme alespoň negativní inspiraci u těch křesťanských</a:t>
            </a:r>
          </a:p>
          <a:p>
            <a:r>
              <a:rPr lang="cs-CZ" dirty="0"/>
              <a:t>Státní projekt je s křesťanstvím v Čechách plně propojen</a:t>
            </a:r>
          </a:p>
          <a:p>
            <a:r>
              <a:rPr lang="cs-CZ" dirty="0"/>
              <a:t>Přesto sledujeme státní prvky, které mají možný předkřesťanský původ (ale i tady je otázka, jestli se nevyvinuly pod vlivem sousedních státních projektů jako Velká Morava či franská říše)</a:t>
            </a:r>
          </a:p>
        </p:txBody>
      </p:sp>
    </p:spTree>
    <p:extLst>
      <p:ext uri="{BB962C8B-B14F-4D97-AF65-F5344CB8AC3E}">
        <p14:creationId xmlns:p14="http://schemas.microsoft.com/office/powerpoint/2010/main" val="331311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96B31-2DD2-4BCB-A283-4F78C8FF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Svatí jako státní symbol / legenda jako ústava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1DCC7A-91AB-41C4-80A6-FA9E5EA9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Pokud zařazení do křesťanského světa hraje roli pro uznání státní existence navenek &gt; existence vlastních svatých hraje roli bezmála státního symbolu (a proto cíleně dotvářena)</a:t>
            </a:r>
          </a:p>
          <a:p>
            <a:r>
              <a:rPr lang="cs-CZ" dirty="0"/>
              <a:t>První hagiografie většinou tématizují přijetí křtu jako „státoprávní“ počin</a:t>
            </a:r>
          </a:p>
          <a:p>
            <a:r>
              <a:rPr lang="cs-CZ" dirty="0"/>
              <a:t>V Uhrách i Čechách podobné narativní konstrukce:</a:t>
            </a:r>
          </a:p>
          <a:p>
            <a:pPr lvl="1"/>
            <a:r>
              <a:rPr lang="cs-CZ" dirty="0"/>
              <a:t>Kristiánova legenda – příchod křesťanství do Čech, příběh prvního pokřtěného knížete, jeho žena jako světice, jejich vnuk jako světec i náznaky dalších svatých (Bořivoj, Podiven)</a:t>
            </a:r>
          </a:p>
          <a:p>
            <a:pPr lvl="1"/>
            <a:r>
              <a:rPr lang="cs-CZ" dirty="0"/>
              <a:t>Větší legenda svatého Štěpána, krále – příchod křesťanství do Uher, křest Štěpána, jeho setkání se světci, kteří prošli Uhrami (Vojtěch, Gerhard, Bruno, Ondřej-</a:t>
            </a:r>
            <a:r>
              <a:rPr lang="cs-CZ" dirty="0" err="1"/>
              <a:t>Svorad</a:t>
            </a:r>
            <a:r>
              <a:rPr lang="cs-CZ" dirty="0"/>
              <a:t> atd.)</a:t>
            </a:r>
          </a:p>
          <a:p>
            <a:r>
              <a:rPr lang="cs-CZ" dirty="0"/>
              <a:t>Země jako křesťanská území získávají svou „mezinárodní“ identitu…</a:t>
            </a:r>
          </a:p>
        </p:txBody>
      </p:sp>
    </p:spTree>
    <p:extLst>
      <p:ext uri="{BB962C8B-B14F-4D97-AF65-F5344CB8AC3E}">
        <p14:creationId xmlns:p14="http://schemas.microsoft.com/office/powerpoint/2010/main" val="384751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obloha, exteriér, socha&#10;&#10;Popis byl vytvořen automaticky">
            <a:extLst>
              <a:ext uri="{FF2B5EF4-FFF2-40B4-BE49-F238E27FC236}">
                <a16:creationId xmlns:a16="http://schemas.microsoft.com/office/drawing/2014/main" id="{1DAAB727-6877-4574-A835-AC476ABAA1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B443E6-49AD-4822-B634-A61AFD37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725" y="365125"/>
            <a:ext cx="371475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Ale </a:t>
            </a:r>
            <a:r>
              <a:rPr lang="en-US" sz="4000" b="1" dirty="0" err="1"/>
              <a:t>nakonec</a:t>
            </a:r>
            <a:r>
              <a:rPr lang="en-US" sz="4000" b="1" dirty="0"/>
              <a:t> </a:t>
            </a:r>
            <a:r>
              <a:rPr lang="en-US" sz="4000" b="1" dirty="0" err="1"/>
              <a:t>přece</a:t>
            </a:r>
            <a:r>
              <a:rPr lang="en-US" sz="4000" b="1" dirty="0"/>
              <a:t> </a:t>
            </a:r>
            <a:r>
              <a:rPr lang="en-US" sz="4000" b="1" dirty="0" err="1"/>
              <a:t>jen</a:t>
            </a:r>
            <a:r>
              <a:rPr lang="en-US" sz="4000" b="1" dirty="0"/>
              <a:t> </a:t>
            </a:r>
            <a:r>
              <a:rPr lang="en-US" sz="4000" b="1" dirty="0" err="1"/>
              <a:t>svatý</a:t>
            </a:r>
            <a:r>
              <a:rPr lang="en-US" sz="4000" b="1" dirty="0"/>
              <a:t> - Václav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A0959-A309-4B8A-82D0-EAD87B279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6725" y="2434201"/>
            <a:ext cx="3714750" cy="43105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Kult poslouží vzniku biskupství</a:t>
            </a:r>
          </a:p>
          <a:p>
            <a:r>
              <a:rPr lang="cs-CZ" dirty="0"/>
              <a:t>Na poč. 11. století se objeví jméno na minci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a pak už pravidelně</a:t>
            </a:r>
          </a:p>
        </p:txBody>
      </p:sp>
      <p:pic>
        <p:nvPicPr>
          <p:cNvPr id="8" name="Obrázek 7" descr="Obsah obrázku mince, objekt, staré&#10;&#10;Popis byl vytvořen automaticky">
            <a:extLst>
              <a:ext uri="{FF2B5EF4-FFF2-40B4-BE49-F238E27FC236}">
                <a16:creationId xmlns:a16="http://schemas.microsoft.com/office/drawing/2014/main" id="{D4228F86-BD6E-4F4A-A8FF-128340ACB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4270592"/>
            <a:ext cx="3714750" cy="17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67A5E9F-C2B3-45C4-8FF3-A2ABC816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Václavova role se mění…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6F1725-7ED9-46BC-B164-0CF80173A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 ideálního světce se stává nejprve „božím bojovníkem“</a:t>
            </a:r>
          </a:p>
          <a:p>
            <a:r>
              <a:rPr lang="cs-CZ" dirty="0"/>
              <a:t>V bitvě u Chlumce 1126 je líčen jako osobní intervent v bitvě (opět poměrně obvyklá figura, inspirovaná rytířskými svatými, vyskytuje se často)</a:t>
            </a:r>
          </a:p>
          <a:p>
            <a:r>
              <a:rPr lang="cs-CZ" dirty="0"/>
              <a:t>Zřejmě s tím souvisí tradice svatováclavské zbroje (zprávy nejsou spojité, ale přilba se zdá být velmi stará)</a:t>
            </a:r>
          </a:p>
          <a:p>
            <a:r>
              <a:rPr lang="cs-CZ" dirty="0"/>
              <a:t>V souvislosti s tím se objeví kopí:</a:t>
            </a:r>
          </a:p>
          <a:p>
            <a:pPr lvl="1"/>
            <a:r>
              <a:rPr lang="cs-CZ" dirty="0"/>
              <a:t>Vzorem zřejmě říšské kopí, spojované nejprve se sv. Mauriciem</a:t>
            </a:r>
            <a:br>
              <a:rPr lang="cs-CZ" dirty="0"/>
            </a:br>
            <a:r>
              <a:rPr lang="cs-CZ" dirty="0"/>
              <a:t>(poté de facto přímo s kopím, které probodlo bok Ježíše Krista)</a:t>
            </a:r>
          </a:p>
          <a:p>
            <a:pPr lvl="1"/>
            <a:r>
              <a:rPr lang="cs-CZ" dirty="0"/>
              <a:t>Kopí jako symbol vlády – v Čechách navíc doplněno o praporec „sv. Vojtěcha“</a:t>
            </a:r>
          </a:p>
          <a:p>
            <a:pPr marL="0" indent="0">
              <a:buNone/>
            </a:pPr>
            <a:r>
              <a:rPr lang="cs-CZ" dirty="0"/>
              <a:t>&gt;&gt;&gt; Václav a Vojtěch se objevují spolu, občas i na mincích</a:t>
            </a:r>
          </a:p>
        </p:txBody>
      </p:sp>
    </p:spTree>
    <p:extLst>
      <p:ext uri="{BB962C8B-B14F-4D97-AF65-F5344CB8AC3E}">
        <p14:creationId xmlns:p14="http://schemas.microsoft.com/office/powerpoint/2010/main" val="325706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3BBF8-2F6D-4BD2-9AF5-A412A9FE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Věčný vládce Čechů / Čech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0BFA85-860D-4D3A-868A-D07F26031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Čechové jako „</a:t>
            </a:r>
            <a:r>
              <a:rPr lang="cs-CZ" dirty="0" err="1"/>
              <a:t>familia</a:t>
            </a:r>
            <a:r>
              <a:rPr lang="cs-CZ" dirty="0"/>
              <a:t>“ (rodina – v širším římském/středověkém smyslu, obvykle se užívá překlad „čeleď“) zmíněni v pražském pokračování Kosmovy kroniky</a:t>
            </a:r>
          </a:p>
          <a:p>
            <a:r>
              <a:rPr lang="cs-CZ" dirty="0"/>
              <a:t>Václav jako nebeský panovník – přeneseně mu patřila celá země (vliv středověkého práva, kde světec často vystupuje jako právnická osoba)</a:t>
            </a:r>
          </a:p>
          <a:p>
            <a:r>
              <a:rPr lang="cs-CZ" dirty="0"/>
              <a:t>Kníže Vladislav II. má na své pečeti: </a:t>
            </a:r>
            <a:r>
              <a:rPr lang="cs-CZ" i="1" dirty="0"/>
              <a:t>Pax </a:t>
            </a:r>
            <a:r>
              <a:rPr lang="cs-CZ" i="1" dirty="0" err="1"/>
              <a:t>scti</a:t>
            </a:r>
            <a:r>
              <a:rPr lang="cs-CZ" i="1" dirty="0"/>
              <a:t> </a:t>
            </a:r>
            <a:r>
              <a:rPr lang="cs-CZ" i="1" dirty="0" err="1"/>
              <a:t>Wacezlai</a:t>
            </a:r>
            <a:r>
              <a:rPr lang="cs-CZ" i="1" dirty="0"/>
              <a:t> in manu </a:t>
            </a:r>
            <a:r>
              <a:rPr lang="cs-CZ" i="1" dirty="0" err="1"/>
              <a:t>ducis</a:t>
            </a:r>
            <a:r>
              <a:rPr lang="cs-CZ" i="1" dirty="0"/>
              <a:t> </a:t>
            </a:r>
            <a:r>
              <a:rPr lang="cs-CZ" i="1" dirty="0" err="1"/>
              <a:t>Vadislaus</a:t>
            </a:r>
            <a:r>
              <a:rPr lang="cs-CZ" i="1" dirty="0"/>
              <a:t> </a:t>
            </a:r>
            <a:r>
              <a:rPr lang="cs-CZ" dirty="0"/>
              <a:t>(a v obrazovém programu je Václav se všemi atributy)</a:t>
            </a:r>
          </a:p>
          <a:p>
            <a:r>
              <a:rPr lang="cs-CZ" dirty="0"/>
              <a:t>Po královské korunovaci se pečeť změní a idea jen „otočí“:</a:t>
            </a:r>
            <a:br>
              <a:rPr lang="cs-CZ" dirty="0"/>
            </a:br>
            <a:r>
              <a:rPr lang="cs-CZ" i="1" dirty="0"/>
              <a:t>Pax </a:t>
            </a:r>
            <a:r>
              <a:rPr lang="cs-CZ" i="1" dirty="0" err="1"/>
              <a:t>regis</a:t>
            </a:r>
            <a:r>
              <a:rPr lang="cs-CZ" i="1" dirty="0"/>
              <a:t> </a:t>
            </a:r>
            <a:r>
              <a:rPr lang="cs-CZ" i="1" dirty="0" err="1"/>
              <a:t>Vladizlai</a:t>
            </a:r>
            <a:r>
              <a:rPr lang="cs-CZ" i="1" dirty="0"/>
              <a:t> in manu </a:t>
            </a:r>
            <a:r>
              <a:rPr lang="cs-CZ" i="1" dirty="0" err="1"/>
              <a:t>sancti</a:t>
            </a:r>
            <a:r>
              <a:rPr lang="cs-CZ" i="1" dirty="0"/>
              <a:t> </a:t>
            </a:r>
            <a:r>
              <a:rPr lang="cs-CZ" i="1" dirty="0" err="1"/>
              <a:t>Vencezlai</a:t>
            </a:r>
            <a:r>
              <a:rPr lang="cs-CZ" dirty="0"/>
              <a:t> (což se posléze ujme)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12949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1DC37-0248-4C22-90C6-89F10EB7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Ekonomický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B678D-59F5-4807-87D7-DE105D54C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Občas trochu opomíjený faktor: Elity se stanou elitami tak, jak tomu rozumíme i dnes – obvykle proto, že ovládají zdroj velkého majetku…</a:t>
            </a:r>
          </a:p>
          <a:p>
            <a:r>
              <a:rPr lang="cs-CZ" dirty="0"/>
              <a:t>V náznacích vidíme, že to bylo podstatné – družinu panovník živí od kolébky až po hrob (občas velmi brzký), od spodek až po koně, na kterém sedí… kde na to má vzít?</a:t>
            </a:r>
          </a:p>
          <a:p>
            <a:r>
              <a:rPr lang="cs-CZ" dirty="0"/>
              <a:t>Třeštík: je za tím obchod s otroky… dokonce to „přesně“ propočítal</a:t>
            </a:r>
          </a:p>
          <a:p>
            <a:pPr lvl="1"/>
            <a:r>
              <a:rPr lang="cs-CZ" dirty="0"/>
              <a:t>Kalhous: výpočty Třeštíkovi vyšly, ale znamenalo by to, že by si poslední </a:t>
            </a:r>
            <a:r>
              <a:rPr lang="cs-CZ" dirty="0" err="1"/>
              <a:t>stříbrňáček</a:t>
            </a:r>
            <a:r>
              <a:rPr lang="cs-CZ" dirty="0"/>
              <a:t> na svou velkou družinu (tisícihlavou) vydělal až v posledním roce vlády!</a:t>
            </a:r>
          </a:p>
          <a:p>
            <a:r>
              <a:rPr lang="cs-CZ" dirty="0"/>
              <a:t>Ibn Jakub: otroci, ale taky kožešiny a cín !!! (nikdo moc nepátral)</a:t>
            </a:r>
          </a:p>
          <a:p>
            <a:r>
              <a:rPr lang="cs-CZ" dirty="0"/>
              <a:t>Izdný (ale třeba i D. </a:t>
            </a:r>
            <a:r>
              <a:rPr lang="cs-CZ" dirty="0" err="1"/>
              <a:t>Adamczyk</a:t>
            </a:r>
            <a:r>
              <a:rPr lang="cs-CZ" dirty="0"/>
              <a:t>): nešlo o konkrétní produkt, ale o byznys jako takový; ražba mincí, poplatky, výpalné od někoho, koho má cenu obrat</a:t>
            </a:r>
          </a:p>
        </p:txBody>
      </p:sp>
    </p:spTree>
    <p:extLst>
      <p:ext uri="{BB962C8B-B14F-4D97-AF65-F5344CB8AC3E}">
        <p14:creationId xmlns:p14="http://schemas.microsoft.com/office/powerpoint/2010/main" val="219343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F3AA-133B-4C4A-87F8-49EEA90E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Jak to </a:t>
            </a:r>
            <a:r>
              <a:rPr lang="en-US" dirty="0" err="1">
                <a:cs typeface="Calibri Light"/>
              </a:rPr>
              <a:t>bylo</a:t>
            </a:r>
            <a:r>
              <a:rPr lang="en-US" dirty="0">
                <a:cs typeface="Calibri Light"/>
              </a:rPr>
              <a:t>, </a:t>
            </a:r>
            <a:r>
              <a:rPr lang="en-US" dirty="0" err="1">
                <a:cs typeface="Calibri Light"/>
              </a:rPr>
              <a:t>než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přišel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stát</a:t>
            </a:r>
            <a:r>
              <a:rPr lang="en-US" dirty="0">
                <a:cs typeface="Calibri Light"/>
              </a:rPr>
              <a:t>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D129-A860-4734-A378-96C145B44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+mn-lt"/>
                <a:cs typeface="+mn-lt"/>
              </a:rPr>
              <a:t>...</a:t>
            </a:r>
            <a:r>
              <a:rPr lang="en-US" i="1" dirty="0" err="1">
                <a:ea typeface="+mn-lt"/>
                <a:cs typeface="+mn-lt"/>
              </a:rPr>
              <a:t>jaký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byl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onen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první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věk</a:t>
            </a:r>
            <a:r>
              <a:rPr lang="en-US" i="1" dirty="0">
                <a:ea typeface="+mn-lt"/>
                <a:cs typeface="+mn-lt"/>
              </a:rPr>
              <a:t>. </a:t>
            </a:r>
            <a:r>
              <a:rPr lang="en-US" i="1" dirty="0" err="1">
                <a:ea typeface="+mn-lt"/>
                <a:cs typeface="+mn-lt"/>
              </a:rPr>
              <a:t>Byl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přešťastný</a:t>
            </a:r>
            <a:r>
              <a:rPr lang="en-US" i="1" dirty="0">
                <a:ea typeface="+mn-lt"/>
                <a:cs typeface="+mn-lt"/>
              </a:rPr>
              <a:t>, </a:t>
            </a:r>
            <a:r>
              <a:rPr lang="en-US" i="1" dirty="0" err="1">
                <a:ea typeface="+mn-lt"/>
                <a:cs typeface="+mn-lt"/>
              </a:rPr>
              <a:t>spokojený</a:t>
            </a:r>
            <a:r>
              <a:rPr lang="en-US" i="1" dirty="0">
                <a:ea typeface="+mn-lt"/>
                <a:cs typeface="+mn-lt"/>
              </a:rPr>
              <a:t> se </a:t>
            </a:r>
            <a:r>
              <a:rPr lang="en-US" i="1" dirty="0" err="1">
                <a:ea typeface="+mn-lt"/>
                <a:cs typeface="+mn-lt"/>
              </a:rPr>
              <a:t>skromnými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výdaji</a:t>
            </a:r>
            <a:r>
              <a:rPr lang="en-US" i="1" dirty="0">
                <a:ea typeface="+mn-lt"/>
                <a:cs typeface="+mn-lt"/>
              </a:rPr>
              <a:t> a </a:t>
            </a:r>
            <a:r>
              <a:rPr lang="en-US" i="1" dirty="0" err="1">
                <a:ea typeface="+mn-lt"/>
                <a:cs typeface="+mn-lt"/>
              </a:rPr>
              <a:t>nenadýmající</a:t>
            </a:r>
            <a:r>
              <a:rPr lang="en-US" i="1" dirty="0">
                <a:ea typeface="+mn-lt"/>
                <a:cs typeface="+mn-lt"/>
              </a:rPr>
              <a:t> se </a:t>
            </a:r>
            <a:r>
              <a:rPr lang="en-US" i="1" dirty="0" err="1">
                <a:ea typeface="+mn-lt"/>
                <a:cs typeface="+mn-lt"/>
              </a:rPr>
              <a:t>hrdou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pýchou</a:t>
            </a:r>
            <a:r>
              <a:rPr lang="en-US" i="1" dirty="0">
                <a:ea typeface="+mn-lt"/>
                <a:cs typeface="+mn-lt"/>
              </a:rPr>
              <a:t>. </a:t>
            </a:r>
            <a:r>
              <a:rPr lang="en-US" i="1" dirty="0" err="1">
                <a:ea typeface="+mn-lt"/>
                <a:cs typeface="+mn-lt"/>
              </a:rPr>
              <a:t>Darů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Cereřiných</a:t>
            </a:r>
            <a:r>
              <a:rPr lang="en-US" i="1" dirty="0">
                <a:ea typeface="+mn-lt"/>
                <a:cs typeface="+mn-lt"/>
              </a:rPr>
              <a:t> a </a:t>
            </a:r>
            <a:r>
              <a:rPr lang="en-US" i="1" dirty="0" err="1">
                <a:ea typeface="+mn-lt"/>
                <a:cs typeface="+mn-lt"/>
              </a:rPr>
              <a:t>Bakchových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neznali</a:t>
            </a:r>
            <a:r>
              <a:rPr lang="en-US" i="1" dirty="0">
                <a:ea typeface="+mn-lt"/>
                <a:cs typeface="+mn-lt"/>
              </a:rPr>
              <a:t>, </a:t>
            </a:r>
            <a:r>
              <a:rPr lang="en-US" i="1" dirty="0" err="1">
                <a:ea typeface="+mn-lt"/>
                <a:cs typeface="+mn-lt"/>
              </a:rPr>
              <a:t>protože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jich</a:t>
            </a:r>
            <a:r>
              <a:rPr lang="en-US" i="1" dirty="0">
                <a:ea typeface="+mn-lt"/>
                <a:cs typeface="+mn-lt"/>
              </a:rPr>
              <a:t> ani </a:t>
            </a:r>
            <a:r>
              <a:rPr lang="en-US" i="1" dirty="0" err="1">
                <a:ea typeface="+mn-lt"/>
                <a:cs typeface="+mn-lt"/>
              </a:rPr>
              <a:t>nebylo</a:t>
            </a:r>
            <a:r>
              <a:rPr lang="en-US" i="1" dirty="0">
                <a:ea typeface="+mn-lt"/>
                <a:cs typeface="+mn-lt"/>
              </a:rPr>
              <a:t>. K </a:t>
            </a:r>
            <a:r>
              <a:rPr lang="en-US" i="1" dirty="0" err="1">
                <a:ea typeface="+mn-lt"/>
                <a:cs typeface="+mn-lt"/>
              </a:rPr>
              <a:t>pozdním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obědům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požívali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žaludů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nebo</a:t>
            </a:r>
            <a:r>
              <a:rPr lang="en-US" i="1" dirty="0">
                <a:ea typeface="+mn-lt"/>
                <a:cs typeface="+mn-lt"/>
              </a:rPr>
              <a:t> zvěřiny. Nezkalené prameny poskytovaly zdravého nápoje. Jako sluneční záře nebo voda, tak i luhy a háje, ano i manželství jim byla obecná. Neboť po způsobu dobytka každou noc vyhledávali nové styky a s východem jitřenky přetrhávali svazek tří Grácií a železná pouta lásky. Kde koho zastihla noc, tam si lehl do trávy a v stínu košatého stromu spal sladkým spánkem. Neznali užitku vlny nebo lnu ani oděvu, v zimě užívali za šat kozí z divoké zvěře nebo ovčích. Také nikdo neznal slovo „mé“, nýbrž po mnišském způsobu vše, co měli, za „naše“ ústy, srdcem i skutkem prohlašovali. U chlévů nebylo závor ani nezavírali dveře před nuzným chodcem, poněvadž nebylo ani zlodějů, ani loupežníků, ani nuzných. Žádný zločin nebyl u </a:t>
            </a:r>
            <a:r>
              <a:rPr lang="en-US" i="1" dirty="0" err="1">
                <a:ea typeface="+mn-lt"/>
                <a:cs typeface="+mn-lt"/>
              </a:rPr>
              <a:t>nich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těžší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než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krádež</a:t>
            </a:r>
            <a:r>
              <a:rPr lang="en-US" i="1" dirty="0">
                <a:ea typeface="+mn-lt"/>
                <a:cs typeface="+mn-lt"/>
              </a:rPr>
              <a:t> a </a:t>
            </a:r>
            <a:r>
              <a:rPr lang="en-US" i="1" dirty="0" err="1">
                <a:ea typeface="+mn-lt"/>
                <a:cs typeface="+mn-lt"/>
              </a:rPr>
              <a:t>loupež</a:t>
            </a:r>
            <a:r>
              <a:rPr lang="en-US" b="1" i="1" dirty="0">
                <a:ea typeface="+mn-lt"/>
                <a:cs typeface="+mn-lt"/>
              </a:rPr>
              <a:t>.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Žádných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zbraní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neznali</a:t>
            </a:r>
            <a:r>
              <a:rPr lang="en-US" i="1" dirty="0">
                <a:ea typeface="+mn-lt"/>
                <a:cs typeface="+mn-lt"/>
              </a:rPr>
              <a:t>, </a:t>
            </a:r>
            <a:r>
              <a:rPr lang="en-US" i="1" dirty="0" err="1">
                <a:ea typeface="+mn-lt"/>
                <a:cs typeface="+mn-lt"/>
              </a:rPr>
              <a:t>měli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toliko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šípy</a:t>
            </a:r>
            <a:r>
              <a:rPr lang="en-US" i="1" dirty="0">
                <a:ea typeface="+mn-lt"/>
                <a:cs typeface="+mn-lt"/>
              </a:rPr>
              <a:t>, a ty </a:t>
            </a:r>
            <a:r>
              <a:rPr lang="en-US" i="1" dirty="0" err="1">
                <a:ea typeface="+mn-lt"/>
                <a:cs typeface="+mn-lt"/>
              </a:rPr>
              <a:t>jen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na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střílení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zvěře</a:t>
            </a:r>
            <a:r>
              <a:rPr lang="en-US" i="1" dirty="0">
                <a:ea typeface="+mn-lt"/>
                <a:cs typeface="+mn-lt"/>
              </a:rPr>
              <a:t>...</a:t>
            </a:r>
            <a:endParaRPr lang="en-US" i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96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335B9-4B00-43A1-B16C-558580E7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548062" cy="27336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Ale </a:t>
            </a:r>
            <a:r>
              <a:rPr lang="en-US" sz="3600" b="1" dirty="0" err="1"/>
              <a:t>objeví</a:t>
            </a:r>
            <a:r>
              <a:rPr lang="en-US" sz="3600" b="1" dirty="0"/>
              <a:t> se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cs-CZ" sz="3600" b="1"/>
              <a:t>další – spíše </a:t>
            </a:r>
            <a:r>
              <a:rPr lang="en-US" sz="3600" b="1"/>
              <a:t>„</a:t>
            </a:r>
            <a:r>
              <a:rPr lang="en-US" sz="3600" b="1" dirty="0" err="1"/>
              <a:t>přízemnější</a:t>
            </a:r>
            <a:r>
              <a:rPr lang="en-US" sz="3600" b="1" dirty="0"/>
              <a:t>“ </a:t>
            </a:r>
            <a:r>
              <a:rPr lang="en-US" sz="3600" b="1" dirty="0" err="1"/>
              <a:t>státní</a:t>
            </a:r>
            <a:r>
              <a:rPr lang="en-US" sz="3600" b="1" dirty="0"/>
              <a:t> </a:t>
            </a:r>
            <a:r>
              <a:rPr lang="en-US" sz="3600" b="1" dirty="0" err="1"/>
              <a:t>symboly</a:t>
            </a:r>
            <a:endParaRPr lang="en-US" sz="3600" b="1" dirty="0"/>
          </a:p>
        </p:txBody>
      </p:sp>
      <p:pic>
        <p:nvPicPr>
          <p:cNvPr id="5" name="Zástupný obsah 4" descr="Obsah obrázku objekt, mince&#10;&#10;Popis byl vytvořen automaticky">
            <a:extLst>
              <a:ext uri="{FF2B5EF4-FFF2-40B4-BE49-F238E27FC236}">
                <a16:creationId xmlns:a16="http://schemas.microsoft.com/office/drawing/2014/main" id="{45904B7F-66EB-4C1C-A56F-AACE2393F2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b="2706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E29D5A-1B26-4829-A0EC-7E6C5752E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590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Mince – ražené asi utilitárně (ve velkém množství = důvod byl asi více ekonomický)</a:t>
            </a:r>
          </a:p>
          <a:p>
            <a:pPr lvl="1"/>
            <a:r>
              <a:rPr lang="cs-CZ" dirty="0"/>
              <a:t>První polské a uherské ražby ve výrazně menším množství, budí více dojem „prestižních ražeb“</a:t>
            </a:r>
          </a:p>
          <a:p>
            <a:r>
              <a:rPr lang="cs-CZ" dirty="0"/>
              <a:t>Panovník ale chce i sebe-prezentaci: své jméno</a:t>
            </a:r>
            <a:br>
              <a:rPr lang="cs-CZ" dirty="0"/>
            </a:br>
            <a:r>
              <a:rPr lang="cs-CZ" dirty="0"/>
              <a:t>i náboženství (mince plné křesťanských symbolů)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5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A39BA-FAFF-48DB-856C-1B9E125A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Zákonodárství + administrativa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F2C0A-743C-470A-B8D9-C98929024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Potíž je v povaze pramenů: právo a justiční moc je spojená s úřadem knížete asi dlouhodobě, ale nemá psanou povahu</a:t>
            </a:r>
          </a:p>
          <a:p>
            <a:r>
              <a:rPr lang="cs-CZ" dirty="0"/>
              <a:t>První náznak je v Kosmově zprávě o Břetislavově výpravě do Hnězdna</a:t>
            </a:r>
          </a:p>
          <a:p>
            <a:pPr lvl="1"/>
            <a:r>
              <a:rPr lang="cs-CZ" dirty="0"/>
              <a:t>Zajímavý je výběr témat, které jsou náznakem zákonů řešeny</a:t>
            </a:r>
          </a:p>
          <a:p>
            <a:pPr lvl="1"/>
            <a:r>
              <a:rPr lang="cs-CZ" dirty="0"/>
              <a:t>Z náznaků v prameni se odvozuje fungování promyšlenější státní správy (hradská správa, </a:t>
            </a:r>
            <a:r>
              <a:rPr lang="cs-CZ" dirty="0" err="1"/>
              <a:t>velkofary</a:t>
            </a:r>
            <a:r>
              <a:rPr lang="cs-CZ" dirty="0"/>
              <a:t>, kasteláni jako zástupci panovníka)</a:t>
            </a:r>
          </a:p>
          <a:p>
            <a:pPr lvl="1"/>
            <a:r>
              <a:rPr lang="cs-CZ" dirty="0"/>
              <a:t>Právo se prezentuje jako „smíření“ země se sv. Vojtěchem (je třeba zvláštní zdůvodnění implementace nových (?) zákonů…)</a:t>
            </a:r>
          </a:p>
          <a:p>
            <a:pPr lvl="1"/>
            <a:r>
              <a:rPr lang="cs-CZ" dirty="0"/>
              <a:t>Otázka vymahatelnosti (zřizování krčem má být zakázáno?)</a:t>
            </a:r>
          </a:p>
          <a:p>
            <a:pPr lvl="1"/>
            <a:r>
              <a:rPr lang="cs-CZ" dirty="0"/>
              <a:t>Otázka kredibility zprávy obecně…</a:t>
            </a:r>
          </a:p>
          <a:p>
            <a:r>
              <a:rPr lang="cs-CZ" dirty="0"/>
              <a:t>Ve stejné době už pravděpodobně Štěpán I. adaptuje psaný zákoník</a:t>
            </a:r>
          </a:p>
        </p:txBody>
      </p:sp>
    </p:spTree>
    <p:extLst>
      <p:ext uri="{BB962C8B-B14F-4D97-AF65-F5344CB8AC3E}">
        <p14:creationId xmlns:p14="http://schemas.microsoft.com/office/powerpoint/2010/main" val="4262775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noviny, plaketa&#10;&#10;Popis byl vytvořen automaticky">
            <a:extLst>
              <a:ext uri="{FF2B5EF4-FFF2-40B4-BE49-F238E27FC236}">
                <a16:creationId xmlns:a16="http://schemas.microsoft.com/office/drawing/2014/main" id="{CB928F3C-FA8E-4848-A01A-278222D96E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9" r="9091" b="2837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EC4F57-4D9C-4E13-A4D5-514F8474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314250" cy="8275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b="1"/>
              <a:t>Kosmova kronika</a:t>
            </a:r>
            <a:endParaRPr lang="en-US" sz="48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41B463-4CCF-4E51-9650-3102791D6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461767"/>
            <a:ext cx="4589526" cy="4013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Pramen / státní ideologie:</a:t>
            </a:r>
            <a:br>
              <a:rPr lang="cs-CZ" dirty="0"/>
            </a:br>
            <a:r>
              <a:rPr lang="cs-CZ" dirty="0"/>
              <a:t>nejen zdroj informací, ale také důležitý signál sám</a:t>
            </a:r>
            <a:br>
              <a:rPr lang="cs-CZ" dirty="0"/>
            </a:br>
            <a:r>
              <a:rPr lang="cs-CZ" dirty="0"/>
              <a:t>o sobě: společnost o sobě chce něco vědět…</a:t>
            </a:r>
          </a:p>
          <a:p>
            <a:r>
              <a:rPr lang="cs-CZ" dirty="0"/>
              <a:t>Kosmova kronika se objevuje v době, kdy národní kroniky potkáváme i jinde v Evropě</a:t>
            </a:r>
          </a:p>
          <a:p>
            <a:r>
              <a:rPr lang="cs-CZ" dirty="0"/>
              <a:t>Čechové jako politický národ</a:t>
            </a:r>
          </a:p>
        </p:txBody>
      </p:sp>
    </p:spTree>
    <p:extLst>
      <p:ext uri="{BB962C8B-B14F-4D97-AF65-F5344CB8AC3E}">
        <p14:creationId xmlns:p14="http://schemas.microsoft.com/office/powerpoint/2010/main" val="2089648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81F88-C992-4B46-9673-87BA7D99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 b="1" dirty="0"/>
              <a:t>Království jako nová kvalita státnosti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6264A-759C-4475-B99B-2CA54FF67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Vratislav I. buduje Vyšehrad pravděpodobně jako nové sídlo (teorie sporu s biskupem </a:t>
            </a:r>
            <a:r>
              <a:rPr lang="cs-CZ" sz="2400"/>
              <a:t>Jaromírem ustupuje)</a:t>
            </a:r>
            <a:endParaRPr lang="cs-CZ" sz="2400" dirty="0"/>
          </a:p>
          <a:p>
            <a:r>
              <a:rPr lang="cs-CZ" sz="2400" dirty="0"/>
              <a:t>Společnost Čechů se jeví vůči myšlence nepřátelská</a:t>
            </a:r>
          </a:p>
          <a:p>
            <a:r>
              <a:rPr lang="cs-CZ" sz="2400" dirty="0"/>
              <a:t>Král jako funkce oproštěná od vlivu tradičních institucí</a:t>
            </a:r>
          </a:p>
          <a:p>
            <a:r>
              <a:rPr lang="cs-CZ" sz="2400" dirty="0"/>
              <a:t>Na konci 12. století převáží pragmatismus přemyslovské politiky, společnost se mění i dovnitř (šlechta)</a:t>
            </a:r>
          </a:p>
          <a:p>
            <a:pPr marL="0" indent="0">
              <a:buNone/>
            </a:pPr>
            <a:r>
              <a:rPr lang="cs-CZ" sz="2400" dirty="0"/>
              <a:t>&gt;&gt;&gt; přemyslovské království jako zcela nový systém</a:t>
            </a:r>
          </a:p>
          <a:p>
            <a:pPr lvl="1"/>
            <a:r>
              <a:rPr lang="cs-CZ" sz="1800" dirty="0"/>
              <a:t>Snazší prosazení primogenitury</a:t>
            </a:r>
          </a:p>
          <a:p>
            <a:pPr lvl="1"/>
            <a:r>
              <a:rPr lang="cs-CZ" sz="1800" dirty="0"/>
              <a:t>Knížecí stolec doslova zmizí z dějin..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EC709B-FB01-4B3E-BC21-5B6A75FD1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" r="1" b="76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5B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4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A9C1-7183-4AAF-B223-55362F2C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Předstátní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Slované</a:t>
            </a:r>
            <a:r>
              <a:rPr lang="en-US" dirty="0">
                <a:cs typeface="Calibri Light"/>
              </a:rPr>
              <a:t>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7C0C6-DBD3-4B1E-93EE-1D570F26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>
                <a:cs typeface="Calibri"/>
              </a:rPr>
              <a:t>Populární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obraz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kolísá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někde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mezi</a:t>
            </a:r>
            <a:endParaRPr lang="en-US" dirty="0" err="1"/>
          </a:p>
          <a:p>
            <a:pPr lvl="1"/>
            <a:r>
              <a:rPr lang="cs-CZ" dirty="0">
                <a:cs typeface="Calibri"/>
              </a:rPr>
              <a:t>…</a:t>
            </a:r>
            <a:r>
              <a:rPr lang="en-US" dirty="0" err="1">
                <a:cs typeface="Calibri"/>
              </a:rPr>
              <a:t>udatn</a:t>
            </a:r>
            <a:r>
              <a:rPr lang="cs-CZ" dirty="0">
                <a:cs typeface="Calibri"/>
              </a:rPr>
              <a:t>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svalnat</a:t>
            </a:r>
            <a:r>
              <a:rPr lang="cs-CZ" dirty="0">
                <a:cs typeface="Calibri"/>
              </a:rPr>
              <a:t>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rek</a:t>
            </a:r>
            <a:r>
              <a:rPr lang="cs-CZ" dirty="0" err="1">
                <a:cs typeface="Calibri"/>
              </a:rPr>
              <a:t>ové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bujnými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kadeřemi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vousy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zcela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mírumilovn</a:t>
            </a:r>
            <a:r>
              <a:rPr lang="cs-CZ" dirty="0">
                <a:cs typeface="Calibri"/>
              </a:rPr>
              <a:t>í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leč</a:t>
            </a:r>
            <a:r>
              <a:rPr lang="en-US" dirty="0">
                <a:cs typeface="Calibri"/>
              </a:rPr>
              <a:t> v </a:t>
            </a:r>
            <a:r>
              <a:rPr lang="en-US" dirty="0" err="1">
                <a:cs typeface="Calibri"/>
              </a:rPr>
              <a:t>případě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nouze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velmi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zmužile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odolávají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agresivním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Germánům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oddávají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různým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předstátním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zábavám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většinou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někde</a:t>
            </a:r>
            <a:r>
              <a:rPr lang="en-US" dirty="0">
                <a:cs typeface="Calibri"/>
              </a:rPr>
              <a:t> v </a:t>
            </a:r>
            <a:r>
              <a:rPr lang="en-US" dirty="0" err="1">
                <a:cs typeface="Calibri"/>
              </a:rPr>
              <a:t>noci</a:t>
            </a:r>
            <a:r>
              <a:rPr lang="en-US" dirty="0">
                <a:cs typeface="Calibri"/>
              </a:rPr>
              <a:t> v lese, </a:t>
            </a:r>
            <a:r>
              <a:rPr lang="en-US" dirty="0" err="1">
                <a:cs typeface="Calibri"/>
              </a:rPr>
              <a:t>ideálně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poněkud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nevázaně</a:t>
            </a:r>
            <a:r>
              <a:rPr lang="en-US" dirty="0">
                <a:cs typeface="Calibri"/>
              </a:rPr>
              <a:t>), </a:t>
            </a:r>
            <a:r>
              <a:rPr lang="en-US" dirty="0" err="1">
                <a:cs typeface="Calibri"/>
              </a:rPr>
              <a:t>mají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pestrý</a:t>
            </a:r>
            <a:r>
              <a:rPr lang="cs-CZ" dirty="0">
                <a:cs typeface="Calibri"/>
              </a:rPr>
              <a:t>,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promyšlený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panteon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bohů</a:t>
            </a:r>
            <a:r>
              <a:rPr lang="en-US" dirty="0">
                <a:cs typeface="Calibri"/>
              </a:rPr>
              <a:t> (ale </a:t>
            </a:r>
            <a:r>
              <a:rPr lang="en-US" dirty="0" err="1">
                <a:cs typeface="Calibri"/>
              </a:rPr>
              <a:t>úplně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neorganizovaný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spontánní</a:t>
            </a:r>
            <a:r>
              <a:rPr lang="en-US" dirty="0">
                <a:cs typeface="Calibri"/>
              </a:rPr>
              <a:t>)...</a:t>
            </a:r>
          </a:p>
          <a:p>
            <a:pPr lvl="1"/>
            <a:r>
              <a:rPr lang="en-US" dirty="0">
                <a:cs typeface="Calibri"/>
              </a:rPr>
              <a:t>… </a:t>
            </a:r>
            <a:r>
              <a:rPr lang="en-US" dirty="0" err="1">
                <a:cs typeface="Calibri"/>
              </a:rPr>
              <a:t>velmi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primitivní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osob</a:t>
            </a:r>
            <a:r>
              <a:rPr lang="cs-CZ" dirty="0">
                <a:cs typeface="Calibri"/>
              </a:rPr>
              <a:t>y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nanejvýš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pár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hrnců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naprosto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nekulturní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vlastně</a:t>
            </a:r>
            <a:r>
              <a:rPr lang="en-US" dirty="0">
                <a:cs typeface="Calibri"/>
              </a:rPr>
              <a:t> </a:t>
            </a:r>
            <a:r>
              <a:rPr lang="cs-CZ" dirty="0">
                <a:cs typeface="Calibri"/>
              </a:rPr>
              <a:t>ani </a:t>
            </a:r>
            <a:r>
              <a:rPr lang="en-US" dirty="0" err="1">
                <a:cs typeface="Calibri"/>
              </a:rPr>
              <a:t>nemají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představu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božstvech</a:t>
            </a:r>
            <a:r>
              <a:rPr lang="en-US" dirty="0">
                <a:cs typeface="Calibri"/>
              </a:rPr>
              <a:t> a</a:t>
            </a:r>
            <a:r>
              <a:rPr lang="cs-CZ" dirty="0">
                <a:cs typeface="Calibri"/>
              </a:rPr>
              <a:t> náboženství (démoni a pověry)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překvapivě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agresivní</a:t>
            </a:r>
            <a:r>
              <a:rPr lang="en-US" dirty="0">
                <a:cs typeface="Calibri"/>
              </a:rPr>
              <a:t> </a:t>
            </a:r>
            <a:r>
              <a:rPr lang="cs-CZ" dirty="0">
                <a:cs typeface="Calibri"/>
              </a:rPr>
              <a:t>až krutí </a:t>
            </a:r>
            <a:r>
              <a:rPr lang="en-US" dirty="0" err="1">
                <a:cs typeface="Calibri"/>
              </a:rPr>
              <a:t>vůči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sousedům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většinou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kamarádí</a:t>
            </a:r>
            <a:r>
              <a:rPr lang="en-US" dirty="0">
                <a:cs typeface="Calibri"/>
              </a:rPr>
              <a:t> s Avary...</a:t>
            </a:r>
          </a:p>
          <a:p>
            <a:r>
              <a:rPr lang="en-US" dirty="0" err="1">
                <a:cs typeface="Calibri"/>
              </a:rPr>
              <a:t>Paradoxní</a:t>
            </a:r>
            <a:r>
              <a:rPr lang="en-US" dirty="0">
                <a:cs typeface="Calibri"/>
              </a:rPr>
              <a:t> je, </a:t>
            </a:r>
            <a:r>
              <a:rPr lang="en-US" dirty="0" err="1">
                <a:cs typeface="Calibri"/>
              </a:rPr>
              <a:t>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jakoby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stát</a:t>
            </a:r>
            <a:r>
              <a:rPr lang="en-US" dirty="0">
                <a:cs typeface="Calibri"/>
              </a:rPr>
              <a:t> k </a:t>
            </a:r>
            <a:r>
              <a:rPr lang="en-US" dirty="0" err="1">
                <a:cs typeface="Calibri"/>
              </a:rPr>
              <a:t>ničemu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nepotřebovali</a:t>
            </a:r>
            <a:r>
              <a:rPr lang="en-US" dirty="0">
                <a:cs typeface="Calibri"/>
              </a:rPr>
              <a:t>... (</a:t>
            </a:r>
            <a:r>
              <a:rPr lang="en-US" dirty="0" err="1">
                <a:cs typeface="Calibri"/>
              </a:rPr>
              <a:t>Kosmovská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představa</a:t>
            </a:r>
            <a:r>
              <a:rPr lang="en-US" dirty="0">
                <a:cs typeface="Calibri"/>
              </a:rPr>
              <a:t>)... u </a:t>
            </a:r>
            <a:r>
              <a:rPr lang="en-US" dirty="0" err="1">
                <a:cs typeface="Calibri"/>
              </a:rPr>
              <a:t>druhých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bychom</a:t>
            </a:r>
            <a:r>
              <a:rPr lang="en-US" dirty="0">
                <a:cs typeface="Calibri"/>
              </a:rPr>
              <a:t> ho </a:t>
            </a:r>
            <a:r>
              <a:rPr lang="en-US" dirty="0" err="1">
                <a:cs typeface="Calibri"/>
              </a:rPr>
              <a:t>zase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asi</a:t>
            </a:r>
            <a:r>
              <a:rPr lang="en-US" dirty="0">
                <a:cs typeface="Calibri"/>
              </a:rPr>
              <a:t> ani </a:t>
            </a:r>
            <a:r>
              <a:rPr lang="en-US" dirty="0" err="1">
                <a:cs typeface="Calibri"/>
              </a:rPr>
              <a:t>neočekávali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Ono tam </a:t>
            </a:r>
            <a:r>
              <a:rPr lang="en-US" dirty="0" err="1">
                <a:cs typeface="Calibri"/>
              </a:rPr>
              <a:t>asi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někde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něco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bylo</a:t>
            </a:r>
            <a:r>
              <a:rPr lang="en-US" dirty="0">
                <a:cs typeface="Calibri"/>
              </a:rPr>
              <a:t>... </a:t>
            </a:r>
            <a:r>
              <a:rPr lang="en-US" dirty="0" err="1">
                <a:cs typeface="Calibri"/>
              </a:rPr>
              <a:t>občas</a:t>
            </a:r>
            <a:r>
              <a:rPr lang="en-US" dirty="0">
                <a:cs typeface="Calibri"/>
              </a:rPr>
              <a:t> to </a:t>
            </a:r>
            <a:r>
              <a:rPr lang="en-US" dirty="0" err="1">
                <a:cs typeface="Calibri"/>
              </a:rPr>
              <a:t>tak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trochu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vyplave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povrch</a:t>
            </a:r>
            <a:r>
              <a:rPr lang="en-US" dirty="0">
                <a:cs typeface="Calibri"/>
              </a:rPr>
              <a:t>... </a:t>
            </a:r>
            <a:r>
              <a:rPr lang="en-US" dirty="0" err="1">
                <a:cs typeface="Calibri"/>
              </a:rPr>
              <a:t>pak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zmizí</a:t>
            </a:r>
            <a:r>
              <a:rPr lang="en-US" dirty="0">
                <a:cs typeface="Calibri"/>
              </a:rPr>
              <a:t>... </a:t>
            </a:r>
            <a:r>
              <a:rPr lang="en-US" dirty="0" err="1">
                <a:cs typeface="Calibri"/>
              </a:rPr>
              <a:t>prameny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jsou</a:t>
            </a:r>
            <a:r>
              <a:rPr lang="en-US" dirty="0">
                <a:cs typeface="Calibri"/>
              </a:rPr>
              <a:t> ale </a:t>
            </a:r>
            <a:r>
              <a:rPr lang="en-US" dirty="0" err="1">
                <a:cs typeface="Calibri"/>
              </a:rPr>
              <a:t>dosti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minimalistické</a:t>
            </a:r>
          </a:p>
          <a:p>
            <a:r>
              <a:rPr lang="en-US" dirty="0">
                <a:cs typeface="Calibri"/>
              </a:rPr>
              <a:t>Ale </a:t>
            </a:r>
            <a:r>
              <a:rPr lang="en-US" dirty="0" err="1">
                <a:cs typeface="Calibri"/>
              </a:rPr>
              <a:t>nějaká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organizace</a:t>
            </a:r>
            <a:r>
              <a:rPr lang="en-US" dirty="0">
                <a:cs typeface="Calibri"/>
              </a:rPr>
              <a:t> tam </a:t>
            </a:r>
            <a:r>
              <a:rPr lang="en-US" dirty="0" err="1">
                <a:cs typeface="Calibri"/>
              </a:rPr>
              <a:t>byla</a:t>
            </a:r>
            <a:r>
              <a:rPr lang="en-US" dirty="0">
                <a:cs typeface="Calibri"/>
              </a:rPr>
              <a:t>... </a:t>
            </a:r>
            <a:r>
              <a:rPr lang="en-US" dirty="0" err="1">
                <a:cs typeface="Calibri"/>
              </a:rPr>
              <a:t>kmen</a:t>
            </a:r>
            <a:r>
              <a:rPr lang="en-US" dirty="0">
                <a:cs typeface="Calibri"/>
              </a:rPr>
              <a:t>? Co to ale </a:t>
            </a:r>
            <a:r>
              <a:rPr lang="en-US" dirty="0" err="1">
                <a:cs typeface="Calibri"/>
              </a:rPr>
              <a:t>bylo</a:t>
            </a:r>
            <a:r>
              <a:rPr lang="en-US" dirty="0"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061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FD1C-1AB5-4A30-BD3B-B3EDC323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První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náznaky</a:t>
            </a:r>
            <a:r>
              <a:rPr lang="en-US" dirty="0">
                <a:cs typeface="Calibri Light"/>
              </a:rPr>
              <a:t> v </a:t>
            </a:r>
            <a:r>
              <a:rPr lang="en-US" dirty="0" err="1">
                <a:cs typeface="Calibri Light"/>
              </a:rPr>
              <a:t>době</a:t>
            </a:r>
            <a:r>
              <a:rPr lang="en-US" dirty="0">
                <a:cs typeface="Calibri Light"/>
              </a:rPr>
              <a:t> "</a:t>
            </a:r>
            <a:r>
              <a:rPr lang="en-US" dirty="0" err="1">
                <a:cs typeface="Calibri Light"/>
              </a:rPr>
              <a:t>Sámovy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říše</a:t>
            </a:r>
            <a:r>
              <a:rPr lang="en-US" dirty="0">
                <a:cs typeface="Calibri Light"/>
              </a:rPr>
              <a:t>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38C3-24F3-4F5A-BDAE-D8F62E34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1825625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cs typeface="Calibri"/>
              </a:rPr>
              <a:t>První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náznak</a:t>
            </a:r>
            <a:r>
              <a:rPr lang="en-US" dirty="0">
                <a:cs typeface="Calibri"/>
              </a:rPr>
              <a:t> </a:t>
            </a:r>
            <a:r>
              <a:rPr lang="cs-CZ" dirty="0">
                <a:cs typeface="Calibri"/>
              </a:rPr>
              <a:t>už</a:t>
            </a:r>
            <a:r>
              <a:rPr lang="en-US" dirty="0">
                <a:cs typeface="Calibri"/>
              </a:rPr>
              <a:t> v </a:t>
            </a:r>
            <a:r>
              <a:rPr lang="en-US" dirty="0" err="1">
                <a:cs typeface="Calibri"/>
              </a:rPr>
              <a:t>organizaci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Avarského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kaganátu</a:t>
            </a:r>
            <a:r>
              <a:rPr lang="en-US" dirty="0">
                <a:cs typeface="Calibri"/>
              </a:rPr>
              <a:t>: </a:t>
            </a:r>
            <a:r>
              <a:rPr lang="cs-CZ" dirty="0">
                <a:cs typeface="Calibri"/>
              </a:rPr>
              <a:t>nejspíš </a:t>
            </a:r>
            <a:r>
              <a:rPr lang="en-US" dirty="0" err="1">
                <a:cs typeface="Calibri"/>
              </a:rPr>
              <a:t>teokratick</a:t>
            </a:r>
            <a:r>
              <a:rPr lang="cs-CZ" dirty="0">
                <a:cs typeface="Calibri"/>
              </a:rPr>
              <a:t>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monarchi</a:t>
            </a:r>
            <a:r>
              <a:rPr lang="cs-CZ" dirty="0">
                <a:cs typeface="Calibri"/>
              </a:rPr>
              <a:t>e 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čele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kaganem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který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byl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duchovním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politickým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vůdcem</a:t>
            </a:r>
            <a:endParaRPr lang="en-US" i="1" dirty="0">
              <a:cs typeface="Calibri"/>
            </a:endParaRPr>
          </a:p>
          <a:p>
            <a:pPr lvl="1"/>
            <a:r>
              <a:rPr lang="cs-CZ" dirty="0">
                <a:cs typeface="Calibri"/>
              </a:rPr>
              <a:t>Spíše odmítaná představa „</a:t>
            </a:r>
            <a:r>
              <a:rPr lang="cs-CZ" dirty="0" err="1">
                <a:cs typeface="Calibri"/>
              </a:rPr>
              <a:t>poroby</a:t>
            </a:r>
            <a:r>
              <a:rPr lang="cs-CZ" dirty="0">
                <a:cs typeface="Calibri"/>
              </a:rPr>
              <a:t>“ Slovanů – jistá forma spolupráce nutná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Sámo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revolucionář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kaganátu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samostatná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organizace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kterou</a:t>
            </a:r>
            <a:r>
              <a:rPr lang="en-US" dirty="0">
                <a:cs typeface="Calibri"/>
              </a:rPr>
              <a:t> pro </a:t>
            </a:r>
            <a:r>
              <a:rPr lang="en-US" dirty="0" err="1">
                <a:cs typeface="Calibri"/>
              </a:rPr>
              <a:t>nedostatek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informací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učíme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děti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jako</a:t>
            </a:r>
            <a:r>
              <a:rPr lang="en-US" dirty="0">
                <a:cs typeface="Calibri"/>
              </a:rPr>
              <a:t> "</a:t>
            </a:r>
            <a:r>
              <a:rPr lang="en-US" dirty="0" err="1">
                <a:cs typeface="Calibri"/>
              </a:rPr>
              <a:t>kmenový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svaz</a:t>
            </a:r>
            <a:r>
              <a:rPr lang="en-US" dirty="0">
                <a:cs typeface="Calibri"/>
              </a:rPr>
              <a:t>"; </a:t>
            </a:r>
            <a:r>
              <a:rPr lang="en-US" dirty="0" err="1">
                <a:cs typeface="Calibri"/>
              </a:rPr>
              <a:t>radši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neptejte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jakých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kmenů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že</a:t>
            </a:r>
            <a:r>
              <a:rPr lang="en-US" dirty="0">
                <a:cs typeface="Calibri"/>
              </a:rPr>
              <a:t> to </a:t>
            </a:r>
            <a:r>
              <a:rPr lang="en-US" dirty="0" err="1">
                <a:cs typeface="Calibri"/>
              </a:rPr>
              <a:t>byl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svaz</a:t>
            </a:r>
            <a:r>
              <a:rPr lang="en-US" dirty="0">
                <a:cs typeface="Calibri"/>
              </a:rPr>
              <a:t>...</a:t>
            </a:r>
          </a:p>
          <a:p>
            <a:r>
              <a:rPr lang="en-US" dirty="0" err="1">
                <a:cs typeface="Calibri"/>
              </a:rPr>
              <a:t>Dle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Fredegara</a:t>
            </a:r>
            <a:r>
              <a:rPr lang="en-US" dirty="0">
                <a:cs typeface="Calibri"/>
              </a:rPr>
              <a:t>: "</a:t>
            </a:r>
            <a:r>
              <a:rPr lang="en-US" i="1" dirty="0" err="1">
                <a:ea typeface="+mn-lt"/>
                <a:cs typeface="+mn-lt"/>
              </a:rPr>
              <a:t>Vinidé</a:t>
            </a:r>
            <a:r>
              <a:rPr lang="en-US" i="1" dirty="0">
                <a:ea typeface="+mn-lt"/>
                <a:cs typeface="+mn-lt"/>
              </a:rPr>
              <a:t>, </a:t>
            </a:r>
            <a:r>
              <a:rPr lang="en-US" i="1" dirty="0" err="1">
                <a:ea typeface="+mn-lt"/>
                <a:cs typeface="+mn-lt"/>
              </a:rPr>
              <a:t>když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viděli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Sámovu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užitečnost</a:t>
            </a:r>
            <a:r>
              <a:rPr lang="en-US" i="1" dirty="0">
                <a:ea typeface="+mn-lt"/>
                <a:cs typeface="+mn-lt"/>
              </a:rPr>
              <a:t>, </a:t>
            </a:r>
            <a:r>
              <a:rPr lang="en-US" i="1" dirty="0" err="1">
                <a:ea typeface="+mn-lt"/>
                <a:cs typeface="+mn-lt"/>
              </a:rPr>
              <a:t>zvolili</a:t>
            </a:r>
            <a:r>
              <a:rPr lang="en-US" i="1" dirty="0">
                <a:ea typeface="+mn-lt"/>
                <a:cs typeface="+mn-lt"/>
              </a:rPr>
              <a:t> ho </a:t>
            </a:r>
            <a:r>
              <a:rPr lang="en-US" i="1" dirty="0" err="1">
                <a:ea typeface="+mn-lt"/>
                <a:cs typeface="+mn-lt"/>
              </a:rPr>
              <a:t>králem</a:t>
            </a:r>
            <a:r>
              <a:rPr lang="en-US" i="1" dirty="0">
                <a:ea typeface="+mn-lt"/>
                <a:cs typeface="+mn-lt"/>
              </a:rPr>
              <a:t> </a:t>
            </a:r>
            <a:r>
              <a:rPr lang="en-US" i="1" dirty="0" err="1">
                <a:ea typeface="+mn-lt"/>
                <a:cs typeface="+mn-lt"/>
              </a:rPr>
              <a:t>nad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sebou</a:t>
            </a:r>
            <a:r>
              <a:rPr lang="en-US" i="1" dirty="0">
                <a:ea typeface="+mn-lt"/>
                <a:cs typeface="+mn-lt"/>
              </a:rPr>
              <a:t> a </a:t>
            </a:r>
            <a:r>
              <a:rPr lang="en-US" i="1" dirty="0" err="1">
                <a:ea typeface="+mn-lt"/>
                <a:cs typeface="+mn-lt"/>
              </a:rPr>
              <a:t>šťastně</a:t>
            </a:r>
            <a:r>
              <a:rPr lang="en-US" i="1" dirty="0">
                <a:ea typeface="+mn-lt"/>
                <a:cs typeface="+mn-lt"/>
              </a:rPr>
              <a:t> u </a:t>
            </a:r>
            <a:r>
              <a:rPr lang="en-US" i="1" dirty="0" err="1">
                <a:ea typeface="+mn-lt"/>
                <a:cs typeface="+mn-lt"/>
              </a:rPr>
              <a:t>nich</a:t>
            </a:r>
            <a:r>
              <a:rPr lang="en-US" i="1" dirty="0">
                <a:ea typeface="+mn-lt"/>
                <a:cs typeface="+mn-lt"/>
              </a:rPr>
              <a:t> </a:t>
            </a:r>
            <a:r>
              <a:rPr lang="en-US" i="1" dirty="0" err="1">
                <a:ea typeface="+mn-lt"/>
                <a:cs typeface="+mn-lt"/>
              </a:rPr>
              <a:t>vládl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třicet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pět</a:t>
            </a:r>
            <a:r>
              <a:rPr lang="en-US" i="1" dirty="0">
                <a:ea typeface="+mn-lt"/>
                <a:cs typeface="+mn-lt"/>
              </a:rPr>
              <a:t> let.</a:t>
            </a:r>
            <a:r>
              <a:rPr lang="en-US" dirty="0">
                <a:ea typeface="+mn-lt"/>
                <a:cs typeface="+mn-lt"/>
              </a:rPr>
              <a:t>"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 o to </a:t>
            </a:r>
            <a:r>
              <a:rPr lang="en-US" dirty="0" err="1">
                <a:cs typeface="Calibri"/>
              </a:rPr>
              <a:t>zajímavější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informace</a:t>
            </a:r>
            <a:r>
              <a:rPr lang="en-US" dirty="0">
                <a:cs typeface="Calibri"/>
              </a:rPr>
              <a:t>: "</a:t>
            </a:r>
            <a:r>
              <a:rPr lang="en-US" i="1" dirty="0" err="1">
                <a:ea typeface="+mn-lt"/>
                <a:cs typeface="+mn-lt"/>
              </a:rPr>
              <a:t>Též</a:t>
            </a:r>
            <a:r>
              <a:rPr lang="en-US" i="1" dirty="0">
                <a:ea typeface="+mn-lt"/>
                <a:cs typeface="+mn-lt"/>
              </a:rPr>
              <a:t> Dervan, </a:t>
            </a:r>
            <a:r>
              <a:rPr lang="en-US" i="1" dirty="0" err="1">
                <a:ea typeface="+mn-lt"/>
                <a:cs typeface="+mn-lt"/>
              </a:rPr>
              <a:t>vévoda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národnosti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Srbů</a:t>
            </a:r>
            <a:r>
              <a:rPr lang="en-US" i="1" dirty="0">
                <a:ea typeface="+mn-lt"/>
                <a:cs typeface="+mn-lt"/>
              </a:rPr>
              <a:t>, </a:t>
            </a:r>
            <a:r>
              <a:rPr lang="en-US" i="1" dirty="0" err="1">
                <a:ea typeface="+mn-lt"/>
                <a:cs typeface="+mn-lt"/>
              </a:rPr>
              <a:t>kteří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byli</a:t>
            </a:r>
            <a:r>
              <a:rPr lang="en-US" i="1" dirty="0">
                <a:ea typeface="+mn-lt"/>
                <a:cs typeface="+mn-lt"/>
              </a:rPr>
              <a:t> z </a:t>
            </a:r>
            <a:r>
              <a:rPr lang="en-US" i="1" dirty="0" err="1">
                <a:ea typeface="+mn-lt"/>
                <a:cs typeface="+mn-lt"/>
              </a:rPr>
              <a:t>národnosti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Slovanů</a:t>
            </a:r>
            <a:r>
              <a:rPr lang="en-US" i="1" dirty="0">
                <a:ea typeface="+mn-lt"/>
                <a:cs typeface="+mn-lt"/>
              </a:rPr>
              <a:t> a </a:t>
            </a:r>
            <a:r>
              <a:rPr lang="en-US" i="1" dirty="0" err="1">
                <a:ea typeface="+mn-lt"/>
                <a:cs typeface="+mn-lt"/>
              </a:rPr>
              <a:t>již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jednou</a:t>
            </a:r>
            <a:r>
              <a:rPr lang="en-US" i="1" dirty="0">
                <a:ea typeface="+mn-lt"/>
                <a:cs typeface="+mn-lt"/>
              </a:rPr>
              <a:t> se </a:t>
            </a:r>
            <a:r>
              <a:rPr lang="en-US" i="1" dirty="0" err="1">
                <a:ea typeface="+mn-lt"/>
                <a:cs typeface="+mn-lt"/>
              </a:rPr>
              <a:t>kdysi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přiklonili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ke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království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Franků</a:t>
            </a:r>
            <a:r>
              <a:rPr lang="en-US" i="1" dirty="0">
                <a:ea typeface="+mn-lt"/>
                <a:cs typeface="+mn-lt"/>
              </a:rPr>
              <a:t>, dal se </a:t>
            </a:r>
            <a:r>
              <a:rPr lang="en-US" i="1" dirty="0" err="1">
                <a:ea typeface="+mn-lt"/>
                <a:cs typeface="+mn-lt"/>
              </a:rPr>
              <a:t>se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svými</a:t>
            </a:r>
            <a:r>
              <a:rPr lang="en-US" i="1" dirty="0">
                <a:ea typeface="+mn-lt"/>
                <a:cs typeface="+mn-lt"/>
              </a:rPr>
              <a:t> [</a:t>
            </a:r>
            <a:r>
              <a:rPr lang="en-US" i="1" dirty="0" err="1">
                <a:ea typeface="+mn-lt"/>
                <a:cs typeface="+mn-lt"/>
              </a:rPr>
              <a:t>lidmi</a:t>
            </a:r>
            <a:r>
              <a:rPr lang="en-US" i="1" dirty="0">
                <a:ea typeface="+mn-lt"/>
                <a:cs typeface="+mn-lt"/>
              </a:rPr>
              <a:t>] pod </a:t>
            </a:r>
            <a:r>
              <a:rPr lang="en-US" i="1" dirty="0" err="1">
                <a:ea typeface="+mn-lt"/>
                <a:cs typeface="+mn-lt"/>
              </a:rPr>
              <a:t>ochranu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království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Sámova</a:t>
            </a:r>
            <a:r>
              <a:rPr lang="en-US" i="1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"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21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BB51D-AF9C-4A4E-A79A-99D66AE4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Problémy s interpretací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751B2-2A81-43B9-B8CA-14B583BD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01" y="1690687"/>
            <a:ext cx="7811849" cy="493871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Monarchie a stát jako </a:t>
            </a:r>
            <a:r>
              <a:rPr lang="cs-CZ" i="1" dirty="0" err="1"/>
              <a:t>must</a:t>
            </a:r>
            <a:r>
              <a:rPr lang="cs-CZ" dirty="0"/>
              <a:t> v dějinách…</a:t>
            </a:r>
          </a:p>
          <a:p>
            <a:pPr lvl="1"/>
            <a:r>
              <a:rPr lang="cs-CZ" dirty="0"/>
              <a:t>Už v pravěku hledáme ten velký kámen nebo špalek</a:t>
            </a:r>
            <a:br>
              <a:rPr lang="cs-CZ" dirty="0"/>
            </a:br>
            <a:r>
              <a:rPr lang="cs-CZ" dirty="0"/>
              <a:t>uprostřed osady</a:t>
            </a:r>
          </a:p>
          <a:p>
            <a:r>
              <a:rPr lang="cs-CZ" dirty="0"/>
              <a:t>Interpretační schémata se obtížně vyrovnávají</a:t>
            </a:r>
            <a:br>
              <a:rPr lang="cs-CZ" dirty="0"/>
            </a:br>
            <a:r>
              <a:rPr lang="cs-CZ" dirty="0"/>
              <a:t>s představou </a:t>
            </a:r>
            <a:r>
              <a:rPr lang="cs-CZ" i="1" dirty="0" err="1"/>
              <a:t>longue</a:t>
            </a:r>
            <a:r>
              <a:rPr lang="cs-CZ" i="1" dirty="0"/>
              <a:t> </a:t>
            </a:r>
            <a:r>
              <a:rPr lang="cs-CZ" i="1" dirty="0" err="1"/>
              <a:t>durée</a:t>
            </a:r>
            <a:r>
              <a:rPr lang="cs-CZ" dirty="0"/>
              <a:t> – i střednědobé procesy</a:t>
            </a:r>
            <a:br>
              <a:rPr lang="cs-CZ" dirty="0"/>
            </a:br>
            <a:r>
              <a:rPr lang="cs-CZ" dirty="0"/>
              <a:t>trochu drhnou v představivosti</a:t>
            </a:r>
          </a:p>
          <a:p>
            <a:pPr lvl="1"/>
            <a:r>
              <a:rPr lang="cs-CZ" dirty="0"/>
              <a:t>Radši čteme historii bojů o kámen, než úvahy o tom,</a:t>
            </a:r>
            <a:br>
              <a:rPr lang="cs-CZ" dirty="0"/>
            </a:br>
            <a:r>
              <a:rPr lang="cs-CZ" dirty="0"/>
              <a:t>jak se měnila pozice kamene ve společnosti</a:t>
            </a:r>
          </a:p>
          <a:p>
            <a:r>
              <a:rPr lang="cs-CZ" dirty="0"/>
              <a:t>Další potíž je představa evoluce dějin – vlastní např.</a:t>
            </a:r>
            <a:br>
              <a:rPr lang="cs-CZ" dirty="0"/>
            </a:br>
            <a:r>
              <a:rPr lang="cs-CZ" dirty="0"/>
              <a:t>marxistické škole</a:t>
            </a:r>
          </a:p>
          <a:p>
            <a:pPr lvl="1"/>
            <a:r>
              <a:rPr lang="cs-CZ" dirty="0"/>
              <a:t>Když už jednou lidstvo „doroste“ k monarchii a státu, obtížně si představujeme, že se mohlo zase „vrátit“</a:t>
            </a:r>
          </a:p>
          <a:p>
            <a:r>
              <a:rPr lang="cs-CZ" dirty="0"/>
              <a:t>Související procesy jsou více „v hlavách“ než navenek</a:t>
            </a:r>
          </a:p>
          <a:p>
            <a:pPr lvl="1"/>
            <a:r>
              <a:rPr lang="cs-CZ" dirty="0"/>
              <a:t>V hlavách středověkých lidí nalézáme už jen hlínu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FF8EDC-EE12-4AF2-BCA5-98174357E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55" y="692150"/>
            <a:ext cx="2958187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3F56C-0FB8-4B5F-AC46-F0406A4D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Pořád potíže se slovem „stát“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901473-DE76-4242-84D1-246E64A8C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Pojem je „vybroušen“ na moderním státě, cca po období osvícenství</a:t>
            </a:r>
          </a:p>
          <a:p>
            <a:r>
              <a:rPr lang="cs-CZ" dirty="0"/>
              <a:t>Ve středověku často chybí různé prvky kontinuity, stabilita hranic, obyvatelstva, dá se vůbec mluvit o státu, kde neexistují psané zákony?</a:t>
            </a:r>
          </a:p>
          <a:p>
            <a:pPr marL="0" indent="0">
              <a:buNone/>
            </a:pPr>
            <a:r>
              <a:rPr lang="cs-CZ" dirty="0"/>
              <a:t>&gt; na středověké poměry se to aplikuje hůře a občas i vysloveně odmítá</a:t>
            </a:r>
          </a:p>
          <a:p>
            <a:r>
              <a:rPr lang="cs-CZ" dirty="0"/>
              <a:t>Jenže „</a:t>
            </a:r>
            <a:r>
              <a:rPr lang="cs-CZ" i="1" dirty="0"/>
              <a:t>něco</a:t>
            </a:r>
            <a:r>
              <a:rPr lang="cs-CZ" dirty="0"/>
              <a:t>“ tu přece bylo…?</a:t>
            </a:r>
          </a:p>
          <a:p>
            <a:pPr lvl="1"/>
            <a:r>
              <a:rPr lang="cs-CZ" dirty="0"/>
              <a:t>Občas experimentování s pojmy „říše“, „doména“… většinou ale fungují jen pro počátek</a:t>
            </a:r>
          </a:p>
          <a:p>
            <a:r>
              <a:rPr lang="cs-CZ" dirty="0"/>
              <a:t>Co už víme:</a:t>
            </a:r>
          </a:p>
          <a:p>
            <a:pPr lvl="1"/>
            <a:r>
              <a:rPr lang="cs-CZ" dirty="0"/>
              <a:t>Stát něco, co existuje v hlavách lidí (bez písemných pramenů nedetekujeme)</a:t>
            </a:r>
          </a:p>
          <a:p>
            <a:pPr lvl="1"/>
            <a:r>
              <a:rPr lang="cs-CZ" dirty="0"/>
              <a:t>Ve středověku byl hlavní pohled na stát ten křesťanský…</a:t>
            </a:r>
          </a:p>
        </p:txBody>
      </p:sp>
    </p:spTree>
    <p:extLst>
      <p:ext uri="{BB962C8B-B14F-4D97-AF65-F5344CB8AC3E}">
        <p14:creationId xmlns:p14="http://schemas.microsoft.com/office/powerpoint/2010/main" val="138952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61572-A6C3-806D-43B8-E2C68B4E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vlastně vzniká stát – knížecí moc?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6185F3-5AD1-FA96-5D4F-26C6CEEFB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</a:t>
            </a:r>
            <a:r>
              <a:rPr lang="cs-CZ" dirty="0" err="1"/>
              <a:t>Polynesii</a:t>
            </a:r>
            <a:r>
              <a:rPr lang="cs-CZ" dirty="0"/>
              <a:t> zajímavá analogie: státy vznikají jakousi krystalizací klanové společnosti kolem jader – někdy jen významných jedinců</a:t>
            </a:r>
          </a:p>
          <a:p>
            <a:pPr lvl="1"/>
            <a:r>
              <a:rPr lang="cs-CZ" dirty="0"/>
              <a:t>Big man – osoba obdařená významnými osobními kvalitami, nemá většinou hmotný ani rodový kapitál</a:t>
            </a:r>
          </a:p>
          <a:p>
            <a:pPr lvl="1"/>
            <a:r>
              <a:rPr lang="cs-CZ" dirty="0" err="1"/>
              <a:t>Rich</a:t>
            </a:r>
            <a:r>
              <a:rPr lang="cs-CZ" dirty="0"/>
              <a:t> man – osoba vyčnívající právě hmotným kapitálem</a:t>
            </a:r>
          </a:p>
          <a:p>
            <a:pPr lvl="1"/>
            <a:r>
              <a:rPr lang="cs-CZ" dirty="0" err="1"/>
              <a:t>Chieftain</a:t>
            </a:r>
            <a:r>
              <a:rPr lang="cs-CZ" dirty="0"/>
              <a:t> – náčelník, možný dědic big či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menů</a:t>
            </a:r>
            <a:r>
              <a:rPr lang="cs-CZ" dirty="0"/>
              <a:t>, jeho moc je už dědičná</a:t>
            </a:r>
          </a:p>
          <a:p>
            <a:pPr lvl="1"/>
            <a:r>
              <a:rPr lang="cs-CZ" dirty="0"/>
              <a:t>Už big- a </a:t>
            </a:r>
            <a:r>
              <a:rPr lang="cs-CZ" dirty="0" err="1"/>
              <a:t>richmeni</a:t>
            </a:r>
            <a:r>
              <a:rPr lang="cs-CZ" dirty="0"/>
              <a:t> mají skupiny svých </a:t>
            </a:r>
            <a:r>
              <a:rPr lang="cs-CZ" dirty="0" err="1"/>
              <a:t>followers</a:t>
            </a:r>
            <a:r>
              <a:rPr lang="cs-CZ" dirty="0"/>
              <a:t>, jakousi primitivní „mafii“, která může sahat i mimo jejich blízké rodové a někdy i kmenové vazby</a:t>
            </a:r>
          </a:p>
          <a:p>
            <a:r>
              <a:rPr lang="cs-CZ" dirty="0"/>
              <a:t>Přemysl Oráč - big man (dobře oral), který se prosadí jako </a:t>
            </a:r>
            <a:r>
              <a:rPr lang="cs-CZ" dirty="0" err="1"/>
              <a:t>chieftain</a:t>
            </a:r>
            <a:r>
              <a:rPr lang="cs-CZ" dirty="0"/>
              <a:t>?</a:t>
            </a:r>
          </a:p>
          <a:p>
            <a:r>
              <a:rPr lang="cs-CZ" dirty="0"/>
              <a:t>Moravští vládci jako </a:t>
            </a:r>
            <a:r>
              <a:rPr lang="cs-CZ" dirty="0" err="1"/>
              <a:t>richmeni</a:t>
            </a:r>
            <a:r>
              <a:rPr lang="cs-CZ" dirty="0"/>
              <a:t> z trhů v Pomoraví?</a:t>
            </a:r>
          </a:p>
        </p:txBody>
      </p:sp>
    </p:spTree>
    <p:extLst>
      <p:ext uri="{BB962C8B-B14F-4D97-AF65-F5344CB8AC3E}">
        <p14:creationId xmlns:p14="http://schemas.microsoft.com/office/powerpoint/2010/main" val="23907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42D5B9-5B17-415B-9789-4842C4F1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Knížecí vláda…</a:t>
            </a:r>
            <a:br>
              <a:rPr lang="cs-CZ" sz="5400" b="1" dirty="0"/>
            </a:br>
            <a:r>
              <a:rPr lang="cs-CZ" sz="5400" b="1" dirty="0"/>
              <a:t>ale jak / kde?</a:t>
            </a:r>
          </a:p>
        </p:txBody>
      </p:sp>
      <p:pic>
        <p:nvPicPr>
          <p:cNvPr id="5" name="Obrázek 4" descr="Obsah obrázku strom, exteriér, tráva, ohrada&#10;&#10;Popis byl vytvořen automaticky">
            <a:extLst>
              <a:ext uri="{FF2B5EF4-FFF2-40B4-BE49-F238E27FC236}">
                <a16:creationId xmlns:a16="http://schemas.microsoft.com/office/drawing/2014/main" id="{E3BCE149-B21D-4840-B06B-3D03C6AA3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r="604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E9661F-1ED2-42FC-A809-8738CD85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1" y="2706624"/>
            <a:ext cx="6434693" cy="380390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Knížecí stolec zmíněn později, ale možná už předkřesťanský? (ale jak moc?)</a:t>
            </a:r>
          </a:p>
          <a:p>
            <a:pPr marL="457200" lvl="1" indent="0">
              <a:buNone/>
            </a:pPr>
            <a:r>
              <a:rPr lang="cs-CZ" sz="2800" dirty="0"/>
              <a:t>&lt;&lt;&lt; Analogie v Korutanech (9. stol.)</a:t>
            </a:r>
          </a:p>
          <a:p>
            <a:r>
              <a:rPr lang="cs-CZ" dirty="0"/>
              <a:t>V Čechách uprostřed Hradu – souvislost s Žiži (kultovní prostor?) a sněmovním polem (kostelík Panny Marie)</a:t>
            </a:r>
          </a:p>
          <a:p>
            <a:r>
              <a:rPr lang="cs-CZ" dirty="0"/>
              <a:t>Zábor tohoto prostoru Přemyslovci interpretován jako vznik státu…</a:t>
            </a:r>
            <a:br>
              <a:rPr lang="cs-CZ" dirty="0"/>
            </a:br>
            <a:r>
              <a:rPr lang="cs-CZ" dirty="0"/>
              <a:t>(ale pro jakou oblast sloužil?)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1997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1BBD6-B03F-4F13-B67B-B0EDF68B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 vs.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C5CC7E-6CBE-4ED7-92E8-62EE16AF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Asi chápeme, že se nejednalo o důsledek jednorázového rozhodnutí</a:t>
            </a:r>
          </a:p>
          <a:p>
            <a:r>
              <a:rPr lang="cs-CZ" dirty="0"/>
              <a:t>Přesto je tendence mluvit o převzetí moci v kmeni jako o aktu…</a:t>
            </a:r>
          </a:p>
          <a:p>
            <a:pPr lvl="1"/>
            <a:r>
              <a:rPr lang="cs-CZ" dirty="0"/>
              <a:t>Budování hradu</a:t>
            </a:r>
          </a:p>
          <a:p>
            <a:pPr lvl="1"/>
            <a:r>
              <a:rPr lang="cs-CZ" dirty="0"/>
              <a:t>Zabrání veřejného sněmovního pole</a:t>
            </a:r>
          </a:p>
          <a:p>
            <a:pPr lvl="1"/>
            <a:r>
              <a:rPr lang="cs-CZ" dirty="0"/>
              <a:t>Likvidace odporu kmenových struktur</a:t>
            </a:r>
          </a:p>
          <a:p>
            <a:r>
              <a:rPr lang="cs-CZ" dirty="0"/>
              <a:t>Ale proč ne skutečný proces?</a:t>
            </a:r>
          </a:p>
          <a:p>
            <a:pPr lvl="1"/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men</a:t>
            </a:r>
            <a:r>
              <a:rPr lang="cs-CZ" dirty="0"/>
              <a:t> a big </a:t>
            </a:r>
            <a:r>
              <a:rPr lang="cs-CZ" dirty="0" err="1"/>
              <a:t>men</a:t>
            </a:r>
            <a:r>
              <a:rPr lang="cs-CZ" dirty="0"/>
              <a:t> kmene si budují svou politickou a mocenskou strukturu a vypořádají se s bezprostřední konkurencí</a:t>
            </a:r>
          </a:p>
          <a:p>
            <a:pPr lvl="1"/>
            <a:r>
              <a:rPr lang="cs-CZ" dirty="0"/>
              <a:t>Díky ekonomickému zázemí financují soukromou družinu, mohou si i postavit hrad (obyvatelstvo nemusí být „podmaněno“ ale třeba jen zaplaceno?)</a:t>
            </a:r>
          </a:p>
          <a:p>
            <a:pPr lvl="1"/>
            <a:r>
              <a:rPr lang="cs-CZ" dirty="0"/>
              <a:t>Díky kontaktům na „zahraničí“ se diplomaticky profilují jako vládci regionu navenek</a:t>
            </a:r>
          </a:p>
          <a:p>
            <a:pPr lvl="1"/>
            <a:r>
              <a:rPr lang="cs-CZ" dirty="0"/>
              <a:t>Po dlouhé, třeba i generace trvající koexistenci struktur se odhodlají převzít zbytky kmenové moci, typicky asi aplikací nových právních norem + daně</a:t>
            </a:r>
          </a:p>
        </p:txBody>
      </p:sp>
    </p:spTree>
    <p:extLst>
      <p:ext uri="{BB962C8B-B14F-4D97-AF65-F5344CB8AC3E}">
        <p14:creationId xmlns:p14="http://schemas.microsoft.com/office/powerpoint/2010/main" val="677975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2430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Motiv Office</vt:lpstr>
      <vt:lpstr>Česká státnost ve starším středověku</vt:lpstr>
      <vt:lpstr>Jak to bylo, než přišel stát...</vt:lpstr>
      <vt:lpstr>Předstátní Slované...</vt:lpstr>
      <vt:lpstr>První náznaky v době "Sámovy říše"</vt:lpstr>
      <vt:lpstr>Problémy s interpretací</vt:lpstr>
      <vt:lpstr>Pořád potíže se slovem „stát“</vt:lpstr>
      <vt:lpstr>Jak vlastně vzniká stát – knížecí moc?</vt:lpstr>
      <vt:lpstr>Knížecí vláda… ale jak / kde?</vt:lpstr>
      <vt:lpstr>Akt vs. proces</vt:lpstr>
      <vt:lpstr>Násilný (politický) proces</vt:lpstr>
      <vt:lpstr>„Praktická“ státnost?</vt:lpstr>
      <vt:lpstr>Myticko – náboženský proces</vt:lpstr>
      <vt:lpstr>    Mýtus dynastie…</vt:lpstr>
      <vt:lpstr>Stát a křesťanství</vt:lpstr>
      <vt:lpstr>Svatí jako státní symbol / legenda jako ústava</vt:lpstr>
      <vt:lpstr>Ale nakonec přece jen svatý - Václav</vt:lpstr>
      <vt:lpstr>Václavova role se mění…</vt:lpstr>
      <vt:lpstr>Věčný vládce Čechů / Čech</vt:lpstr>
      <vt:lpstr>Ekonomický proces</vt:lpstr>
      <vt:lpstr>Ale objeví se i další – spíše „přízemnější“ státní symboly</vt:lpstr>
      <vt:lpstr>Zákonodárství + administrativa</vt:lpstr>
      <vt:lpstr>Kosmova kronika</vt:lpstr>
      <vt:lpstr>Království jako nová kvalita státnosti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státnost ve starším středověku</dc:title>
  <dc:creator>Izdný, Jakub</dc:creator>
  <cp:lastModifiedBy>Izdný, Jakub</cp:lastModifiedBy>
  <cp:revision>13</cp:revision>
  <dcterms:created xsi:type="dcterms:W3CDTF">2021-10-20T18:57:58Z</dcterms:created>
  <dcterms:modified xsi:type="dcterms:W3CDTF">2024-10-17T12:05:40Z</dcterms:modified>
</cp:coreProperties>
</file>