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4" r:id="rId9"/>
    <p:sldId id="263" r:id="rId10"/>
    <p:sldId id="261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EE48B8-1BEB-4860-B717-C5613D4F59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27A4907-4D98-497D-9AAB-F2AAC6258D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15343C-A0B4-49FA-87CF-D9258629D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6FCD-3C47-469B-88C9-5F37B2B6F11D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FB313D-EC36-400B-933B-390CF2231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A8FC7C-A6C6-4550-B535-4C813AC67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C215-BD80-40C4-B40C-C7F73611B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277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800C21-D8ED-434A-AFCC-197D2FD94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8174338-D16F-43A6-8DE8-DBE911320F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03C70F-3680-4088-AED8-92514E8F3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6FCD-3C47-469B-88C9-5F37B2B6F11D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957451-AB29-451D-8A53-03AC5DB55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5C856D-B9C0-4037-8DB8-02BADCA21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C215-BD80-40C4-B40C-C7F73611B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139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A1C0767-350C-42B8-961B-8688EDE4F2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A1A7604-5682-4B68-9C15-10428C62C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2DCF2A-604F-4B2B-A18C-A8235A18F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6FCD-3C47-469B-88C9-5F37B2B6F11D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B94DC5-3DDE-46F1-847F-B619C6A41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725EB0-B7AC-458C-BA77-FC7542681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C215-BD80-40C4-B40C-C7F73611B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1120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A6B381-A258-40BD-A953-CFDF3B377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7A3615-4019-4A2B-8400-29C9F81D7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ED2087-1396-4C00-952C-75DE236CE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6FCD-3C47-469B-88C9-5F37B2B6F11D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E9D45B-F47B-4062-9409-759A127A7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E26AEC-685E-4B65-88D1-663E9E285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C215-BD80-40C4-B40C-C7F73611B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5747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8FAA01-9986-491A-A8B7-7D2E6E7B9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F6885DB-A910-4E99-A091-29F68CAC40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EFAA1C-9EDE-43B0-A668-977CFD195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6FCD-3C47-469B-88C9-5F37B2B6F11D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FE2A67-1EC1-4B63-925F-56E047C3D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6B05DF-7E98-4C3F-99BE-1D87022AE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C215-BD80-40C4-B40C-C7F73611B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506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7BB308-0AAF-44AE-8B41-68F3BA5D2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58C7EA-6F71-45E8-86D8-7182680B35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13FA28A-382B-40A6-8B4E-D605EF17DC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CBE002E-13CD-401E-904F-55E037355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6FCD-3C47-469B-88C9-5F37B2B6F11D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C11542B-E28D-4A0E-8E42-B76EA9129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E4535CF-576D-4755-9971-A70600FF3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C215-BD80-40C4-B40C-C7F73611B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032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A62625-1320-4515-966D-4AE43BC09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9781B64-50A9-4E0F-9E28-1292D829F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529C435-8BFB-4109-A9C7-9A15611887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A39E8D2-8585-4EE5-823D-8DD213A3DD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A137ADF-AB61-4AE4-9318-81E027715B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9B9C0D8-D6C4-4449-A904-F0E5E9A65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6FCD-3C47-469B-88C9-5F37B2B6F11D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0F5BACF-F699-4D96-B4B4-9997BD736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B80FBFE-CFF8-4202-95EA-5BCBF1AF4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C215-BD80-40C4-B40C-C7F73611B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621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7A07E5-1222-49EC-9F37-ACA8D6EF9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DE5195E-952E-45C7-99A5-2EE8D1FA7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6FCD-3C47-469B-88C9-5F37B2B6F11D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50B7CED-5FAC-4C43-AF68-D1ACB916D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72FC2D9-77FC-49A6-B47F-8F72698E4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C215-BD80-40C4-B40C-C7F73611B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045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ACBEEBC-5E92-42E7-BCB5-B78159FE3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6FCD-3C47-469B-88C9-5F37B2B6F11D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F45AD06-F10D-49E1-BBF5-1CA8DC0F1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D2D755D-5A83-4EB8-A49A-B8FEDDFD3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C215-BD80-40C4-B40C-C7F73611B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355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4182E-9CDC-4F0F-9CC5-4A408FA45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E86DF9-13FB-40E8-AE45-C6C81AC4D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2DED3D0-FCBE-4833-977C-8471E0F5B8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B5DB9AE-B24A-453C-B87D-25A24B692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6FCD-3C47-469B-88C9-5F37B2B6F11D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E356190-8B1F-42BE-8F95-895AEABCD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F362B29-0B5E-49FA-B2C6-E564FA949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C215-BD80-40C4-B40C-C7F73611B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5475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D0F46A-4FFF-4877-927E-4B01FD260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0C651DE-038C-4B57-8A86-5CB909DF76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E5F17C5-62FC-4ED1-9C41-3EC8A53A5B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D987DB2-588B-4C46-9225-1DB9691BA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6FCD-3C47-469B-88C9-5F37B2B6F11D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FA3D5A3-E8AE-4846-A321-AC36B5543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B361AA7-25D2-4077-B89D-C8DEC436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C215-BD80-40C4-B40C-C7F73611B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394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4EFDA39-C4AB-4F6A-967B-66F5DEB66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3E7E957-104D-4A76-8A7B-480041744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4BBFE0-C5C6-4593-B6A9-C26ADDE686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36FCD-3C47-469B-88C9-5F37B2B6F11D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C27E99-8FE9-4990-A1BE-5366B47A30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215B0FA-68A7-47AA-BF22-B583A2ED1A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2C215-BD80-40C4-B40C-C7F73611B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35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EA0B94-229A-4622-A7D8-B3BC2E2AF8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Open Access </a:t>
            </a:r>
            <a:br>
              <a:rPr lang="cs-CZ" dirty="0"/>
            </a:br>
            <a:r>
              <a:rPr lang="cs-CZ" dirty="0"/>
              <a:t>a predátorské časopisy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0B7C51-B3D2-413B-9FB4-212C12D015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Martin Janečka</a:t>
            </a:r>
          </a:p>
          <a:p>
            <a:r>
              <a:rPr lang="cs-CZ" dirty="0"/>
              <a:t>Seminář k přípravě diplomové práce</a:t>
            </a:r>
          </a:p>
          <a:p>
            <a:r>
              <a:rPr lang="cs-CZ" dirty="0"/>
              <a:t>LS 2021/2022</a:t>
            </a:r>
          </a:p>
        </p:txBody>
      </p:sp>
    </p:spTree>
    <p:extLst>
      <p:ext uri="{BB962C8B-B14F-4D97-AF65-F5344CB8AC3E}">
        <p14:creationId xmlns:p14="http://schemas.microsoft.com/office/powerpoint/2010/main" val="1180387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23A9F8-708F-48F2-9448-140C9AE11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058A5C-8977-480A-986B-E1EAFBE8D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000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3556646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0745D7-8757-49C8-B61F-0999C0747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OPEN ACCESS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1470C7-EDDA-4A4B-A561-5CFD2D825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Proč vzniklo:</a:t>
            </a:r>
          </a:p>
          <a:p>
            <a:r>
              <a:rPr lang="cs-CZ" dirty="0"/>
              <a:t>1) některé časopisy účtují peníze i autorům za možnost u nich publikovat</a:t>
            </a:r>
          </a:p>
          <a:p>
            <a:r>
              <a:rPr lang="cs-CZ" dirty="0"/>
              <a:t>2) pak zinkasují univerzity/jejich knihovny za předplatné = přístup k časopisům, který prodávají standardně v nějakých balíčcích – i cena za 1 kus článku je často cca 25 euro.</a:t>
            </a:r>
          </a:p>
          <a:p>
            <a:r>
              <a:rPr lang="cs-CZ" dirty="0"/>
              <a:t>Otevřený přístup k vědeckým informacím (open </a:t>
            </a:r>
            <a:r>
              <a:rPr lang="cs-CZ" dirty="0" err="1"/>
              <a:t>access</a:t>
            </a:r>
            <a:r>
              <a:rPr lang="cs-CZ" dirty="0"/>
              <a:t>, OA) = model vědecké komunikace, který zajišťuje trvalé, okamžité, svobodné a bezplatné online zpřístupnění plných textů publikovaných vědeckých výsledků (nejčastěji článků) bez omezení pro kohokoli.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1304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10F2FB-C67C-4A9D-8F10-C8FA0B269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Realizace otevřeného přístupu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E31275-C61F-4009-B33F-19822616D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34964" cy="4351338"/>
          </a:xfrm>
        </p:spPr>
        <p:txBody>
          <a:bodyPr/>
          <a:lstStyle/>
          <a:p>
            <a:r>
              <a:rPr lang="cs-CZ" dirty="0"/>
              <a:t>Zelená cesta: uložení plného textu vědeckého článku (preprintu, </a:t>
            </a:r>
            <a:r>
              <a:rPr lang="cs-CZ" dirty="0" err="1"/>
              <a:t>postprintu</a:t>
            </a:r>
            <a:r>
              <a:rPr lang="cs-CZ" dirty="0"/>
              <a:t>, vydavatelské verze) v otevřeném </a:t>
            </a:r>
            <a:r>
              <a:rPr lang="cs-CZ" dirty="0" err="1"/>
              <a:t>repozitáři</a:t>
            </a:r>
            <a:r>
              <a:rPr lang="cs-CZ" dirty="0"/>
              <a:t> – poskytuje autor.</a:t>
            </a:r>
          </a:p>
          <a:p>
            <a:r>
              <a:rPr lang="cs-CZ" dirty="0"/>
              <a:t>Zlatá cesta: vydání článku v otevřeném časopise – poskytuje vydavatel.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3195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8BF048-9A60-4C92-8286-F30C70F52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Přínosy otevřeného přístupu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A61CCC-A899-4C4F-AEB1-300AEB1BE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Zrychlení výměny vědeckých informací</a:t>
            </a:r>
          </a:p>
          <a:p>
            <a:r>
              <a:rPr lang="cs-CZ" dirty="0"/>
              <a:t>Rozšíření dostupnosti vědeckých informací</a:t>
            </a:r>
          </a:p>
          <a:p>
            <a:r>
              <a:rPr lang="cs-CZ" dirty="0"/>
              <a:t>Zvýšení viditelnosti vědeckých informací</a:t>
            </a:r>
          </a:p>
          <a:p>
            <a:r>
              <a:rPr lang="cs-CZ" dirty="0"/>
              <a:t>Zvýšení čtenářské základny</a:t>
            </a:r>
          </a:p>
          <a:p>
            <a:r>
              <a:rPr lang="cs-CZ" dirty="0"/>
              <a:t>Zvýšení informačního dopadu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957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D53E7A-DA7C-41AD-ACA6-9A4D5A123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Otevřený přístup (Open Access, OA)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342D0B-AF28-40EC-9605-E51A25462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19757"/>
          </a:xfrm>
        </p:spPr>
        <p:txBody>
          <a:bodyPr>
            <a:normAutofit fontScale="92500"/>
          </a:bodyPr>
          <a:lstStyle/>
          <a:p>
            <a:r>
              <a:rPr lang="cs-CZ" dirty="0"/>
              <a:t>= okamžitý volný online přístup k publikacím bez jakýchkoliv poplatků nebo omezení ve vztahu k autorským právům nebo licencím.</a:t>
            </a:r>
          </a:p>
          <a:p>
            <a:r>
              <a:rPr lang="cs-CZ" dirty="0"/>
              <a:t>Vědecké výstupy, které vědci (autoři) jinak běžně poskytují vydavatelům k publikování bezplatně, bez nároku na honorář.</a:t>
            </a:r>
          </a:p>
          <a:p>
            <a:r>
              <a:rPr lang="cs-CZ" dirty="0"/>
              <a:t>Recenzované vědecké časopisecké články a jejich rukopisné autorské verze, preprinty nebo </a:t>
            </a:r>
            <a:r>
              <a:rPr lang="cs-CZ" dirty="0" err="1"/>
              <a:t>postprinty</a:t>
            </a:r>
            <a:r>
              <a:rPr lang="cs-CZ" dirty="0"/>
              <a:t>, dále pak konferenční příspěvky, monografie a datové soubory různého typu.</a:t>
            </a:r>
          </a:p>
          <a:p>
            <a:r>
              <a:rPr lang="cs-CZ" dirty="0"/>
              <a:t>Nejde o „publikování vlastním nákladem", tj. že autor využije možností současných technologií a zveřejní (publikuje) „článek“ na svém vlastním webu; není to cesta, jak se vyhnout recenznímu řízení, ani druhořadý způsob publikování (s cílem snížit náklady na publikační proces). </a:t>
            </a:r>
          </a:p>
        </p:txBody>
      </p:sp>
    </p:spTree>
    <p:extLst>
      <p:ext uri="{BB962C8B-B14F-4D97-AF65-F5344CB8AC3E}">
        <p14:creationId xmlns:p14="http://schemas.microsoft.com/office/powerpoint/2010/main" val="3327625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47C684-67EB-4DF0-89F7-4906EE5D6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Šedá literatura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4140B6-99B1-4280-9292-1DA202F5D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= dokumenty, které nejsou formálně publikovány, tj. neprocházejí standardním vydavatelským procesem, např. zprávy (výroční, výzkumné, technické, nálezové, o stavu), vysokoškolské kvalifikační práce (bakalářské, magisterské, rigorózní, disertační, habilitační), pracovní a studijní materiály, konferenční materiály (sborníky z konferencí, prezentace, postery, programy) a firemní literatura.</a:t>
            </a:r>
          </a:p>
          <a:p>
            <a:r>
              <a:rPr lang="cs-CZ" dirty="0"/>
              <a:t>Národní úložiště šedé literatury (NUŠL) = digitální </a:t>
            </a:r>
            <a:r>
              <a:rPr lang="cs-CZ" dirty="0" err="1"/>
              <a:t>repozitář</a:t>
            </a:r>
            <a:r>
              <a:rPr lang="cs-CZ" dirty="0"/>
              <a:t>, jehož cílem je shromažďovat, uchovávat a zveřejňovat šedou literaturu vyprodukovanou na území ČR. V současné době je provozovatelem systému Národní technická knihovna (NTK).</a:t>
            </a:r>
          </a:p>
        </p:txBody>
      </p:sp>
    </p:spTree>
    <p:extLst>
      <p:ext uri="{BB962C8B-B14F-4D97-AF65-F5344CB8AC3E}">
        <p14:creationId xmlns:p14="http://schemas.microsoft.com/office/powerpoint/2010/main" val="2695427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8C8C81-D91A-45CC-9353-CA3109122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Predátorské časopisy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9D30BB-1D55-450F-A2C0-CDC395715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Parazitují na myšlence open-</a:t>
            </a:r>
            <a:r>
              <a:rPr lang="cs-CZ" dirty="0" err="1"/>
              <a:t>access</a:t>
            </a:r>
            <a:r>
              <a:rPr lang="cs-CZ" dirty="0"/>
              <a:t>, poškozují jeden ze základních kamenů moderní vědy = kvalitní recenzní řízení. </a:t>
            </a:r>
          </a:p>
          <a:p>
            <a:r>
              <a:rPr lang="cs-CZ" dirty="0"/>
              <a:t>Vznikají primárně s cílem vybírat autorské publikační poplatky a generovat zisk, nikoliv podporovat a rozvíjet vědeckou komunikaci.</a:t>
            </a:r>
          </a:p>
          <a:p>
            <a:r>
              <a:rPr lang="cs-CZ" dirty="0"/>
              <a:t>Nejznámější seznam predátorských časopisů: </a:t>
            </a:r>
            <a:r>
              <a:rPr lang="cs-CZ" dirty="0" err="1"/>
              <a:t>Jeffrey</a:t>
            </a:r>
            <a:r>
              <a:rPr lang="cs-CZ" dirty="0"/>
              <a:t> </a:t>
            </a:r>
            <a:r>
              <a:rPr lang="cs-CZ" dirty="0" err="1"/>
              <a:t>Beall</a:t>
            </a:r>
            <a:r>
              <a:rPr lang="cs-CZ" dirty="0"/>
              <a:t> z University </a:t>
            </a:r>
            <a:r>
              <a:rPr lang="cs-CZ" dirty="0" err="1"/>
              <a:t>of</a:t>
            </a:r>
            <a:r>
              <a:rPr lang="cs-CZ" dirty="0"/>
              <a:t> Colorado, u nás databáze Akademický </a:t>
            </a:r>
            <a:r>
              <a:rPr lang="cs-CZ" dirty="0" err="1"/>
              <a:t>antipredátor</a:t>
            </a:r>
            <a:r>
              <a:rPr lang="cs-CZ" dirty="0"/>
              <a:t>.</a:t>
            </a:r>
          </a:p>
          <a:p>
            <a:r>
              <a:rPr lang="cs-CZ" dirty="0"/>
              <a:t>Zde se nacházejí publikace v časopisech z </a:t>
            </a:r>
            <a:r>
              <a:rPr lang="cs-CZ" dirty="0" err="1"/>
              <a:t>Beallova</a:t>
            </a:r>
            <a:r>
              <a:rPr lang="cs-CZ" dirty="0"/>
              <a:t> seznamu, které byly </a:t>
            </a:r>
            <a:r>
              <a:rPr lang="cs-CZ" dirty="0" err="1"/>
              <a:t>vykázany</a:t>
            </a:r>
            <a:r>
              <a:rPr lang="cs-CZ" dirty="0"/>
              <a:t> do Rejstříku informací o výsledcích (</a:t>
            </a:r>
            <a:r>
              <a:rPr lang="cs-CZ" dirty="0" err="1"/>
              <a:t>RIVu</a:t>
            </a:r>
            <a:r>
              <a:rPr lang="cs-CZ" dirty="0"/>
              <a:t>), mohly tak sloužit jako podklad pro přidělování </a:t>
            </a:r>
            <a:r>
              <a:rPr lang="cs-CZ" dirty="0" err="1"/>
              <a:t>finačních</a:t>
            </a:r>
            <a:r>
              <a:rPr lang="cs-CZ" dirty="0"/>
              <a:t> prostředků v rámci systému hodnocení (tzv. kafemlejnek) → cílem je poukázat na systém.</a:t>
            </a:r>
          </a:p>
        </p:txBody>
      </p:sp>
    </p:spTree>
    <p:extLst>
      <p:ext uri="{BB962C8B-B14F-4D97-AF65-F5344CB8AC3E}">
        <p14:creationId xmlns:p14="http://schemas.microsoft.com/office/powerpoint/2010/main" val="483236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EF9311-180F-4CD4-A2AB-FDB3E1685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Znaky predátorských časopisů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767EB8-6D90-436D-8537-D19EBA65A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1. články jsou rychle přijímány k publikaci bez pořádného posouzení, přičemž se publikují také hoaxy a nesmysly.</a:t>
            </a:r>
          </a:p>
          <a:p>
            <a:endParaRPr lang="cs-CZ" dirty="0"/>
          </a:p>
          <a:p>
            <a:r>
              <a:rPr lang="cs-CZ" dirty="0"/>
              <a:t>2. poplatky za publikování článků (např. 200 USD) jsou sdělovány až ex post po akceptování, nikoli předem.</a:t>
            </a:r>
          </a:p>
          <a:p>
            <a:endParaRPr lang="cs-CZ" dirty="0"/>
          </a:p>
          <a:p>
            <a:r>
              <a:rPr lang="cs-CZ" dirty="0"/>
              <a:t>3. tyto časopisy se vědcům agresivně podbízejí, aby v nich publikovali.</a:t>
            </a:r>
          </a:p>
          <a:p>
            <a:endParaRPr lang="cs-CZ" dirty="0"/>
          </a:p>
          <a:p>
            <a:r>
              <a:rPr lang="cs-CZ" dirty="0"/>
              <a:t>4. uvádějí akademiky ve svých panelech bez jejich vědomí a neumožňují jim rezignovat na členství v panelu. </a:t>
            </a:r>
          </a:p>
          <a:p>
            <a:endParaRPr lang="cs-CZ" dirty="0"/>
          </a:p>
          <a:p>
            <a:r>
              <a:rPr lang="cs-CZ" dirty="0"/>
              <a:t>5. v těchto panelech mívají také úplně smyšlené akademiky. </a:t>
            </a:r>
          </a:p>
          <a:p>
            <a:endParaRPr lang="cs-CZ" dirty="0"/>
          </a:p>
          <a:p>
            <a:r>
              <a:rPr lang="cs-CZ" dirty="0"/>
              <a:t>6. napodobují jména a webové stránky seriózních vědeckých časopisů – International </a:t>
            </a:r>
            <a:r>
              <a:rPr lang="cs-CZ" dirty="0" err="1"/>
              <a:t>Journal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 and </a:t>
            </a:r>
            <a:r>
              <a:rPr lang="cs-CZ"/>
              <a:t>Linguistics. </a:t>
            </a:r>
            <a:endParaRPr lang="cs-CZ" dirty="0"/>
          </a:p>
          <a:p>
            <a:endParaRPr lang="cs-CZ" dirty="0"/>
          </a:p>
          <a:p>
            <a:r>
              <a:rPr lang="cs-CZ" dirty="0"/>
              <a:t>7. uvádějí o sobě zavádějící informace, jako např. nepravdivé údaje o místě působení. </a:t>
            </a:r>
          </a:p>
          <a:p>
            <a:endParaRPr lang="cs-CZ" dirty="0"/>
          </a:p>
          <a:p>
            <a:r>
              <a:rPr lang="cs-CZ" dirty="0"/>
              <a:t>8. užívají nesprávná nebo smyšlená ISSN a nesprávné nebo smyšlené informace o svém impakt faktoru.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6597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4AC27-1F45-491F-881E-3FF9A48FF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Ukázka predátorského časopisu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86024F-4610-4594-A757-95EBB1639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http://ijllnet.com/index.php/home</a:t>
            </a:r>
          </a:p>
        </p:txBody>
      </p:sp>
    </p:spTree>
    <p:extLst>
      <p:ext uri="{BB962C8B-B14F-4D97-AF65-F5344CB8AC3E}">
        <p14:creationId xmlns:p14="http://schemas.microsoft.com/office/powerpoint/2010/main" val="4051268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661</Words>
  <Application>Microsoft Office PowerPoint</Application>
  <PresentationFormat>Širokoúhlá obrazovka</PresentationFormat>
  <Paragraphs>52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Open Access  a predátorské časopisy</vt:lpstr>
      <vt:lpstr>OPEN ACCESS</vt:lpstr>
      <vt:lpstr>Realizace otevřeného přístupu</vt:lpstr>
      <vt:lpstr>Přínosy otevřeného přístupu</vt:lpstr>
      <vt:lpstr>Otevřený přístup (Open Access, OA) </vt:lpstr>
      <vt:lpstr>Šedá literatura </vt:lpstr>
      <vt:lpstr>Predátorské časopisy</vt:lpstr>
      <vt:lpstr>Znaky predátorských časopisů </vt:lpstr>
      <vt:lpstr>Ukázka predátorského časopisu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Access  a predátorské časopisy</dc:title>
  <dc:creator>Martin Janečka</dc:creator>
  <cp:lastModifiedBy>Martin Janečka</cp:lastModifiedBy>
  <cp:revision>1</cp:revision>
  <dcterms:created xsi:type="dcterms:W3CDTF">2022-04-03T11:40:32Z</dcterms:created>
  <dcterms:modified xsi:type="dcterms:W3CDTF">2022-04-03T12:07:30Z</dcterms:modified>
</cp:coreProperties>
</file>