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55a16d2ed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355a16d2ed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563036cedc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3563036cedc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/>
              <a:t>3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/>
              <a:t>Normativní tlak a konformita (Asch) - Jedinec často jedná v souladu s očekáváním skupiny, aby si udržel její přijetí, i když s jejími názory nesouhlasí. V situaci ženy působil normativní tlak ze strany rodiny, která radila setrvat, čímž zpomalovala její rozhodování.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/>
              <a:t>Teorie sociálního vlivu (Latané) - Rozhodnutí ženy bylo ovlivněno více zdroji sociálního vlivu – blízkostí rodiny a počtem českých kamarádek. Vliv české komunity postupně převážil díky větší numerické síle a aktuálnosti.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/>
              <a:t>4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/>
              <a:t>Kognitivní disonance (Festinger): Prožívá vnitřní konflikt mezi láskou k partnerovi a vědomím, že jí ubližuje. Snižovala disonanci racionalizací jeho chování, než dospěla k behaviorální změně – odchodu.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/>
              <a:t>Triangulární teorie lásky (Sternberg): Ve vztahu přetrvával především závazek, který mohl být chybně zaměňován za lásku. Intimita a vášeň byly oslabeny násilím, což ukazuje na nerovnováhu vztahu.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/>
              <a:t>Kauzální atribuce (Heider): Tím, že žena přičítala partnerovo násilí vnějším faktorům (nezaměstnanost, stěhování), došlo k externalizaci viny, což odložilo rozhodnutí k odchodu.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/>
              <a:t>Teorie hodnot (Schwartz): Rozhodnutí odejít vzniká ze střetu hodnot: tradice a konformity (rodina) versus autonomie a bezpečí (kamarádky). Převáží-li hodnoty osobní bezpečnosti, dochází ke změně.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/>
              <a:t>Afiliace (např. Leary): Potřeba sounáležitosti mohla posilovat vztahovou setrvačnost, i přestože byl vztah škodlivý. Teprve nové, bezpečné vazby umožní tuto potřebu naplnit jiným způsobem.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55a16d2ed1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55a16d2ed1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Domácí násilí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cs" sz="1600">
                <a:solidFill>
                  <a:schemeClr val="dk1"/>
                </a:solidFill>
              </a:rPr>
              <a:t>Tiefenbacherová, Knobová, Chládková, Vosičková, Olivová, Mitana, Obrtlíková</a:t>
            </a:r>
            <a:endParaRPr sz="16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2200"/>
              <a:t>seznámení s tématem: </a:t>
            </a:r>
            <a:r>
              <a:rPr b="1" lang="cs" sz="2200"/>
              <a:t>DOMÁCÍ NÁSILÍ </a:t>
            </a:r>
            <a:endParaRPr b="1" sz="22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</a:rPr>
              <a:t>„Musela jsem od svého muže odejít, už to nešlo dál. Nejdřív jsme měli hezký vztah, ale pak se to celé zvrtlo. Po narození dětí a taky tím, že jsme odešli do Čech. Manžel se tady moc neuchytil, bylo to pro něj těžké. A špatně snášel, že já mám práci v prádelně a celkem díky dětem znám i pár lidí. Je příjemné, když někde začnete žít, že si připadáte vítaní nebo aspoň akceptovaný. To on asi necítil. Začali jsme si rozumět méně a méně, on začal občas pít a nakonec mě i děti bil. Když jsem se rozhodovala, co dělat, často jsem volala své sestře a mamince. Ale obě říkaly - ´nestěžuj si, všude je něco, jste v zemi, kde jsou dobré školy a doktoři, mysli na děti´. Ale naštěstí jsem měla už i nějaké české kamarádky a ty mi zase říkaly opak - ´měla bys jít od něho, nikdo nemá právo ti ubližovat, mysli na děti, ať to nemusí zažívat´. Dlouho jsem váhala, ale nakonec jsem se ho rozhodla opustit. Teď je mě i dětem lépe. Ale pořád ho mám ráda. Uvidíme, jestli se změní, třeba se k sobě vrátíme.“ 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Otázky k tématu</a:t>
            </a:r>
            <a:endParaRPr/>
          </a:p>
        </p:txBody>
      </p:sp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cs">
                <a:solidFill>
                  <a:schemeClr val="dk1"/>
                </a:solidFill>
                <a:highlight>
                  <a:schemeClr val="lt1"/>
                </a:highlight>
              </a:rPr>
              <a:t>Jakou roli hraje </a:t>
            </a:r>
            <a:r>
              <a:rPr b="1" i="1" lang="cs">
                <a:solidFill>
                  <a:schemeClr val="dk1"/>
                </a:solidFill>
                <a:highlight>
                  <a:schemeClr val="lt1"/>
                </a:highlight>
              </a:rPr>
              <a:t>sociální</a:t>
            </a:r>
            <a:r>
              <a:rPr b="1" i="1" lang="cs">
                <a:solidFill>
                  <a:schemeClr val="dk1"/>
                </a:solidFill>
                <a:highlight>
                  <a:schemeClr val="lt1"/>
                </a:highlight>
              </a:rPr>
              <a:t> opora</a:t>
            </a:r>
            <a:r>
              <a:rPr i="1" lang="cs">
                <a:solidFill>
                  <a:schemeClr val="dk1"/>
                </a:solidFill>
                <a:highlight>
                  <a:schemeClr val="lt1"/>
                </a:highlight>
              </a:rPr>
              <a:t> při rozhodování v krizových životních situacích?</a:t>
            </a:r>
            <a:endParaRPr i="1">
              <a:solidFill>
                <a:schemeClr val="dk1"/>
              </a:solidFill>
              <a:highlight>
                <a:schemeClr val="lt1"/>
              </a:highlight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i="1" lang="cs">
                <a:solidFill>
                  <a:schemeClr val="dk1"/>
                </a:solidFill>
                <a:highlight>
                  <a:schemeClr val="lt1"/>
                </a:highlight>
              </a:rPr>
              <a:t>Jakou úlohu mohl sehrát </a:t>
            </a:r>
            <a:r>
              <a:rPr b="1" i="1" lang="cs">
                <a:solidFill>
                  <a:schemeClr val="dk1"/>
                </a:solidFill>
                <a:highlight>
                  <a:schemeClr val="lt1"/>
                </a:highlight>
              </a:rPr>
              <a:t>sociální vliv </a:t>
            </a:r>
            <a:r>
              <a:rPr lang="cs">
                <a:solidFill>
                  <a:schemeClr val="dk1"/>
                </a:solidFill>
                <a:highlight>
                  <a:schemeClr val="lt1"/>
                </a:highlight>
              </a:rPr>
              <a:t>u rodiny a kamarádek</a:t>
            </a:r>
            <a:r>
              <a:rPr i="1" lang="cs">
                <a:solidFill>
                  <a:schemeClr val="dk1"/>
                </a:solidFill>
                <a:highlight>
                  <a:schemeClr val="lt1"/>
                </a:highlight>
              </a:rPr>
              <a:t>?</a:t>
            </a:r>
            <a:endParaRPr i="1">
              <a:solidFill>
                <a:schemeClr val="dk1"/>
              </a:solidFill>
              <a:highlight>
                <a:schemeClr val="lt1"/>
              </a:highlight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i="1" lang="cs">
                <a:solidFill>
                  <a:schemeClr val="dk1"/>
                </a:solidFill>
                <a:highlight>
                  <a:schemeClr val="lt1"/>
                </a:highlight>
              </a:rPr>
              <a:t>Jak může </a:t>
            </a:r>
            <a:r>
              <a:rPr b="1" i="1" lang="cs">
                <a:solidFill>
                  <a:schemeClr val="dk1"/>
                </a:solidFill>
                <a:highlight>
                  <a:schemeClr val="lt1"/>
                </a:highlight>
              </a:rPr>
              <a:t>sociální tlak</a:t>
            </a:r>
            <a:r>
              <a:rPr i="1" lang="cs">
                <a:solidFill>
                  <a:schemeClr val="dk1"/>
                </a:solidFill>
                <a:highlight>
                  <a:schemeClr val="lt1"/>
                </a:highlight>
              </a:rPr>
              <a:t> z okolí ovlivnit rozhodování jednotlivce v situacích domácího násilí?</a:t>
            </a:r>
            <a:endParaRPr i="1">
              <a:solidFill>
                <a:schemeClr val="dk1"/>
              </a:solidFill>
              <a:highlight>
                <a:schemeClr val="lt1"/>
              </a:highlight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i="1" lang="cs">
                <a:solidFill>
                  <a:schemeClr val="dk1"/>
                </a:solidFill>
                <a:highlight>
                  <a:schemeClr val="lt1"/>
                </a:highlight>
              </a:rPr>
              <a:t>Jaké </a:t>
            </a:r>
            <a:r>
              <a:rPr b="1" i="1" lang="cs">
                <a:solidFill>
                  <a:schemeClr val="dk1"/>
                </a:solidFill>
                <a:highlight>
                  <a:schemeClr val="lt1"/>
                </a:highlight>
              </a:rPr>
              <a:t>psychologické mechanismy</a:t>
            </a:r>
            <a:r>
              <a:rPr i="1" lang="cs">
                <a:solidFill>
                  <a:schemeClr val="dk1"/>
                </a:solidFill>
                <a:highlight>
                  <a:schemeClr val="lt1"/>
                </a:highlight>
              </a:rPr>
              <a:t> mohou bránit jednotlivci v tom, aby změnil své postoje nebo chování, pokud čelí neslučitelným myšlenkám, jako je láska k partnerovi a vědomí, že mu ubližuje?</a:t>
            </a:r>
            <a:endParaRPr i="1">
              <a:solidFill>
                <a:schemeClr val="dk1"/>
              </a:solidFill>
              <a:highlight>
                <a:schemeClr val="lt1"/>
              </a:highlight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highlight>
                <a:schemeClr val="lt1"/>
              </a:highligh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Témata a aspekty ze sociální </a:t>
            </a:r>
            <a:r>
              <a:rPr lang="cs"/>
              <a:t>psychologie</a:t>
            </a:r>
            <a:endParaRPr/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-355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cs" sz="2000">
                <a:solidFill>
                  <a:schemeClr val="dk1"/>
                </a:solidFill>
              </a:rPr>
              <a:t>Leon Festinger - Kognitivní disonance 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cs" sz="2000">
                <a:solidFill>
                  <a:schemeClr val="dk1"/>
                </a:solidFill>
              </a:rPr>
              <a:t>Maslow - Teorie motivace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cs" sz="2000">
                <a:solidFill>
                  <a:schemeClr val="dk1"/>
                </a:solidFill>
              </a:rPr>
              <a:t>Solomon Asch - Normativní tlak a konformita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cs" sz="2000">
                <a:solidFill>
                  <a:schemeClr val="dk1"/>
                </a:solidFill>
              </a:rPr>
              <a:t>Cohen/ Wills - Sociální opora  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cs" sz="2000">
                <a:solidFill>
                  <a:schemeClr val="dk1"/>
                </a:solidFill>
              </a:rPr>
              <a:t>Bob Latané - Teorie sociálního vlivu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