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462" r:id="rId2"/>
    <p:sldId id="264" r:id="rId3"/>
    <p:sldId id="258" r:id="rId4"/>
    <p:sldId id="483" r:id="rId5"/>
    <p:sldId id="484" r:id="rId6"/>
    <p:sldId id="485" r:id="rId7"/>
    <p:sldId id="486" r:id="rId8"/>
    <p:sldId id="487" r:id="rId9"/>
    <p:sldId id="489" r:id="rId10"/>
    <p:sldId id="496" r:id="rId11"/>
    <p:sldId id="490" r:id="rId12"/>
    <p:sldId id="492" r:id="rId13"/>
    <p:sldId id="494" r:id="rId14"/>
    <p:sldId id="495" r:id="rId15"/>
    <p:sldId id="491" r:id="rId16"/>
    <p:sldId id="482" r:id="rId17"/>
    <p:sldId id="479" r:id="rId18"/>
    <p:sldId id="480" r:id="rId19"/>
    <p:sldId id="358" r:id="rId20"/>
    <p:sldId id="373" r:id="rId21"/>
    <p:sldId id="374" r:id="rId22"/>
    <p:sldId id="375" r:id="rId23"/>
    <p:sldId id="376" r:id="rId24"/>
    <p:sldId id="377" r:id="rId25"/>
    <p:sldId id="359" r:id="rId26"/>
    <p:sldId id="372" r:id="rId27"/>
    <p:sldId id="399" r:id="rId28"/>
    <p:sldId id="379" r:id="rId29"/>
    <p:sldId id="381" r:id="rId30"/>
    <p:sldId id="388" r:id="rId31"/>
    <p:sldId id="387" r:id="rId32"/>
    <p:sldId id="386" r:id="rId33"/>
    <p:sldId id="389" r:id="rId34"/>
    <p:sldId id="390" r:id="rId35"/>
    <p:sldId id="385" r:id="rId36"/>
    <p:sldId id="382" r:id="rId37"/>
    <p:sldId id="384" r:id="rId38"/>
    <p:sldId id="383" r:id="rId39"/>
    <p:sldId id="346" r:id="rId40"/>
    <p:sldId id="393" r:id="rId41"/>
    <p:sldId id="394" r:id="rId42"/>
    <p:sldId id="355" r:id="rId43"/>
    <p:sldId id="369" r:id="rId44"/>
    <p:sldId id="356" r:id="rId45"/>
    <p:sldId id="395" r:id="rId46"/>
    <p:sldId id="397" r:id="rId47"/>
    <p:sldId id="396" r:id="rId48"/>
    <p:sldId id="398" r:id="rId49"/>
    <p:sldId id="357" r:id="rId50"/>
    <p:sldId id="392" r:id="rId51"/>
    <p:sldId id="405" r:id="rId52"/>
    <p:sldId id="406" r:id="rId53"/>
    <p:sldId id="408" r:id="rId54"/>
    <p:sldId id="409" r:id="rId55"/>
    <p:sldId id="451" r:id="rId56"/>
    <p:sldId id="450" r:id="rId57"/>
    <p:sldId id="401" r:id="rId58"/>
    <p:sldId id="437" r:id="rId59"/>
    <p:sldId id="402" r:id="rId60"/>
    <p:sldId id="439" r:id="rId61"/>
    <p:sldId id="457" r:id="rId62"/>
    <p:sldId id="453" r:id="rId63"/>
    <p:sldId id="454" r:id="rId64"/>
    <p:sldId id="455" r:id="rId65"/>
    <p:sldId id="456" r:id="rId66"/>
    <p:sldId id="440" r:id="rId67"/>
    <p:sldId id="431"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176D6-7212-480D-8728-26BCE849CC42}" v="97" dt="2024-04-16T07:09:23.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45" autoAdjust="0"/>
  </p:normalViewPr>
  <p:slideViewPr>
    <p:cSldViewPr>
      <p:cViewPr varScale="1">
        <p:scale>
          <a:sx n="59" d="100"/>
          <a:sy n="59" d="100"/>
        </p:scale>
        <p:origin x="1448" y="52"/>
      </p:cViewPr>
      <p:guideLst>
        <p:guide orient="horz" pos="2160"/>
        <p:guide pos="2880"/>
      </p:guideLst>
    </p:cSldViewPr>
  </p:slideViewPr>
  <p:outlineViewPr>
    <p:cViewPr>
      <p:scale>
        <a:sx n="33" d="100"/>
        <a:sy n="33" d="100"/>
      </p:scale>
      <p:origin x="0" y="9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04E176D6-7212-480D-8728-26BCE849CC42}"/>
    <pc:docChg chg="undo custSel addSld delSld modSld sldOrd">
      <pc:chgData name="Michal Dimitrov" userId="38f9263f699255cd" providerId="LiveId" clId="{04E176D6-7212-480D-8728-26BCE849CC42}" dt="2024-04-16T07:09:23.551" v="656" actId="6549"/>
      <pc:docMkLst>
        <pc:docMk/>
      </pc:docMkLst>
      <pc:sldChg chg="modSp mod ord modAnim">
        <pc:chgData name="Michal Dimitrov" userId="38f9263f699255cd" providerId="LiveId" clId="{04E176D6-7212-480D-8728-26BCE849CC42}" dt="2024-04-16T07:09:23.551" v="656" actId="6549"/>
        <pc:sldMkLst>
          <pc:docMk/>
          <pc:sldMk cId="0" sldId="258"/>
        </pc:sldMkLst>
        <pc:spChg chg="mod">
          <ac:chgData name="Michal Dimitrov" userId="38f9263f699255cd" providerId="LiveId" clId="{04E176D6-7212-480D-8728-26BCE849CC42}" dt="2024-04-16T07:09:23.551" v="656" actId="6549"/>
          <ac:spMkLst>
            <pc:docMk/>
            <pc:sldMk cId="0" sldId="258"/>
            <ac:spMk id="3" creationId="{00000000-0000-0000-0000-000000000000}"/>
          </ac:spMkLst>
        </pc:spChg>
        <pc:spChg chg="mod">
          <ac:chgData name="Michal Dimitrov" userId="38f9263f699255cd" providerId="LiveId" clId="{04E176D6-7212-480D-8728-26BCE849CC42}" dt="2024-04-15T17:01:11.416" v="11" actId="20577"/>
          <ac:spMkLst>
            <pc:docMk/>
            <pc:sldMk cId="0" sldId="258"/>
            <ac:spMk id="4098" creationId="{00000000-0000-0000-0000-000000000000}"/>
          </ac:spMkLst>
        </pc:spChg>
      </pc:sldChg>
      <pc:sldChg chg="modSp mod">
        <pc:chgData name="Michal Dimitrov" userId="38f9263f699255cd" providerId="LiveId" clId="{04E176D6-7212-480D-8728-26BCE849CC42}" dt="2024-04-16T06:41:48.669" v="197" actId="6549"/>
        <pc:sldMkLst>
          <pc:docMk/>
          <pc:sldMk cId="0" sldId="264"/>
        </pc:sldMkLst>
        <pc:spChg chg="mod">
          <ac:chgData name="Michal Dimitrov" userId="38f9263f699255cd" providerId="LiveId" clId="{04E176D6-7212-480D-8728-26BCE849CC42}" dt="2024-04-15T17:01:04.716" v="5" actId="20577"/>
          <ac:spMkLst>
            <pc:docMk/>
            <pc:sldMk cId="0" sldId="264"/>
            <ac:spMk id="3074" creationId="{00000000-0000-0000-0000-000000000000}"/>
          </ac:spMkLst>
        </pc:spChg>
        <pc:spChg chg="mod">
          <ac:chgData name="Michal Dimitrov" userId="38f9263f699255cd" providerId="LiveId" clId="{04E176D6-7212-480D-8728-26BCE849CC42}" dt="2024-04-16T06:41:48.669" v="197" actId="6549"/>
          <ac:spMkLst>
            <pc:docMk/>
            <pc:sldMk cId="0" sldId="264"/>
            <ac:spMk id="3075" creationId="{00000000-0000-0000-0000-000000000000}"/>
          </ac:spMkLst>
        </pc:spChg>
      </pc:sldChg>
      <pc:sldChg chg="modSp mod">
        <pc:chgData name="Michal Dimitrov" userId="38f9263f699255cd" providerId="LiveId" clId="{04E176D6-7212-480D-8728-26BCE849CC42}" dt="2024-04-15T17:32:21.027" v="133" actId="20577"/>
        <pc:sldMkLst>
          <pc:docMk/>
          <pc:sldMk cId="0" sldId="369"/>
        </pc:sldMkLst>
        <pc:spChg chg="mod">
          <ac:chgData name="Michal Dimitrov" userId="38f9263f699255cd" providerId="LiveId" clId="{04E176D6-7212-480D-8728-26BCE849CC42}" dt="2024-04-15T17:32:21.027" v="133" actId="20577"/>
          <ac:spMkLst>
            <pc:docMk/>
            <pc:sldMk cId="0" sldId="369"/>
            <ac:spMk id="3" creationId="{00000000-0000-0000-0000-000000000000}"/>
          </ac:spMkLst>
        </pc:spChg>
      </pc:sldChg>
      <pc:sldChg chg="del ord">
        <pc:chgData name="Michal Dimitrov" userId="38f9263f699255cd" providerId="LiveId" clId="{04E176D6-7212-480D-8728-26BCE849CC42}" dt="2024-04-15T17:32:59.042" v="134" actId="47"/>
        <pc:sldMkLst>
          <pc:docMk/>
          <pc:sldMk cId="0" sldId="371"/>
        </pc:sldMkLst>
      </pc:sldChg>
      <pc:sldChg chg="del">
        <pc:chgData name="Michal Dimitrov" userId="38f9263f699255cd" providerId="LiveId" clId="{04E176D6-7212-480D-8728-26BCE849CC42}" dt="2024-04-15T17:03:07.321" v="95" actId="47"/>
        <pc:sldMkLst>
          <pc:docMk/>
          <pc:sldMk cId="0" sldId="380"/>
        </pc:sldMkLst>
      </pc:sldChg>
      <pc:sldChg chg="modSp add mod">
        <pc:chgData name="Michal Dimitrov" userId="38f9263f699255cd" providerId="LiveId" clId="{04E176D6-7212-480D-8728-26BCE849CC42}" dt="2024-04-15T19:57:03.302" v="164" actId="14100"/>
        <pc:sldMkLst>
          <pc:docMk/>
          <pc:sldMk cId="2349203630" sldId="431"/>
        </pc:sldMkLst>
        <pc:spChg chg="mod">
          <ac:chgData name="Michal Dimitrov" userId="38f9263f699255cd" providerId="LiveId" clId="{04E176D6-7212-480D-8728-26BCE849CC42}" dt="2024-04-15T19:57:03.302" v="164" actId="14100"/>
          <ac:spMkLst>
            <pc:docMk/>
            <pc:sldMk cId="2349203630" sldId="431"/>
            <ac:spMk id="3" creationId="{9F3BB20A-400A-CA32-7E86-498A0A9D1BDB}"/>
          </ac:spMkLst>
        </pc:spChg>
      </pc:sldChg>
      <pc:sldChg chg="modSp mod">
        <pc:chgData name="Michal Dimitrov" userId="38f9263f699255cd" providerId="LiveId" clId="{04E176D6-7212-480D-8728-26BCE849CC42}" dt="2024-04-15T17:04:33.241" v="130" actId="20577"/>
        <pc:sldMkLst>
          <pc:docMk/>
          <pc:sldMk cId="0" sldId="440"/>
        </pc:sldMkLst>
        <pc:spChg chg="mod">
          <ac:chgData name="Michal Dimitrov" userId="38f9263f699255cd" providerId="LiveId" clId="{04E176D6-7212-480D-8728-26BCE849CC42}" dt="2024-04-15T17:04:07.836" v="98" actId="20577"/>
          <ac:spMkLst>
            <pc:docMk/>
            <pc:sldMk cId="0" sldId="440"/>
            <ac:spMk id="5122" creationId="{00000000-0000-0000-0000-000000000000}"/>
          </ac:spMkLst>
        </pc:spChg>
        <pc:spChg chg="mod">
          <ac:chgData name="Michal Dimitrov" userId="38f9263f699255cd" providerId="LiveId" clId="{04E176D6-7212-480D-8728-26BCE849CC42}" dt="2024-04-15T17:04:33.241" v="130" actId="20577"/>
          <ac:spMkLst>
            <pc:docMk/>
            <pc:sldMk cId="0" sldId="440"/>
            <ac:spMk id="5123" creationId="{00000000-0000-0000-0000-000000000000}"/>
          </ac:spMkLst>
        </pc:spChg>
      </pc:sldChg>
      <pc:sldChg chg="modSp mod">
        <pc:chgData name="Michal Dimitrov" userId="38f9263f699255cd" providerId="LiveId" clId="{04E176D6-7212-480D-8728-26BCE849CC42}" dt="2024-04-15T17:34:22.428" v="163" actId="14100"/>
        <pc:sldMkLst>
          <pc:docMk/>
          <pc:sldMk cId="0" sldId="450"/>
        </pc:sldMkLst>
        <pc:spChg chg="mod">
          <ac:chgData name="Michal Dimitrov" userId="38f9263f699255cd" providerId="LiveId" clId="{04E176D6-7212-480D-8728-26BCE849CC42}" dt="2024-04-15T17:34:19.962" v="162" actId="14100"/>
          <ac:spMkLst>
            <pc:docMk/>
            <pc:sldMk cId="0" sldId="450"/>
            <ac:spMk id="2" creationId="{00000000-0000-0000-0000-000000000000}"/>
          </ac:spMkLst>
        </pc:spChg>
        <pc:spChg chg="mod">
          <ac:chgData name="Michal Dimitrov" userId="38f9263f699255cd" providerId="LiveId" clId="{04E176D6-7212-480D-8728-26BCE849CC42}" dt="2024-04-15T17:34:22.428" v="163" actId="14100"/>
          <ac:spMkLst>
            <pc:docMk/>
            <pc:sldMk cId="0" sldId="450"/>
            <ac:spMk id="3" creationId="{00000000-0000-0000-0000-000000000000}"/>
          </ac:spMkLst>
        </pc:spChg>
      </pc:sldChg>
      <pc:sldChg chg="modSp mod">
        <pc:chgData name="Michal Dimitrov" userId="38f9263f699255cd" providerId="LiveId" clId="{04E176D6-7212-480D-8728-26BCE849CC42}" dt="2024-04-15T17:02:21.578" v="94" actId="113"/>
        <pc:sldMkLst>
          <pc:docMk/>
          <pc:sldMk cId="1681893393" sldId="482"/>
        </pc:sldMkLst>
        <pc:spChg chg="mod">
          <ac:chgData name="Michal Dimitrov" userId="38f9263f699255cd" providerId="LiveId" clId="{04E176D6-7212-480D-8728-26BCE849CC42}" dt="2024-04-15T17:01:58.837" v="70" actId="20577"/>
          <ac:spMkLst>
            <pc:docMk/>
            <pc:sldMk cId="1681893393" sldId="482"/>
            <ac:spMk id="2" creationId="{74E280BC-3252-4AFF-84B7-BB67282E8EE7}"/>
          </ac:spMkLst>
        </pc:spChg>
        <pc:spChg chg="mod">
          <ac:chgData name="Michal Dimitrov" userId="38f9263f699255cd" providerId="LiveId" clId="{04E176D6-7212-480D-8728-26BCE849CC42}" dt="2024-04-15T17:02:21.578" v="94" actId="113"/>
          <ac:spMkLst>
            <pc:docMk/>
            <pc:sldMk cId="1681893393" sldId="482"/>
            <ac:spMk id="3" creationId="{0C1F9BB2-4CB0-47A2-8A9F-4DB78833987D}"/>
          </ac:spMkLst>
        </pc:spChg>
      </pc:sldChg>
      <pc:sldChg chg="addSp modSp new mod">
        <pc:chgData name="Michal Dimitrov" userId="38f9263f699255cd" providerId="LiveId" clId="{04E176D6-7212-480D-8728-26BCE849CC42}" dt="2024-04-16T06:43:33.281" v="326" actId="404"/>
        <pc:sldMkLst>
          <pc:docMk/>
          <pc:sldMk cId="2666011313" sldId="483"/>
        </pc:sldMkLst>
        <pc:spChg chg="mod">
          <ac:chgData name="Michal Dimitrov" userId="38f9263f699255cd" providerId="LiveId" clId="{04E176D6-7212-480D-8728-26BCE849CC42}" dt="2024-04-16T06:43:33.281" v="326" actId="404"/>
          <ac:spMkLst>
            <pc:docMk/>
            <pc:sldMk cId="2666011313" sldId="483"/>
            <ac:spMk id="2" creationId="{45FC53EE-17E8-5CA1-C8F9-37E51E292181}"/>
          </ac:spMkLst>
        </pc:spChg>
        <pc:picChg chg="add mod">
          <ac:chgData name="Michal Dimitrov" userId="38f9263f699255cd" providerId="LiveId" clId="{04E176D6-7212-480D-8728-26BCE849CC42}" dt="2024-04-16T06:42:39.221" v="211" actId="1076"/>
          <ac:picMkLst>
            <pc:docMk/>
            <pc:sldMk cId="2666011313" sldId="483"/>
            <ac:picMk id="5" creationId="{0A0ABEB9-9A55-DC07-223A-6ABDFB0867B4}"/>
          </ac:picMkLst>
        </pc:picChg>
      </pc:sldChg>
      <pc:sldChg chg="modSp new mod">
        <pc:chgData name="Michal Dimitrov" userId="38f9263f699255cd" providerId="LiveId" clId="{04E176D6-7212-480D-8728-26BCE849CC42}" dt="2024-04-16T06:44:32.693" v="334" actId="122"/>
        <pc:sldMkLst>
          <pc:docMk/>
          <pc:sldMk cId="1441025242" sldId="484"/>
        </pc:sldMkLst>
        <pc:spChg chg="mod">
          <ac:chgData name="Michal Dimitrov" userId="38f9263f699255cd" providerId="LiveId" clId="{04E176D6-7212-480D-8728-26BCE849CC42}" dt="2024-04-16T06:43:45.405" v="328"/>
          <ac:spMkLst>
            <pc:docMk/>
            <pc:sldMk cId="1441025242" sldId="484"/>
            <ac:spMk id="2" creationId="{C838E3FB-FDF7-C17A-D7C2-ECCB3B1B6B41}"/>
          </ac:spMkLst>
        </pc:spChg>
        <pc:spChg chg="mod">
          <ac:chgData name="Michal Dimitrov" userId="38f9263f699255cd" providerId="LiveId" clId="{04E176D6-7212-480D-8728-26BCE849CC42}" dt="2024-04-16T06:44:32.693" v="334" actId="122"/>
          <ac:spMkLst>
            <pc:docMk/>
            <pc:sldMk cId="1441025242" sldId="484"/>
            <ac:spMk id="3" creationId="{24232AD6-BBC9-B7ED-5BB6-D44CE1CC9499}"/>
          </ac:spMkLst>
        </pc:spChg>
      </pc:sldChg>
      <pc:sldChg chg="modSp new mod">
        <pc:chgData name="Michal Dimitrov" userId="38f9263f699255cd" providerId="LiveId" clId="{04E176D6-7212-480D-8728-26BCE849CC42}" dt="2024-04-16T06:45:11.701" v="342" actId="255"/>
        <pc:sldMkLst>
          <pc:docMk/>
          <pc:sldMk cId="2160998862" sldId="485"/>
        </pc:sldMkLst>
        <pc:spChg chg="mod">
          <ac:chgData name="Michal Dimitrov" userId="38f9263f699255cd" providerId="LiveId" clId="{04E176D6-7212-480D-8728-26BCE849CC42}" dt="2024-04-16T06:45:11.701" v="342" actId="255"/>
          <ac:spMkLst>
            <pc:docMk/>
            <pc:sldMk cId="2160998862" sldId="485"/>
            <ac:spMk id="3" creationId="{DC04ECE5-CDF7-40E9-B967-E6E63A87687F}"/>
          </ac:spMkLst>
        </pc:spChg>
      </pc:sldChg>
      <pc:sldChg chg="modSp new mod">
        <pc:chgData name="Michal Dimitrov" userId="38f9263f699255cd" providerId="LiveId" clId="{04E176D6-7212-480D-8728-26BCE849CC42}" dt="2024-04-16T06:47:01.495" v="410" actId="20577"/>
        <pc:sldMkLst>
          <pc:docMk/>
          <pc:sldMk cId="119955663" sldId="486"/>
        </pc:sldMkLst>
        <pc:spChg chg="mod">
          <ac:chgData name="Michal Dimitrov" userId="38f9263f699255cd" providerId="LiveId" clId="{04E176D6-7212-480D-8728-26BCE849CC42}" dt="2024-04-16T06:46:35.279" v="362"/>
          <ac:spMkLst>
            <pc:docMk/>
            <pc:sldMk cId="119955663" sldId="486"/>
            <ac:spMk id="2" creationId="{5DA3E608-8151-513A-39FA-CD11C20BFB2C}"/>
          </ac:spMkLst>
        </pc:spChg>
        <pc:spChg chg="mod">
          <ac:chgData name="Michal Dimitrov" userId="38f9263f699255cd" providerId="LiveId" clId="{04E176D6-7212-480D-8728-26BCE849CC42}" dt="2024-04-16T06:47:01.495" v="410" actId="20577"/>
          <ac:spMkLst>
            <pc:docMk/>
            <pc:sldMk cId="119955663" sldId="486"/>
            <ac:spMk id="3" creationId="{59A35045-F658-0E22-E8F5-4F6F90E023F4}"/>
          </ac:spMkLst>
        </pc:spChg>
      </pc:sldChg>
      <pc:sldChg chg="addSp modSp new mod">
        <pc:chgData name="Michal Dimitrov" userId="38f9263f699255cd" providerId="LiveId" clId="{04E176D6-7212-480D-8728-26BCE849CC42}" dt="2024-04-16T06:52:50.631" v="429" actId="5793"/>
        <pc:sldMkLst>
          <pc:docMk/>
          <pc:sldMk cId="2175821156" sldId="487"/>
        </pc:sldMkLst>
        <pc:spChg chg="mod">
          <ac:chgData name="Michal Dimitrov" userId="38f9263f699255cd" providerId="LiveId" clId="{04E176D6-7212-480D-8728-26BCE849CC42}" dt="2024-04-16T06:52:50.631" v="429" actId="5793"/>
          <ac:spMkLst>
            <pc:docMk/>
            <pc:sldMk cId="2175821156" sldId="487"/>
            <ac:spMk id="2" creationId="{81E87ABA-EDC8-6816-803F-7C5109FF087F}"/>
          </ac:spMkLst>
        </pc:spChg>
        <pc:picChg chg="add mod">
          <ac:chgData name="Michal Dimitrov" userId="38f9263f699255cd" providerId="LiveId" clId="{04E176D6-7212-480D-8728-26BCE849CC42}" dt="2024-04-16T06:49:34.004" v="416" actId="1076"/>
          <ac:picMkLst>
            <pc:docMk/>
            <pc:sldMk cId="2175821156" sldId="487"/>
            <ac:picMk id="5" creationId="{E9510AED-B6CA-517F-CB4A-04C1601D5CB0}"/>
          </ac:picMkLst>
        </pc:picChg>
      </pc:sldChg>
      <pc:sldChg chg="addSp delSp modSp new del mod">
        <pc:chgData name="Michal Dimitrov" userId="38f9263f699255cd" providerId="LiveId" clId="{04E176D6-7212-480D-8728-26BCE849CC42}" dt="2024-04-16T07:01:17.473" v="468" actId="47"/>
        <pc:sldMkLst>
          <pc:docMk/>
          <pc:sldMk cId="697677776" sldId="488"/>
        </pc:sldMkLst>
        <pc:spChg chg="mod">
          <ac:chgData name="Michal Dimitrov" userId="38f9263f699255cd" providerId="LiveId" clId="{04E176D6-7212-480D-8728-26BCE849CC42}" dt="2024-04-16T06:57:41.848" v="466" actId="20577"/>
          <ac:spMkLst>
            <pc:docMk/>
            <pc:sldMk cId="697677776" sldId="488"/>
            <ac:spMk id="2" creationId="{E26F0982-B1AB-2A03-D511-5B0D5071B493}"/>
          </ac:spMkLst>
        </pc:spChg>
        <pc:spChg chg="del">
          <ac:chgData name="Michal Dimitrov" userId="38f9263f699255cd" providerId="LiveId" clId="{04E176D6-7212-480D-8728-26BCE849CC42}" dt="2024-04-16T06:57:27.594" v="431" actId="22"/>
          <ac:spMkLst>
            <pc:docMk/>
            <pc:sldMk cId="697677776" sldId="488"/>
            <ac:spMk id="3" creationId="{69AC2097-D29C-5418-0F80-BE0476FC3F99}"/>
          </ac:spMkLst>
        </pc:spChg>
        <pc:picChg chg="add mod ord">
          <ac:chgData name="Michal Dimitrov" userId="38f9263f699255cd" providerId="LiveId" clId="{04E176D6-7212-480D-8728-26BCE849CC42}" dt="2024-04-16T06:57:33.714" v="432" actId="1076"/>
          <ac:picMkLst>
            <pc:docMk/>
            <pc:sldMk cId="697677776" sldId="488"/>
            <ac:picMk id="5" creationId="{9ACF1E14-8931-F757-F707-4CE7A9CC6D0C}"/>
          </ac:picMkLst>
        </pc:picChg>
      </pc:sldChg>
      <pc:sldChg chg="addSp modSp new mod">
        <pc:chgData name="Michal Dimitrov" userId="38f9263f699255cd" providerId="LiveId" clId="{04E176D6-7212-480D-8728-26BCE849CC42}" dt="2024-04-16T07:02:39.006" v="535" actId="20577"/>
        <pc:sldMkLst>
          <pc:docMk/>
          <pc:sldMk cId="2998205556" sldId="489"/>
        </pc:sldMkLst>
        <pc:spChg chg="mod">
          <ac:chgData name="Michal Dimitrov" userId="38f9263f699255cd" providerId="LiveId" clId="{04E176D6-7212-480D-8728-26BCE849CC42}" dt="2024-04-16T07:02:39.006" v="535" actId="20577"/>
          <ac:spMkLst>
            <pc:docMk/>
            <pc:sldMk cId="2998205556" sldId="489"/>
            <ac:spMk id="2" creationId="{A7282481-204E-2977-FAFB-19DBC7767278}"/>
          </ac:spMkLst>
        </pc:spChg>
        <pc:picChg chg="add mod">
          <ac:chgData name="Michal Dimitrov" userId="38f9263f699255cd" providerId="LiveId" clId="{04E176D6-7212-480D-8728-26BCE849CC42}" dt="2024-04-16T07:02:25.789" v="487" actId="1076"/>
          <ac:picMkLst>
            <pc:docMk/>
            <pc:sldMk cId="2998205556" sldId="489"/>
            <ac:picMk id="5" creationId="{3F5F8A6D-B24D-E99D-FC3C-BCACE97A21D0}"/>
          </ac:picMkLst>
        </pc:picChg>
      </pc:sldChg>
      <pc:sldChg chg="modSp new mod">
        <pc:chgData name="Michal Dimitrov" userId="38f9263f699255cd" providerId="LiveId" clId="{04E176D6-7212-480D-8728-26BCE849CC42}" dt="2024-04-16T07:07:20.539" v="610" actId="14100"/>
        <pc:sldMkLst>
          <pc:docMk/>
          <pc:sldMk cId="2834338552" sldId="490"/>
        </pc:sldMkLst>
        <pc:spChg chg="mod">
          <ac:chgData name="Michal Dimitrov" userId="38f9263f699255cd" providerId="LiveId" clId="{04E176D6-7212-480D-8728-26BCE849CC42}" dt="2024-04-16T07:07:20.539" v="610" actId="14100"/>
          <ac:spMkLst>
            <pc:docMk/>
            <pc:sldMk cId="2834338552" sldId="490"/>
            <ac:spMk id="3" creationId="{28379546-EA22-58B6-D470-0974A2EF175F}"/>
          </ac:spMkLst>
        </pc:spChg>
      </pc:sldChg>
      <pc:sldChg chg="addSp modSp new mod">
        <pc:chgData name="Michal Dimitrov" userId="38f9263f699255cd" providerId="LiveId" clId="{04E176D6-7212-480D-8728-26BCE849CC42}" dt="2024-04-16T07:03:22.054" v="562" actId="5793"/>
        <pc:sldMkLst>
          <pc:docMk/>
          <pc:sldMk cId="1662259600" sldId="491"/>
        </pc:sldMkLst>
        <pc:spChg chg="mod">
          <ac:chgData name="Michal Dimitrov" userId="38f9263f699255cd" providerId="LiveId" clId="{04E176D6-7212-480D-8728-26BCE849CC42}" dt="2024-04-16T07:03:22.054" v="562" actId="5793"/>
          <ac:spMkLst>
            <pc:docMk/>
            <pc:sldMk cId="1662259600" sldId="491"/>
            <ac:spMk id="2" creationId="{EFA41F8C-D7C3-2566-FCC5-4CE9A34024B2}"/>
          </ac:spMkLst>
        </pc:spChg>
        <pc:picChg chg="add mod">
          <ac:chgData name="Michal Dimitrov" userId="38f9263f699255cd" providerId="LiveId" clId="{04E176D6-7212-480D-8728-26BCE849CC42}" dt="2024-04-16T07:03:16.281" v="541" actId="1076"/>
          <ac:picMkLst>
            <pc:docMk/>
            <pc:sldMk cId="1662259600" sldId="491"/>
            <ac:picMk id="5" creationId="{2D440609-4878-9154-1A9B-8D1DBB33E762}"/>
          </ac:picMkLst>
        </pc:picChg>
      </pc:sldChg>
      <pc:sldChg chg="modSp new mod">
        <pc:chgData name="Michal Dimitrov" userId="38f9263f699255cd" providerId="LiveId" clId="{04E176D6-7212-480D-8728-26BCE849CC42}" dt="2024-04-16T07:07:26.552" v="611" actId="14100"/>
        <pc:sldMkLst>
          <pc:docMk/>
          <pc:sldMk cId="2594177450" sldId="492"/>
        </pc:sldMkLst>
        <pc:spChg chg="mod">
          <ac:chgData name="Michal Dimitrov" userId="38f9263f699255cd" providerId="LiveId" clId="{04E176D6-7212-480D-8728-26BCE849CC42}" dt="2024-04-16T07:07:26.552" v="611" actId="14100"/>
          <ac:spMkLst>
            <pc:docMk/>
            <pc:sldMk cId="2594177450" sldId="492"/>
            <ac:spMk id="3" creationId="{1366B431-A213-0A1B-DA67-169EDE980349}"/>
          </ac:spMkLst>
        </pc:spChg>
      </pc:sldChg>
      <pc:sldChg chg="new del">
        <pc:chgData name="Michal Dimitrov" userId="38f9263f699255cd" providerId="LiveId" clId="{04E176D6-7212-480D-8728-26BCE849CC42}" dt="2024-04-16T07:08:32.439" v="616" actId="47"/>
        <pc:sldMkLst>
          <pc:docMk/>
          <pc:sldMk cId="206198774" sldId="493"/>
        </pc:sldMkLst>
      </pc:sldChg>
      <pc:sldChg chg="modSp new mod">
        <pc:chgData name="Michal Dimitrov" userId="38f9263f699255cd" providerId="LiveId" clId="{04E176D6-7212-480D-8728-26BCE849CC42}" dt="2024-04-16T07:07:35.619" v="613" actId="14100"/>
        <pc:sldMkLst>
          <pc:docMk/>
          <pc:sldMk cId="801354545" sldId="494"/>
        </pc:sldMkLst>
        <pc:spChg chg="mod">
          <ac:chgData name="Michal Dimitrov" userId="38f9263f699255cd" providerId="LiveId" clId="{04E176D6-7212-480D-8728-26BCE849CC42}" dt="2024-04-16T07:07:35.619" v="613" actId="14100"/>
          <ac:spMkLst>
            <pc:docMk/>
            <pc:sldMk cId="801354545" sldId="494"/>
            <ac:spMk id="3" creationId="{4F71C30A-DD53-856F-98CA-FD42630520A7}"/>
          </ac:spMkLst>
        </pc:spChg>
      </pc:sldChg>
      <pc:sldChg chg="modSp new mod">
        <pc:chgData name="Michal Dimitrov" userId="38f9263f699255cd" providerId="LiveId" clId="{04E176D6-7212-480D-8728-26BCE849CC42}" dt="2024-04-16T07:07:44.610" v="615" actId="403"/>
        <pc:sldMkLst>
          <pc:docMk/>
          <pc:sldMk cId="857458432" sldId="495"/>
        </pc:sldMkLst>
        <pc:spChg chg="mod">
          <ac:chgData name="Michal Dimitrov" userId="38f9263f699255cd" providerId="LiveId" clId="{04E176D6-7212-480D-8728-26BCE849CC42}" dt="2024-04-16T07:07:44.610" v="615" actId="403"/>
          <ac:spMkLst>
            <pc:docMk/>
            <pc:sldMk cId="857458432" sldId="495"/>
            <ac:spMk id="3" creationId="{C09EAB68-59E0-1BEE-8319-03B8ECCE9234}"/>
          </ac:spMkLst>
        </pc:spChg>
      </pc:sldChg>
      <pc:sldChg chg="addSp modSp new mod">
        <pc:chgData name="Michal Dimitrov" userId="38f9263f699255cd" providerId="LiveId" clId="{04E176D6-7212-480D-8728-26BCE849CC42}" dt="2024-04-16T07:07:08.316" v="609" actId="404"/>
        <pc:sldMkLst>
          <pc:docMk/>
          <pc:sldMk cId="568017726" sldId="496"/>
        </pc:sldMkLst>
        <pc:spChg chg="mod">
          <ac:chgData name="Michal Dimitrov" userId="38f9263f699255cd" providerId="LiveId" clId="{04E176D6-7212-480D-8728-26BCE849CC42}" dt="2024-04-16T07:07:08.316" v="609" actId="404"/>
          <ac:spMkLst>
            <pc:docMk/>
            <pc:sldMk cId="568017726" sldId="496"/>
            <ac:spMk id="3" creationId="{87281547-778C-53F4-C3D8-272B505B902C}"/>
          </ac:spMkLst>
        </pc:spChg>
        <pc:picChg chg="add mod">
          <ac:chgData name="Michal Dimitrov" userId="38f9263f699255cd" providerId="LiveId" clId="{04E176D6-7212-480D-8728-26BCE849CC42}" dt="2024-04-16T07:07:00.955" v="608" actId="1076"/>
          <ac:picMkLst>
            <pc:docMk/>
            <pc:sldMk cId="568017726" sldId="496"/>
            <ac:picMk id="5" creationId="{8F226165-AE30-6E42-F0A9-3B33FB1F75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81223A-CF50-40E0-9770-C5C6B5FB1281}" type="datetimeFigureOut">
              <a:rPr lang="cs-CZ"/>
              <a:pPr>
                <a:defRPr/>
              </a:pPr>
              <a:t>16.04.2024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72FEDF-BF3B-4019-8FDB-3E4622968C51}"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879EDD-FAAD-4979-BA01-38B8D5BF6EE4}" type="datetimeFigureOut">
              <a:rPr lang="cs-CZ"/>
              <a:pPr>
                <a:defRPr/>
              </a:pPr>
              <a:t>16.04.2024</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F11BA5-A886-4ACA-85AD-0F1145FCFD3A}"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Rolf</a:t>
            </a:r>
            <a:r>
              <a:rPr lang="cs-CZ" dirty="0"/>
              <a:t> </a:t>
            </a:r>
            <a:r>
              <a:rPr lang="cs-CZ" dirty="0" err="1"/>
              <a:t>Lindner</a:t>
            </a:r>
            <a:r>
              <a:rPr lang="cs-CZ" dirty="0"/>
              <a:t>,</a:t>
            </a:r>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43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pPr>
              <a:defRPr/>
            </a:pPr>
            <a:r>
              <a:rPr lang="cs-CZ"/>
              <a:t>Vybrané problémy německy mluvících zemí po roce 1945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79AC0590-4BC5-404D-872B-47896B031C9B}" type="datetimeFigureOut">
              <a:rPr lang="cs-CZ"/>
              <a:pPr>
                <a:defRPr/>
              </a:pPr>
              <a:t>16.04.2024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EE4B85D-F83C-479E-8679-28BD07B323D8}"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7CF67FA-1FB1-4BD9-9380-53E5C6D6637D}" type="datetimeFigureOut">
              <a:rPr lang="cs-CZ"/>
              <a:pPr>
                <a:defRPr/>
              </a:pPr>
              <a:t>16.04.2024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9F035FA-7139-43CE-9C08-4ED0C5F1C10F}"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8DBC2AF-4E31-4780-8909-0FC8E66F3EE3}" type="datetimeFigureOut">
              <a:rPr lang="cs-CZ"/>
              <a:pPr>
                <a:defRPr/>
              </a:pPr>
              <a:t>16.04.2024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69EDD4A-26BB-4217-8643-44403527E6B5}"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D2E44195-2B39-4DC0-9C50-6FB5790EA02D}" type="datetimeFigureOut">
              <a:rPr lang="cs-CZ"/>
              <a:pPr>
                <a:defRPr/>
              </a:pPr>
              <a:t>16.04.2024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21BCB2B-A5F5-464F-A939-20BC59A0E61C}"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F6BBC21-FD19-4D1C-927D-4DCF250E0220}" type="datetimeFigureOut">
              <a:rPr lang="cs-CZ"/>
              <a:pPr>
                <a:defRPr/>
              </a:pPr>
              <a:t>16.04.2024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DF7229C-4D72-4F76-BBCE-E91F5C8CA272}"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492B6A20-8E17-4F2D-B9FE-2F1B3929A741}" type="datetimeFigureOut">
              <a:rPr lang="cs-CZ"/>
              <a:pPr>
                <a:defRPr/>
              </a:pPr>
              <a:t>16.04.2024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0EFC0B5-E716-4F87-B3CF-5EE705E3C51C}"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296B6AEC-C1D7-4A8B-8728-7747B03FB420}" type="datetimeFigureOut">
              <a:rPr lang="cs-CZ"/>
              <a:pPr>
                <a:defRPr/>
              </a:pPr>
              <a:t>16.04.2024</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9A19D2E-0F73-4AC1-A7C4-09F03FEEC462}"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29E2496F-7CEB-494D-9860-3AF71C3A9AAC}" type="datetimeFigureOut">
              <a:rPr lang="cs-CZ"/>
              <a:pPr>
                <a:defRPr/>
              </a:pPr>
              <a:t>16.04.2024</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59B64D70-6301-4766-9656-2F23C0D61BFC}"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DDACE6D-2F83-4B71-828E-95186707451C}" type="datetimeFigureOut">
              <a:rPr lang="cs-CZ"/>
              <a:pPr>
                <a:defRPr/>
              </a:pPr>
              <a:t>16.04.2024</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0E281C5D-EECD-48E8-B3D0-F7B449E53E3D}"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6EFD32E-E389-4F2D-8222-2DAA08AC4DE9}" type="datetimeFigureOut">
              <a:rPr lang="cs-CZ"/>
              <a:pPr>
                <a:defRPr/>
              </a:pPr>
              <a:t>16.04.2024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A67B970-E86C-4B94-98D1-9B825DADBFFC}"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5EC8938-02F7-4486-868E-75CEDB076AD5}" type="datetimeFigureOut">
              <a:rPr lang="cs-CZ"/>
              <a:pPr>
                <a:defRPr/>
              </a:pPr>
              <a:t>16.04.2024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32C660F-928B-4D15-AD79-176ABC080D60}"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FFAD2E-CB89-43B8-BAE3-E33B2D3D6E73}" type="datetimeFigureOut">
              <a:rPr lang="cs-CZ"/>
              <a:pPr>
                <a:defRPr/>
              </a:pPr>
              <a:t>16.04.2024</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7B0C47-1455-4443-9FD6-C1A75FD0E26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ld.de/politik/inland/politik-inland/alarmierende-berichte-ist-multikulti-an-unseren-schulen-gescheitert-87774028.bild.html" TargetMode="External"/><Relationship Id="rId2" Type="http://schemas.openxmlformats.org/officeDocument/2006/relationships/hyperlink" Target="https://www.focus.de/panorama/welt/interview-mit-carsten-stahl-praeventions-experte-schulen-luegen-bei-gewalt-aus-angst-vor-der-politik_id_259840927.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6326A-4FF2-69EF-A045-C29EA31C320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87281547-778C-53F4-C3D8-272B505B902C}"/>
              </a:ext>
            </a:extLst>
          </p:cNvPr>
          <p:cNvSpPr>
            <a:spLocks noGrp="1"/>
          </p:cNvSpPr>
          <p:nvPr>
            <p:ph idx="1"/>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pPr marL="0" indent="0">
              <a:buNone/>
            </a:pPr>
            <a:r>
              <a:rPr lang="cs-CZ" sz="2400" dirty="0"/>
              <a:t>https://www.youtube.com/watch?v=vcAN-Efb57I</a:t>
            </a:r>
          </a:p>
        </p:txBody>
      </p:sp>
      <p:pic>
        <p:nvPicPr>
          <p:cNvPr id="5" name="Obrázek 4">
            <a:extLst>
              <a:ext uri="{FF2B5EF4-FFF2-40B4-BE49-F238E27FC236}">
                <a16:creationId xmlns:a16="http://schemas.microsoft.com/office/drawing/2014/main" id="{8F226165-AE30-6E42-F0A9-3B33FB1F75EB}"/>
              </a:ext>
            </a:extLst>
          </p:cNvPr>
          <p:cNvPicPr>
            <a:picLocks noChangeAspect="1"/>
          </p:cNvPicPr>
          <p:nvPr/>
        </p:nvPicPr>
        <p:blipFill>
          <a:blip r:embed="rId2"/>
          <a:stretch>
            <a:fillRect/>
          </a:stretch>
        </p:blipFill>
        <p:spPr>
          <a:xfrm>
            <a:off x="330120" y="731837"/>
            <a:ext cx="8483759" cy="4685508"/>
          </a:xfrm>
          <a:prstGeom prst="rect">
            <a:avLst/>
          </a:prstGeom>
        </p:spPr>
      </p:pic>
    </p:spTree>
    <p:extLst>
      <p:ext uri="{BB962C8B-B14F-4D97-AF65-F5344CB8AC3E}">
        <p14:creationId xmlns:p14="http://schemas.microsoft.com/office/powerpoint/2010/main" val="56801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C92DF3-921A-5737-B293-28054468BC5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8379546-EA22-58B6-D470-0974A2EF175F}"/>
              </a:ext>
            </a:extLst>
          </p:cNvPr>
          <p:cNvSpPr>
            <a:spLocks noGrp="1"/>
          </p:cNvSpPr>
          <p:nvPr>
            <p:ph idx="1"/>
          </p:nvPr>
        </p:nvSpPr>
        <p:spPr>
          <a:xfrm>
            <a:off x="457200" y="620688"/>
            <a:ext cx="8229600" cy="5505475"/>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Integruje se tím, že pije se sousedy pivo a svoji ženu nezmlátil už dva měsíce. O tom, že by v Německu kdy padla nějaká zeď, nikdy neslyšel a za hlavní město země považuje Lucemburk. A svými odpověďmi zasáhl citlivý nerv dnešní německé společnosti. Během pouhých dvou týdnů vidělo video s chlapíkem s blonďatým knírkem na serveru YouTube přes 3,5 miliónu lidí. Ti se teď přou o to, jestli mladého imigranta rovnou vyhostit, nebo mu naopak zařídit v televizi vlastní pořad. </a:t>
            </a:r>
          </a:p>
          <a:p>
            <a:pPr marL="0" indent="0">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Dnes osmadvacetiletý muž s blonďatým knírkem a jen těžce vyslovitelným jménem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Teclebrhan</a:t>
            </a:r>
            <a:r>
              <a:rPr lang="cs-CZ" sz="2000" dirty="0">
                <a:effectLst/>
                <a:latin typeface="Calibri" panose="020F0502020204030204" pitchFamily="34" charset="0"/>
                <a:ea typeface="Calibri" panose="020F0502020204030204" pitchFamily="34" charset="0"/>
                <a:cs typeface="Times New Roman" panose="02020603050405020304" pitchFamily="18" charset="0"/>
              </a:rPr>
              <a:t> dorazil s matkou a dvěma staršími bratry do Německa, když mu bylo pouhých sedm měsíců. Před občanskou válkou v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Eritreji</a:t>
            </a:r>
            <a:r>
              <a:rPr lang="cs-CZ" sz="2000" dirty="0">
                <a:effectLst/>
                <a:latin typeface="Calibri" panose="020F0502020204030204" pitchFamily="34" charset="0"/>
                <a:ea typeface="Calibri" panose="020F0502020204030204" pitchFamily="34" charset="0"/>
                <a:cs typeface="Times New Roman" panose="02020603050405020304" pitchFamily="18" charset="0"/>
              </a:rPr>
              <a:t> rodina utekla do Západního Německa, kde všichni dostali azyl i šanci začít nový život. Jako spousta dalších.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si nedovede představit, že byl žil jinde než tady. „Miluju Německo, mám tu rodinu i přátele, mám i německé občanství,“ říká v rozhovoru pro ihned.cz zcela bezchybnou němčinou, ovšem okamžitě dodává: „Ale necítím se být Němcem. Ne proto, že bych jím nechtěl být. Když jdu ale po ulici, většina lidí si mě nezařadí jako Němce, ale jako podezřelého chlápka s tmavou barvou pleti.“  </a:t>
            </a:r>
          </a:p>
          <a:p>
            <a:endParaRPr lang="cs-CZ" dirty="0"/>
          </a:p>
        </p:txBody>
      </p:sp>
    </p:spTree>
    <p:extLst>
      <p:ext uri="{BB962C8B-B14F-4D97-AF65-F5344CB8AC3E}">
        <p14:creationId xmlns:p14="http://schemas.microsoft.com/office/powerpoint/2010/main" val="283433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48D86B-0D23-E3B7-6C9A-D9C95B934F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366B431-A213-0A1B-DA67-169EDE980349}"/>
              </a:ext>
            </a:extLst>
          </p:cNvPr>
          <p:cNvSpPr>
            <a:spLocks noGrp="1"/>
          </p:cNvSpPr>
          <p:nvPr>
            <p:ph idx="1"/>
          </p:nvPr>
        </p:nvSpPr>
        <p:spPr>
          <a:xfrm>
            <a:off x="457200" y="404664"/>
            <a:ext cx="8229600" cy="5721499"/>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Přesně to se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Tedrosovi</a:t>
            </a:r>
            <a:r>
              <a:rPr lang="cs-CZ" sz="2000" dirty="0">
                <a:effectLst/>
                <a:latin typeface="Calibri" panose="020F0502020204030204" pitchFamily="34" charset="0"/>
                <a:ea typeface="Calibri" panose="020F0502020204030204" pitchFamily="34" charset="0"/>
                <a:cs typeface="Times New Roman" panose="02020603050405020304" pitchFamily="18" charset="0"/>
              </a:rPr>
              <a:t> stalo na začátku května. Na ulici ho zastavil televizní štáb s videokamerou a dobrosrdečný chlapík ochotně začal odpovídat na anketu simulující integrační test, kterým musejí v Německu projít nově příchozí imigranti ze zemí mimo EU, anebo také cizinci, kteří žádají o německé občanství. Už po první otázce bylo jasné, že o reáliích své země svalnatý muž v bílém nátělníku a s moderním telefonem v ruce nemá ani tušení.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Video s podtitulem „Co se ve vysílání neobjevilo“ se na serveru YouTube okamžitě stalo hitem. Už po pěti dnech prolomilo hranici jednoho miliónu zobrazení, po dvou týdnech počet diváků stoupnul na tři a půl miliónu. Pro jedny je anketa smutným dokladem selhané integrace imigrantů, pro druhé satirická kritika, která staví zrcadlo xenofobní německé společnosti. Příspěvky dokazují rozpolcenost Německa v postoji vůči imigrantům. Pro mnohé zůstávají pouhými cizinci, i když mají německý pas anebo se dokonce v Německu narodili. Diskutující se navzájem ujišťují, jestli je to celé podvrh, anebo je to s vědomostmi imigrantů opravdu tak zoufalé. Kde je pravda?</a:t>
            </a:r>
          </a:p>
          <a:p>
            <a:pPr marL="0" indent="0">
              <a:buNone/>
            </a:pP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b="1" dirty="0">
                <a:effectLst/>
                <a:latin typeface="Calibri" panose="020F0502020204030204" pitchFamily="34" charset="0"/>
                <a:ea typeface="Calibri" panose="020F0502020204030204" pitchFamily="34" charset="0"/>
                <a:cs typeface="Times New Roman" panose="02020603050405020304" pitchFamily="18" charset="0"/>
              </a:rPr>
              <a:t>(</a:t>
            </a:r>
            <a:r>
              <a:rPr lang="cs-CZ" sz="2000" b="1" i="1" dirty="0">
                <a:effectLst/>
                <a:latin typeface="Calibri" panose="020F0502020204030204" pitchFamily="34" charset="0"/>
                <a:ea typeface="Calibri" panose="020F0502020204030204" pitchFamily="34" charset="0"/>
                <a:cs typeface="Times New Roman" panose="02020603050405020304" pitchFamily="18" charset="0"/>
              </a:rPr>
              <a:t>Link na video s českými titulky zde…</a:t>
            </a:r>
            <a:r>
              <a:rPr lang="cs-CZ" sz="20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https://www.youtube.com/watch?v=vcAN-Efb57I</a:t>
            </a:r>
          </a:p>
          <a:p>
            <a:endParaRPr lang="cs-CZ" dirty="0"/>
          </a:p>
        </p:txBody>
      </p:sp>
    </p:spTree>
    <p:extLst>
      <p:ext uri="{BB962C8B-B14F-4D97-AF65-F5344CB8AC3E}">
        <p14:creationId xmlns:p14="http://schemas.microsoft.com/office/powerpoint/2010/main" val="259417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6F9BA-E0AF-D8D8-E4EE-1C28757E0A0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F71C30A-DD53-856F-98CA-FD42630520A7}"/>
              </a:ext>
            </a:extLst>
          </p:cNvPr>
          <p:cNvSpPr>
            <a:spLocks noGrp="1"/>
          </p:cNvSpPr>
          <p:nvPr>
            <p:ph idx="1"/>
          </p:nvPr>
        </p:nvSpPr>
        <p:spPr>
          <a:xfrm>
            <a:off x="457200" y="836712"/>
            <a:ext cx="8229600" cy="5289451"/>
          </a:xfrm>
        </p:spPr>
        <p:txBody>
          <a:bodyPr/>
          <a:lstStyle/>
          <a:p>
            <a:pPr marL="0" indent="0">
              <a:buNone/>
            </a:pP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Teclebrhan</a:t>
            </a:r>
            <a:r>
              <a:rPr lang="cs-CZ" sz="2000" dirty="0">
                <a:effectLst/>
                <a:latin typeface="Calibri" panose="020F0502020204030204" pitchFamily="34" charset="0"/>
                <a:ea typeface="Calibri" panose="020F0502020204030204" pitchFamily="34" charset="0"/>
                <a:cs typeface="Times New Roman" panose="02020603050405020304" pitchFamily="18" charset="0"/>
              </a:rPr>
              <a:t>, už bez blonďatého knírku, se plaše usmívá. Takový úspěch svého skeče, do něhož nahustil všechna hlavní klišé o imigrantech, ani ve snu nečekal. Mladý komik, který ve svém profilu udává, že plynně ovládá švábskou a tureckou němčinu, se přitom jenom chtěl pobavit. „Kdysi jsem se dostal do podobné situace. Chtěl jsem se prostě ukázat, udělat na někoho dojem. Jenže dopadlo to úplně opačně, a pak jsem si říkal, že jsem měl radši mlčet. Ale potom se tomu člověk zasměje. V kultuře, ze které pocházím, používáme smích jako terapii.“ </a:t>
            </a:r>
          </a:p>
          <a:p>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To, že velké množství lidí bere video naprosto vážně a že se o něm tak vášnivě diskutuje, nechápe:  „Schválně jsem to s odpověďmi přeháněl až do absurdnosti. Každý přece ví, že v Německu je kancléřem žena, a sotva kdo by se asi veřejně přiznal k tomu, že doma mlátí svoji ženu.“ Přitom je podle něj v zemi mnoho lidí s nízkým vzděláním, kteří mají s podobnými vědomostními otázkami problémy. Jak imigrantů, tak i Němců, dodává.</a:t>
            </a:r>
          </a:p>
          <a:p>
            <a:endParaRPr lang="cs-CZ" dirty="0"/>
          </a:p>
        </p:txBody>
      </p:sp>
    </p:spTree>
    <p:extLst>
      <p:ext uri="{BB962C8B-B14F-4D97-AF65-F5344CB8AC3E}">
        <p14:creationId xmlns:p14="http://schemas.microsoft.com/office/powerpoint/2010/main" val="80135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2456A-17A6-EBB4-770F-D2D740796A7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9EAB68-59E0-1BEE-8319-03B8ECCE9234}"/>
              </a:ext>
            </a:extLst>
          </p:cNvPr>
          <p:cNvSpPr>
            <a:spLocks noGrp="1"/>
          </p:cNvSpPr>
          <p:nvPr>
            <p:ph idx="1"/>
          </p:nvPr>
        </p:nvSpPr>
        <p:spPr>
          <a:xfrm>
            <a:off x="457200" y="1124744"/>
            <a:ext cx="8229600" cy="5001419"/>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Sám přitom nebyl daleko od toho, aby se stal klasickým příkladem selhané integrace. „Moje školní dráha byla plná turbulencí, měnil jsem jednu školu za druhou. Ale nakonec jsem se vzpamatoval, dodělal reálku a potom ve Stuttgartu absolvoval hereckou školu,“ říká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který už hrál v několika televizních filmech a mezi jeho největší úspěchy patří angažmá v Kolíně nad Rýnem v adaptaci slavného muzikálu z Broadwaye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Hairspray</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„Nejsem politik, jsem herec,“ říká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na otázku, jestli se snažil kritizovat vyhrocenou debatu, v níž se vrcholní politici přou o to, kolik je v Německu „odmítačů integrace“, jestli multikulturalismus opravdu selhal anebo jestli islám patří k Německu. Každý si prý jeho skeč, na který už na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Youtube</a:t>
            </a:r>
            <a:r>
              <a:rPr lang="cs-CZ" sz="2000" dirty="0">
                <a:effectLst/>
                <a:latin typeface="Calibri" panose="020F0502020204030204" pitchFamily="34" charset="0"/>
                <a:ea typeface="Calibri" panose="020F0502020204030204" pitchFamily="34" charset="0"/>
                <a:cs typeface="Times New Roman" panose="02020603050405020304" pitchFamily="18" charset="0"/>
              </a:rPr>
              <a:t> existují třeba ruská a turecká parodie, může vyložit po svém. „Ale myslím si, že hlavním problémem této společnosti je chybějící tolerance. A to na obou stranách,“ dodává.</a:t>
            </a:r>
          </a:p>
          <a:p>
            <a:pPr marL="0" indent="0" algn="r">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r">
              <a:buNone/>
            </a:pPr>
            <a:r>
              <a:rPr lang="cs-CZ" sz="2000" i="1" dirty="0">
                <a:effectLst/>
                <a:latin typeface="Calibri" panose="020F0502020204030204" pitchFamily="34" charset="0"/>
                <a:ea typeface="Calibri" panose="020F0502020204030204" pitchFamily="34" charset="0"/>
                <a:cs typeface="Times New Roman" panose="02020603050405020304" pitchFamily="18" charset="0"/>
              </a:rPr>
              <a:t>Michal Dimitrov</a:t>
            </a:r>
          </a:p>
          <a:p>
            <a:endParaRPr lang="cs-CZ" dirty="0"/>
          </a:p>
        </p:txBody>
      </p:sp>
    </p:spTree>
    <p:extLst>
      <p:ext uri="{BB962C8B-B14F-4D97-AF65-F5344CB8AC3E}">
        <p14:creationId xmlns:p14="http://schemas.microsoft.com/office/powerpoint/2010/main" val="85745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41F8C-D7C3-2566-FCC5-4CE9A34024B2}"/>
              </a:ext>
            </a:extLst>
          </p:cNvPr>
          <p:cNvSpPr>
            <a:spLocks noGrp="1"/>
          </p:cNvSpPr>
          <p:nvPr>
            <p:ph type="title"/>
          </p:nvPr>
        </p:nvSpPr>
        <p:spPr/>
        <p:txBody>
          <a:bodyPr/>
          <a:lstStyle/>
          <a:p>
            <a:r>
              <a:rPr lang="cs-CZ" dirty="0"/>
              <a:t>Poslední reportáž…</a:t>
            </a:r>
          </a:p>
        </p:txBody>
      </p:sp>
      <p:sp>
        <p:nvSpPr>
          <p:cNvPr id="3" name="Zástupný obsah 2">
            <a:extLst>
              <a:ext uri="{FF2B5EF4-FFF2-40B4-BE49-F238E27FC236}">
                <a16:creationId xmlns:a16="http://schemas.microsoft.com/office/drawing/2014/main" id="{2189CE65-AAE2-9FC1-FCD1-2ACC30F578ED}"/>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D440609-4878-9154-1A9B-8D1DBB33E762}"/>
              </a:ext>
            </a:extLst>
          </p:cNvPr>
          <p:cNvPicPr>
            <a:picLocks noChangeAspect="1"/>
          </p:cNvPicPr>
          <p:nvPr/>
        </p:nvPicPr>
        <p:blipFill>
          <a:blip r:embed="rId2"/>
          <a:stretch>
            <a:fillRect/>
          </a:stretch>
        </p:blipFill>
        <p:spPr>
          <a:xfrm>
            <a:off x="872716" y="1268760"/>
            <a:ext cx="7398568" cy="5174040"/>
          </a:xfrm>
          <a:prstGeom prst="rect">
            <a:avLst/>
          </a:prstGeom>
        </p:spPr>
      </p:pic>
    </p:spTree>
    <p:extLst>
      <p:ext uri="{BB962C8B-B14F-4D97-AF65-F5344CB8AC3E}">
        <p14:creationId xmlns:p14="http://schemas.microsoft.com/office/powerpoint/2010/main" val="166225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280BC-3252-4AFF-84B7-BB67282E8EE7}"/>
              </a:ext>
            </a:extLst>
          </p:cNvPr>
          <p:cNvSpPr>
            <a:spLocks noGrp="1"/>
          </p:cNvSpPr>
          <p:nvPr>
            <p:ph type="title"/>
          </p:nvPr>
        </p:nvSpPr>
        <p:spPr/>
        <p:txBody>
          <a:bodyPr/>
          <a:lstStyle/>
          <a:p>
            <a:r>
              <a:rPr lang="cs-CZ" dirty="0"/>
              <a:t>Prezentace</a:t>
            </a:r>
          </a:p>
        </p:txBody>
      </p:sp>
      <p:sp>
        <p:nvSpPr>
          <p:cNvPr id="3" name="Zástupný obsah 2">
            <a:extLst>
              <a:ext uri="{FF2B5EF4-FFF2-40B4-BE49-F238E27FC236}">
                <a16:creationId xmlns:a16="http://schemas.microsoft.com/office/drawing/2014/main" id="{0C1F9BB2-4CB0-47A2-8A9F-4DB78833987D}"/>
              </a:ext>
            </a:extLst>
          </p:cNvPr>
          <p:cNvSpPr>
            <a:spLocks noGrp="1"/>
          </p:cNvSpPr>
          <p:nvPr>
            <p:ph idx="1"/>
          </p:nvPr>
        </p:nvSpPr>
        <p:spPr/>
        <p:txBody>
          <a:bodyPr/>
          <a:lstStyle/>
          <a:p>
            <a:endParaRPr lang="cs-CZ" dirty="0"/>
          </a:p>
          <a:p>
            <a:pPr marL="0" indent="0" algn="ctr">
              <a:buNone/>
            </a:pPr>
            <a:r>
              <a:rPr lang="cs-CZ" b="1" dirty="0"/>
              <a:t>Integrace imigrantů na lokální úrovni na příkladu Berlína</a:t>
            </a:r>
          </a:p>
          <a:p>
            <a:endParaRPr lang="cs-CZ" dirty="0"/>
          </a:p>
          <a:p>
            <a:pPr marL="0" indent="0" algn="ctr">
              <a:buNone/>
            </a:pPr>
            <a:r>
              <a:rPr lang="cs-CZ" dirty="0"/>
              <a:t>Referentka: </a:t>
            </a:r>
          </a:p>
          <a:p>
            <a:pPr marL="0" indent="0" algn="ctr">
              <a:buNone/>
            </a:pPr>
            <a:r>
              <a:rPr lang="cs-CZ" b="1" dirty="0">
                <a:solidFill>
                  <a:srgbClr val="FF0000"/>
                </a:solidFill>
              </a:rPr>
              <a:t>Lucie Váňová</a:t>
            </a:r>
          </a:p>
        </p:txBody>
      </p:sp>
    </p:spTree>
    <p:extLst>
      <p:ext uri="{BB962C8B-B14F-4D97-AF65-F5344CB8AC3E}">
        <p14:creationId xmlns:p14="http://schemas.microsoft.com/office/powerpoint/2010/main" val="168189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Berlín“ - diskuse</a:t>
            </a:r>
          </a:p>
        </p:txBody>
      </p:sp>
      <p:sp>
        <p:nvSpPr>
          <p:cNvPr id="3" name="Zástupný symbol pro obsah 2"/>
          <p:cNvSpPr>
            <a:spLocks noGrp="1"/>
          </p:cNvSpPr>
          <p:nvPr>
            <p:ph idx="1"/>
          </p:nvPr>
        </p:nvSpPr>
        <p:spPr/>
        <p:txBody>
          <a:bodyPr/>
          <a:lstStyle/>
          <a:p>
            <a:pPr algn="ctr">
              <a:buNone/>
            </a:pPr>
            <a:endParaRPr lang="cs-CZ" dirty="0"/>
          </a:p>
          <a:p>
            <a:pPr algn="ctr">
              <a:buNone/>
            </a:pPr>
            <a:r>
              <a:rPr lang="cs-CZ" dirty="0" err="1"/>
              <a:t>Stephan</a:t>
            </a:r>
            <a:r>
              <a:rPr lang="cs-CZ" dirty="0"/>
              <a:t> </a:t>
            </a:r>
            <a:r>
              <a:rPr lang="cs-CZ" dirty="0" err="1"/>
              <a:t>Lanz</a:t>
            </a:r>
            <a:r>
              <a:rPr lang="cs-CZ" dirty="0"/>
              <a:t>, „</a:t>
            </a:r>
            <a:r>
              <a:rPr lang="cs-CZ" dirty="0" err="1"/>
              <a:t>The</a:t>
            </a:r>
            <a:r>
              <a:rPr lang="cs-CZ" dirty="0"/>
              <a:t> </a:t>
            </a:r>
            <a:r>
              <a:rPr lang="cs-CZ" dirty="0" err="1"/>
              <a:t>German</a:t>
            </a:r>
            <a:r>
              <a:rPr lang="cs-CZ" dirty="0"/>
              <a:t> </a:t>
            </a:r>
            <a:r>
              <a:rPr lang="cs-CZ" dirty="0" err="1"/>
              <a:t>Sonderweg</a:t>
            </a:r>
            <a:r>
              <a:rPr lang="cs-CZ" dirty="0"/>
              <a:t>: </a:t>
            </a:r>
            <a:r>
              <a:rPr lang="cs-CZ" dirty="0" err="1"/>
              <a:t>multiculturalism</a:t>
            </a:r>
            <a:r>
              <a:rPr lang="cs-CZ" dirty="0"/>
              <a:t> as ,</a:t>
            </a:r>
            <a:r>
              <a:rPr lang="cs-CZ" dirty="0" err="1"/>
              <a:t>racism</a:t>
            </a:r>
            <a:r>
              <a:rPr lang="cs-CZ" dirty="0"/>
              <a:t> </a:t>
            </a:r>
            <a:r>
              <a:rPr lang="cs-CZ" dirty="0" err="1"/>
              <a:t>with</a:t>
            </a:r>
            <a:r>
              <a:rPr lang="cs-CZ" dirty="0"/>
              <a:t> a </a:t>
            </a:r>
            <a:r>
              <a:rPr lang="cs-CZ" dirty="0" err="1"/>
              <a:t>distanceʻ</a:t>
            </a:r>
            <a:r>
              <a:rPr lang="cs-CZ" dirty="0"/>
              <a:t>“, in </a:t>
            </a:r>
            <a:r>
              <a:rPr lang="cs-CZ" i="1" dirty="0" err="1"/>
              <a:t>European</a:t>
            </a:r>
            <a:r>
              <a:rPr lang="cs-CZ" i="1" dirty="0"/>
              <a:t> </a:t>
            </a:r>
            <a:r>
              <a:rPr lang="cs-CZ" i="1" dirty="0" err="1"/>
              <a:t>Multiculturalism</a:t>
            </a:r>
            <a:r>
              <a:rPr lang="cs-CZ" i="1" dirty="0"/>
              <a:t> </a:t>
            </a:r>
            <a:r>
              <a:rPr lang="cs-CZ" i="1" dirty="0" err="1"/>
              <a:t>revisited</a:t>
            </a:r>
            <a:r>
              <a:rPr lang="cs-CZ" i="1" dirty="0"/>
              <a:t>, </a:t>
            </a:r>
            <a:r>
              <a:rPr lang="cs-CZ" i="1" dirty="0" err="1"/>
              <a:t>ed</a:t>
            </a:r>
            <a:r>
              <a:rPr lang="cs-CZ" i="1" dirty="0"/>
              <a:t>. Alessandro </a:t>
            </a:r>
            <a:r>
              <a:rPr lang="cs-CZ" i="1" dirty="0" err="1"/>
              <a:t>Silj</a:t>
            </a:r>
            <a:r>
              <a:rPr lang="cs-CZ" i="1" dirty="0"/>
              <a:t> (</a:t>
            </a:r>
            <a:r>
              <a:rPr lang="cs-CZ" i="1" dirty="0" err="1"/>
              <a:t>London</a:t>
            </a:r>
            <a:r>
              <a:rPr lang="cs-CZ" i="1" dirty="0"/>
              <a:t>/New York: </a:t>
            </a:r>
            <a:r>
              <a:rPr lang="cs-CZ" i="1" dirty="0" err="1"/>
              <a:t>Zed</a:t>
            </a:r>
            <a:r>
              <a:rPr lang="cs-CZ" i="1" dirty="0"/>
              <a:t> </a:t>
            </a:r>
            <a:r>
              <a:rPr lang="cs-CZ" i="1" dirty="0" err="1"/>
              <a:t>Books</a:t>
            </a:r>
            <a:r>
              <a:rPr lang="cs-CZ" i="1" dirty="0"/>
              <a:t>, 2010), 105–146. </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Berlín“ - diskuse</a:t>
            </a:r>
          </a:p>
        </p:txBody>
      </p:sp>
      <p:sp>
        <p:nvSpPr>
          <p:cNvPr id="3" name="Zástupný symbol pro obsah 2"/>
          <p:cNvSpPr>
            <a:spLocks noGrp="1"/>
          </p:cNvSpPr>
          <p:nvPr>
            <p:ph idx="1"/>
          </p:nvPr>
        </p:nvSpPr>
        <p:spPr>
          <a:xfrm>
            <a:off x="457200" y="1340768"/>
            <a:ext cx="8229600" cy="4785395"/>
          </a:xfrm>
        </p:spPr>
        <p:txBody>
          <a:bodyPr/>
          <a:lstStyle/>
          <a:p>
            <a:pPr marL="114300" indent="0">
              <a:buNone/>
            </a:pPr>
            <a:r>
              <a:rPr lang="cs-CZ" sz="2000" i="0" dirty="0">
                <a:effectLst/>
              </a:rPr>
              <a:t>1) Vysvětlete pojmy multikulturalismus a asimilace a jejich vztah k pojmu integrace (Dohledejte základní </a:t>
            </a:r>
            <a:r>
              <a:rPr lang="cs-CZ" sz="2000" i="0" dirty="0" err="1">
                <a:effectLst/>
              </a:rPr>
              <a:t>subkoncepty</a:t>
            </a:r>
            <a:r>
              <a:rPr lang="cs-CZ" sz="2000" i="0" dirty="0">
                <a:effectLst/>
              </a:rPr>
              <a:t> v rámci teorie multikulturalismu.)</a:t>
            </a:r>
          </a:p>
          <a:p>
            <a:pPr marL="114300" indent="0">
              <a:buNone/>
            </a:pPr>
            <a:r>
              <a:rPr lang="cs-CZ" sz="2000" i="0" dirty="0">
                <a:effectLst/>
              </a:rPr>
              <a:t>2) Jak Stephan </a:t>
            </a:r>
            <a:r>
              <a:rPr lang="cs-CZ" sz="2000" i="0" dirty="0" err="1">
                <a:effectLst/>
              </a:rPr>
              <a:t>Lanz</a:t>
            </a:r>
            <a:r>
              <a:rPr lang="cs-CZ" sz="2000" i="0" dirty="0">
                <a:effectLst/>
              </a:rPr>
              <a:t> charakterizuje cizinecký zákon z roku 1965 – jak se projevoval v praxi a jak se jeho aplikace odrážela na integraci imigrantů?</a:t>
            </a:r>
          </a:p>
          <a:p>
            <a:pPr marL="114300" indent="0">
              <a:buNone/>
            </a:pPr>
            <a:r>
              <a:rPr lang="cs-CZ" sz="2000" i="0" dirty="0">
                <a:effectLst/>
              </a:rPr>
              <a:t>3) Jak přistupoval Západní Berlín k integraci před rokem 1973?</a:t>
            </a:r>
          </a:p>
          <a:p>
            <a:pPr marL="114300" indent="0">
              <a:buNone/>
            </a:pPr>
            <a:r>
              <a:rPr lang="cs-CZ" sz="2000" i="0" dirty="0">
                <a:effectLst/>
              </a:rPr>
              <a:t>4) Jak se podle </a:t>
            </a:r>
            <a:r>
              <a:rPr lang="cs-CZ" sz="2000" i="0" dirty="0" err="1">
                <a:effectLst/>
              </a:rPr>
              <a:t>Lanze</a:t>
            </a:r>
            <a:r>
              <a:rPr lang="cs-CZ" sz="2000" i="0" dirty="0">
                <a:effectLst/>
              </a:rPr>
              <a:t> po roce 1973 mění obsah pojmu „</a:t>
            </a:r>
            <a:r>
              <a:rPr lang="cs-CZ" sz="2000" i="0" dirty="0" err="1">
                <a:effectLst/>
              </a:rPr>
              <a:t>Ausländer</a:t>
            </a:r>
            <a:r>
              <a:rPr lang="cs-CZ" sz="2000" i="0" dirty="0">
                <a:effectLst/>
              </a:rPr>
              <a:t>“ (</a:t>
            </a:r>
            <a:r>
              <a:rPr lang="cs-CZ" sz="2000" i="0" dirty="0" err="1">
                <a:effectLst/>
              </a:rPr>
              <a:t>alien</a:t>
            </a:r>
            <a:r>
              <a:rPr lang="cs-CZ" sz="2000" i="0" dirty="0">
                <a:effectLst/>
              </a:rPr>
              <a:t>) </a:t>
            </a:r>
          </a:p>
          <a:p>
            <a:pPr marL="114300" indent="0">
              <a:buNone/>
            </a:pPr>
            <a:r>
              <a:rPr lang="cs-CZ" sz="2000" i="0" dirty="0">
                <a:effectLst/>
              </a:rPr>
              <a:t>5)</a:t>
            </a:r>
            <a:r>
              <a:rPr lang="cs-CZ" sz="2000" dirty="0"/>
              <a:t> </a:t>
            </a:r>
            <a:r>
              <a:rPr lang="cs-CZ" sz="2000" i="0" dirty="0">
                <a:effectLst/>
              </a:rPr>
              <a:t>Charakterizujte „reálně existující multikulturalismus“ západoberlínské vlády v 80. letech 20. století na pozadí konzervativního/liberálního boje o „integraci“.</a:t>
            </a:r>
          </a:p>
          <a:p>
            <a:pPr marL="114300" indent="0">
              <a:buNone/>
            </a:pPr>
            <a:r>
              <a:rPr lang="cs-CZ" sz="2000" i="0" dirty="0">
                <a:effectLst/>
              </a:rPr>
              <a:t>6) Vysvětlete </a:t>
            </a:r>
            <a:r>
              <a:rPr lang="cs-CZ" sz="2000" i="0" dirty="0" err="1">
                <a:effectLst/>
              </a:rPr>
              <a:t>Žižekovu</a:t>
            </a:r>
            <a:r>
              <a:rPr lang="cs-CZ" sz="2000" i="0" dirty="0">
                <a:effectLst/>
              </a:rPr>
              <a:t> definici německého multikulturalismu jako „</a:t>
            </a:r>
            <a:r>
              <a:rPr lang="cs-CZ" sz="2000" i="0" dirty="0" err="1">
                <a:effectLst/>
              </a:rPr>
              <a:t>racism</a:t>
            </a:r>
            <a:r>
              <a:rPr lang="cs-CZ" sz="2000" i="0" dirty="0">
                <a:effectLst/>
              </a:rPr>
              <a:t> </a:t>
            </a:r>
            <a:r>
              <a:rPr lang="cs-CZ" sz="2000" i="0" dirty="0" err="1">
                <a:effectLst/>
              </a:rPr>
              <a:t>with</a:t>
            </a:r>
            <a:r>
              <a:rPr lang="cs-CZ" sz="2000" i="0" dirty="0">
                <a:effectLst/>
              </a:rPr>
              <a:t> a distance“</a:t>
            </a:r>
          </a:p>
          <a:p>
            <a:pPr marL="114300" indent="0">
              <a:buNone/>
            </a:pPr>
            <a:r>
              <a:rPr lang="cs-CZ" sz="2000" i="0" dirty="0">
                <a:effectLst/>
              </a:rPr>
              <a:t>7)  Vysvětlete termíny „</a:t>
            </a:r>
            <a:r>
              <a:rPr lang="cs-CZ" sz="2000" i="0" dirty="0" err="1">
                <a:effectLst/>
              </a:rPr>
              <a:t>Leitkultur</a:t>
            </a:r>
            <a:r>
              <a:rPr lang="cs-CZ" sz="2000" i="0" dirty="0">
                <a:effectLst/>
              </a:rPr>
              <a:t>" a „diversity“ ("diversity </a:t>
            </a:r>
            <a:r>
              <a:rPr lang="cs-CZ" sz="2000" i="0" dirty="0" err="1">
                <a:effectLst/>
              </a:rPr>
              <a:t>policy</a:t>
            </a:r>
            <a:r>
              <a:rPr lang="cs-CZ" sz="2000" i="0" dirty="0">
                <a:effectLst/>
              </a:rPr>
              <a:t>")  </a:t>
            </a:r>
          </a:p>
          <a:p>
            <a:pPr marL="114300" indent="0">
              <a:buNone/>
            </a:pPr>
            <a:r>
              <a:rPr lang="cs-CZ" sz="2000" i="0" dirty="0">
                <a:effectLst/>
              </a:rPr>
              <a:t>8) Do jakého "ideologického spektra" byste zařadili autora textu Stephan </a:t>
            </a:r>
            <a:r>
              <a:rPr lang="cs-CZ" sz="2000" i="0" dirty="0" err="1">
                <a:effectLst/>
              </a:rPr>
              <a:t>Lanz</a:t>
            </a:r>
            <a:endParaRPr lang="cs-CZ" sz="2000" i="0" dirty="0">
              <a:effectLst/>
            </a:endParaRPr>
          </a:p>
          <a:p>
            <a:pPr>
              <a:buNone/>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Prostorová koncentrace cizinců 2000</a:t>
            </a:r>
          </a:p>
        </p:txBody>
      </p:sp>
      <p:sp>
        <p:nvSpPr>
          <p:cNvPr id="3" name="Zástupný symbol pro obsah 2"/>
          <p:cNvSpPr>
            <a:spLocks noGrp="1"/>
          </p:cNvSpPr>
          <p:nvPr>
            <p:ph sz="quarter" idx="1"/>
          </p:nvPr>
        </p:nvSpPr>
        <p:spPr/>
        <p:txBody>
          <a:bodyPr/>
          <a:lstStyle/>
          <a:p>
            <a:pPr>
              <a:buNone/>
            </a:pPr>
            <a:endParaRPr lang="cs-CZ" dirty="0"/>
          </a:p>
        </p:txBody>
      </p:sp>
      <p:pic>
        <p:nvPicPr>
          <p:cNvPr id="4" name="Obrázek 3" descr="auslaender2000.jpg"/>
          <p:cNvPicPr>
            <a:picLocks noChangeAspect="1"/>
          </p:cNvPicPr>
          <p:nvPr/>
        </p:nvPicPr>
        <p:blipFill>
          <a:blip r:embed="rId2" cstate="print"/>
          <a:stretch>
            <a:fillRect/>
          </a:stretch>
        </p:blipFill>
        <p:spPr>
          <a:xfrm>
            <a:off x="827584" y="1441577"/>
            <a:ext cx="7345407" cy="51417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dirty="0"/>
              <a:t>9. seminář – 16. 4. 2024</a:t>
            </a:r>
          </a:p>
        </p:txBody>
      </p:sp>
      <p:sp>
        <p:nvSpPr>
          <p:cNvPr id="3075" name="Zástupný symbol pro obsah 2"/>
          <p:cNvSpPr>
            <a:spLocks noGrp="1"/>
          </p:cNvSpPr>
          <p:nvPr>
            <p:ph idx="1"/>
          </p:nvPr>
        </p:nvSpPr>
        <p:spPr>
          <a:xfrm>
            <a:off x="457200" y="1571625"/>
            <a:ext cx="8229600" cy="4554538"/>
          </a:xfrm>
        </p:spPr>
        <p:txBody>
          <a:bodyPr/>
          <a:lstStyle/>
          <a:p>
            <a:pPr algn="ctr" eaLnBrk="1" hangingPunct="1">
              <a:buFont typeface="Arial" charset="0"/>
              <a:buNone/>
            </a:pPr>
            <a:endParaRPr lang="cs-CZ" sz="3600" b="1" dirty="0"/>
          </a:p>
          <a:p>
            <a:pPr algn="ctr" eaLnBrk="1" hangingPunct="1">
              <a:buFont typeface="Arial" charset="0"/>
              <a:buNone/>
            </a:pPr>
            <a:r>
              <a:rPr lang="cs-CZ" sz="4400" b="1" dirty="0"/>
              <a:t>Integrace imigrantů jako klíčové téma pro budoucnost: případ (Západního) Berlína</a:t>
            </a:r>
            <a:endParaRPr lang="cs-CZ" sz="6000" dirty="0"/>
          </a:p>
          <a:p>
            <a:pPr algn="ctr" eaLnBrk="1" hangingPunct="1">
              <a:buFont typeface="Arial" charset="0"/>
              <a:buNone/>
            </a:pPr>
            <a:r>
              <a:rPr lang="cs-CZ" sz="6000" dirty="0"/>
              <a:t>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Koncentrace cizinců v Berlíně 1998</a:t>
            </a:r>
          </a:p>
        </p:txBody>
      </p:sp>
      <p:pic>
        <p:nvPicPr>
          <p:cNvPr id="4" name="Zástupný symbol pro obsah 3" descr="Ausländer_1999.jpg"/>
          <p:cNvPicPr>
            <a:picLocks noGrp="1" noChangeAspect="1"/>
          </p:cNvPicPr>
          <p:nvPr>
            <p:ph sz="quarter" idx="1"/>
          </p:nvPr>
        </p:nvPicPr>
        <p:blipFill>
          <a:blip r:embed="rId2" cstate="print"/>
          <a:stretch>
            <a:fillRect/>
          </a:stretch>
        </p:blipFill>
        <p:spPr>
          <a:xfrm>
            <a:off x="1184587" y="1527174"/>
            <a:ext cx="7048030" cy="478214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bez ukončeného vzdělání 1998</a:t>
            </a:r>
          </a:p>
        </p:txBody>
      </p:sp>
      <p:pic>
        <p:nvPicPr>
          <p:cNvPr id="4" name="Zástupný symbol pro obsah 3" descr="Ohne_Bildung_1999.jpg"/>
          <p:cNvPicPr>
            <a:picLocks noGrp="1" noChangeAspect="1"/>
          </p:cNvPicPr>
          <p:nvPr>
            <p:ph sz="quarter" idx="1"/>
          </p:nvPr>
        </p:nvPicPr>
        <p:blipFill>
          <a:blip r:embed="rId2" cstate="print"/>
          <a:stretch>
            <a:fillRect/>
          </a:stretch>
        </p:blipFill>
        <p:spPr>
          <a:xfrm>
            <a:off x="1168821" y="1527174"/>
            <a:ext cx="6677508" cy="478214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Míra nezaměstnanosti v Berlíně 1998</a:t>
            </a:r>
          </a:p>
        </p:txBody>
      </p:sp>
      <p:pic>
        <p:nvPicPr>
          <p:cNvPr id="4" name="Zástupný symbol pro obsah 3" descr="Arbeitslose_1999.jpg"/>
          <p:cNvPicPr>
            <a:picLocks noGrp="1" noChangeAspect="1"/>
          </p:cNvPicPr>
          <p:nvPr>
            <p:ph sz="quarter" idx="1"/>
          </p:nvPr>
        </p:nvPicPr>
        <p:blipFill>
          <a:blip r:embed="rId2" cstate="print"/>
          <a:stretch>
            <a:fillRect/>
          </a:stretch>
        </p:blipFill>
        <p:spPr>
          <a:xfrm>
            <a:off x="1144802" y="1527174"/>
            <a:ext cx="6739566" cy="479258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Nízkopříjmové</a:t>
            </a:r>
            <a:r>
              <a:rPr lang="cs-CZ" dirty="0"/>
              <a:t> vrstvy v Berlíně 1998</a:t>
            </a:r>
          </a:p>
        </p:txBody>
      </p:sp>
      <p:pic>
        <p:nvPicPr>
          <p:cNvPr id="4" name="Zástupný symbol pro obsah 3" descr="Einkommen_weniger_als_1000DM_1999.jpg"/>
          <p:cNvPicPr>
            <a:picLocks noGrp="1" noChangeAspect="1"/>
          </p:cNvPicPr>
          <p:nvPr>
            <p:ph sz="quarter" idx="1"/>
          </p:nvPr>
        </p:nvPicPr>
        <p:blipFill>
          <a:blip r:embed="rId2" cstate="print"/>
          <a:stretch>
            <a:fillRect/>
          </a:stretch>
        </p:blipFill>
        <p:spPr>
          <a:xfrm>
            <a:off x="1291090" y="1527174"/>
            <a:ext cx="6616806" cy="478214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Příjemci sociální pomoci v Berlíně 1998</a:t>
            </a:r>
          </a:p>
        </p:txBody>
      </p:sp>
      <p:pic>
        <p:nvPicPr>
          <p:cNvPr id="4" name="Zástupný symbol pro obsah 3" descr="Sozialhilfeempfänger_1999.jpg"/>
          <p:cNvPicPr>
            <a:picLocks noGrp="1" noChangeAspect="1"/>
          </p:cNvPicPr>
          <p:nvPr>
            <p:ph sz="quarter" idx="1"/>
          </p:nvPr>
        </p:nvPicPr>
        <p:blipFill>
          <a:blip r:embed="rId2" cstate="print"/>
          <a:stretch>
            <a:fillRect/>
          </a:stretch>
        </p:blipFill>
        <p:spPr>
          <a:xfrm>
            <a:off x="1331640" y="1494107"/>
            <a:ext cx="6336703" cy="486468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Integration</a:t>
            </a:r>
            <a:r>
              <a:rPr lang="cs-CZ" dirty="0"/>
              <a:t> </a:t>
            </a:r>
            <a:r>
              <a:rPr lang="cs-CZ" dirty="0" err="1"/>
              <a:t>Deficits</a:t>
            </a:r>
            <a:r>
              <a:rPr lang="cs-CZ" dirty="0"/>
              <a:t> in Berlin</a:t>
            </a:r>
          </a:p>
        </p:txBody>
      </p:sp>
      <p:sp>
        <p:nvSpPr>
          <p:cNvPr id="3" name="Zástupný symbol pro obsah 2"/>
          <p:cNvSpPr>
            <a:spLocks noGrp="1"/>
          </p:cNvSpPr>
          <p:nvPr>
            <p:ph sz="quarter" idx="1"/>
          </p:nvPr>
        </p:nvSpPr>
        <p:spPr/>
        <p:txBody>
          <a:bodyPr/>
          <a:lstStyle/>
          <a:p>
            <a:r>
              <a:rPr lang="cs-CZ" dirty="0" err="1"/>
              <a:t>Unemployment</a:t>
            </a:r>
            <a:endParaRPr lang="cs-CZ" dirty="0"/>
          </a:p>
        </p:txBody>
      </p:sp>
      <p:pic>
        <p:nvPicPr>
          <p:cNvPr id="4" name="Obrázek 3" descr="unemployment Berlin.jpg"/>
          <p:cNvPicPr>
            <a:picLocks noChangeAspect="1"/>
          </p:cNvPicPr>
          <p:nvPr/>
        </p:nvPicPr>
        <p:blipFill>
          <a:blip r:embed="rId2" cstate="print"/>
          <a:stretch>
            <a:fillRect/>
          </a:stretch>
        </p:blipFill>
        <p:spPr>
          <a:xfrm>
            <a:off x="1619672" y="2060848"/>
            <a:ext cx="6232796" cy="43238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„Dobrý“ </a:t>
            </a:r>
            <a:r>
              <a:rPr lang="cs-CZ" b="1" dirty="0" err="1"/>
              <a:t>Kreuz</a:t>
            </a:r>
            <a:r>
              <a:rPr lang="cs-CZ" dirty="0" err="1"/>
              <a:t>berg</a:t>
            </a:r>
            <a:r>
              <a:rPr lang="cs-CZ" dirty="0"/>
              <a:t> – „špatný“ </a:t>
            </a:r>
            <a:r>
              <a:rPr lang="cs-CZ" dirty="0" err="1"/>
              <a:t>Neu</a:t>
            </a:r>
            <a:r>
              <a:rPr lang="cs-CZ" b="1" dirty="0" err="1"/>
              <a:t>kölln</a:t>
            </a:r>
            <a:r>
              <a:rPr lang="cs-CZ" dirty="0"/>
              <a:t>? </a:t>
            </a:r>
          </a:p>
        </p:txBody>
      </p:sp>
      <p:pic>
        <p:nvPicPr>
          <p:cNvPr id="4" name="Zástupný symbol pro obsah 3" descr="Sozialindex2013.jpg"/>
          <p:cNvPicPr>
            <a:picLocks noGrp="1" noChangeAspect="1"/>
          </p:cNvPicPr>
          <p:nvPr>
            <p:ph sz="quarter" idx="1"/>
          </p:nvPr>
        </p:nvPicPr>
        <p:blipFill>
          <a:blip r:embed="rId2" cstate="print"/>
          <a:stretch>
            <a:fillRect/>
          </a:stretch>
        </p:blipFill>
        <p:spPr>
          <a:xfrm>
            <a:off x="1476289" y="1527174"/>
            <a:ext cx="6192055" cy="473264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Berlín, Kreuzberg</a:t>
            </a:r>
          </a:p>
        </p:txBody>
      </p:sp>
      <p:pic>
        <p:nvPicPr>
          <p:cNvPr id="4" name="Zástupný symbol pro obsah 3" descr="stažený soubor.jpg"/>
          <p:cNvPicPr>
            <a:picLocks noGrp="1" noChangeAspect="1"/>
          </p:cNvPicPr>
          <p:nvPr>
            <p:ph sz="quarter" idx="1"/>
          </p:nvPr>
        </p:nvPicPr>
        <p:blipFill>
          <a:blip r:embed="rId2" cstate="print"/>
          <a:stretch>
            <a:fillRect/>
          </a:stretch>
        </p:blipFill>
        <p:spPr>
          <a:xfrm>
            <a:off x="1547664" y="1700808"/>
            <a:ext cx="5832648" cy="432962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endParaRPr lang="cs-CZ" dirty="0"/>
          </a:p>
        </p:txBody>
      </p:sp>
      <p:pic>
        <p:nvPicPr>
          <p:cNvPr id="6" name="Zástupný symbol pro obsah 5" descr="KarteSo36_2.png"/>
          <p:cNvPicPr>
            <a:picLocks noGrp="1" noChangeAspect="1"/>
          </p:cNvPicPr>
          <p:nvPr>
            <p:ph sz="quarter" idx="1"/>
          </p:nvPr>
        </p:nvPicPr>
        <p:blipFill>
          <a:blip r:embed="rId2" cstate="print"/>
          <a:stretch>
            <a:fillRect/>
          </a:stretch>
        </p:blipFill>
        <p:spPr>
          <a:xfrm>
            <a:off x="730606" y="1527175"/>
            <a:ext cx="7646276" cy="4572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So36</a:t>
            </a:r>
          </a:p>
        </p:txBody>
      </p:sp>
      <p:pic>
        <p:nvPicPr>
          <p:cNvPr id="4" name="Zástupný symbol pro obsah 3" descr="KarteSO36.png"/>
          <p:cNvPicPr>
            <a:picLocks noGrp="1" noChangeAspect="1"/>
          </p:cNvPicPr>
          <p:nvPr>
            <p:ph sz="quarter" idx="1"/>
          </p:nvPr>
        </p:nvPicPr>
        <p:blipFill>
          <a:blip r:embed="rId2" cstate="print"/>
          <a:stretch>
            <a:fillRect/>
          </a:stretch>
        </p:blipFill>
        <p:spPr>
          <a:xfrm>
            <a:off x="962819" y="1546225"/>
            <a:ext cx="7181850" cy="45339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dirty="0"/>
              <a:t>Program semináře 16. 4. 2024</a:t>
            </a:r>
          </a:p>
        </p:txBody>
      </p:sp>
      <p:sp>
        <p:nvSpPr>
          <p:cNvPr id="3" name="Zástupný symbol pro obsah 2"/>
          <p:cNvSpPr>
            <a:spLocks noGrp="1"/>
          </p:cNvSpPr>
          <p:nvPr>
            <p:ph idx="1"/>
          </p:nvPr>
        </p:nvSpPr>
        <p:spPr>
          <a:ln>
            <a:solidFill>
              <a:schemeClr val="bg1"/>
            </a:solidFill>
          </a:ln>
        </p:spPr>
        <p:txBody>
          <a:bodyPr/>
          <a:lstStyle/>
          <a:p>
            <a:pPr marL="514350" indent="-514350" eaLnBrk="1" hangingPunct="1">
              <a:buFont typeface="Arial" charset="0"/>
              <a:buAutoNum type="arabicParenR"/>
            </a:pPr>
            <a:r>
              <a:rPr lang="cs-CZ"/>
              <a:t>O </a:t>
            </a:r>
            <a:r>
              <a:rPr lang="cs-CZ" dirty="0"/>
              <a:t>integraci, která selhala (?)</a:t>
            </a:r>
          </a:p>
          <a:p>
            <a:pPr marL="514350" indent="-514350" eaLnBrk="1" hangingPunct="1">
              <a:buFont typeface="Arial" charset="0"/>
              <a:buAutoNum type="arabicParenR"/>
            </a:pPr>
            <a:r>
              <a:rPr lang="cs-CZ" dirty="0"/>
              <a:t>Integrace imigrantů na lokální úrovni – případ Berlín</a:t>
            </a:r>
          </a:p>
          <a:p>
            <a:pPr marL="914400" lvl="1" indent="-514350" eaLnBrk="1" hangingPunct="1">
              <a:buFont typeface="Arial" panose="020B0604020202020204" pitchFamily="34" charset="0"/>
              <a:buChar char="•"/>
            </a:pPr>
            <a:r>
              <a:rPr lang="cs-CZ" dirty="0"/>
              <a:t>Prezentace </a:t>
            </a:r>
            <a:r>
              <a:rPr lang="cs-CZ" dirty="0">
                <a:solidFill>
                  <a:srgbClr val="FF0000"/>
                </a:solidFill>
              </a:rPr>
              <a:t>Lucie Váňová</a:t>
            </a:r>
          </a:p>
          <a:p>
            <a:pPr marL="514350" indent="-514350" eaLnBrk="1" hangingPunct="1">
              <a:buFont typeface="Arial" charset="0"/>
              <a:buAutoNum type="arabicParenR"/>
            </a:pPr>
            <a:r>
              <a:rPr lang="cs-CZ" dirty="0"/>
              <a:t>„Případ Berlín“</a:t>
            </a:r>
          </a:p>
          <a:p>
            <a:pPr marL="514350" indent="-514350" eaLnBrk="1" hangingPunct="1">
              <a:buFont typeface="Arial" charset="0"/>
              <a:buAutoNum type="arabicParenR"/>
            </a:pPr>
            <a:r>
              <a:rPr lang="cs-CZ" dirty="0"/>
              <a:t>Teorie integrace a integrační politiky </a:t>
            </a:r>
          </a:p>
          <a:p>
            <a:pPr marL="514350" indent="-514350" eaLnBrk="1" hangingPunct="1">
              <a:buFont typeface="Arial" charset="0"/>
              <a:buAutoNum type="arabicParenR"/>
            </a:pPr>
            <a:r>
              <a:rPr lang="cs-CZ" dirty="0"/>
              <a:t>Migrant </a:t>
            </a:r>
            <a:r>
              <a:rPr lang="cs-CZ" dirty="0" err="1"/>
              <a:t>Integration</a:t>
            </a:r>
            <a:r>
              <a:rPr lang="cs-CZ" dirty="0"/>
              <a:t> </a:t>
            </a:r>
            <a:r>
              <a:rPr lang="cs-CZ" dirty="0" err="1"/>
              <a:t>Policy</a:t>
            </a:r>
            <a:r>
              <a:rPr lang="cs-CZ" dirty="0"/>
              <a:t> Index </a:t>
            </a:r>
          </a:p>
          <a:p>
            <a:pPr marL="514350" indent="-514350" eaLnBrk="1" hangingPunct="1">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v 50. letech 20. století</a:t>
            </a:r>
          </a:p>
        </p:txBody>
      </p:sp>
      <p:pic>
        <p:nvPicPr>
          <p:cNvPr id="4" name="Zástupný symbol pro obsah 3" descr="Kreuzberg50er Jahre.jpg"/>
          <p:cNvPicPr>
            <a:picLocks noGrp="1" noChangeAspect="1"/>
          </p:cNvPicPr>
          <p:nvPr>
            <p:ph sz="quarter" idx="1"/>
          </p:nvPr>
        </p:nvPicPr>
        <p:blipFill>
          <a:blip r:embed="rId2" cstate="print"/>
          <a:stretch>
            <a:fillRect/>
          </a:stretch>
        </p:blipFill>
        <p:spPr>
          <a:xfrm>
            <a:off x="2339752" y="1556792"/>
            <a:ext cx="4373773"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v 50. letech 20. století</a:t>
            </a:r>
          </a:p>
        </p:txBody>
      </p:sp>
      <p:pic>
        <p:nvPicPr>
          <p:cNvPr id="4" name="Zástupný symbol pro obsah 3" descr="Kreuzberg_50er.jpg"/>
          <p:cNvPicPr>
            <a:picLocks noGrp="1" noChangeAspect="1"/>
          </p:cNvPicPr>
          <p:nvPr>
            <p:ph sz="quarter" idx="1"/>
          </p:nvPr>
        </p:nvPicPr>
        <p:blipFill>
          <a:blip r:embed="rId2" cstate="print"/>
          <a:stretch>
            <a:fillRect/>
          </a:stretch>
        </p:blipFill>
        <p:spPr>
          <a:xfrm>
            <a:off x="1403648" y="1628800"/>
            <a:ext cx="6338995"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2.jpg"/>
          <p:cNvPicPr>
            <a:picLocks noGrp="1" noChangeAspect="1"/>
          </p:cNvPicPr>
          <p:nvPr>
            <p:ph sz="quarter" idx="1"/>
          </p:nvPr>
        </p:nvPicPr>
        <p:blipFill>
          <a:blip r:embed="rId2" cstate="print"/>
          <a:stretch>
            <a:fillRect/>
          </a:stretch>
        </p:blipFill>
        <p:spPr>
          <a:xfrm>
            <a:off x="1181894" y="1917700"/>
            <a:ext cx="6743700" cy="37909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3.jpg"/>
          <p:cNvPicPr>
            <a:picLocks noGrp="1" noChangeAspect="1"/>
          </p:cNvPicPr>
          <p:nvPr>
            <p:ph sz="quarter" idx="1"/>
          </p:nvPr>
        </p:nvPicPr>
        <p:blipFill>
          <a:blip r:embed="rId2" cstate="print"/>
          <a:stretch>
            <a:fillRect/>
          </a:stretch>
        </p:blipFill>
        <p:spPr>
          <a:xfrm>
            <a:off x="1010027" y="1917700"/>
            <a:ext cx="7043661" cy="395957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1989.jpg"/>
          <p:cNvPicPr>
            <a:picLocks noGrp="1" noChangeAspect="1"/>
          </p:cNvPicPr>
          <p:nvPr>
            <p:ph sz="quarter" idx="1"/>
          </p:nvPr>
        </p:nvPicPr>
        <p:blipFill>
          <a:blip r:embed="rId2" cstate="print"/>
          <a:stretch>
            <a:fillRect/>
          </a:stretch>
        </p:blipFill>
        <p:spPr>
          <a:xfrm>
            <a:off x="1014214" y="1988839"/>
            <a:ext cx="7086178" cy="398347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jpg"/>
          <p:cNvPicPr>
            <a:picLocks noGrp="1" noChangeAspect="1"/>
          </p:cNvPicPr>
          <p:nvPr>
            <p:ph sz="quarter" idx="1"/>
          </p:nvPr>
        </p:nvPicPr>
        <p:blipFill>
          <a:blip r:embed="rId2" cstate="print"/>
          <a:stretch>
            <a:fillRect/>
          </a:stretch>
        </p:blipFill>
        <p:spPr>
          <a:xfrm>
            <a:off x="539552" y="1556792"/>
            <a:ext cx="8069962" cy="453650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Fenomén So36 („36 </a:t>
            </a:r>
            <a:r>
              <a:rPr lang="cs-CZ" dirty="0" err="1"/>
              <a:t>brennt</a:t>
            </a:r>
            <a:r>
              <a:rPr lang="cs-CZ" dirty="0"/>
              <a:t>, 61 </a:t>
            </a:r>
            <a:r>
              <a:rPr lang="cs-CZ" dirty="0" err="1"/>
              <a:t>pennt</a:t>
            </a:r>
            <a:r>
              <a:rPr lang="cs-CZ" dirty="0"/>
              <a:t>“)</a:t>
            </a:r>
          </a:p>
        </p:txBody>
      </p:sp>
      <p:pic>
        <p:nvPicPr>
          <p:cNvPr id="4" name="Zástupný symbol pro obsah 3" descr="Berlin-kreuzberg_so36_20051019_307.jpg"/>
          <p:cNvPicPr>
            <a:picLocks noGrp="1" noChangeAspect="1"/>
          </p:cNvPicPr>
          <p:nvPr>
            <p:ph sz="quarter" idx="1"/>
          </p:nvPr>
        </p:nvPicPr>
        <p:blipFill>
          <a:blip r:embed="rId2" cstate="print"/>
          <a:stretch>
            <a:fillRect/>
          </a:stretch>
        </p:blipFill>
        <p:spPr>
          <a:xfrm>
            <a:off x="1547664" y="1700808"/>
            <a:ext cx="6096000"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Hausbesetzerszene</a:t>
            </a:r>
            <a:r>
              <a:rPr lang="cs-CZ" dirty="0"/>
              <a:t>, 80. léta</a:t>
            </a:r>
          </a:p>
        </p:txBody>
      </p:sp>
      <p:pic>
        <p:nvPicPr>
          <p:cNvPr id="4" name="Zástupný symbol pro obsah 3" descr="1980.jpg"/>
          <p:cNvPicPr>
            <a:picLocks noGrp="1" noChangeAspect="1"/>
          </p:cNvPicPr>
          <p:nvPr>
            <p:ph sz="quarter" idx="1"/>
          </p:nvPr>
        </p:nvPicPr>
        <p:blipFill>
          <a:blip r:embed="rId2" cstate="print"/>
          <a:stretch>
            <a:fillRect/>
          </a:stretch>
        </p:blipFill>
        <p:spPr>
          <a:xfrm>
            <a:off x="251520" y="1556793"/>
            <a:ext cx="2152477" cy="3096344"/>
          </a:xfrm>
        </p:spPr>
      </p:pic>
      <p:pic>
        <p:nvPicPr>
          <p:cNvPr id="6" name="Obrázek 5" descr="1980_3.jpg"/>
          <p:cNvPicPr>
            <a:picLocks noChangeAspect="1"/>
          </p:cNvPicPr>
          <p:nvPr/>
        </p:nvPicPr>
        <p:blipFill>
          <a:blip r:embed="rId3" cstate="print"/>
          <a:stretch>
            <a:fillRect/>
          </a:stretch>
        </p:blipFill>
        <p:spPr>
          <a:xfrm>
            <a:off x="2483768" y="1988840"/>
            <a:ext cx="6477000" cy="43243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květen 1987</a:t>
            </a:r>
          </a:p>
        </p:txBody>
      </p:sp>
      <p:pic>
        <p:nvPicPr>
          <p:cNvPr id="4" name="Zástupný symbol pro obsah 3" descr="Mai1987.jpg"/>
          <p:cNvPicPr>
            <a:picLocks noGrp="1" noChangeAspect="1"/>
          </p:cNvPicPr>
          <p:nvPr>
            <p:ph sz="quarter" idx="1"/>
          </p:nvPr>
        </p:nvPicPr>
        <p:blipFill>
          <a:blip r:embed="rId2" cstate="print"/>
          <a:stretch>
            <a:fillRect/>
          </a:stretch>
        </p:blipFill>
        <p:spPr>
          <a:xfrm>
            <a:off x="323528" y="1916832"/>
            <a:ext cx="3436633" cy="2088232"/>
          </a:xfrm>
        </p:spPr>
      </p:pic>
      <p:pic>
        <p:nvPicPr>
          <p:cNvPr id="5" name="Obrázek 4" descr="Mai1987_2.jpg"/>
          <p:cNvPicPr>
            <a:picLocks noChangeAspect="1"/>
          </p:cNvPicPr>
          <p:nvPr/>
        </p:nvPicPr>
        <p:blipFill>
          <a:blip r:embed="rId3" cstate="print"/>
          <a:stretch>
            <a:fillRect/>
          </a:stretch>
        </p:blipFill>
        <p:spPr>
          <a:xfrm>
            <a:off x="827584" y="4365104"/>
            <a:ext cx="2590800" cy="1762125"/>
          </a:xfrm>
          <a:prstGeom prst="rect">
            <a:avLst/>
          </a:prstGeom>
        </p:spPr>
      </p:pic>
      <p:pic>
        <p:nvPicPr>
          <p:cNvPr id="6" name="Obrázek 5" descr="Mai1987_3.jpg"/>
          <p:cNvPicPr>
            <a:picLocks noChangeAspect="1"/>
          </p:cNvPicPr>
          <p:nvPr/>
        </p:nvPicPr>
        <p:blipFill>
          <a:blip r:embed="rId4" cstate="print"/>
          <a:stretch>
            <a:fillRect/>
          </a:stretch>
        </p:blipFill>
        <p:spPr>
          <a:xfrm>
            <a:off x="3923928" y="2132856"/>
            <a:ext cx="4824536" cy="36137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758952"/>
          </a:xfrm>
        </p:spPr>
        <p:txBody>
          <a:bodyPr>
            <a:noAutofit/>
          </a:bodyPr>
          <a:lstStyle/>
          <a:p>
            <a:r>
              <a:rPr lang="cs-CZ" sz="3200" dirty="0"/>
              <a:t>Berlín: přistěhovalecké město „</a:t>
            </a:r>
            <a:r>
              <a:rPr lang="cs-CZ" sz="3200" dirty="0" err="1"/>
              <a:t>under</a:t>
            </a:r>
            <a:r>
              <a:rPr lang="cs-CZ" sz="3200" dirty="0"/>
              <a:t> </a:t>
            </a:r>
            <a:r>
              <a:rPr lang="cs-CZ" sz="3200" dirty="0" err="1"/>
              <a:t>construction</a:t>
            </a:r>
            <a:r>
              <a:rPr lang="cs-CZ" sz="3200" dirty="0"/>
              <a:t>“</a:t>
            </a:r>
          </a:p>
        </p:txBody>
      </p:sp>
      <p:sp>
        <p:nvSpPr>
          <p:cNvPr id="3" name="Zástupný symbol pro obsah 2"/>
          <p:cNvSpPr>
            <a:spLocks noGrp="1"/>
          </p:cNvSpPr>
          <p:nvPr>
            <p:ph sz="quarter" idx="1"/>
          </p:nvPr>
        </p:nvSpPr>
        <p:spPr>
          <a:xfrm>
            <a:off x="301752" y="1527048"/>
            <a:ext cx="8503920" cy="5070304"/>
          </a:xfrm>
        </p:spPr>
        <p:txBody>
          <a:bodyPr>
            <a:normAutofit fontScale="70000" lnSpcReduction="20000"/>
          </a:bodyPr>
          <a:lstStyle/>
          <a:p>
            <a:r>
              <a:rPr lang="cs-CZ" dirty="0"/>
              <a:t>Berlín – dlouhá historie imigrace (Postupimský edikt 1685 – toleranční výnos, příchod židů, protestantů z FRA, CZE atd.)</a:t>
            </a:r>
          </a:p>
          <a:p>
            <a:pPr lvl="1"/>
            <a:r>
              <a:rPr lang="cs-CZ" dirty="0"/>
              <a:t>20 % obyvatelstva</a:t>
            </a:r>
          </a:p>
          <a:p>
            <a:r>
              <a:rPr lang="cs-CZ" dirty="0"/>
              <a:t>19. století – Poláci z pruského záboru, židé (z Ruska)</a:t>
            </a:r>
          </a:p>
          <a:p>
            <a:pPr lvl="1"/>
            <a:r>
              <a:rPr lang="cs-CZ" dirty="0"/>
              <a:t>1895 – 290 000 obyvatel neněmeckého původu (17 % obyvatelstva)</a:t>
            </a:r>
          </a:p>
          <a:p>
            <a:pPr lvl="1"/>
            <a:r>
              <a:rPr lang="cs-CZ" dirty="0"/>
              <a:t>130 000 Poláků, cca 90 000 Rusů</a:t>
            </a:r>
          </a:p>
          <a:p>
            <a:r>
              <a:rPr lang="cs-CZ" dirty="0"/>
              <a:t>20. století – 20. léta: Rusové, židé (1923: 360 000); 160 000 Židů</a:t>
            </a:r>
          </a:p>
          <a:p>
            <a:r>
              <a:rPr lang="cs-CZ" dirty="0"/>
              <a:t>Třetí říše – 1944 – 380 000 nuceně nasazených cizinců</a:t>
            </a:r>
          </a:p>
          <a:p>
            <a:r>
              <a:rPr lang="cs-CZ" dirty="0"/>
              <a:t>rozdělené město po 2. sv. v. </a:t>
            </a:r>
          </a:p>
          <a:p>
            <a:r>
              <a:rPr lang="cs-CZ" dirty="0"/>
              <a:t>1949–1961 – 1 500 000 Němců uteklo z východního do západního Německa, 200 000 zůstalo v Západním Berlíně</a:t>
            </a:r>
          </a:p>
          <a:p>
            <a:r>
              <a:rPr lang="cs-CZ" dirty="0"/>
              <a:t>zpožděný start náboru pracovních sil v zahraničí</a:t>
            </a:r>
          </a:p>
          <a:p>
            <a:r>
              <a:rPr lang="cs-CZ" dirty="0"/>
              <a:t>1965 – 5 000 gastarbeiterů; 1973 – cca 180 000, 48 % z Turecka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C53EE-17E8-5CA1-C8F9-37E51E292181}"/>
              </a:ext>
            </a:extLst>
          </p:cNvPr>
          <p:cNvSpPr>
            <a:spLocks noGrp="1"/>
          </p:cNvSpPr>
          <p:nvPr>
            <p:ph type="title"/>
          </p:nvPr>
        </p:nvSpPr>
        <p:spPr>
          <a:xfrm>
            <a:off x="0" y="274638"/>
            <a:ext cx="9036734" cy="1143000"/>
          </a:xfrm>
        </p:spPr>
        <p:txBody>
          <a:bodyPr/>
          <a:lstStyle/>
          <a:p>
            <a:r>
              <a:rPr lang="cs-CZ" sz="4000" dirty="0"/>
              <a:t>Selhala integrace v německých školách? </a:t>
            </a:r>
            <a:r>
              <a:rPr lang="cs-CZ" sz="3200" dirty="0"/>
              <a:t>(www.novinky.cz, 16. 4. 2023)</a:t>
            </a:r>
            <a:endParaRPr lang="cs-CZ" sz="4000" dirty="0"/>
          </a:p>
        </p:txBody>
      </p:sp>
      <p:sp>
        <p:nvSpPr>
          <p:cNvPr id="3" name="Zástupný obsah 2">
            <a:extLst>
              <a:ext uri="{FF2B5EF4-FFF2-40B4-BE49-F238E27FC236}">
                <a16:creationId xmlns:a16="http://schemas.microsoft.com/office/drawing/2014/main" id="{B451DF56-0FFF-2B43-736D-18273CF369AB}"/>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0A0ABEB9-9A55-DC07-223A-6ABDFB0867B4}"/>
              </a:ext>
            </a:extLst>
          </p:cNvPr>
          <p:cNvPicPr>
            <a:picLocks noChangeAspect="1"/>
          </p:cNvPicPr>
          <p:nvPr/>
        </p:nvPicPr>
        <p:blipFill>
          <a:blip r:embed="rId2"/>
          <a:stretch>
            <a:fillRect/>
          </a:stretch>
        </p:blipFill>
        <p:spPr>
          <a:xfrm>
            <a:off x="282233" y="1752607"/>
            <a:ext cx="8579534" cy="4525963"/>
          </a:xfrm>
          <a:prstGeom prst="rect">
            <a:avLst/>
          </a:prstGeom>
        </p:spPr>
      </p:pic>
    </p:spTree>
    <p:extLst>
      <p:ext uri="{BB962C8B-B14F-4D97-AF65-F5344CB8AC3E}">
        <p14:creationId xmlns:p14="http://schemas.microsoft.com/office/powerpoint/2010/main" val="2666011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jako symbol „tureckého ghetta“</a:t>
            </a:r>
          </a:p>
        </p:txBody>
      </p:sp>
      <p:pic>
        <p:nvPicPr>
          <p:cNvPr id="4" name="Zástupný symbol pro obsah 3" descr="GhettosDeutschland.jpg"/>
          <p:cNvPicPr>
            <a:picLocks noGrp="1" noChangeAspect="1"/>
          </p:cNvPicPr>
          <p:nvPr>
            <p:ph sz="quarter" idx="1"/>
          </p:nvPr>
        </p:nvPicPr>
        <p:blipFill>
          <a:blip r:embed="rId2" cstate="print"/>
          <a:stretch>
            <a:fillRect/>
          </a:stretch>
        </p:blipFill>
        <p:spPr>
          <a:xfrm>
            <a:off x="2771800" y="1703306"/>
            <a:ext cx="3384376" cy="445609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jako symbol „tureckého ghetta“</a:t>
            </a:r>
          </a:p>
        </p:txBody>
      </p:sp>
      <p:sp>
        <p:nvSpPr>
          <p:cNvPr id="3" name="Zástupný symbol pro obsah 2"/>
          <p:cNvSpPr>
            <a:spLocks noGrp="1"/>
          </p:cNvSpPr>
          <p:nvPr>
            <p:ph sz="quarter" idx="1"/>
          </p:nvPr>
        </p:nvSpPr>
        <p:spPr/>
        <p:txBody>
          <a:bodyPr/>
          <a:lstStyle/>
          <a:p>
            <a:r>
              <a:rPr lang="cs-CZ" sz="2800" dirty="0"/>
              <a:t>1973 – oficiálně 20 500 Turků, neoficiálně až 30 000</a:t>
            </a:r>
          </a:p>
          <a:p>
            <a:r>
              <a:rPr lang="cs-CZ" sz="2800" dirty="0"/>
              <a:t>1972 – třetina dětí narozených v místní nemocnici turecké státní občanství (650 dětí z 1 720)</a:t>
            </a:r>
          </a:p>
          <a:p>
            <a:r>
              <a:rPr lang="cs-CZ" sz="2800" dirty="0"/>
              <a:t>některé ulice pouze 20 % německých obyvatel (výjimečně)</a:t>
            </a:r>
          </a:p>
          <a:p>
            <a:r>
              <a:rPr lang="cs-CZ" sz="2800" dirty="0"/>
              <a:t>vůdčí diskurs: ghetto</a:t>
            </a:r>
          </a:p>
          <a:p>
            <a:r>
              <a:rPr lang="cs-CZ" sz="2800" dirty="0"/>
              <a:t>1975 – „</a:t>
            </a:r>
            <a:r>
              <a:rPr lang="cs-CZ" sz="2800" dirty="0" err="1"/>
              <a:t>Zuzugssperre</a:t>
            </a:r>
            <a:r>
              <a:rPr lang="cs-CZ" sz="2800" dirty="0"/>
              <a:t>“ – zákaz stěhování cizinců do okrsků </a:t>
            </a:r>
            <a:r>
              <a:rPr lang="cs-CZ" sz="2800" dirty="0" err="1"/>
              <a:t>Kreuzberg</a:t>
            </a:r>
            <a:r>
              <a:rPr lang="cs-CZ" sz="2800" dirty="0"/>
              <a:t>, </a:t>
            </a:r>
            <a:r>
              <a:rPr lang="cs-CZ" sz="2800" dirty="0" err="1"/>
              <a:t>Tiergarten</a:t>
            </a:r>
            <a:r>
              <a:rPr lang="cs-CZ" sz="2800" dirty="0"/>
              <a:t> a </a:t>
            </a:r>
            <a:r>
              <a:rPr lang="cs-CZ" sz="2800" dirty="0" err="1"/>
              <a:t>Wedding</a:t>
            </a:r>
            <a:endParaRPr lang="cs-CZ"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758952"/>
          </a:xfrm>
        </p:spPr>
        <p:txBody>
          <a:bodyPr>
            <a:noAutofit/>
          </a:bodyPr>
          <a:lstStyle/>
          <a:p>
            <a:r>
              <a:rPr lang="cs-CZ" sz="3200" dirty="0"/>
              <a:t>Berlín: přistěhovalecké město „</a:t>
            </a:r>
            <a:r>
              <a:rPr lang="cs-CZ" sz="3200" dirty="0" err="1"/>
              <a:t>under</a:t>
            </a:r>
            <a:r>
              <a:rPr lang="cs-CZ" sz="3200" dirty="0"/>
              <a:t> </a:t>
            </a:r>
            <a:r>
              <a:rPr lang="cs-CZ" sz="3200" dirty="0" err="1"/>
              <a:t>construction</a:t>
            </a:r>
            <a:r>
              <a:rPr lang="cs-CZ" sz="3200" dirty="0"/>
              <a:t>“</a:t>
            </a:r>
          </a:p>
        </p:txBody>
      </p:sp>
      <p:sp>
        <p:nvSpPr>
          <p:cNvPr id="3" name="Zástupný symbol pro obsah 2"/>
          <p:cNvSpPr>
            <a:spLocks noGrp="1"/>
          </p:cNvSpPr>
          <p:nvPr>
            <p:ph sz="quarter" idx="1"/>
          </p:nvPr>
        </p:nvSpPr>
        <p:spPr>
          <a:xfrm>
            <a:off x="457200" y="987552"/>
            <a:ext cx="8229600" cy="5641848"/>
          </a:xfrm>
        </p:spPr>
        <p:txBody>
          <a:bodyPr>
            <a:normAutofit fontScale="92500" lnSpcReduction="10000"/>
          </a:bodyPr>
          <a:lstStyle/>
          <a:p>
            <a:pPr marL="0" indent="0">
              <a:buNone/>
            </a:pPr>
            <a:r>
              <a:rPr lang="cs-CZ" sz="1800" b="1" dirty="0"/>
              <a:t>1980:</a:t>
            </a:r>
            <a:r>
              <a:rPr lang="cs-CZ" sz="1800" dirty="0"/>
              <a:t> Berlín – 233 000 cizinců (cca 13 % obyvatelstva); Berlín největším „tureckým“ městem mimo Turecko (více než 100 000 Turků)</a:t>
            </a:r>
          </a:p>
          <a:p>
            <a:pPr marL="0" indent="0">
              <a:buNone/>
            </a:pPr>
            <a:r>
              <a:rPr lang="cs-CZ" sz="1800" b="1" dirty="0"/>
              <a:t>1983:</a:t>
            </a:r>
            <a:r>
              <a:rPr lang="cs-CZ" sz="1800" dirty="0"/>
              <a:t> podíl cizinců v </a:t>
            </a:r>
            <a:r>
              <a:rPr lang="cs-CZ" sz="1800" dirty="0" err="1"/>
              <a:t>Kreuzbergu</a:t>
            </a:r>
            <a:r>
              <a:rPr lang="cs-CZ" sz="1800" dirty="0"/>
              <a:t> 31 % (každý třetí cizinec), podíl dětí ve škole s cizím občanstvím cca 60 %</a:t>
            </a:r>
          </a:p>
          <a:p>
            <a:pPr marL="0" indent="0">
              <a:buNone/>
            </a:pPr>
            <a:r>
              <a:rPr lang="cs-CZ" sz="1800" b="1" dirty="0"/>
              <a:t>1980:</a:t>
            </a:r>
            <a:r>
              <a:rPr lang="cs-CZ" sz="1800" dirty="0"/>
              <a:t> tři čtvrtiny všech cizinců mezi 15. a 24. rokem života neukončenou povinnou školní docházku; cca polovina dětí cizinců mezi 16. a 20. rokem nechodila do školy ani do práce</a:t>
            </a:r>
          </a:p>
          <a:p>
            <a:pPr marL="0" indent="0">
              <a:buNone/>
            </a:pPr>
            <a:r>
              <a:rPr lang="cs-CZ" sz="1800" dirty="0"/>
              <a:t>nové téma: islám jako nebezpečí </a:t>
            </a:r>
          </a:p>
          <a:p>
            <a:pPr marL="0" indent="0">
              <a:buNone/>
            </a:pPr>
            <a:r>
              <a:rPr lang="cs-CZ" sz="1800" b="1" dirty="0"/>
              <a:t>1989:</a:t>
            </a:r>
            <a:r>
              <a:rPr lang="cs-CZ" sz="1800" dirty="0"/>
              <a:t> Východní Berlín – podíl cizinců 1,5 %</a:t>
            </a:r>
          </a:p>
          <a:p>
            <a:pPr marL="0" indent="0">
              <a:buNone/>
            </a:pPr>
            <a:r>
              <a:rPr lang="cs-CZ" sz="1800" b="1" dirty="0"/>
              <a:t>1989:</a:t>
            </a:r>
            <a:r>
              <a:rPr lang="cs-CZ" sz="1800" dirty="0"/>
              <a:t> Západní Berlín – podíl cizinců 13,7%</a:t>
            </a:r>
          </a:p>
          <a:p>
            <a:pPr marL="0" indent="0">
              <a:buNone/>
            </a:pPr>
            <a:r>
              <a:rPr lang="cs-CZ" sz="1800" b="1" dirty="0"/>
              <a:t>1991</a:t>
            </a:r>
            <a:r>
              <a:rPr lang="cs-CZ" sz="1800" dirty="0"/>
              <a:t> Berlín (sjednocený) – 355 000 cizinců</a:t>
            </a:r>
          </a:p>
          <a:p>
            <a:pPr marL="0" indent="0">
              <a:buNone/>
            </a:pPr>
            <a:r>
              <a:rPr lang="cs-CZ" sz="1800" b="1" dirty="0"/>
              <a:t>1990–2005</a:t>
            </a:r>
            <a:r>
              <a:rPr lang="cs-CZ" sz="1800" dirty="0"/>
              <a:t> – vyměnilo se 60 % populace města</a:t>
            </a:r>
          </a:p>
          <a:p>
            <a:pPr marL="0" indent="0">
              <a:buNone/>
            </a:pPr>
            <a:r>
              <a:rPr lang="cs-CZ" sz="1800" b="1" dirty="0"/>
              <a:t>2007:</a:t>
            </a:r>
            <a:r>
              <a:rPr lang="cs-CZ" sz="1800" dirty="0"/>
              <a:t> Berlín  – 470 000 cizinců</a:t>
            </a:r>
          </a:p>
          <a:p>
            <a:pPr lvl="1"/>
            <a:r>
              <a:rPr lang="cs-CZ" sz="1800" dirty="0"/>
              <a:t>24 % z Turecka, 10 % ex-Jugoslávie, 6 % z arabského světa, 30 % ze států EU</a:t>
            </a:r>
          </a:p>
          <a:p>
            <a:pPr lvl="1"/>
            <a:r>
              <a:rPr lang="cs-CZ" sz="1800" dirty="0"/>
              <a:t>(2008) 863 000 obyvatel s migračním původem (podíl 25 % na obyvatelstvu), mezi dětmi od 6 do 15 let 42% podíl</a:t>
            </a:r>
          </a:p>
          <a:p>
            <a:pPr lvl="1"/>
            <a:endParaRPr lang="cs-CZ" sz="1800" dirty="0"/>
          </a:p>
          <a:p>
            <a:pPr marL="0" indent="0">
              <a:buNone/>
            </a:pPr>
            <a:r>
              <a:rPr lang="cs-CZ" sz="1800" b="1" dirty="0"/>
              <a:t>2014:</a:t>
            </a:r>
            <a:r>
              <a:rPr lang="cs-CZ" sz="1800" dirty="0"/>
              <a:t> Berlín: 543 000 cizinců (podíl 15,6 %), </a:t>
            </a:r>
          </a:p>
          <a:p>
            <a:pPr lvl="1"/>
            <a:r>
              <a:rPr lang="cs-CZ" sz="1800" dirty="0"/>
              <a:t>podíl tureckých občanů na cizincích už jen 18 %</a:t>
            </a:r>
          </a:p>
          <a:p>
            <a:pPr marL="0" indent="0">
              <a:buNone/>
            </a:pPr>
            <a:r>
              <a:rPr lang="cs-CZ" sz="1800" b="1" dirty="0"/>
              <a:t>2019:</a:t>
            </a:r>
            <a:r>
              <a:rPr lang="cs-CZ" sz="1800" dirty="0"/>
              <a:t> Berlín: 777 000 cizinců (podíl 20,6 %) </a:t>
            </a:r>
          </a:p>
          <a:p>
            <a:pPr>
              <a:buFontTx/>
              <a:buChar char="-"/>
            </a:pPr>
            <a:r>
              <a:rPr lang="cs-CZ" sz="1800" dirty="0"/>
              <a:t>migrační původ: 35 % obyvatel </a:t>
            </a:r>
            <a:r>
              <a:rPr lang="cs-CZ" sz="2000" dirty="0"/>
              <a:t>(x 2009: 25 % obyvatel)</a:t>
            </a:r>
            <a:endParaRPr lang="cs-CZ"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 z „</a:t>
            </a:r>
            <a:r>
              <a:rPr lang="cs-CZ" dirty="0" err="1"/>
              <a:t>freaklandu</a:t>
            </a:r>
            <a:r>
              <a:rPr lang="cs-CZ" dirty="0"/>
              <a:t>“ v „</a:t>
            </a:r>
            <a:r>
              <a:rPr lang="cs-CZ" dirty="0" err="1"/>
              <a:t>slumland</a:t>
            </a:r>
            <a:r>
              <a:rPr lang="cs-CZ" dirty="0"/>
              <a:t>“?</a:t>
            </a:r>
          </a:p>
        </p:txBody>
      </p:sp>
      <p:sp>
        <p:nvSpPr>
          <p:cNvPr id="3" name="Zástupný symbol pro obsah 2"/>
          <p:cNvSpPr>
            <a:spLocks noGrp="1"/>
          </p:cNvSpPr>
          <p:nvPr>
            <p:ph sz="quarter" idx="1"/>
          </p:nvPr>
        </p:nvSpPr>
        <p:spPr/>
        <p:txBody>
          <a:bodyPr>
            <a:normAutofit fontScale="85000" lnSpcReduction="10000"/>
          </a:bodyPr>
          <a:lstStyle/>
          <a:p>
            <a:r>
              <a:rPr lang="cs-CZ" dirty="0"/>
              <a:t>Barbara Lang: „</a:t>
            </a:r>
            <a:r>
              <a:rPr lang="cs-CZ" dirty="0" err="1"/>
              <a:t>multikauzální</a:t>
            </a:r>
            <a:r>
              <a:rPr lang="cs-CZ" dirty="0"/>
              <a:t> metamorfóza“ čtvrti po roce 1989 </a:t>
            </a:r>
          </a:p>
          <a:p>
            <a:r>
              <a:rPr lang="cs-CZ" dirty="0" err="1"/>
              <a:t>Sozialstrukturatlas</a:t>
            </a:r>
            <a:r>
              <a:rPr lang="cs-CZ" dirty="0"/>
              <a:t> 1998: </a:t>
            </a:r>
          </a:p>
          <a:p>
            <a:pPr lvl="1"/>
            <a:r>
              <a:rPr lang="cs-CZ" dirty="0" err="1"/>
              <a:t>Kreuzberg</a:t>
            </a:r>
            <a:r>
              <a:rPr lang="cs-CZ" dirty="0"/>
              <a:t> „</a:t>
            </a:r>
            <a:r>
              <a:rPr lang="cs-CZ" dirty="0" err="1"/>
              <a:t>ganz</a:t>
            </a:r>
            <a:r>
              <a:rPr lang="cs-CZ" dirty="0"/>
              <a:t> </a:t>
            </a:r>
            <a:r>
              <a:rPr lang="cs-CZ" dirty="0" err="1"/>
              <a:t>unten</a:t>
            </a:r>
            <a:r>
              <a:rPr lang="cs-CZ" dirty="0"/>
              <a:t>“ – </a:t>
            </a:r>
          </a:p>
          <a:p>
            <a:pPr lvl="2"/>
            <a:r>
              <a:rPr lang="cs-CZ" dirty="0"/>
              <a:t>nezaměstnanost: 30,8 %; závislost na sociálních dávkách: 13,8 %</a:t>
            </a:r>
          </a:p>
          <a:p>
            <a:pPr lvl="1"/>
            <a:r>
              <a:rPr lang="cs-CZ" dirty="0"/>
              <a:t>proces </a:t>
            </a:r>
            <a:r>
              <a:rPr lang="cs-CZ" dirty="0" err="1"/>
              <a:t>gentrifikace</a:t>
            </a:r>
            <a:r>
              <a:rPr lang="cs-CZ" dirty="0"/>
              <a:t> – ekonomická a sociální proměna lokálních struktur ve městě</a:t>
            </a:r>
          </a:p>
          <a:p>
            <a:pPr lvl="1"/>
            <a:r>
              <a:rPr lang="cs-CZ" dirty="0"/>
              <a:t>Klaus </a:t>
            </a:r>
            <a:r>
              <a:rPr lang="cs-CZ" dirty="0" err="1"/>
              <a:t>Landowsky</a:t>
            </a:r>
            <a:r>
              <a:rPr lang="cs-CZ" dirty="0"/>
              <a:t> (předseda parlamentní frakce Berlínské CDU): „Zajímavá scéna se po otevření zdi přesunula do </a:t>
            </a:r>
            <a:r>
              <a:rPr lang="cs-CZ" dirty="0" err="1"/>
              <a:t>Auguststra</a:t>
            </a:r>
            <a:r>
              <a:rPr lang="de-DE" dirty="0"/>
              <a:t>ß</a:t>
            </a:r>
            <a:r>
              <a:rPr lang="en-GB" dirty="0"/>
              <a:t>e </a:t>
            </a:r>
            <a:r>
              <a:rPr lang="en-GB" dirty="0" err="1"/>
              <a:t>nebo</a:t>
            </a:r>
            <a:r>
              <a:rPr lang="en-GB" dirty="0"/>
              <a:t> </a:t>
            </a:r>
            <a:r>
              <a:rPr lang="en-GB" dirty="0" err="1"/>
              <a:t>Pren</a:t>
            </a:r>
            <a:r>
              <a:rPr lang="cs-CZ" dirty="0" err="1"/>
              <a:t>zlauer</a:t>
            </a:r>
            <a:r>
              <a:rPr lang="cs-CZ" dirty="0"/>
              <a:t> </a:t>
            </a:r>
            <a:r>
              <a:rPr lang="cs-CZ" dirty="0" err="1"/>
              <a:t>Bergu</a:t>
            </a:r>
            <a:r>
              <a:rPr lang="cs-CZ" dirty="0"/>
              <a:t>. Zůstali </a:t>
            </a:r>
            <a:r>
              <a:rPr lang="cs-CZ" dirty="0" err="1"/>
              <a:t>junkies</a:t>
            </a:r>
            <a:r>
              <a:rPr lang="cs-CZ" dirty="0"/>
              <a:t>, násilí, cizinci – a jen sotva nějací normální Berlíňané.“ (</a:t>
            </a:r>
            <a:r>
              <a:rPr lang="cs-CZ" dirty="0" err="1"/>
              <a:t>Tagesspiegel</a:t>
            </a:r>
            <a:r>
              <a:rPr lang="cs-CZ" dirty="0"/>
              <a:t> 9. 3. 1998)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Integrační politika v Berlíně</a:t>
            </a:r>
          </a:p>
        </p:txBody>
      </p:sp>
      <p:sp>
        <p:nvSpPr>
          <p:cNvPr id="3" name="Zástupný symbol pro obsah 2"/>
          <p:cNvSpPr>
            <a:spLocks noGrp="1"/>
          </p:cNvSpPr>
          <p:nvPr>
            <p:ph sz="quarter" idx="1"/>
          </p:nvPr>
        </p:nvSpPr>
        <p:spPr/>
        <p:txBody>
          <a:bodyPr>
            <a:normAutofit fontScale="62500" lnSpcReduction="20000"/>
          </a:bodyPr>
          <a:lstStyle/>
          <a:p>
            <a:r>
              <a:rPr lang="cs-CZ" dirty="0"/>
              <a:t>Frank </a:t>
            </a:r>
            <a:r>
              <a:rPr lang="cs-CZ" dirty="0" err="1"/>
              <a:t>Gesemann</a:t>
            </a:r>
            <a:r>
              <a:rPr lang="cs-CZ" dirty="0"/>
              <a:t>: tři fáze berlínské integrační politiky</a:t>
            </a:r>
          </a:p>
          <a:p>
            <a:r>
              <a:rPr lang="cs-CZ" dirty="0"/>
              <a:t>1) integrační politika jako sociální politika </a:t>
            </a:r>
            <a:r>
              <a:rPr lang="cs-CZ" dirty="0" err="1"/>
              <a:t>policy</a:t>
            </a:r>
            <a:r>
              <a:rPr lang="cs-CZ" dirty="0"/>
              <a:t> (1971–1981) </a:t>
            </a:r>
          </a:p>
          <a:p>
            <a:pPr lvl="1"/>
            <a:r>
              <a:rPr lang="cs-CZ" dirty="0"/>
              <a:t>1971 – „</a:t>
            </a:r>
            <a:r>
              <a:rPr lang="cs-CZ" dirty="0" err="1"/>
              <a:t>Einwanderungstadt</a:t>
            </a:r>
            <a:r>
              <a:rPr lang="cs-CZ" dirty="0"/>
              <a:t>“, „</a:t>
            </a:r>
            <a:r>
              <a:rPr lang="cs-CZ" dirty="0" err="1"/>
              <a:t>bedarfsorientierte</a:t>
            </a:r>
            <a:r>
              <a:rPr lang="cs-CZ" dirty="0"/>
              <a:t> </a:t>
            </a:r>
            <a:r>
              <a:rPr lang="cs-CZ" dirty="0" err="1"/>
              <a:t>Integrationspolitik</a:t>
            </a:r>
            <a:r>
              <a:rPr lang="cs-CZ" dirty="0"/>
              <a:t>“</a:t>
            </a:r>
          </a:p>
          <a:p>
            <a:pPr lvl="1"/>
            <a:r>
              <a:rPr lang="cs-CZ" dirty="0"/>
              <a:t>sociální podpora gastarbeiterů, kteří chtěli zůstat</a:t>
            </a:r>
          </a:p>
          <a:p>
            <a:r>
              <a:rPr lang="cs-CZ" dirty="0"/>
              <a:t>2) integrační politika cestou podporování organizací imigrantů (1981–2003); </a:t>
            </a:r>
          </a:p>
          <a:p>
            <a:pPr lvl="1"/>
            <a:r>
              <a:rPr lang="cs-CZ" dirty="0"/>
              <a:t>politizace cizinecké otázky</a:t>
            </a:r>
          </a:p>
          <a:p>
            <a:pPr lvl="1"/>
            <a:r>
              <a:rPr lang="cs-CZ" dirty="0"/>
              <a:t>vznik úřadu zmocněnce senátu pro cizince; Barbara Johnová; dvojí funkce: </a:t>
            </a:r>
          </a:p>
          <a:p>
            <a:pPr lvl="1"/>
            <a:r>
              <a:rPr lang="cs-CZ" dirty="0"/>
              <a:t>1) koordinátor berlínské integrační politiky</a:t>
            </a:r>
          </a:p>
          <a:p>
            <a:pPr lvl="1"/>
            <a:r>
              <a:rPr lang="cs-CZ" dirty="0"/>
              <a:t>2) ombudsman a advokát imigrantů; </a:t>
            </a:r>
          </a:p>
          <a:p>
            <a:pPr lvl="1"/>
            <a:r>
              <a:rPr lang="cs-CZ" dirty="0"/>
              <a:t>liberální, multikulturní integrační politika x restriktivní imigrační politika (žádní noví imigranti, návratová politika)</a:t>
            </a:r>
          </a:p>
          <a:p>
            <a:r>
              <a:rPr lang="cs-CZ" dirty="0"/>
              <a:t>3) integrace jako elementární téma městské politiky (od roku 2003)</a:t>
            </a:r>
          </a:p>
          <a:p>
            <a:pPr lvl="1"/>
            <a:r>
              <a:rPr lang="cs-CZ" dirty="0" err="1"/>
              <a:t>konceptualizace</a:t>
            </a:r>
            <a:r>
              <a:rPr lang="cs-CZ" dirty="0"/>
              <a:t> integrace, tvorba indikátorů integrace</a:t>
            </a:r>
          </a:p>
          <a:p>
            <a:pPr lvl="1"/>
            <a:r>
              <a:rPr lang="cs-CZ" dirty="0"/>
              <a:t> </a:t>
            </a:r>
            <a:r>
              <a:rPr lang="cs-CZ" dirty="0" err="1"/>
              <a:t>senator</a:t>
            </a:r>
            <a:r>
              <a:rPr lang="cs-CZ" dirty="0"/>
              <a:t> </a:t>
            </a:r>
            <a:r>
              <a:rPr lang="cs-CZ" dirty="0" err="1"/>
              <a:t>for</a:t>
            </a:r>
            <a:r>
              <a:rPr lang="cs-CZ" dirty="0"/>
              <a:t> </a:t>
            </a:r>
            <a:r>
              <a:rPr lang="cs-CZ" dirty="0" err="1"/>
              <a:t>Integration</a:t>
            </a:r>
            <a:r>
              <a:rPr lang="cs-CZ" dirty="0"/>
              <a:t> (</a:t>
            </a:r>
            <a:r>
              <a:rPr lang="cs-CZ" dirty="0" err="1"/>
              <a:t>since</a:t>
            </a:r>
            <a:r>
              <a:rPr lang="cs-CZ" dirty="0"/>
              <a:t> 2003); </a:t>
            </a:r>
            <a:r>
              <a:rPr lang="cs-CZ" dirty="0" err="1"/>
              <a:t>participation</a:t>
            </a:r>
            <a:r>
              <a:rPr lang="cs-CZ" dirty="0"/>
              <a:t> </a:t>
            </a:r>
            <a:r>
              <a:rPr lang="cs-CZ" dirty="0" err="1"/>
              <a:t>and</a:t>
            </a:r>
            <a:r>
              <a:rPr lang="cs-CZ" dirty="0"/>
              <a:t> </a:t>
            </a:r>
            <a:r>
              <a:rPr lang="cs-CZ" dirty="0" err="1"/>
              <a:t>integration</a:t>
            </a:r>
            <a:r>
              <a:rPr lang="cs-CZ" dirty="0"/>
              <a:t> </a:t>
            </a:r>
            <a:r>
              <a:rPr lang="cs-CZ" dirty="0" err="1"/>
              <a:t>law</a:t>
            </a:r>
            <a:r>
              <a:rPr lang="cs-CZ" dirty="0"/>
              <a:t> (2010)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Integrace cizinců jako asimilace</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a:t>
            </a:r>
            <a:r>
              <a:rPr lang="cs-CZ" sz="2800" dirty="0"/>
              <a:t>„Buď návrat do staré vlasti […], nebo setrvání v Berlíně; to zahrnuje rozhodnutí stát se natrvalo Němcem“; třetí varianta, tedy „zůstat tu a nikdy se nechtít stát Berlíňanem by vedla k vzájemné izolaci skupin obyvatelstva; naše město musí snést zeď a naše město nemůže snést ještě ploty, které sami natahujeme nebo připouštíme“.</a:t>
            </a:r>
          </a:p>
          <a:p>
            <a:pPr>
              <a:buNone/>
            </a:pPr>
            <a:endParaRPr lang="cs-CZ" sz="2800" dirty="0"/>
          </a:p>
          <a:p>
            <a:pPr algn="r">
              <a:buNone/>
            </a:pPr>
            <a:r>
              <a:rPr lang="cs-CZ" sz="2800" dirty="0"/>
              <a:t>(Richard </a:t>
            </a:r>
            <a:r>
              <a:rPr lang="cs-CZ" sz="2800" dirty="0" err="1"/>
              <a:t>von</a:t>
            </a:r>
            <a:r>
              <a:rPr lang="cs-CZ" sz="2800" dirty="0"/>
              <a:t> </a:t>
            </a:r>
            <a:r>
              <a:rPr lang="cs-CZ" sz="2800" dirty="0" err="1"/>
              <a:t>Weizsäcker</a:t>
            </a:r>
            <a:r>
              <a:rPr lang="cs-CZ" sz="2800" dirty="0"/>
              <a:t>, 1981)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Multikulturalismus jako prostředek k asimilaci?</a:t>
            </a:r>
          </a:p>
        </p:txBody>
      </p:sp>
      <p:sp>
        <p:nvSpPr>
          <p:cNvPr id="3" name="Zástupný symbol pro obsah 2"/>
          <p:cNvSpPr>
            <a:spLocks noGrp="1"/>
          </p:cNvSpPr>
          <p:nvPr>
            <p:ph sz="quarter" idx="1"/>
          </p:nvPr>
        </p:nvSpPr>
        <p:spPr/>
        <p:txBody>
          <a:bodyPr/>
          <a:lstStyle/>
          <a:p>
            <a:r>
              <a:rPr lang="cs-CZ" sz="2800" dirty="0"/>
              <a:t>Integrace dle západoberlínského senátu:</a:t>
            </a:r>
          </a:p>
          <a:p>
            <a:pPr lvl="1"/>
            <a:r>
              <a:rPr lang="cs-CZ" sz="2400" dirty="0"/>
              <a:t>„mezi přizpůsobením a uchováním vlastních kulturních specifik“</a:t>
            </a:r>
          </a:p>
          <a:p>
            <a:pPr lvl="1"/>
            <a:r>
              <a:rPr lang="cs-CZ" sz="2400" dirty="0"/>
              <a:t>„udržení kulturní identity a rozmanitosti menšin cizinců“ přispěje k tomu, že se tyto skupiny „postupně začlení do německého společenského systému“ = dočasný multikulturalismus“ </a:t>
            </a:r>
          </a:p>
          <a:p>
            <a:pPr lvl="1"/>
            <a:r>
              <a:rPr lang="cs-CZ" sz="2400" dirty="0"/>
              <a:t>„kritické hranice je dosaženo tam, kde zdůrazňování kulturní zvláštnosti jde ruku v ruce s vědomím stažením se do názorového ghetta, s nepřátelstvím vůči vnějšímu světu a agresivním tlakem na </a:t>
            </a:r>
            <a:r>
              <a:rPr lang="cs-CZ" sz="2400" dirty="0" err="1"/>
              <a:t>solidarizaci</a:t>
            </a:r>
            <a:r>
              <a:rPr lang="cs-CZ" sz="2400" dirty="0"/>
              <a:t> směrem dovnitř [komunity].“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cs-CZ" sz="3600" dirty="0"/>
              <a:t>Turci „jediní normální“ v Západním Berlíně?</a:t>
            </a:r>
          </a:p>
        </p:txBody>
      </p:sp>
      <p:sp>
        <p:nvSpPr>
          <p:cNvPr id="3" name="Zástupný symbol pro obsah 2"/>
          <p:cNvSpPr>
            <a:spLocks noGrp="1"/>
          </p:cNvSpPr>
          <p:nvPr>
            <p:ph sz="quarter" idx="1"/>
          </p:nvPr>
        </p:nvSpPr>
        <p:spPr/>
        <p:txBody>
          <a:bodyPr/>
          <a:lstStyle/>
          <a:p>
            <a:pPr>
              <a:buNone/>
            </a:pPr>
            <a:r>
              <a:rPr lang="cs-CZ" sz="2800" dirty="0"/>
              <a:t>„Turci jsou jedinou normální skupinou obyvatelstva v Berlíně: jako jediná skupina obyvatelstva mají děti, přikládají velký význam rodinnému životu, usilují o normální pracovní podmínky, pracují hodně a dlouho a šetří a platí daně, čímž vytvářejí sociální kapitál, zatímco ostatní skupiny ho jenom spotřebovávají.“</a:t>
            </a:r>
          </a:p>
          <a:p>
            <a:pPr>
              <a:buNone/>
            </a:pPr>
            <a:endParaRPr lang="cs-CZ" sz="2800" dirty="0"/>
          </a:p>
          <a:p>
            <a:pPr algn="r">
              <a:buNone/>
            </a:pPr>
            <a:r>
              <a:rPr lang="cs-CZ" sz="2400" dirty="0"/>
              <a:t>(Wolfgang </a:t>
            </a:r>
            <a:r>
              <a:rPr lang="cs-CZ" sz="2400" dirty="0" err="1"/>
              <a:t>Kewenig</a:t>
            </a:r>
            <a:r>
              <a:rPr lang="cs-CZ" sz="2400" dirty="0"/>
              <a:t>, senátor vnitra, </a:t>
            </a:r>
            <a:r>
              <a:rPr lang="cs-CZ" sz="2400" dirty="0" err="1"/>
              <a:t>pol</a:t>
            </a:r>
            <a:r>
              <a:rPr lang="cs-CZ" sz="2400" dirty="0"/>
              <a:t>. 80. let 20. 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Migrační krize 1989–1993 </a:t>
            </a:r>
          </a:p>
        </p:txBody>
      </p:sp>
      <p:sp>
        <p:nvSpPr>
          <p:cNvPr id="3" name="Zástupný symbol pro obsah 2"/>
          <p:cNvSpPr>
            <a:spLocks noGrp="1"/>
          </p:cNvSpPr>
          <p:nvPr>
            <p:ph sz="quarter" idx="1"/>
          </p:nvPr>
        </p:nvSpPr>
        <p:spPr/>
        <p:txBody>
          <a:bodyPr>
            <a:normAutofit fontScale="77500" lnSpcReduction="20000"/>
          </a:bodyPr>
          <a:lstStyle/>
          <a:p>
            <a:r>
              <a:rPr lang="cs-CZ" dirty="0"/>
              <a:t>další nárůst počtu cizinců</a:t>
            </a:r>
          </a:p>
          <a:p>
            <a:pPr lvl="1"/>
            <a:r>
              <a:rPr lang="cs-CZ" dirty="0"/>
              <a:t>1988 – 1989 – přes 20 000 německých vysídlenců z východní Evropy</a:t>
            </a:r>
          </a:p>
          <a:p>
            <a:pPr lvl="1"/>
            <a:r>
              <a:rPr lang="cs-CZ" dirty="0"/>
              <a:t>1987 – 1989 – vzrostl počet cizinců o 34 000, cca 1/3 = Turci</a:t>
            </a:r>
          </a:p>
          <a:p>
            <a:pPr lvl="1"/>
            <a:r>
              <a:rPr lang="cs-CZ" dirty="0"/>
              <a:t>vysoký počet žadatelů o azyl</a:t>
            </a:r>
          </a:p>
          <a:p>
            <a:pPr lvl="1"/>
            <a:r>
              <a:rPr lang="cs-CZ" dirty="0"/>
              <a:t>„polské trhy“</a:t>
            </a:r>
          </a:p>
          <a:p>
            <a:pPr lvl="1"/>
            <a:r>
              <a:rPr lang="cs-CZ" dirty="0"/>
              <a:t>1990 – 34 000 žadatelů o azyl</a:t>
            </a:r>
          </a:p>
          <a:p>
            <a:pPr lvl="1"/>
            <a:r>
              <a:rPr lang="cs-CZ" dirty="0"/>
              <a:t>1987–1993 – počet cizinců ve městě vzrostl o cca 100 000 lidí </a:t>
            </a:r>
          </a:p>
          <a:p>
            <a:r>
              <a:rPr lang="cs-CZ" dirty="0"/>
              <a:t>volby 1989 – Die </a:t>
            </a:r>
            <a:r>
              <a:rPr lang="cs-CZ" dirty="0" err="1"/>
              <a:t>Republikaner</a:t>
            </a:r>
            <a:r>
              <a:rPr lang="cs-CZ" dirty="0"/>
              <a:t> – 7,5 % hlasů</a:t>
            </a:r>
          </a:p>
          <a:p>
            <a:r>
              <a:rPr lang="cs-CZ" dirty="0"/>
              <a:t>nová vláda SPD-zelení 1989–1991: „multikulturní politika“</a:t>
            </a:r>
          </a:p>
          <a:p>
            <a:r>
              <a:rPr lang="cs-CZ" dirty="0"/>
              <a:t>1991 – návrat CDU k moci (koalice s SPD), kontinuita s 80. lety („</a:t>
            </a:r>
            <a:r>
              <a:rPr lang="cs-CZ" dirty="0" err="1"/>
              <a:t>Das</a:t>
            </a:r>
            <a:r>
              <a:rPr lang="cs-CZ" dirty="0"/>
              <a:t> </a:t>
            </a:r>
            <a:r>
              <a:rPr lang="cs-CZ" dirty="0" err="1"/>
              <a:t>Boot</a:t>
            </a:r>
            <a:r>
              <a:rPr lang="cs-CZ" dirty="0"/>
              <a:t> </a:t>
            </a:r>
            <a:r>
              <a:rPr lang="cs-CZ" dirty="0" err="1"/>
              <a:t>ist</a:t>
            </a:r>
            <a:r>
              <a:rPr lang="cs-CZ" dirty="0"/>
              <a:t> </a:t>
            </a:r>
            <a:r>
              <a:rPr lang="cs-CZ" dirty="0" err="1"/>
              <a:t>voll</a:t>
            </a:r>
            <a:r>
              <a:rPr lang="cs-CZ" dirty="0"/>
              <a:t>!“)</a:t>
            </a:r>
          </a:p>
          <a:p>
            <a:r>
              <a:rPr lang="cs-CZ" dirty="0"/>
              <a:t>proticizinecké útoky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Deficity integrace v sjednoceném Berlíně</a:t>
            </a:r>
          </a:p>
        </p:txBody>
      </p:sp>
      <p:sp>
        <p:nvSpPr>
          <p:cNvPr id="3" name="Zástupný symbol pro obsah 2"/>
          <p:cNvSpPr>
            <a:spLocks noGrp="1"/>
          </p:cNvSpPr>
          <p:nvPr>
            <p:ph sz="quarter" idx="1"/>
          </p:nvPr>
        </p:nvSpPr>
        <p:spPr/>
        <p:txBody>
          <a:bodyPr>
            <a:normAutofit fontScale="70000" lnSpcReduction="20000"/>
          </a:bodyPr>
          <a:lstStyle/>
          <a:p>
            <a:r>
              <a:rPr lang="cs-CZ" dirty="0"/>
              <a:t>Nezaměstnanost</a:t>
            </a:r>
          </a:p>
          <a:p>
            <a:pPr lvl="1"/>
            <a:r>
              <a:rPr lang="cs-CZ" dirty="0"/>
              <a:t>celkově – 1991: 9,7 %, 2005: 21,5 %, 2015: 10,4 %</a:t>
            </a:r>
          </a:p>
          <a:p>
            <a:pPr lvl="1"/>
            <a:r>
              <a:rPr lang="cs-CZ" dirty="0"/>
              <a:t>cizinci – 1991: 14,7 %, 2005: </a:t>
            </a:r>
            <a:r>
              <a:rPr lang="cs-CZ" u="sng" dirty="0"/>
              <a:t>44,1 %</a:t>
            </a:r>
            <a:r>
              <a:rPr lang="cs-CZ" dirty="0"/>
              <a:t>, 2015: 21,0 %</a:t>
            </a:r>
          </a:p>
          <a:p>
            <a:pPr lvl="1"/>
            <a:r>
              <a:rPr lang="cs-CZ" dirty="0"/>
              <a:t>2003: 12,6 % cizinců v produktivním věku žijících v Berlíně pobíralo sociální dávky</a:t>
            </a:r>
          </a:p>
          <a:p>
            <a:pPr lvl="1"/>
            <a:r>
              <a:rPr lang="cs-CZ" dirty="0"/>
              <a:t>2005: 81,1 % nezaměstnaných cizinců nemělo ukončené sekundární vzdělání</a:t>
            </a:r>
          </a:p>
          <a:p>
            <a:pPr lvl="1"/>
            <a:r>
              <a:rPr lang="cs-CZ" dirty="0"/>
              <a:t>1991 – 2005 – snížil se počet učňovských míst cizinců o 50 %</a:t>
            </a:r>
          </a:p>
          <a:p>
            <a:r>
              <a:rPr lang="cs-CZ" dirty="0"/>
              <a:t>Vzdělání </a:t>
            </a:r>
          </a:p>
          <a:p>
            <a:pPr lvl="1"/>
            <a:r>
              <a:rPr lang="cs-CZ" dirty="0"/>
              <a:t>2006: 27 %  žáků s jinou mateřštinou než němčinou (35 %  z Turecka)</a:t>
            </a:r>
          </a:p>
          <a:p>
            <a:pPr lvl="2"/>
            <a:r>
              <a:rPr lang="cs-CZ" dirty="0"/>
              <a:t>Berlin-</a:t>
            </a:r>
            <a:r>
              <a:rPr lang="cs-CZ" dirty="0" err="1"/>
              <a:t>Neukölln</a:t>
            </a:r>
            <a:r>
              <a:rPr lang="cs-CZ" dirty="0"/>
              <a:t>, </a:t>
            </a:r>
            <a:r>
              <a:rPr lang="cs-CZ" dirty="0" err="1"/>
              <a:t>Mitte</a:t>
            </a:r>
            <a:r>
              <a:rPr lang="cs-CZ" dirty="0"/>
              <a:t> – cca 40 % </a:t>
            </a:r>
          </a:p>
          <a:p>
            <a:pPr lvl="1"/>
            <a:r>
              <a:rPr lang="cs-CZ" dirty="0"/>
              <a:t>2006: 50 % bez ukončené školní docházky</a:t>
            </a:r>
          </a:p>
          <a:p>
            <a:pPr lvl="1"/>
            <a:r>
              <a:rPr lang="cs-CZ" dirty="0"/>
              <a:t>2006: 54 % dětí v mateřských školách s migračním původem problémy s němčinou</a:t>
            </a:r>
          </a:p>
          <a:p>
            <a:pPr lvl="1"/>
            <a:r>
              <a:rPr lang="cs-CZ" dirty="0"/>
              <a:t>reprodukce deficitů v oblasti vzdělání &gt; nezaměstnanost &gt; chudoba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8E3FB-FDF7-C17A-D7C2-ECCB3B1B6B41}"/>
              </a:ext>
            </a:extLst>
          </p:cNvPr>
          <p:cNvSpPr>
            <a:spLocks noGrp="1"/>
          </p:cNvSpPr>
          <p:nvPr>
            <p:ph type="title"/>
          </p:nvPr>
        </p:nvSpPr>
        <p:spPr/>
        <p:txBody>
          <a:bodyPr/>
          <a:lstStyle/>
          <a:p>
            <a:r>
              <a:rPr lang="cs-CZ" sz="4400" dirty="0"/>
              <a:t>Selhala integrace v německých školách? </a:t>
            </a:r>
            <a:r>
              <a:rPr lang="cs-CZ" sz="3600" dirty="0"/>
              <a:t>(www.novinky.cz, 16. 4. 2023)</a:t>
            </a:r>
            <a:endParaRPr lang="cs-CZ" dirty="0"/>
          </a:p>
        </p:txBody>
      </p:sp>
      <p:sp>
        <p:nvSpPr>
          <p:cNvPr id="3" name="Zástupný obsah 2">
            <a:extLst>
              <a:ext uri="{FF2B5EF4-FFF2-40B4-BE49-F238E27FC236}">
                <a16:creationId xmlns:a16="http://schemas.microsoft.com/office/drawing/2014/main" id="{24232AD6-BBC9-B7ED-5BB6-D44CE1CC9499}"/>
              </a:ext>
            </a:extLst>
          </p:cNvPr>
          <p:cNvSpPr>
            <a:spLocks noGrp="1"/>
          </p:cNvSpPr>
          <p:nvPr>
            <p:ph idx="1"/>
          </p:nvPr>
        </p:nvSpPr>
        <p:spPr/>
        <p:txBody>
          <a:bodyPr/>
          <a:lstStyle/>
          <a:p>
            <a:pPr marL="0" indent="0">
              <a:buNone/>
            </a:pPr>
            <a:endParaRPr lang="cs-CZ" b="0" i="0" dirty="0">
              <a:solidFill>
                <a:srgbClr val="8C2326"/>
              </a:solidFill>
              <a:effectLst/>
              <a:highlight>
                <a:srgbClr val="FFFFFF"/>
              </a:highlight>
              <a:latin typeface="Georgia" panose="02040502050405020303" pitchFamily="18" charset="0"/>
            </a:endParaRPr>
          </a:p>
          <a:p>
            <a:pPr marL="0" indent="0" algn="ctr">
              <a:buNone/>
            </a:pPr>
            <a:r>
              <a:rPr lang="cs-CZ" b="0" i="0" dirty="0">
                <a:solidFill>
                  <a:srgbClr val="8C2326"/>
                </a:solidFill>
                <a:effectLst/>
                <a:highlight>
                  <a:srgbClr val="FFFFFF"/>
                </a:highlight>
                <a:latin typeface="Georgia" panose="02040502050405020303" pitchFamily="18" charset="0"/>
              </a:rPr>
              <a:t>Princip multikultury v německých školách selhal, přiznala Karin </a:t>
            </a:r>
            <a:r>
              <a:rPr lang="cs-CZ" b="0" i="0" dirty="0" err="1">
                <a:solidFill>
                  <a:srgbClr val="8C2326"/>
                </a:solidFill>
                <a:effectLst/>
                <a:highlight>
                  <a:srgbClr val="FFFFFF"/>
                </a:highlight>
                <a:latin typeface="Georgia" panose="02040502050405020303" pitchFamily="18" charset="0"/>
              </a:rPr>
              <a:t>Prienová</a:t>
            </a:r>
            <a:r>
              <a:rPr lang="cs-CZ" b="0" i="0" dirty="0">
                <a:solidFill>
                  <a:srgbClr val="8C2326"/>
                </a:solidFill>
                <a:effectLst/>
                <a:highlight>
                  <a:srgbClr val="FFFFFF"/>
                </a:highlight>
                <a:latin typeface="Georgia" panose="02040502050405020303" pitchFamily="18" charset="0"/>
              </a:rPr>
              <a:t> (CDU), ministryně školství spolkové země Šlesvicko-Holštýnsko. Násilí mezi studenty je podstatně horší než vedení škol a politici přiznávají, varuje kouč prevence </a:t>
            </a:r>
            <a:r>
              <a:rPr lang="cs-CZ" b="0" i="0" dirty="0" err="1">
                <a:solidFill>
                  <a:srgbClr val="8C2326"/>
                </a:solidFill>
                <a:effectLst/>
                <a:highlight>
                  <a:srgbClr val="FFFFFF"/>
                </a:highlight>
                <a:latin typeface="Georgia" panose="02040502050405020303" pitchFamily="18" charset="0"/>
              </a:rPr>
              <a:t>Carsten</a:t>
            </a:r>
            <a:r>
              <a:rPr lang="cs-CZ" b="0" i="0" dirty="0">
                <a:solidFill>
                  <a:srgbClr val="8C2326"/>
                </a:solidFill>
                <a:effectLst/>
                <a:highlight>
                  <a:srgbClr val="FFFFFF"/>
                </a:highlight>
                <a:latin typeface="Georgia" panose="02040502050405020303" pitchFamily="18" charset="0"/>
              </a:rPr>
              <a:t> Stahl. Podle jeho slov problém zamlčují ze strachu o svou dobrou pověst.</a:t>
            </a:r>
            <a:endParaRPr lang="cs-CZ" dirty="0"/>
          </a:p>
        </p:txBody>
      </p:sp>
    </p:spTree>
    <p:extLst>
      <p:ext uri="{BB962C8B-B14F-4D97-AF65-F5344CB8AC3E}">
        <p14:creationId xmlns:p14="http://schemas.microsoft.com/office/powerpoint/2010/main" val="1441025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na přelomu 20. a 21. století</a:t>
            </a:r>
          </a:p>
        </p:txBody>
      </p:sp>
      <p:pic>
        <p:nvPicPr>
          <p:cNvPr id="4" name="Zástupný symbol pro obsah 3" descr="Kiez_statt_Protestwahn.jpg"/>
          <p:cNvPicPr>
            <a:picLocks noGrp="1" noChangeAspect="1"/>
          </p:cNvPicPr>
          <p:nvPr>
            <p:ph sz="quarter" idx="1"/>
          </p:nvPr>
        </p:nvPicPr>
        <p:blipFill>
          <a:blip r:embed="rId2" cstate="print"/>
          <a:stretch>
            <a:fillRect/>
          </a:stretch>
        </p:blipFill>
        <p:spPr>
          <a:xfrm>
            <a:off x="1619672" y="2132856"/>
            <a:ext cx="5934642" cy="3323399"/>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t>Integrace a integrační politika</a:t>
            </a:r>
          </a:p>
        </p:txBody>
      </p:sp>
      <p:sp>
        <p:nvSpPr>
          <p:cNvPr id="15363" name="Zástupný symbol pro obsah 2"/>
          <p:cNvSpPr>
            <a:spLocks noGrp="1"/>
          </p:cNvSpPr>
          <p:nvPr>
            <p:ph idx="1"/>
          </p:nvPr>
        </p:nvSpPr>
        <p:spPr/>
        <p:txBody>
          <a:bodyPr/>
          <a:lstStyle/>
          <a:p>
            <a:pPr eaLnBrk="1" hangingPunct="1">
              <a:buFont typeface="Arial" charset="0"/>
              <a:buNone/>
            </a:pPr>
            <a:endParaRPr lang="cs-CZ" i="1"/>
          </a:p>
          <a:p>
            <a:pPr eaLnBrk="1" hangingPunct="1">
              <a:buFont typeface="Arial" charset="0"/>
              <a:buNone/>
            </a:pPr>
            <a:r>
              <a:rPr lang="cs-CZ" i="1"/>
              <a:t>  „Každý mluví o integraci a každý tím myslí něco jiného. Snad právě v tom spočívá to zvláštní politické kouzlo, neboť názoroví vůdci a poli-tičtí činitelé se rychle domluví na nutnosti integrace přistěhovalců, aniž musí přesně říci, co vlastně chtějí.“</a:t>
            </a:r>
          </a:p>
          <a:p>
            <a:pPr algn="r" eaLnBrk="1" hangingPunct="1">
              <a:buFont typeface="Arial" charset="0"/>
              <a:buNone/>
            </a:pPr>
            <a:r>
              <a:rPr lang="cs-CZ" sz="2400"/>
              <a:t>(Heinz Fassmann)</a:t>
            </a:r>
            <a:endParaRPr lang="cs-CZ" sz="2400"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t>Integrace</a:t>
            </a:r>
          </a:p>
        </p:txBody>
      </p:sp>
      <p:sp>
        <p:nvSpPr>
          <p:cNvPr id="16387" name="Zástupný symbol pro obsah 2"/>
          <p:cNvSpPr>
            <a:spLocks noGrp="1"/>
          </p:cNvSpPr>
          <p:nvPr>
            <p:ph idx="1"/>
          </p:nvPr>
        </p:nvSpPr>
        <p:spPr/>
        <p:txBody>
          <a:bodyPr/>
          <a:lstStyle/>
          <a:p>
            <a:pPr eaLnBrk="1" hangingPunct="1"/>
            <a:r>
              <a:rPr lang="cs-CZ"/>
              <a:t>dlouhodobě trvající</a:t>
            </a:r>
          </a:p>
          <a:p>
            <a:pPr eaLnBrk="1" hangingPunct="1"/>
            <a:r>
              <a:rPr lang="cs-CZ"/>
              <a:t>vzájemné působení zpravidla dvou různých společností, přijímající a přijímané, </a:t>
            </a:r>
          </a:p>
          <a:p>
            <a:pPr eaLnBrk="1" hangingPunct="1"/>
            <a:r>
              <a:rPr lang="cs-CZ"/>
              <a:t>které může v závislosti na řadě faktorů vyústit v různou míru a intenzitu začlenění imigrantů</a:t>
            </a:r>
          </a:p>
          <a:p>
            <a:pPr eaLnBrk="1" hangingPunct="1"/>
            <a:r>
              <a:rPr lang="cs-CZ"/>
              <a:t>do sociálních vazeb a</a:t>
            </a:r>
          </a:p>
          <a:p>
            <a:pPr eaLnBrk="1" hangingPunct="1"/>
            <a:r>
              <a:rPr lang="cs-CZ"/>
              <a:t>struktur většinové společnosti.</a:t>
            </a:r>
          </a:p>
          <a:p>
            <a:pPr eaLnBrk="1" hangingPunct="1"/>
            <a:endParaRPr lang="cs-C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57200" y="274638"/>
            <a:ext cx="8229600" cy="2011362"/>
          </a:xfrm>
        </p:spPr>
        <p:txBody>
          <a:bodyPr/>
          <a:lstStyle/>
          <a:p>
            <a:pPr eaLnBrk="1" hangingPunct="1"/>
            <a:r>
              <a:rPr lang="cs-CZ"/>
              <a:t>Sociální integrace </a:t>
            </a:r>
            <a:br>
              <a:rPr lang="cs-CZ"/>
            </a:br>
            <a:br>
              <a:rPr lang="cs-CZ" sz="1200"/>
            </a:br>
            <a:r>
              <a:rPr lang="cs-CZ" sz="2200"/>
              <a:t>kombinace modelu Race-Relation-Cycle a typologie Hartmuta Essera</a:t>
            </a:r>
            <a:br>
              <a:rPr lang="cs-CZ" sz="2200"/>
            </a:br>
            <a:r>
              <a:rPr lang="cs-CZ" sz="2200"/>
              <a:t>(podle H. Fassmanna)</a:t>
            </a:r>
          </a:p>
        </p:txBody>
      </p:sp>
      <p:graphicFrame>
        <p:nvGraphicFramePr>
          <p:cNvPr id="4" name="Zástupný symbol pro obsah 3"/>
          <p:cNvGraphicFramePr>
            <a:graphicFrameLocks noGrp="1"/>
          </p:cNvGraphicFramePr>
          <p:nvPr>
            <p:ph idx="1"/>
          </p:nvPr>
        </p:nvGraphicFramePr>
        <p:xfrm>
          <a:off x="428625" y="2571750"/>
          <a:ext cx="8229600" cy="3302000"/>
        </p:xfrm>
        <a:graphic>
          <a:graphicData uri="http://schemas.openxmlformats.org/drawingml/2006/table">
            <a:tbl>
              <a:tblPr firstRow="1" bandRow="1">
                <a:tableStyleId>{5C22544A-7EE6-4342-B048-85BDC9FD1C3A}</a:tableStyleId>
              </a:tblPr>
              <a:tblGrid>
                <a:gridCol w="1614470">
                  <a:extLst>
                    <a:ext uri="{9D8B030D-6E8A-4147-A177-3AD203B41FA5}">
                      <a16:colId xmlns:a16="http://schemas.microsoft.com/office/drawing/2014/main" val="20000"/>
                    </a:ext>
                  </a:extLst>
                </a:gridCol>
                <a:gridCol w="167737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cs-CZ" dirty="0"/>
                    </a:p>
                  </a:txBody>
                  <a:tcPr/>
                </a:tc>
                <a:tc gridSpan="2">
                  <a:txBody>
                    <a:bodyPr/>
                    <a:lstStyle/>
                    <a:p>
                      <a:pPr algn="ctr"/>
                      <a:r>
                        <a:rPr lang="cs-CZ" dirty="0" err="1"/>
                        <a:t>Race</a:t>
                      </a:r>
                      <a:r>
                        <a:rPr lang="cs-CZ" dirty="0"/>
                        <a:t>-</a:t>
                      </a:r>
                      <a:r>
                        <a:rPr lang="cs-CZ" dirty="0" err="1"/>
                        <a:t>Relation</a:t>
                      </a:r>
                      <a:r>
                        <a:rPr lang="cs-CZ" dirty="0"/>
                        <a:t>-</a:t>
                      </a:r>
                      <a:r>
                        <a:rPr lang="cs-CZ" dirty="0" err="1"/>
                        <a:t>Cycle</a:t>
                      </a:r>
                      <a:endParaRPr lang="cs-CZ" dirty="0"/>
                    </a:p>
                  </a:txBody>
                  <a:tcPr/>
                </a:tc>
                <a:tc hMerge="1">
                  <a:txBody>
                    <a:bodyPr/>
                    <a:lstStyle/>
                    <a:p>
                      <a:endParaRPr lang="cs-CZ" dirty="0"/>
                    </a:p>
                  </a:txBody>
                  <a:tcPr/>
                </a:tc>
                <a:tc gridSpan="2">
                  <a:txBody>
                    <a:bodyPr/>
                    <a:lstStyle/>
                    <a:p>
                      <a:pPr algn="ctr"/>
                      <a:r>
                        <a:rPr lang="cs-CZ" dirty="0"/>
                        <a:t>Rozvětvení</a:t>
                      </a:r>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ctr"/>
                      <a:r>
                        <a:rPr lang="cs-CZ" b="1" dirty="0"/>
                        <a:t>Fáze</a:t>
                      </a:r>
                    </a:p>
                  </a:txBody>
                  <a:tcPr/>
                </a:tc>
                <a:tc>
                  <a:txBody>
                    <a:bodyPr/>
                    <a:lstStyle/>
                    <a:p>
                      <a:pPr algn="ctr"/>
                      <a:r>
                        <a:rPr lang="cs-CZ" b="1" dirty="0"/>
                        <a:t>Proces</a:t>
                      </a:r>
                    </a:p>
                  </a:txBody>
                  <a:tcPr/>
                </a:tc>
                <a:tc gridSpan="3">
                  <a:txBody>
                    <a:bodyPr/>
                    <a:lstStyle/>
                    <a:p>
                      <a:pPr algn="ctr"/>
                      <a:r>
                        <a:rPr lang="cs-CZ" b="1" dirty="0"/>
                        <a:t>Typ sociální</a:t>
                      </a:r>
                      <a:r>
                        <a:rPr lang="cs-CZ" b="1" baseline="0" dirty="0"/>
                        <a:t> integrace</a:t>
                      </a:r>
                      <a:endParaRPr lang="cs-CZ" b="1"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1"/>
                  </a:ext>
                </a:extLst>
              </a:tr>
              <a:tr h="370840">
                <a:tc>
                  <a:txBody>
                    <a:bodyPr/>
                    <a:lstStyle/>
                    <a:p>
                      <a:r>
                        <a:rPr lang="cs-CZ" dirty="0"/>
                        <a:t>1</a:t>
                      </a:r>
                    </a:p>
                  </a:txBody>
                  <a:tcPr/>
                </a:tc>
                <a:tc>
                  <a:txBody>
                    <a:bodyPr/>
                    <a:lstStyle/>
                    <a:p>
                      <a:r>
                        <a:rPr lang="cs-CZ" dirty="0"/>
                        <a:t>Přistěhování První kontakt</a:t>
                      </a:r>
                    </a:p>
                  </a:txBody>
                  <a:tcPr/>
                </a:tc>
                <a:tc>
                  <a:txBody>
                    <a:bodyPr/>
                    <a:lstStyle/>
                    <a:p>
                      <a:r>
                        <a:rPr lang="cs-CZ" dirty="0"/>
                        <a:t>Segmentace</a:t>
                      </a:r>
                    </a:p>
                  </a:txBody>
                  <a:tcPr/>
                </a:tc>
                <a:tc>
                  <a:txBody>
                    <a:bodyPr/>
                    <a:lstStyle/>
                    <a:p>
                      <a:endParaRPr lang="cs-CZ" dirty="0"/>
                    </a:p>
                  </a:txBody>
                  <a:tcPr/>
                </a:tc>
                <a:tc>
                  <a:txBody>
                    <a:bodyPr/>
                    <a:lstStyle/>
                    <a:p>
                      <a:endParaRPr lang="cs-CZ"/>
                    </a:p>
                  </a:txBody>
                  <a:tcPr/>
                </a:tc>
                <a:extLst>
                  <a:ext uri="{0D108BD9-81ED-4DB2-BD59-A6C34878D82A}">
                    <a16:rowId xmlns:a16="http://schemas.microsoft.com/office/drawing/2014/main" val="10002"/>
                  </a:ext>
                </a:extLst>
              </a:tr>
              <a:tr h="370840">
                <a:tc>
                  <a:txBody>
                    <a:bodyPr/>
                    <a:lstStyle/>
                    <a:p>
                      <a:r>
                        <a:rPr lang="cs-CZ" dirty="0"/>
                        <a:t>2</a:t>
                      </a:r>
                    </a:p>
                  </a:txBody>
                  <a:tcPr/>
                </a:tc>
                <a:tc>
                  <a:txBody>
                    <a:bodyPr/>
                    <a:lstStyle/>
                    <a:p>
                      <a:r>
                        <a:rPr lang="cs-CZ" dirty="0"/>
                        <a:t>Konkurence</a:t>
                      </a:r>
                    </a:p>
                    <a:p>
                      <a:r>
                        <a:rPr lang="cs-CZ" dirty="0"/>
                        <a:t>Konflikt</a:t>
                      </a:r>
                    </a:p>
                  </a:txBody>
                  <a:tcPr/>
                </a:tc>
                <a:tc>
                  <a:txBody>
                    <a:bodyPr/>
                    <a:lstStyle/>
                    <a:p>
                      <a:r>
                        <a:rPr lang="cs-CZ" dirty="0"/>
                        <a:t>Segmentace</a:t>
                      </a:r>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10003"/>
                  </a:ext>
                </a:extLst>
              </a:tr>
              <a:tr h="370840">
                <a:tc>
                  <a:txBody>
                    <a:bodyPr/>
                    <a:lstStyle/>
                    <a:p>
                      <a:r>
                        <a:rPr lang="cs-CZ" dirty="0"/>
                        <a:t>3</a:t>
                      </a:r>
                    </a:p>
                  </a:txBody>
                  <a:tcPr/>
                </a:tc>
                <a:tc>
                  <a:txBody>
                    <a:bodyPr/>
                    <a:lstStyle/>
                    <a:p>
                      <a:r>
                        <a:rPr lang="cs-CZ" dirty="0"/>
                        <a:t>Přizpůsobení</a:t>
                      </a:r>
                      <a:r>
                        <a:rPr lang="cs-CZ" baseline="0" dirty="0"/>
                        <a:t> se většinové spol.</a:t>
                      </a:r>
                      <a:endParaRPr lang="cs-CZ" dirty="0"/>
                    </a:p>
                  </a:txBody>
                  <a:tcPr/>
                </a:tc>
                <a:tc>
                  <a:txBody>
                    <a:bodyPr/>
                    <a:lstStyle/>
                    <a:p>
                      <a:r>
                        <a:rPr lang="cs-CZ" dirty="0"/>
                        <a:t>Klesající segmentace</a:t>
                      </a:r>
                    </a:p>
                  </a:txBody>
                  <a:tcPr/>
                </a:tc>
                <a:tc>
                  <a:txBody>
                    <a:bodyPr/>
                    <a:lstStyle/>
                    <a:p>
                      <a:r>
                        <a:rPr lang="cs-CZ" dirty="0"/>
                        <a:t>Neúspěch přizpůsobení</a:t>
                      </a:r>
                    </a:p>
                  </a:txBody>
                  <a:tcPr/>
                </a:tc>
                <a:tc>
                  <a:txBody>
                    <a:bodyPr/>
                    <a:lstStyle/>
                    <a:p>
                      <a:r>
                        <a:rPr lang="cs-CZ" dirty="0"/>
                        <a:t>Segmentace </a:t>
                      </a:r>
                      <a:r>
                        <a:rPr lang="cs-CZ" baseline="0" dirty="0"/>
                        <a:t> Izolace </a:t>
                      </a:r>
                      <a:endParaRPr lang="cs-CZ" dirty="0"/>
                    </a:p>
                  </a:txBody>
                  <a:tcPr/>
                </a:tc>
                <a:extLst>
                  <a:ext uri="{0D108BD9-81ED-4DB2-BD59-A6C34878D82A}">
                    <a16:rowId xmlns:a16="http://schemas.microsoft.com/office/drawing/2014/main" val="10004"/>
                  </a:ext>
                </a:extLst>
              </a:tr>
              <a:tr h="370840">
                <a:tc>
                  <a:txBody>
                    <a:bodyPr/>
                    <a:lstStyle/>
                    <a:p>
                      <a:r>
                        <a:rPr lang="cs-CZ" dirty="0"/>
                        <a:t>4</a:t>
                      </a:r>
                    </a:p>
                  </a:txBody>
                  <a:tcPr/>
                </a:tc>
                <a:tc>
                  <a:txBody>
                    <a:bodyPr/>
                    <a:lstStyle/>
                    <a:p>
                      <a:r>
                        <a:rPr lang="cs-CZ" dirty="0"/>
                        <a:t>Zánik etnicity</a:t>
                      </a:r>
                    </a:p>
                  </a:txBody>
                  <a:tcPr/>
                </a:tc>
                <a:tc>
                  <a:txBody>
                    <a:bodyPr/>
                    <a:lstStyle/>
                    <a:p>
                      <a:r>
                        <a:rPr lang="cs-CZ" dirty="0"/>
                        <a:t>Asimilace</a:t>
                      </a:r>
                    </a:p>
                  </a:txBody>
                  <a:tcPr/>
                </a:tc>
                <a:tc>
                  <a:txBody>
                    <a:bodyPr/>
                    <a:lstStyle/>
                    <a:p>
                      <a:r>
                        <a:rPr lang="cs-CZ" dirty="0"/>
                        <a:t>Uchování</a:t>
                      </a:r>
                      <a:r>
                        <a:rPr lang="cs-CZ" baseline="0" dirty="0"/>
                        <a:t> etnicity </a:t>
                      </a:r>
                      <a:endParaRPr lang="cs-CZ" dirty="0"/>
                    </a:p>
                  </a:txBody>
                  <a:tcPr/>
                </a:tc>
                <a:tc>
                  <a:txBody>
                    <a:bodyPr/>
                    <a:lstStyle/>
                    <a:p>
                      <a:r>
                        <a:rPr lang="cs-CZ" dirty="0"/>
                        <a:t>Vícevrstvá integrace</a:t>
                      </a:r>
                    </a:p>
                  </a:txBody>
                  <a:tcPr/>
                </a:tc>
                <a:extLst>
                  <a:ext uri="{0D108BD9-81ED-4DB2-BD59-A6C34878D82A}">
                    <a16:rowId xmlns:a16="http://schemas.microsoft.com/office/drawing/2014/main" val="10005"/>
                  </a:ext>
                </a:extLst>
              </a:tr>
            </a:tbl>
          </a:graphicData>
        </a:graphic>
      </p:graphicFrame>
      <p:cxnSp>
        <p:nvCxnSpPr>
          <p:cNvPr id="10" name="Přímá spojovací šipka 9"/>
          <p:cNvCxnSpPr/>
          <p:nvPr/>
        </p:nvCxnSpPr>
        <p:spPr>
          <a:xfrm rot="5400000">
            <a:off x="384969" y="4615657"/>
            <a:ext cx="1944687"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cs-CZ"/>
              <a:t>Integrační politika a její koncepty</a:t>
            </a:r>
          </a:p>
        </p:txBody>
      </p:sp>
      <p:sp>
        <p:nvSpPr>
          <p:cNvPr id="3" name="Zástupný symbol pro obsah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cs-CZ" dirty="0"/>
              <a:t>normativnost = stanovení žádoucího cíle</a:t>
            </a:r>
          </a:p>
          <a:p>
            <a:pPr eaLnBrk="1" fontAlgn="auto" hangingPunct="1">
              <a:spcAft>
                <a:spcPts val="0"/>
              </a:spcAft>
              <a:buFont typeface="Arial" pitchFamily="34" charset="0"/>
              <a:buChar char="•"/>
              <a:defRPr/>
            </a:pPr>
            <a:r>
              <a:rPr lang="cs-CZ" dirty="0"/>
              <a:t>závislost na politických, sociálních, kulturních hodnotách společnosti</a:t>
            </a:r>
          </a:p>
          <a:p>
            <a:pPr eaLnBrk="1" fontAlgn="auto" hangingPunct="1">
              <a:spcAft>
                <a:spcPts val="0"/>
              </a:spcAft>
              <a:buFont typeface="Arial" pitchFamily="34" charset="0"/>
              <a:buChar char="•"/>
              <a:defRPr/>
            </a:pPr>
            <a:r>
              <a:rPr lang="cs-CZ" dirty="0"/>
              <a:t>koncept republikanismu, universalismu  </a:t>
            </a:r>
          </a:p>
          <a:p>
            <a:pPr lvl="1" eaLnBrk="1" fontAlgn="auto" hangingPunct="1">
              <a:spcAft>
                <a:spcPts val="0"/>
              </a:spcAft>
              <a:buFont typeface="Arial" pitchFamily="34" charset="0"/>
              <a:buChar char="–"/>
              <a:defRPr/>
            </a:pPr>
            <a:r>
              <a:rPr lang="cs-CZ" dirty="0"/>
              <a:t>univerzálnost práv a povinností, oddělení veřejné a soukromé sféry (Francie)</a:t>
            </a:r>
          </a:p>
          <a:p>
            <a:pPr eaLnBrk="1" fontAlgn="auto" hangingPunct="1">
              <a:spcAft>
                <a:spcPts val="0"/>
              </a:spcAft>
              <a:buFont typeface="Arial" pitchFamily="34" charset="0"/>
              <a:buChar char="•"/>
              <a:defRPr/>
            </a:pPr>
            <a:r>
              <a:rPr lang="cs-CZ" dirty="0"/>
              <a:t>koncept multikulturalismu </a:t>
            </a:r>
          </a:p>
          <a:p>
            <a:pPr lvl="1" eaLnBrk="1" fontAlgn="auto" hangingPunct="1">
              <a:spcAft>
                <a:spcPts val="0"/>
              </a:spcAft>
              <a:buFont typeface="Arial" pitchFamily="34" charset="0"/>
              <a:buChar char="–"/>
              <a:defRPr/>
            </a:pPr>
            <a:r>
              <a:rPr lang="cs-CZ" dirty="0"/>
              <a:t>„rovnocennost v jinakosti“ (Kanada)</a:t>
            </a:r>
          </a:p>
          <a:p>
            <a:pPr eaLnBrk="1" fontAlgn="auto" hangingPunct="1">
              <a:spcAft>
                <a:spcPts val="0"/>
              </a:spcAft>
              <a:buFont typeface="Arial" pitchFamily="34" charset="0"/>
              <a:buChar char="•"/>
              <a:defRPr/>
            </a:pPr>
            <a:r>
              <a:rPr lang="cs-CZ" dirty="0"/>
              <a:t>gastarbeiterský model</a:t>
            </a:r>
          </a:p>
          <a:p>
            <a:pPr lvl="1" eaLnBrk="1" fontAlgn="auto" hangingPunct="1">
              <a:spcAft>
                <a:spcPts val="0"/>
              </a:spcAft>
              <a:buFont typeface="Arial" pitchFamily="34" charset="0"/>
              <a:buChar char="–"/>
              <a:defRPr/>
            </a:pPr>
            <a:r>
              <a:rPr lang="cs-CZ" dirty="0"/>
              <a:t>snaha se nutnosti integrace vyhnout (Německo, Rakousko)  </a:t>
            </a:r>
          </a:p>
          <a:p>
            <a:pPr eaLnBrk="1" fontAlgn="auto" hangingPunct="1">
              <a:spcAft>
                <a:spcPts val="0"/>
              </a:spcAft>
              <a:buFont typeface="Arial" pitchFamily="34" charset="0"/>
              <a:buChar char="•"/>
              <a:defRPr/>
            </a:pPr>
            <a:r>
              <a:rPr lang="cs-CZ" dirty="0"/>
              <a:t>pragmatismus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Multikulturní společnost</a:t>
            </a:r>
          </a:p>
        </p:txBody>
      </p:sp>
      <p:sp>
        <p:nvSpPr>
          <p:cNvPr id="3" name="Zástupný symbol pro obsah 2"/>
          <p:cNvSpPr>
            <a:spLocks noGrp="1"/>
          </p:cNvSpPr>
          <p:nvPr>
            <p:ph sz="quarter" idx="1"/>
          </p:nvPr>
        </p:nvSpPr>
        <p:spPr/>
        <p:txBody>
          <a:bodyPr>
            <a:normAutofit fontScale="77500" lnSpcReduction="20000"/>
          </a:bodyPr>
          <a:lstStyle/>
          <a:p>
            <a:r>
              <a:rPr lang="cs-CZ" dirty="0"/>
              <a:t>popisuje stav, kdy v jedné společnosti/na jednom území žijí lidé původem z různých kulturních prostředí</a:t>
            </a:r>
          </a:p>
          <a:p>
            <a:pPr>
              <a:buNone/>
            </a:pPr>
            <a:r>
              <a:rPr lang="cs-CZ" dirty="0"/>
              <a:t>X</a:t>
            </a:r>
          </a:p>
          <a:p>
            <a:r>
              <a:rPr lang="cs-CZ" dirty="0"/>
              <a:t>multikulturalismus </a:t>
            </a:r>
          </a:p>
          <a:p>
            <a:pPr lvl="1"/>
            <a:r>
              <a:rPr lang="cs-CZ" dirty="0"/>
              <a:t>myšlenkový a politický směr (kulturní ideologie), který zastává stanovisko, že v jednom demokratickém státě mohou společně žít nejen jednotlivci, ale i skupiny s různou kulturou a zdůrazňuje prospěšnost kulturní rozmanitosti pro společnost a stát</a:t>
            </a:r>
          </a:p>
          <a:p>
            <a:pPr lvl="1"/>
            <a:r>
              <a:rPr lang="cs-CZ" dirty="0"/>
              <a:t>cílem je politicky sjednotit všechny občany bez ohledu na jejich původ, rasu, náboženské přesvědčení bez tlaku na setření či kulturních odlišností</a:t>
            </a:r>
          </a:p>
          <a:p>
            <a:pPr lvl="1"/>
            <a:r>
              <a:rPr lang="cs-CZ" dirty="0"/>
              <a:t>radikální multikulturalismus – včetně sexuálních menšin, asociálních lidí atd.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608112"/>
          </a:xfrm>
        </p:spPr>
        <p:txBody>
          <a:bodyPr>
            <a:noAutofit/>
          </a:bodyPr>
          <a:lstStyle/>
          <a:p>
            <a:r>
              <a:rPr lang="cs-CZ" sz="3600" dirty="0"/>
              <a:t>Interkulturalismus: nová cesta a cíl integrace?</a:t>
            </a:r>
          </a:p>
        </p:txBody>
      </p:sp>
      <p:sp>
        <p:nvSpPr>
          <p:cNvPr id="3" name="Zástupný symbol pro obsah 2"/>
          <p:cNvSpPr>
            <a:spLocks noGrp="1"/>
          </p:cNvSpPr>
          <p:nvPr>
            <p:ph sz="quarter" idx="1"/>
          </p:nvPr>
        </p:nvSpPr>
        <p:spPr>
          <a:xfrm>
            <a:off x="457200" y="980728"/>
            <a:ext cx="8229600" cy="5877272"/>
          </a:xfrm>
        </p:spPr>
        <p:txBody>
          <a:bodyPr>
            <a:noAutofit/>
          </a:bodyPr>
          <a:lstStyle/>
          <a:p>
            <a:r>
              <a:rPr lang="cs-CZ" sz="2000" dirty="0"/>
              <a:t>reakce na krizi multikulturalismu</a:t>
            </a:r>
          </a:p>
          <a:p>
            <a:r>
              <a:rPr lang="cs-CZ" sz="2000" dirty="0"/>
              <a:t>vychází z principů interkulturní výuky</a:t>
            </a:r>
          </a:p>
          <a:p>
            <a:r>
              <a:rPr lang="cs-CZ" sz="2000" dirty="0"/>
              <a:t>původ v kanadské provincii </a:t>
            </a:r>
            <a:r>
              <a:rPr lang="cs-CZ" sz="2000" dirty="0" err="1"/>
              <a:t>Québec</a:t>
            </a:r>
            <a:r>
              <a:rPr lang="cs-CZ" sz="2000" dirty="0"/>
              <a:t> v 70. letech</a:t>
            </a:r>
          </a:p>
          <a:p>
            <a:pPr lvl="1"/>
            <a:r>
              <a:rPr lang="cs-CZ" sz="2000" dirty="0"/>
              <a:t>paralelní alternativa pro kanadskou multikulturní doktrínu na federativní úrovni s cílem uchovat francouzskou identitu provincie</a:t>
            </a:r>
          </a:p>
          <a:p>
            <a:r>
              <a:rPr lang="cs-CZ" sz="2000" dirty="0"/>
              <a:t>usiluje o evoluci vládnoucí historické identity směrem k procesu, v němž mají všichni občané bez ohledu na svůj původ ve společnosti stejný hlas a ničí kultura nebo identita nemá privilegovaný status</a:t>
            </a:r>
          </a:p>
          <a:p>
            <a:r>
              <a:rPr lang="cs-CZ" sz="2000" dirty="0"/>
              <a:t>„</a:t>
            </a:r>
            <a:r>
              <a:rPr lang="cs-CZ" sz="2000" dirty="0" err="1"/>
              <a:t>culture</a:t>
            </a:r>
            <a:r>
              <a:rPr lang="cs-CZ" sz="2000" dirty="0"/>
              <a:t> </a:t>
            </a:r>
            <a:r>
              <a:rPr lang="cs-CZ" sz="2000" dirty="0" err="1"/>
              <a:t>of</a:t>
            </a:r>
            <a:r>
              <a:rPr lang="cs-CZ" sz="2000" dirty="0"/>
              <a:t> </a:t>
            </a:r>
            <a:r>
              <a:rPr lang="cs-CZ" sz="2000" dirty="0" err="1"/>
              <a:t>diversity</a:t>
            </a:r>
            <a:r>
              <a:rPr lang="cs-CZ" sz="2000" dirty="0"/>
              <a:t>“</a:t>
            </a:r>
          </a:p>
          <a:p>
            <a:r>
              <a:rPr lang="cs-CZ" sz="2000" dirty="0"/>
              <a:t>vychází z chování, preferencí, identity a schopností jednoho každého jedince, které spíše než rasová, náboženská nebo etnická příslušnost určují univerzální faktory jako věk, pohlaví, postavení na trhu práce a ekonomický status, vzdělání apod.</a:t>
            </a:r>
          </a:p>
          <a:p>
            <a:pPr>
              <a:buNone/>
            </a:pPr>
            <a:r>
              <a:rPr lang="cs-CZ" sz="2000" dirty="0"/>
              <a:t>           x  multikulturalismus v zásadě vychází z koexistence kultur a identit ve společnosti, ovšem žádnou z nich oficiálně neupřednostňuje a nevytváří tlak na to, aby členové jednotlivých skupin akceptovali život v heterogenní, multikulturní společnosti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dirty="0"/>
              <a:t>Migrant </a:t>
            </a:r>
            <a:r>
              <a:rPr lang="cs-CZ" dirty="0" err="1"/>
              <a:t>Integration</a:t>
            </a:r>
            <a:r>
              <a:rPr lang="cs-CZ" dirty="0"/>
              <a:t> </a:t>
            </a:r>
            <a:r>
              <a:rPr lang="cs-CZ" dirty="0" err="1"/>
              <a:t>Policy</a:t>
            </a:r>
            <a:r>
              <a:rPr lang="cs-CZ" dirty="0"/>
              <a:t> Index 2006 </a:t>
            </a:r>
          </a:p>
        </p:txBody>
      </p:sp>
      <p:sp>
        <p:nvSpPr>
          <p:cNvPr id="3" name="Zástupný symbol pro obsah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cs-CZ" dirty="0" err="1"/>
              <a:t>British</a:t>
            </a:r>
            <a:r>
              <a:rPr lang="cs-CZ" dirty="0"/>
              <a:t> </a:t>
            </a:r>
            <a:r>
              <a:rPr lang="cs-CZ" dirty="0" err="1"/>
              <a:t>Council</a:t>
            </a:r>
            <a:r>
              <a:rPr lang="cs-CZ" dirty="0"/>
              <a:t> + Migrant </a:t>
            </a:r>
            <a:r>
              <a:rPr lang="cs-CZ" dirty="0" err="1"/>
              <a:t>Policy</a:t>
            </a:r>
            <a:r>
              <a:rPr lang="cs-CZ" dirty="0"/>
              <a:t> </a:t>
            </a:r>
            <a:r>
              <a:rPr lang="cs-CZ" dirty="0" err="1"/>
              <a:t>Group</a:t>
            </a:r>
            <a:endParaRPr lang="cs-CZ" dirty="0"/>
          </a:p>
          <a:p>
            <a:pPr eaLnBrk="1" fontAlgn="auto" hangingPunct="1">
              <a:spcAft>
                <a:spcPts val="0"/>
              </a:spcAft>
              <a:buFont typeface="Arial" pitchFamily="34" charset="0"/>
              <a:buChar char="•"/>
              <a:defRPr/>
            </a:pPr>
            <a:r>
              <a:rPr lang="cs-CZ" dirty="0"/>
              <a:t>EU 25 + Kanada, Norsko a Švýcarsko</a:t>
            </a:r>
          </a:p>
          <a:p>
            <a:pPr eaLnBrk="1" fontAlgn="auto" hangingPunct="1">
              <a:spcAft>
                <a:spcPts val="0"/>
              </a:spcAft>
              <a:buFont typeface="Arial" pitchFamily="34" charset="0"/>
              <a:buChar char="•"/>
              <a:defRPr/>
            </a:pPr>
            <a:r>
              <a:rPr lang="cs-CZ" dirty="0"/>
              <a:t>6 kritérií pro hodnocení integrační politiky </a:t>
            </a:r>
          </a:p>
          <a:p>
            <a:pPr eaLnBrk="1" fontAlgn="auto" hangingPunct="1">
              <a:spcAft>
                <a:spcPts val="0"/>
              </a:spcAft>
              <a:buFont typeface="Arial" pitchFamily="34" charset="0"/>
              <a:buChar char="•"/>
              <a:defRPr/>
            </a:pPr>
            <a:r>
              <a:rPr lang="cs-CZ" dirty="0"/>
              <a:t>celkem 144 indikátorů</a:t>
            </a:r>
          </a:p>
          <a:p>
            <a:pPr eaLnBrk="1" fontAlgn="auto" hangingPunct="1">
              <a:spcAft>
                <a:spcPts val="0"/>
              </a:spcAft>
              <a:buFont typeface="Arial" pitchFamily="34" charset="0"/>
              <a:buNone/>
              <a:defRPr/>
            </a:pPr>
            <a:endParaRPr lang="cs-CZ" dirty="0"/>
          </a:p>
          <a:p>
            <a:pPr marL="514350" indent="-514350" eaLnBrk="1" fontAlgn="auto" hangingPunct="1">
              <a:spcAft>
                <a:spcPts val="0"/>
              </a:spcAft>
              <a:buFont typeface="Arial" pitchFamily="34" charset="0"/>
              <a:buAutoNum type="arabicParenR"/>
              <a:defRPr/>
            </a:pPr>
            <a:r>
              <a:rPr lang="cs-CZ" dirty="0"/>
              <a:t>přístup na pracovní trh</a:t>
            </a:r>
          </a:p>
          <a:p>
            <a:pPr marL="514350" indent="-514350" eaLnBrk="1" fontAlgn="auto" hangingPunct="1">
              <a:spcAft>
                <a:spcPts val="0"/>
              </a:spcAft>
              <a:buFont typeface="Arial" pitchFamily="34" charset="0"/>
              <a:buAutoNum type="arabicParenR"/>
              <a:defRPr/>
            </a:pPr>
            <a:r>
              <a:rPr lang="cs-CZ" dirty="0"/>
              <a:t>přístup k trvalému pobytu</a:t>
            </a:r>
          </a:p>
          <a:p>
            <a:pPr marL="514350" indent="-514350" eaLnBrk="1" fontAlgn="auto" hangingPunct="1">
              <a:spcAft>
                <a:spcPts val="0"/>
              </a:spcAft>
              <a:buFont typeface="Arial" pitchFamily="34" charset="0"/>
              <a:buAutoNum type="arabicParenR"/>
              <a:defRPr/>
            </a:pPr>
            <a:r>
              <a:rPr lang="cs-CZ" dirty="0"/>
              <a:t>slučování rodin</a:t>
            </a:r>
          </a:p>
          <a:p>
            <a:pPr marL="514350" indent="-514350" eaLnBrk="1" fontAlgn="auto" hangingPunct="1">
              <a:spcAft>
                <a:spcPts val="0"/>
              </a:spcAft>
              <a:buFont typeface="Arial" pitchFamily="34" charset="0"/>
              <a:buAutoNum type="arabicParenR"/>
              <a:defRPr/>
            </a:pPr>
            <a:r>
              <a:rPr lang="cs-CZ" dirty="0" err="1"/>
              <a:t>antidiskriminace</a:t>
            </a:r>
            <a:endParaRPr lang="cs-CZ" dirty="0"/>
          </a:p>
          <a:p>
            <a:pPr marL="514350" indent="-514350" eaLnBrk="1" fontAlgn="auto" hangingPunct="1">
              <a:spcAft>
                <a:spcPts val="0"/>
              </a:spcAft>
              <a:buFont typeface="Arial" pitchFamily="34" charset="0"/>
              <a:buAutoNum type="arabicParenR"/>
              <a:defRPr/>
            </a:pPr>
            <a:r>
              <a:rPr lang="cs-CZ" dirty="0"/>
              <a:t>politická participace</a:t>
            </a:r>
          </a:p>
          <a:p>
            <a:pPr marL="514350" indent="-514350" eaLnBrk="1" fontAlgn="auto" hangingPunct="1">
              <a:spcAft>
                <a:spcPts val="0"/>
              </a:spcAft>
              <a:buFont typeface="Arial" pitchFamily="34" charset="0"/>
              <a:buAutoNum type="arabicParenR"/>
              <a:defRPr/>
            </a:pPr>
            <a:r>
              <a:rPr lang="cs-CZ" dirty="0"/>
              <a:t>přístup ke státnímu občanství</a:t>
            </a:r>
          </a:p>
          <a:p>
            <a:pPr marL="514350" indent="-514350" eaLnBrk="1" fontAlgn="auto" hangingPunct="1">
              <a:spcAft>
                <a:spcPts val="0"/>
              </a:spcAft>
              <a:buFont typeface="Arial" pitchFamily="34" charset="0"/>
              <a:buAutoNum type="arabicParenR"/>
              <a:defRPr/>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sz="4000"/>
              <a:t>Migrant Integration Policy Index 2006 </a:t>
            </a:r>
          </a:p>
        </p:txBody>
      </p:sp>
      <p:sp>
        <p:nvSpPr>
          <p:cNvPr id="26627" name="Zástupný symbol pro obsah 2"/>
          <p:cNvSpPr>
            <a:spLocks noGrp="1"/>
          </p:cNvSpPr>
          <p:nvPr>
            <p:ph idx="1"/>
          </p:nvPr>
        </p:nvSpPr>
        <p:spPr>
          <a:xfrm>
            <a:off x="457200" y="1357313"/>
            <a:ext cx="8229600" cy="4768850"/>
          </a:xfrm>
        </p:spPr>
        <p:txBody>
          <a:bodyPr/>
          <a:lstStyle/>
          <a:p>
            <a:pPr algn="ctr">
              <a:buFont typeface="Arial" charset="0"/>
              <a:buNone/>
            </a:pPr>
            <a:r>
              <a:rPr lang="cs-CZ"/>
              <a:t>Německo</a:t>
            </a:r>
          </a:p>
          <a:p>
            <a:pPr algn="ctr">
              <a:buFont typeface="Arial" charset="0"/>
              <a:buNone/>
            </a:pPr>
            <a:endParaRPr lang="cs-CZ"/>
          </a:p>
          <a:p>
            <a:endParaRPr lang="cs-CZ"/>
          </a:p>
        </p:txBody>
      </p:sp>
      <p:pic>
        <p:nvPicPr>
          <p:cNvPr id="26628" name="Obrázek 3" descr="de_overview.gif"/>
          <p:cNvPicPr>
            <a:picLocks noChangeAspect="1"/>
          </p:cNvPicPr>
          <p:nvPr/>
        </p:nvPicPr>
        <p:blipFill>
          <a:blip r:embed="rId2" cstate="print"/>
          <a:srcRect/>
          <a:stretch>
            <a:fillRect/>
          </a:stretch>
        </p:blipFill>
        <p:spPr bwMode="auto">
          <a:xfrm>
            <a:off x="1643063" y="2214563"/>
            <a:ext cx="6548437" cy="4000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dirty="0"/>
              <a:t>Migrant </a:t>
            </a:r>
            <a:r>
              <a:rPr lang="cs-CZ" dirty="0" err="1"/>
              <a:t>Integration</a:t>
            </a:r>
            <a:r>
              <a:rPr lang="cs-CZ" dirty="0"/>
              <a:t> </a:t>
            </a:r>
            <a:r>
              <a:rPr lang="cs-CZ" dirty="0" err="1"/>
              <a:t>Policy</a:t>
            </a:r>
            <a:r>
              <a:rPr lang="cs-CZ" dirty="0"/>
              <a:t> Index 2006 </a:t>
            </a:r>
          </a:p>
        </p:txBody>
      </p:sp>
      <p:sp>
        <p:nvSpPr>
          <p:cNvPr id="3" name="Zástupný symbol pro obsah 2"/>
          <p:cNvSpPr>
            <a:spLocks noGrp="1"/>
          </p:cNvSpPr>
          <p:nvPr>
            <p:ph idx="1"/>
          </p:nvPr>
        </p:nvSpPr>
        <p:spPr>
          <a:xfrm>
            <a:off x="457200" y="1428750"/>
            <a:ext cx="8229600" cy="5143500"/>
          </a:xfrm>
        </p:spPr>
        <p:txBody>
          <a:bodyPr rtlCol="0">
            <a:normAutofit fontScale="85000" lnSpcReduction="20000"/>
          </a:bodyPr>
          <a:lstStyle/>
          <a:p>
            <a:pPr algn="ctr" eaLnBrk="1" fontAlgn="auto" hangingPunct="1">
              <a:spcAft>
                <a:spcPts val="0"/>
              </a:spcAft>
              <a:buFont typeface="Arial" pitchFamily="34" charset="0"/>
              <a:buNone/>
              <a:defRPr/>
            </a:pPr>
            <a:r>
              <a:rPr lang="cs-CZ" sz="3800" dirty="0"/>
              <a:t>Rakousko</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r" eaLnBrk="1" fontAlgn="auto" hangingPunct="1">
              <a:spcAft>
                <a:spcPts val="0"/>
              </a:spcAft>
              <a:buFont typeface="Arial" pitchFamily="34" charset="0"/>
              <a:buNone/>
              <a:defRPr/>
            </a:pPr>
            <a:r>
              <a:rPr lang="cs-CZ" sz="1200" dirty="0"/>
              <a:t>Zdroj: http://www.</a:t>
            </a:r>
            <a:r>
              <a:rPr lang="cs-CZ" sz="1200" dirty="0" err="1"/>
              <a:t>integrationindex.eu</a:t>
            </a:r>
            <a:r>
              <a:rPr lang="cs-CZ" sz="1200" dirty="0"/>
              <a:t>/</a:t>
            </a:r>
            <a:r>
              <a:rPr lang="cs-CZ" sz="1200" dirty="0" err="1"/>
              <a:t>integrationindex</a:t>
            </a:r>
            <a:r>
              <a:rPr lang="cs-CZ" sz="1200" dirty="0"/>
              <a:t>/2299.html</a:t>
            </a:r>
          </a:p>
        </p:txBody>
      </p:sp>
      <p:pic>
        <p:nvPicPr>
          <p:cNvPr id="28676" name="Obrázek 3" descr="at_overview.gif"/>
          <p:cNvPicPr>
            <a:picLocks noChangeAspect="1"/>
          </p:cNvPicPr>
          <p:nvPr/>
        </p:nvPicPr>
        <p:blipFill>
          <a:blip r:embed="rId2" cstate="print"/>
          <a:srcRect/>
          <a:stretch>
            <a:fillRect/>
          </a:stretch>
        </p:blipFill>
        <p:spPr bwMode="auto">
          <a:xfrm>
            <a:off x="1500188" y="2143125"/>
            <a:ext cx="6786562" cy="4143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C3E157-914A-8BD2-A545-55CCF8785F3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C04ECE5-CDF7-40E9-B967-E6E63A87687F}"/>
              </a:ext>
            </a:extLst>
          </p:cNvPr>
          <p:cNvSpPr>
            <a:spLocks noGrp="1"/>
          </p:cNvSpPr>
          <p:nvPr>
            <p:ph idx="1"/>
          </p:nvPr>
        </p:nvSpPr>
        <p:spPr>
          <a:xfrm>
            <a:off x="457200" y="274638"/>
            <a:ext cx="8229600" cy="5851525"/>
          </a:xfrm>
        </p:spPr>
        <p:txBody>
          <a:bodyPr/>
          <a:lstStyle/>
          <a:p>
            <a:pPr marL="0" indent="0">
              <a:buNone/>
            </a:pPr>
            <a:r>
              <a:rPr lang="cs-CZ" sz="2200" b="0" i="0" dirty="0">
                <a:solidFill>
                  <a:srgbClr val="000000"/>
                </a:solidFill>
                <a:effectLst/>
                <a:highlight>
                  <a:srgbClr val="FFFFFF"/>
                </a:highlight>
                <a:latin typeface="Georgia" panose="02040502050405020303" pitchFamily="18" charset="0"/>
              </a:rPr>
              <a:t>„Čím více dětí z různých prostředí se sejde, tím větší je pravděpodobnost, že budou konflikty větší,“ řekla </a:t>
            </a:r>
            <a:r>
              <a:rPr lang="cs-CZ" sz="2200" b="0" i="0" dirty="0" err="1">
                <a:solidFill>
                  <a:srgbClr val="000000"/>
                </a:solidFill>
                <a:effectLst/>
                <a:highlight>
                  <a:srgbClr val="FFFFFF"/>
                </a:highlight>
                <a:latin typeface="Georgia" panose="02040502050405020303" pitchFamily="18" charset="0"/>
              </a:rPr>
              <a:t>Prienová</a:t>
            </a:r>
            <a:r>
              <a:rPr lang="cs-CZ" sz="2200" b="0" i="0" dirty="0">
                <a:solidFill>
                  <a:srgbClr val="000000"/>
                </a:solidFill>
                <a:effectLst/>
                <a:highlight>
                  <a:srgbClr val="FFFFFF"/>
                </a:highlight>
                <a:latin typeface="Georgia" panose="02040502050405020303" pitchFamily="18" charset="0"/>
              </a:rPr>
              <a:t>. Stahl tvrdí, že vedení škol se snaží problémy ututlat. „Polovina ředitelů škol lže ze strachu o pověst školy a o své vlastní postavení. V opačném případě přijde tlak shora ve stylu: Cože, vy nemáte školu pod kontrolou? Mottem je držet jazyk za zuby,“ </a:t>
            </a:r>
            <a:r>
              <a:rPr lang="cs-CZ" sz="2200" b="0" i="0" u="sng" dirty="0">
                <a:solidFill>
                  <a:srgbClr val="000066"/>
                </a:solidFill>
                <a:effectLst/>
                <a:highlight>
                  <a:srgbClr val="FFFFFF"/>
                </a:highlight>
                <a:latin typeface="Georgia" panose="02040502050405020303" pitchFamily="18" charset="0"/>
                <a:hlinkClick r:id="rId2"/>
              </a:rPr>
              <a:t>popisuje Stahl v rozhovoru pro web týdeníku Focus</a:t>
            </a:r>
            <a:r>
              <a:rPr lang="cs-CZ" sz="2200" b="0" i="0" dirty="0">
                <a:solidFill>
                  <a:srgbClr val="000000"/>
                </a:solidFill>
                <a:effectLst/>
                <a:highlight>
                  <a:srgbClr val="FFFFFF"/>
                </a:highlight>
                <a:latin typeface="Georgia" panose="02040502050405020303" pitchFamily="18" charset="0"/>
              </a:rPr>
              <a:t>.</a:t>
            </a:r>
          </a:p>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Souhlasí s ním také poslanec zemského parlamentu Bádensko-Württemberska za FDP Hans-Ulrich </a:t>
            </a:r>
            <a:r>
              <a:rPr lang="cs-CZ" sz="2200" b="0" i="0" dirty="0" err="1">
                <a:solidFill>
                  <a:srgbClr val="000000"/>
                </a:solidFill>
                <a:effectLst/>
                <a:highlight>
                  <a:srgbClr val="FFFFFF"/>
                </a:highlight>
                <a:latin typeface="Georgia" panose="02040502050405020303" pitchFamily="18" charset="0"/>
              </a:rPr>
              <a:t>Rülke</a:t>
            </a:r>
            <a:r>
              <a:rPr lang="cs-CZ" sz="2200" b="0" i="0" dirty="0">
                <a:solidFill>
                  <a:srgbClr val="000000"/>
                </a:solidFill>
                <a:effectLst/>
                <a:highlight>
                  <a:srgbClr val="FFFFFF"/>
                </a:highlight>
                <a:latin typeface="Georgia" panose="02040502050405020303" pitchFamily="18" charset="0"/>
              </a:rPr>
              <a:t>, profesí středoškolský učitel. „Pokud ti, kteří mají být integrováni, tvoří většinu, situace se mění,“ </a:t>
            </a:r>
            <a:r>
              <a:rPr lang="cs-CZ" sz="2200" b="0" i="0" u="sng" dirty="0">
                <a:solidFill>
                  <a:srgbClr val="000066"/>
                </a:solidFill>
                <a:effectLst/>
                <a:highlight>
                  <a:srgbClr val="FFFFFF"/>
                </a:highlight>
                <a:latin typeface="Georgia" panose="02040502050405020303" pitchFamily="18" charset="0"/>
                <a:hlinkClick r:id="rId3"/>
              </a:rPr>
              <a:t>říká v deníku </a:t>
            </a:r>
            <a:r>
              <a:rPr lang="cs-CZ" sz="2200" b="0" i="0" u="sng" dirty="0" err="1">
                <a:solidFill>
                  <a:srgbClr val="000066"/>
                </a:solidFill>
                <a:effectLst/>
                <a:highlight>
                  <a:srgbClr val="FFFFFF"/>
                </a:highlight>
                <a:latin typeface="Georgia" panose="02040502050405020303" pitchFamily="18" charset="0"/>
                <a:hlinkClick r:id="rId3"/>
              </a:rPr>
              <a:t>Bild</a:t>
            </a:r>
            <a:r>
              <a:rPr lang="cs-CZ" sz="2200" b="0" i="0" dirty="0">
                <a:solidFill>
                  <a:srgbClr val="000000"/>
                </a:solidFill>
                <a:effectLst/>
                <a:highlight>
                  <a:srgbClr val="FFFFFF"/>
                </a:highlight>
                <a:latin typeface="Georgia" panose="02040502050405020303" pitchFamily="18" charset="0"/>
              </a:rPr>
              <a:t>. Ve venkovských oblastech je integrace menší problém než ve městech, kde se podle jeho slov „již dá mluvit o neúspěchu“. „Pokud budou ti, kteří mají být integrováni, tvořit většinu, situace se překlopí,“ říká </a:t>
            </a:r>
            <a:r>
              <a:rPr lang="cs-CZ" sz="2200" b="0" i="0" dirty="0" err="1">
                <a:solidFill>
                  <a:srgbClr val="000000"/>
                </a:solidFill>
                <a:effectLst/>
                <a:highlight>
                  <a:srgbClr val="FFFFFF"/>
                </a:highlight>
                <a:latin typeface="Georgia" panose="02040502050405020303" pitchFamily="18" charset="0"/>
              </a:rPr>
              <a:t>Rülke</a:t>
            </a:r>
            <a:r>
              <a:rPr lang="cs-CZ" sz="2200" b="0" i="0" dirty="0">
                <a:solidFill>
                  <a:srgbClr val="000000"/>
                </a:solidFill>
                <a:effectLst/>
                <a:highlight>
                  <a:srgbClr val="FFFFFF"/>
                </a:highlight>
                <a:latin typeface="Georgia" panose="02040502050405020303" pitchFamily="18" charset="0"/>
              </a:rPr>
              <a:t> a pokračuje: „Máme příliš mnoho imigrace, zejména od lidí, kteří nechtějí pracovat. To má dopad na školy. Děti dobře integrovaných a pracujících rodičů se integrují snadněji“.</a:t>
            </a:r>
            <a:endParaRPr lang="cs-CZ" sz="2200" dirty="0"/>
          </a:p>
        </p:txBody>
      </p:sp>
    </p:spTree>
    <p:extLst>
      <p:ext uri="{BB962C8B-B14F-4D97-AF65-F5344CB8AC3E}">
        <p14:creationId xmlns:p14="http://schemas.microsoft.com/office/powerpoint/2010/main" val="2160998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sz="4000" dirty="0"/>
              <a:t>Migrant </a:t>
            </a:r>
            <a:r>
              <a:rPr lang="cs-CZ" sz="4000" dirty="0" err="1"/>
              <a:t>Integration</a:t>
            </a:r>
            <a:r>
              <a:rPr lang="cs-CZ" sz="4000" dirty="0"/>
              <a:t> </a:t>
            </a:r>
            <a:r>
              <a:rPr lang="cs-CZ" sz="4000" dirty="0" err="1"/>
              <a:t>Policy</a:t>
            </a:r>
            <a:r>
              <a:rPr lang="cs-CZ" sz="4000" dirty="0"/>
              <a:t> Index 2006 </a:t>
            </a:r>
          </a:p>
        </p:txBody>
      </p:sp>
      <p:sp>
        <p:nvSpPr>
          <p:cNvPr id="29699" name="Zástupný symbol pro obsah 2"/>
          <p:cNvSpPr>
            <a:spLocks noGrp="1"/>
          </p:cNvSpPr>
          <p:nvPr>
            <p:ph idx="1"/>
          </p:nvPr>
        </p:nvSpPr>
        <p:spPr>
          <a:xfrm>
            <a:off x="457200" y="1357313"/>
            <a:ext cx="8229600" cy="4768850"/>
          </a:xfrm>
        </p:spPr>
        <p:txBody>
          <a:bodyPr/>
          <a:lstStyle/>
          <a:p>
            <a:pPr algn="ctr">
              <a:buFont typeface="Arial" charset="0"/>
              <a:buNone/>
            </a:pPr>
            <a:r>
              <a:rPr lang="cs-CZ"/>
              <a:t>Česká republika</a:t>
            </a:r>
          </a:p>
        </p:txBody>
      </p:sp>
      <p:pic>
        <p:nvPicPr>
          <p:cNvPr id="29700" name="Obrázek 3" descr="cz_overview.gif"/>
          <p:cNvPicPr>
            <a:picLocks noChangeAspect="1"/>
          </p:cNvPicPr>
          <p:nvPr/>
        </p:nvPicPr>
        <p:blipFill>
          <a:blip r:embed="rId2" cstate="print"/>
          <a:srcRect/>
          <a:stretch>
            <a:fillRect/>
          </a:stretch>
        </p:blipFill>
        <p:spPr bwMode="auto">
          <a:xfrm>
            <a:off x="1571625" y="2143125"/>
            <a:ext cx="6834188" cy="41005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850106"/>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Europe.jpg"/>
          <p:cNvPicPr>
            <a:picLocks noGrp="1" noChangeAspect="1"/>
          </p:cNvPicPr>
          <p:nvPr>
            <p:ph idx="1"/>
          </p:nvPr>
        </p:nvPicPr>
        <p:blipFill>
          <a:blip r:embed="rId2" cstate="print"/>
          <a:stretch>
            <a:fillRect/>
          </a:stretch>
        </p:blipFill>
        <p:spPr>
          <a:xfrm>
            <a:off x="467544" y="1090554"/>
            <a:ext cx="5707286" cy="5434790"/>
          </a:xfrm>
        </p:spPr>
      </p:pic>
      <p:pic>
        <p:nvPicPr>
          <p:cNvPr id="5" name="Obrázek 4" descr="MIPEX_2015_Legend.jpg"/>
          <p:cNvPicPr>
            <a:picLocks noChangeAspect="1"/>
          </p:cNvPicPr>
          <p:nvPr/>
        </p:nvPicPr>
        <p:blipFill>
          <a:blip r:embed="rId3" cstate="print"/>
          <a:stretch>
            <a:fillRect/>
          </a:stretch>
        </p:blipFill>
        <p:spPr>
          <a:xfrm>
            <a:off x="6300192" y="2420888"/>
            <a:ext cx="2438400" cy="2438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712968" cy="706090"/>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Germany.jpg"/>
          <p:cNvPicPr>
            <a:picLocks noGrp="1" noChangeAspect="1"/>
          </p:cNvPicPr>
          <p:nvPr>
            <p:ph idx="1"/>
          </p:nvPr>
        </p:nvPicPr>
        <p:blipFill>
          <a:blip r:embed="rId2" cstate="print"/>
          <a:stretch>
            <a:fillRect/>
          </a:stretch>
        </p:blipFill>
        <p:spPr>
          <a:xfrm>
            <a:off x="1763688" y="980728"/>
            <a:ext cx="5200501" cy="507229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706090"/>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Austria.jpg"/>
          <p:cNvPicPr>
            <a:picLocks noGrp="1" noChangeAspect="1"/>
          </p:cNvPicPr>
          <p:nvPr>
            <p:ph idx="1"/>
          </p:nvPr>
        </p:nvPicPr>
        <p:blipFill>
          <a:blip r:embed="rId2" cstate="print"/>
          <a:stretch>
            <a:fillRect/>
          </a:stretch>
        </p:blipFill>
        <p:spPr>
          <a:xfrm>
            <a:off x="1835696" y="1037157"/>
            <a:ext cx="5184576" cy="5089007"/>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324528" cy="850106"/>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CzechRep.jpg"/>
          <p:cNvPicPr>
            <a:picLocks noGrp="1" noChangeAspect="1"/>
          </p:cNvPicPr>
          <p:nvPr>
            <p:ph idx="1"/>
          </p:nvPr>
        </p:nvPicPr>
        <p:blipFill>
          <a:blip r:embed="rId2" cstate="print"/>
          <a:stretch>
            <a:fillRect/>
          </a:stretch>
        </p:blipFill>
        <p:spPr>
          <a:xfrm>
            <a:off x="1808913" y="1093505"/>
            <a:ext cx="5643407" cy="5503848"/>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Německo</a:t>
            </a:r>
            <a:r>
              <a:rPr lang="cs-CZ" dirty="0"/>
              <a:t>, </a:t>
            </a:r>
            <a:r>
              <a:rPr lang="cs-CZ" dirty="0">
                <a:solidFill>
                  <a:srgbClr val="00B0F0"/>
                </a:solidFill>
              </a:rPr>
              <a:t>Rakousko</a:t>
            </a:r>
            <a:r>
              <a:rPr lang="cs-CZ" dirty="0"/>
              <a:t>, </a:t>
            </a:r>
            <a:r>
              <a:rPr lang="cs-CZ" dirty="0">
                <a:solidFill>
                  <a:srgbClr val="FFC000"/>
                </a:solidFill>
              </a:rPr>
              <a:t>Česko</a:t>
            </a:r>
          </a:p>
        </p:txBody>
      </p:sp>
      <p:pic>
        <p:nvPicPr>
          <p:cNvPr id="4" name="Zástupný symbol pro obsah 3" descr="MIPEX_2015_compAUT_GER_CZE.jpg"/>
          <p:cNvPicPr>
            <a:picLocks noGrp="1" noChangeAspect="1"/>
          </p:cNvPicPr>
          <p:nvPr>
            <p:ph idx="1"/>
          </p:nvPr>
        </p:nvPicPr>
        <p:blipFill>
          <a:blip r:embed="rId3" cstate="print"/>
          <a:stretch>
            <a:fillRect/>
          </a:stretch>
        </p:blipFill>
        <p:spPr>
          <a:xfrm>
            <a:off x="395536" y="1412776"/>
            <a:ext cx="8268481" cy="5033606"/>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sz="4000" dirty="0"/>
              <a:t>Seminář 23. 4. 2023</a:t>
            </a:r>
          </a:p>
        </p:txBody>
      </p:sp>
      <p:sp>
        <p:nvSpPr>
          <p:cNvPr id="5123" name="Zástupný symbol pro obsah 2"/>
          <p:cNvSpPr>
            <a:spLocks noGrp="1"/>
          </p:cNvSpPr>
          <p:nvPr>
            <p:ph idx="1"/>
          </p:nvPr>
        </p:nvSpPr>
        <p:spPr/>
        <p:txBody>
          <a:bodyPr/>
          <a:lstStyle/>
          <a:p>
            <a:pPr algn="ctr">
              <a:buFont typeface="Arial" charset="0"/>
              <a:buNone/>
            </a:pPr>
            <a:r>
              <a:rPr lang="cs-CZ" b="1" dirty="0"/>
              <a:t>Text na přípravu:</a:t>
            </a:r>
          </a:p>
          <a:p>
            <a:pPr algn="ctr">
              <a:buFont typeface="Arial" charset="0"/>
              <a:buNone/>
            </a:pPr>
            <a:endParaRPr lang="cs-CZ" sz="2400" b="1" dirty="0"/>
          </a:p>
          <a:p>
            <a:pPr algn="ctr">
              <a:buNone/>
            </a:pPr>
            <a:r>
              <a:rPr lang="cs-CZ" sz="2400" b="1" dirty="0" err="1"/>
              <a:t>Reinhard</a:t>
            </a:r>
            <a:r>
              <a:rPr lang="cs-CZ" sz="2400" b="1" dirty="0"/>
              <a:t> </a:t>
            </a:r>
            <a:r>
              <a:rPr lang="cs-CZ" sz="2400" b="1" dirty="0" err="1"/>
              <a:t>Heinisch</a:t>
            </a:r>
            <a:r>
              <a:rPr lang="cs-CZ" sz="2400" b="1" dirty="0"/>
              <a:t>, „</a:t>
            </a:r>
            <a:r>
              <a:rPr lang="cs-CZ" sz="2400" b="1" dirty="0" err="1"/>
              <a:t>Austria</a:t>
            </a:r>
            <a:r>
              <a:rPr lang="cs-CZ" sz="2400" b="1" dirty="0"/>
              <a:t>: </a:t>
            </a:r>
            <a:r>
              <a:rPr lang="cs-CZ" sz="2400" b="1" dirty="0" err="1"/>
              <a:t>The</a:t>
            </a:r>
            <a:r>
              <a:rPr lang="cs-CZ" sz="2400" b="1" dirty="0"/>
              <a:t> </a:t>
            </a:r>
            <a:r>
              <a:rPr lang="cs-CZ" sz="2400" b="1" dirty="0" err="1"/>
              <a:t>Structure</a:t>
            </a:r>
            <a:r>
              <a:rPr lang="cs-CZ" sz="2400" b="1" dirty="0"/>
              <a:t> </a:t>
            </a:r>
            <a:r>
              <a:rPr lang="cs-CZ" sz="2400" b="1" dirty="0" err="1"/>
              <a:t>and</a:t>
            </a:r>
            <a:r>
              <a:rPr lang="cs-CZ" sz="2400" b="1" dirty="0"/>
              <a:t> </a:t>
            </a:r>
            <a:r>
              <a:rPr lang="cs-CZ" sz="2400" b="1" dirty="0" err="1"/>
              <a:t>Agency</a:t>
            </a:r>
            <a:r>
              <a:rPr lang="cs-CZ" sz="2400" b="1" dirty="0"/>
              <a:t> </a:t>
            </a:r>
            <a:r>
              <a:rPr lang="cs-CZ" sz="2400" b="1" dirty="0" err="1"/>
              <a:t>of</a:t>
            </a:r>
            <a:r>
              <a:rPr lang="cs-CZ" sz="2400" b="1" dirty="0"/>
              <a:t> </a:t>
            </a:r>
            <a:r>
              <a:rPr lang="cs-CZ" sz="2400" b="1" dirty="0" err="1"/>
              <a:t>Austrian</a:t>
            </a:r>
            <a:r>
              <a:rPr lang="cs-CZ" sz="2400" b="1" dirty="0"/>
              <a:t> </a:t>
            </a:r>
            <a:r>
              <a:rPr lang="cs-CZ" sz="2400" b="1" dirty="0" err="1"/>
              <a:t>Populism</a:t>
            </a:r>
            <a:r>
              <a:rPr lang="cs-CZ" sz="2400" b="1" dirty="0"/>
              <a:t>“, in Daniele </a:t>
            </a:r>
            <a:r>
              <a:rPr lang="cs-CZ" sz="2400" b="1" dirty="0" err="1"/>
              <a:t>Albertazzi</a:t>
            </a:r>
            <a:r>
              <a:rPr lang="cs-CZ" sz="2400" b="1" dirty="0"/>
              <a:t> a </a:t>
            </a:r>
            <a:r>
              <a:rPr lang="cs-CZ" sz="2400" b="1" dirty="0" err="1"/>
              <a:t>Duncan</a:t>
            </a:r>
            <a:r>
              <a:rPr lang="cs-CZ" sz="2400" b="1" dirty="0"/>
              <a:t> </a:t>
            </a:r>
            <a:r>
              <a:rPr lang="cs-CZ" sz="2400" b="1" dirty="0" err="1"/>
              <a:t>McDonell</a:t>
            </a:r>
            <a:r>
              <a:rPr lang="cs-CZ" sz="2400" b="1" dirty="0"/>
              <a:t> (</a:t>
            </a:r>
            <a:r>
              <a:rPr lang="cs-CZ" sz="2400" b="1" dirty="0" err="1"/>
              <a:t>eds</a:t>
            </a:r>
            <a:r>
              <a:rPr lang="cs-CZ" sz="2400" b="1" dirty="0"/>
              <a:t>.), </a:t>
            </a:r>
            <a:r>
              <a:rPr lang="cs-CZ" sz="2400" b="1" dirty="0" err="1"/>
              <a:t>Twenty</a:t>
            </a:r>
            <a:r>
              <a:rPr lang="cs-CZ" sz="2400" b="1" dirty="0"/>
              <a:t>-</a:t>
            </a:r>
            <a:r>
              <a:rPr lang="cs-CZ" sz="2400" b="1" dirty="0" err="1"/>
              <a:t>First</a:t>
            </a:r>
            <a:r>
              <a:rPr lang="cs-CZ" sz="2400" b="1" dirty="0"/>
              <a:t> </a:t>
            </a:r>
            <a:r>
              <a:rPr lang="cs-CZ" sz="2400" b="1" dirty="0" err="1"/>
              <a:t>Century</a:t>
            </a:r>
            <a:r>
              <a:rPr lang="cs-CZ" sz="2400" b="1" dirty="0"/>
              <a:t> </a:t>
            </a:r>
            <a:r>
              <a:rPr lang="cs-CZ" sz="2400" b="1" dirty="0" err="1"/>
              <a:t>Populism</a:t>
            </a:r>
            <a:r>
              <a:rPr lang="cs-CZ" sz="2400" b="1" dirty="0"/>
              <a:t>. </a:t>
            </a:r>
            <a:r>
              <a:rPr lang="cs-CZ" sz="2400" b="1" dirty="0" err="1"/>
              <a:t>The</a:t>
            </a:r>
            <a:r>
              <a:rPr lang="cs-CZ" sz="2400" b="1" dirty="0"/>
              <a:t> </a:t>
            </a:r>
            <a:r>
              <a:rPr lang="cs-CZ" sz="2400" b="1" dirty="0" err="1"/>
              <a:t>Spectre</a:t>
            </a:r>
            <a:r>
              <a:rPr lang="cs-CZ" sz="2400" b="1" dirty="0"/>
              <a:t> </a:t>
            </a:r>
            <a:r>
              <a:rPr lang="cs-CZ" sz="2400" b="1" dirty="0" err="1"/>
              <a:t>of</a:t>
            </a:r>
            <a:r>
              <a:rPr lang="cs-CZ" sz="2400" b="1" dirty="0"/>
              <a:t> Western </a:t>
            </a:r>
            <a:r>
              <a:rPr lang="cs-CZ" sz="2400" b="1" dirty="0" err="1"/>
              <a:t>European</a:t>
            </a:r>
            <a:r>
              <a:rPr lang="cs-CZ" sz="2400" b="1" dirty="0"/>
              <a:t> </a:t>
            </a:r>
            <a:r>
              <a:rPr lang="cs-CZ" sz="2400" b="1" dirty="0" err="1"/>
              <a:t>Democracy</a:t>
            </a:r>
            <a:r>
              <a:rPr lang="cs-CZ" sz="2400" b="1" dirty="0"/>
              <a:t> (</a:t>
            </a:r>
            <a:r>
              <a:rPr lang="cs-CZ" sz="2400" b="1" dirty="0" err="1"/>
              <a:t>Hampshire</a:t>
            </a:r>
            <a:r>
              <a:rPr lang="cs-CZ" sz="2400" b="1" dirty="0"/>
              <a:t>/New York: </a:t>
            </a:r>
            <a:r>
              <a:rPr lang="cs-CZ" sz="2400" b="1" dirty="0" err="1"/>
              <a:t>Palgrave</a:t>
            </a:r>
            <a:r>
              <a:rPr lang="cs-CZ" sz="2400" b="1" dirty="0"/>
              <a:t> </a:t>
            </a:r>
            <a:r>
              <a:rPr lang="cs-CZ" sz="2400" b="1" dirty="0" err="1"/>
              <a:t>Macmillan</a:t>
            </a:r>
            <a:r>
              <a:rPr lang="cs-CZ" sz="2400" b="1" dirty="0"/>
              <a:t>, 2008), 67–84.</a:t>
            </a:r>
          </a:p>
          <a:p>
            <a:pPr algn="ctr">
              <a:buFont typeface="Arial" charset="0"/>
              <a:buNone/>
            </a:pPr>
            <a:endParaRPr lang="cs-CZ" sz="2400" b="1" dirty="0"/>
          </a:p>
          <a:p>
            <a:pPr algn="ctr">
              <a:buFont typeface="Arial" charset="0"/>
              <a:buNone/>
            </a:pPr>
            <a:r>
              <a:rPr lang="cs-CZ" sz="2400" b="1" dirty="0"/>
              <a:t>Prezentace: </a:t>
            </a:r>
            <a:r>
              <a:rPr lang="cs-CZ" sz="2400" b="1" dirty="0">
                <a:solidFill>
                  <a:srgbClr val="FF0000"/>
                </a:solidFill>
              </a:rPr>
              <a:t>Adam Vyhnálek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dirty="0"/>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268760"/>
            <a:ext cx="8229600" cy="4857403"/>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(9. 4. 2024)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Petr Kozel</a:t>
            </a:r>
          </a:p>
          <a:p>
            <a:pPr>
              <a:spcBef>
                <a:spcPts val="0"/>
              </a:spcBef>
              <a:buNone/>
            </a:pPr>
            <a:r>
              <a:rPr lang="cs-CZ" sz="2200" dirty="0"/>
              <a:t>9) </a:t>
            </a:r>
            <a:r>
              <a:rPr lang="cs-CZ" sz="2200" b="1" dirty="0"/>
              <a:t>Integrace imigrantů jako klíčové téma pro budoucnost: příklady Berlín a Vídeň </a:t>
            </a:r>
            <a:r>
              <a:rPr lang="cs-CZ" sz="2200" dirty="0"/>
              <a:t>(16. 4. 2024)</a:t>
            </a:r>
            <a:r>
              <a:rPr lang="cs-CZ" sz="2200" b="1" dirty="0"/>
              <a:t> </a:t>
            </a:r>
            <a:r>
              <a:rPr lang="cs-CZ" sz="2200" b="1" dirty="0">
                <a:solidFill>
                  <a:srgbClr val="FF0000"/>
                </a:solidFill>
              </a:rPr>
              <a:t>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Lucie Váňová</a:t>
            </a:r>
            <a:endParaRPr lang="cs-CZ" sz="2200" dirty="0"/>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(23. 4. 2024)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Adam Vyhnálek</a:t>
            </a:r>
          </a:p>
          <a:p>
            <a:pPr>
              <a:spcBef>
                <a:spcPts val="0"/>
              </a:spcBef>
              <a:buNone/>
            </a:pPr>
            <a:r>
              <a:rPr lang="cs-CZ" sz="2200" dirty="0"/>
              <a:t>11)</a:t>
            </a:r>
            <a:r>
              <a:rPr lang="cs-CZ" sz="2200" b="1" dirty="0"/>
              <a:t> Migrační krize v Německu </a:t>
            </a:r>
            <a:r>
              <a:rPr lang="cs-CZ" sz="2200" dirty="0"/>
              <a:t>(30. 4. 2024)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Emma </a:t>
            </a:r>
            <a:r>
              <a:rPr lang="cs-CZ" sz="2200" b="1" dirty="0" err="1">
                <a:solidFill>
                  <a:srgbClr val="FF0000"/>
                </a:solidFill>
              </a:rPr>
              <a:t>Kodyšová</a:t>
            </a:r>
            <a:endParaRPr lang="cs-CZ" sz="2200" dirty="0"/>
          </a:p>
          <a:p>
            <a:pPr>
              <a:spcBef>
                <a:spcPts val="0"/>
              </a:spcBef>
              <a:buNone/>
            </a:pPr>
            <a:r>
              <a:rPr lang="cs-CZ" sz="2200" dirty="0"/>
              <a:t>12)</a:t>
            </a:r>
            <a:r>
              <a:rPr lang="cs-CZ" sz="2200" b="1" dirty="0"/>
              <a:t> Německy mluvící země, energetika a bezpečnostní politika; zhodnocení semináře; zhodnocení semináře </a:t>
            </a:r>
            <a:r>
              <a:rPr lang="cs-CZ" sz="2200" dirty="0"/>
              <a:t>(7. 5. 2024)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 </a:t>
            </a:r>
          </a:p>
          <a:p>
            <a:pPr>
              <a:spcBef>
                <a:spcPts val="0"/>
              </a:spcBef>
              <a:buNone/>
            </a:pPr>
            <a:r>
              <a:rPr lang="cs-CZ" sz="2200" dirty="0"/>
              <a:t>13)</a:t>
            </a:r>
            <a:r>
              <a:rPr lang="cs-CZ" sz="2200" b="1" dirty="0"/>
              <a:t> </a:t>
            </a:r>
            <a:r>
              <a:rPr lang="cs-CZ" sz="2200" b="1" i="1" dirty="0">
                <a:solidFill>
                  <a:srgbClr val="FF0000"/>
                </a:solidFill>
              </a:rPr>
              <a:t>(14. 5. 2024) – rektorský den – výuka odpadá!</a:t>
            </a:r>
          </a:p>
          <a:p>
            <a:pPr>
              <a:spcBef>
                <a:spcPts val="1200"/>
              </a:spcBef>
              <a:buNone/>
            </a:pPr>
            <a:endParaRPr lang="cs-CZ" sz="2200" dirty="0"/>
          </a:p>
        </p:txBody>
      </p:sp>
    </p:spTree>
    <p:extLst>
      <p:ext uri="{BB962C8B-B14F-4D97-AF65-F5344CB8AC3E}">
        <p14:creationId xmlns:p14="http://schemas.microsoft.com/office/powerpoint/2010/main" val="23492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3E608-8151-513A-39FA-CD11C20BFB2C}"/>
              </a:ext>
            </a:extLst>
          </p:cNvPr>
          <p:cNvSpPr>
            <a:spLocks noGrp="1"/>
          </p:cNvSpPr>
          <p:nvPr>
            <p:ph type="title"/>
          </p:nvPr>
        </p:nvSpPr>
        <p:spPr/>
        <p:txBody>
          <a:bodyPr/>
          <a:lstStyle/>
          <a:p>
            <a:r>
              <a:rPr lang="cs-CZ" sz="4400" dirty="0"/>
              <a:t>Selhala integrace v německých školách? </a:t>
            </a:r>
            <a:r>
              <a:rPr lang="cs-CZ" sz="3600" dirty="0"/>
              <a:t>(www.novinky.cz, 16. 4. 2023)</a:t>
            </a:r>
            <a:endParaRPr lang="cs-CZ" dirty="0"/>
          </a:p>
        </p:txBody>
      </p:sp>
      <p:sp>
        <p:nvSpPr>
          <p:cNvPr id="3" name="Zástupný obsah 2">
            <a:extLst>
              <a:ext uri="{FF2B5EF4-FFF2-40B4-BE49-F238E27FC236}">
                <a16:creationId xmlns:a16="http://schemas.microsoft.com/office/drawing/2014/main" id="{59A35045-F658-0E22-E8F5-4F6F90E023F4}"/>
              </a:ext>
            </a:extLst>
          </p:cNvPr>
          <p:cNvSpPr>
            <a:spLocks noGrp="1"/>
          </p:cNvSpPr>
          <p:nvPr>
            <p:ph idx="1"/>
          </p:nvPr>
        </p:nvSpPr>
        <p:spPr/>
        <p:txBody>
          <a:bodyPr/>
          <a:lstStyle/>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„Nejdůležitější je, aby politici konečně nemilosrdně brali na vědomí realitu a nesnažili se situaci vždy zastírat,“ uvedl Heinz-Peter </a:t>
            </a:r>
            <a:r>
              <a:rPr lang="cs-CZ" sz="2200" b="0" i="0" dirty="0" err="1">
                <a:solidFill>
                  <a:srgbClr val="000000"/>
                </a:solidFill>
                <a:effectLst/>
                <a:highlight>
                  <a:srgbClr val="FFFFFF"/>
                </a:highlight>
                <a:latin typeface="Georgia" panose="02040502050405020303" pitchFamily="18" charset="0"/>
              </a:rPr>
              <a:t>Meidinger</a:t>
            </a:r>
            <a:r>
              <a:rPr lang="cs-CZ" sz="2200" b="0" i="0" dirty="0">
                <a:solidFill>
                  <a:srgbClr val="000000"/>
                </a:solidFill>
                <a:effectLst/>
                <a:highlight>
                  <a:srgbClr val="FFFFFF"/>
                </a:highlight>
                <a:latin typeface="Georgia" panose="02040502050405020303" pitchFamily="18" charset="0"/>
              </a:rPr>
              <a:t>, prezident Německého svazu učitelů.</a:t>
            </a:r>
          </a:p>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Souhlasí s ním i kouč Steel. „Musíme prolomit mlčení a přestat bagatelizovat a konečně přijmout účinná, a především cílená opatření. Vzdělávací, intervenční a integrační programy, kterým děti a mladí lidé také rozumějí, věří jim a přijímají je,“ řekl.</a:t>
            </a:r>
          </a:p>
          <a:p>
            <a:pPr marL="0" indent="0">
              <a:buNone/>
            </a:pPr>
            <a:endParaRPr lang="cs-CZ" sz="2200" dirty="0">
              <a:solidFill>
                <a:srgbClr val="000000"/>
              </a:solidFill>
              <a:highlight>
                <a:srgbClr val="FFFFFF"/>
              </a:highlight>
              <a:latin typeface="Georgia" panose="02040502050405020303" pitchFamily="18" charset="0"/>
            </a:endParaRPr>
          </a:p>
          <a:p>
            <a:pPr marL="0" indent="0">
              <a:buNone/>
            </a:pPr>
            <a:r>
              <a:rPr lang="cs-CZ" sz="2200" i="1" dirty="0">
                <a:solidFill>
                  <a:srgbClr val="000000"/>
                </a:solidFill>
                <a:highlight>
                  <a:srgbClr val="FFFFFF"/>
                </a:highlight>
                <a:latin typeface="Georgia" panose="02040502050405020303" pitchFamily="18" charset="0"/>
              </a:rPr>
              <a:t>Autorka: Jitka Zadražilová, 16. 4. 2024, 8:06</a:t>
            </a:r>
            <a:endParaRPr lang="cs-CZ" sz="2200" i="1" dirty="0"/>
          </a:p>
        </p:txBody>
      </p:sp>
    </p:spTree>
    <p:extLst>
      <p:ext uri="{BB962C8B-B14F-4D97-AF65-F5344CB8AC3E}">
        <p14:creationId xmlns:p14="http://schemas.microsoft.com/office/powerpoint/2010/main" val="11995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87ABA-EDC8-6816-803F-7C5109FF087F}"/>
              </a:ext>
            </a:extLst>
          </p:cNvPr>
          <p:cNvSpPr>
            <a:spLocks noGrp="1"/>
          </p:cNvSpPr>
          <p:nvPr>
            <p:ph type="title"/>
          </p:nvPr>
        </p:nvSpPr>
        <p:spPr/>
        <p:txBody>
          <a:bodyPr/>
          <a:lstStyle/>
          <a:p>
            <a:r>
              <a:rPr lang="cs-CZ" dirty="0"/>
              <a:t>Z diskuse…</a:t>
            </a:r>
          </a:p>
        </p:txBody>
      </p:sp>
      <p:sp>
        <p:nvSpPr>
          <p:cNvPr id="3" name="Zástupný obsah 2">
            <a:extLst>
              <a:ext uri="{FF2B5EF4-FFF2-40B4-BE49-F238E27FC236}">
                <a16:creationId xmlns:a16="http://schemas.microsoft.com/office/drawing/2014/main" id="{C6D9D665-8A64-0295-5D75-1DA8166B1187}"/>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9510AED-B6CA-517F-CB4A-04C1601D5CB0}"/>
              </a:ext>
            </a:extLst>
          </p:cNvPr>
          <p:cNvPicPr>
            <a:picLocks noChangeAspect="1"/>
          </p:cNvPicPr>
          <p:nvPr/>
        </p:nvPicPr>
        <p:blipFill>
          <a:blip r:embed="rId2"/>
          <a:stretch>
            <a:fillRect/>
          </a:stretch>
        </p:blipFill>
        <p:spPr>
          <a:xfrm>
            <a:off x="1145948" y="1600200"/>
            <a:ext cx="6852104" cy="4833078"/>
          </a:xfrm>
          <a:prstGeom prst="rect">
            <a:avLst/>
          </a:prstGeom>
        </p:spPr>
      </p:pic>
    </p:spTree>
    <p:extLst>
      <p:ext uri="{BB962C8B-B14F-4D97-AF65-F5344CB8AC3E}">
        <p14:creationId xmlns:p14="http://schemas.microsoft.com/office/powerpoint/2010/main" val="217582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282481-204E-2977-FAFB-19DBC7767278}"/>
              </a:ext>
            </a:extLst>
          </p:cNvPr>
          <p:cNvSpPr>
            <a:spLocks noGrp="1"/>
          </p:cNvSpPr>
          <p:nvPr>
            <p:ph type="title"/>
          </p:nvPr>
        </p:nvSpPr>
        <p:spPr/>
        <p:txBody>
          <a:bodyPr/>
          <a:lstStyle/>
          <a:p>
            <a:r>
              <a:rPr lang="cs-CZ" dirty="0"/>
              <a:t>O </a:t>
            </a:r>
            <a:r>
              <a:rPr lang="cs-CZ" dirty="0" err="1"/>
              <a:t>clickbaitu</a:t>
            </a:r>
            <a:r>
              <a:rPr lang="cs-CZ" dirty="0"/>
              <a:t> v rychlé žurnalistice</a:t>
            </a:r>
          </a:p>
        </p:txBody>
      </p:sp>
      <p:sp>
        <p:nvSpPr>
          <p:cNvPr id="3" name="Zástupný obsah 2">
            <a:extLst>
              <a:ext uri="{FF2B5EF4-FFF2-40B4-BE49-F238E27FC236}">
                <a16:creationId xmlns:a16="http://schemas.microsoft.com/office/drawing/2014/main" id="{8F1B6DEB-FE2C-2265-D184-E694B190D320}"/>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F5F8A6D-B24D-E99D-FC3C-BCACE97A21D0}"/>
              </a:ext>
            </a:extLst>
          </p:cNvPr>
          <p:cNvPicPr>
            <a:picLocks noChangeAspect="1"/>
          </p:cNvPicPr>
          <p:nvPr/>
        </p:nvPicPr>
        <p:blipFill>
          <a:blip r:embed="rId2"/>
          <a:stretch>
            <a:fillRect/>
          </a:stretch>
        </p:blipFill>
        <p:spPr>
          <a:xfrm>
            <a:off x="677525" y="1489638"/>
            <a:ext cx="7788950" cy="5352473"/>
          </a:xfrm>
          <a:prstGeom prst="rect">
            <a:avLst/>
          </a:prstGeom>
        </p:spPr>
      </p:pic>
    </p:spTree>
    <p:extLst>
      <p:ext uri="{BB962C8B-B14F-4D97-AF65-F5344CB8AC3E}">
        <p14:creationId xmlns:p14="http://schemas.microsoft.com/office/powerpoint/2010/main" val="299820555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8042</TotalTime>
  <Words>3575</Words>
  <Application>Microsoft Office PowerPoint</Application>
  <PresentationFormat>Předvádění na obrazovce (4:3)</PresentationFormat>
  <Paragraphs>312</Paragraphs>
  <Slides>67</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67</vt:i4>
      </vt:variant>
    </vt:vector>
  </HeadingPairs>
  <TitlesOfParts>
    <vt:vector size="71" baseType="lpstr">
      <vt:lpstr>Arial</vt:lpstr>
      <vt:lpstr>Calibri</vt:lpstr>
      <vt:lpstr>Georgia</vt:lpstr>
      <vt:lpstr>Motiv sady Office</vt:lpstr>
      <vt:lpstr>Vybraná témata dějin německy mluvících zemí  po roce 1945</vt:lpstr>
      <vt:lpstr>9. seminář – 16. 4. 2024</vt:lpstr>
      <vt:lpstr>Program semináře 16. 4. 2024</vt:lpstr>
      <vt:lpstr>Selhala integrace v německých školách? (www.novinky.cz, 16. 4. 2023)</vt:lpstr>
      <vt:lpstr>Selhala integrace v německých školách? (www.novinky.cz, 16. 4. 2023)</vt:lpstr>
      <vt:lpstr>Prezentace aplikace PowerPoint</vt:lpstr>
      <vt:lpstr>Selhala integrace v německých školách? (www.novinky.cz, 16. 4. 2023)</vt:lpstr>
      <vt:lpstr>Z diskuse…</vt:lpstr>
      <vt:lpstr>O clickbaitu v rychlé žurnalistice</vt:lpstr>
      <vt:lpstr>Prezentace aplikace PowerPoint</vt:lpstr>
      <vt:lpstr>Prezentace aplikace PowerPoint</vt:lpstr>
      <vt:lpstr>Prezentace aplikace PowerPoint</vt:lpstr>
      <vt:lpstr>Prezentace aplikace PowerPoint</vt:lpstr>
      <vt:lpstr>Prezentace aplikace PowerPoint</vt:lpstr>
      <vt:lpstr>Poslední reportáž…</vt:lpstr>
      <vt:lpstr>Prezentace</vt:lpstr>
      <vt:lpstr>„Případ Berlín“ - diskuse</vt:lpstr>
      <vt:lpstr>„Případ Berlín“ - diskuse</vt:lpstr>
      <vt:lpstr>Prostorová koncentrace cizinců 2000</vt:lpstr>
      <vt:lpstr>Koncentrace cizinců v Berlíně 1998</vt:lpstr>
      <vt:lpstr>Osoby bez ukončeného vzdělání 1998</vt:lpstr>
      <vt:lpstr>Míra nezaměstnanosti v Berlíně 1998</vt:lpstr>
      <vt:lpstr>Nízkopříjmové vrstvy v Berlíně 1998</vt:lpstr>
      <vt:lpstr>Příjemci sociální pomoci v Berlíně 1998</vt:lpstr>
      <vt:lpstr>Integration Deficits in Berlin</vt:lpstr>
      <vt:lpstr>„Dobrý“ Kreuzberg – „špatný“ Neukölln? </vt:lpstr>
      <vt:lpstr>Berlín, Kreuzberg</vt:lpstr>
      <vt:lpstr>Kreuzberg</vt:lpstr>
      <vt:lpstr>So36</vt:lpstr>
      <vt:lpstr>Kreuzberg v 50. letech 20. století</vt:lpstr>
      <vt:lpstr>Kreuzberg v 50. letech 20. století</vt:lpstr>
      <vt:lpstr>Kreuzberg a Berlínská zeď</vt:lpstr>
      <vt:lpstr>Kreuzberg a Berlínská zeď</vt:lpstr>
      <vt:lpstr>Kreuzberg a Berlínská zeď</vt:lpstr>
      <vt:lpstr>Kreuzberg a Berlínská zeď</vt:lpstr>
      <vt:lpstr>Fenomén So36 („36 brennt, 61 pennt“)</vt:lpstr>
      <vt:lpstr>Hausbesetzerszene, 80. léta</vt:lpstr>
      <vt:lpstr>1. květen 1987</vt:lpstr>
      <vt:lpstr>Berlín: přistěhovalecké město „under construction“</vt:lpstr>
      <vt:lpstr>Kreuzberg jako symbol „tureckého ghetta“</vt:lpstr>
      <vt:lpstr>Kreuzberg jako symbol „tureckého ghetta“</vt:lpstr>
      <vt:lpstr>Berlín: přistěhovalecké město „under construction“</vt:lpstr>
      <vt:lpstr>Kreuzberg – z „freaklandu“ v „slumland“?</vt:lpstr>
      <vt:lpstr>Integrační politika v Berlíně</vt:lpstr>
      <vt:lpstr>Integrace cizinců jako asimilace</vt:lpstr>
      <vt:lpstr>Multikulturalismus jako prostředek k asimilaci?</vt:lpstr>
      <vt:lpstr>Turci „jediní normální“ v Západním Berlíně?</vt:lpstr>
      <vt:lpstr>Migrační krize 1989–1993 </vt:lpstr>
      <vt:lpstr>Deficity integrace v sjednoceném Berlíně</vt:lpstr>
      <vt:lpstr>Kreuzberg na přelomu 20. a 21. století</vt:lpstr>
      <vt:lpstr>Integrace a integrační politika</vt:lpstr>
      <vt:lpstr>Integrace</vt:lpstr>
      <vt:lpstr>Sociální integrace   kombinace modelu Race-Relation-Cycle a typologie Hartmuta Essera (podle H. Fassmanna)</vt:lpstr>
      <vt:lpstr>Integrační politika a její koncepty</vt:lpstr>
      <vt:lpstr>Multikulturní společnost</vt:lpstr>
      <vt:lpstr>Interkulturalismus: nová cesta a cíl integrace?</vt:lpstr>
      <vt:lpstr>Migrant Integration Policy Index 2006 </vt:lpstr>
      <vt:lpstr>Migrant Integration Policy Index 2006 </vt:lpstr>
      <vt:lpstr>Migrant Integration Policy Index 2006 </vt:lpstr>
      <vt:lpstr>Migrant Integration Policy Index 2006 </vt:lpstr>
      <vt:lpstr>Migrant Integration Policy Index 2015</vt:lpstr>
      <vt:lpstr>Migrant Integration Policy Index 2015</vt:lpstr>
      <vt:lpstr>Migrant Integration Policy Index 2015</vt:lpstr>
      <vt:lpstr>Migrant Integration Policy Index 2015</vt:lpstr>
      <vt:lpstr>Německo, Rakousko, Česko</vt:lpstr>
      <vt:lpstr>Seminář 23. 4. 2023</vt:lpstr>
      <vt:lpstr>Rozdělení referátů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539</cp:revision>
  <dcterms:created xsi:type="dcterms:W3CDTF">2010-02-10T22:09:25Z</dcterms:created>
  <dcterms:modified xsi:type="dcterms:W3CDTF">2024-04-16T07:09:31Z</dcterms:modified>
</cp:coreProperties>
</file>