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handoutMasterIdLst>
    <p:handoutMasterId r:id="rId28"/>
  </p:handoutMasterIdLst>
  <p:sldIdLst>
    <p:sldId id="256" r:id="rId2"/>
    <p:sldId id="376" r:id="rId3"/>
    <p:sldId id="375" r:id="rId4"/>
    <p:sldId id="259" r:id="rId5"/>
    <p:sldId id="439" r:id="rId6"/>
    <p:sldId id="441" r:id="rId7"/>
    <p:sldId id="443" r:id="rId8"/>
    <p:sldId id="444" r:id="rId9"/>
    <p:sldId id="445" r:id="rId10"/>
    <p:sldId id="513" r:id="rId11"/>
    <p:sldId id="512" r:id="rId12"/>
    <p:sldId id="514" r:id="rId13"/>
    <p:sldId id="446" r:id="rId14"/>
    <p:sldId id="447" r:id="rId15"/>
    <p:sldId id="448" r:id="rId16"/>
    <p:sldId id="449" r:id="rId17"/>
    <p:sldId id="450" r:id="rId18"/>
    <p:sldId id="451" r:id="rId19"/>
    <p:sldId id="452" r:id="rId20"/>
    <p:sldId id="453" r:id="rId21"/>
    <p:sldId id="454" r:id="rId22"/>
    <p:sldId id="455" r:id="rId23"/>
    <p:sldId id="456" r:id="rId24"/>
    <p:sldId id="457" r:id="rId25"/>
    <p:sldId id="458" r:id="rId26"/>
    <p:sldId id="461" r:id="rId27"/>
  </p:sldIdLst>
  <p:sldSz cx="12192000" cy="6858000"/>
  <p:notesSz cx="6858000" cy="99472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87E67-9B1F-448E-9073-10BB78360A02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17EBE-5797-4582-96DD-CB14272913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573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380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68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066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1106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941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844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5752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703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009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629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28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15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40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13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05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17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63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9359F-2AD8-40B4-93D3-ED2546353735}" type="datetimeFigureOut">
              <a:rPr lang="cs-CZ" smtClean="0"/>
              <a:t>18.11.2018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63ED3-0179-4ED5-8EA2-9B852ED24C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2111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8722" y="3579812"/>
            <a:ext cx="8144134" cy="1373070"/>
          </a:xfrm>
        </p:spPr>
        <p:txBody>
          <a:bodyPr/>
          <a:lstStyle/>
          <a:p>
            <a:r>
              <a:rPr lang="pt-BR" b="1" dirty="0"/>
              <a:t>Literatura pro děti s </a:t>
            </a:r>
            <a:r>
              <a:rPr lang="pt-BR" b="1" dirty="0" smtClean="0"/>
              <a:t>didaktikou</a:t>
            </a:r>
            <a:r>
              <a:rPr lang="pt-BR" b="1" dirty="0"/>
              <a:t/>
            </a:r>
            <a:br>
              <a:rPr lang="pt-BR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2302325"/>
          </a:xfrm>
        </p:spPr>
        <p:txBody>
          <a:bodyPr>
            <a:normAutofit/>
          </a:bodyPr>
          <a:lstStyle/>
          <a:p>
            <a:r>
              <a:rPr lang="pt-BR" b="1" dirty="0"/>
              <a:t>PB.MS/2.S1 </a:t>
            </a:r>
            <a:r>
              <a:rPr lang="pt-BR" b="1" dirty="0" smtClean="0"/>
              <a:t>OPB01L120A</a:t>
            </a:r>
            <a:endParaRPr lang="cs-CZ" b="1" dirty="0" smtClean="0"/>
          </a:p>
          <a:p>
            <a:r>
              <a:rPr lang="cs-CZ" b="1" dirty="0" smtClean="0"/>
              <a:t>29. 10. 2018</a:t>
            </a:r>
          </a:p>
          <a:p>
            <a:r>
              <a:rPr lang="cs-CZ" b="1" dirty="0" smtClean="0"/>
              <a:t>PhDr. Veronika </a:t>
            </a:r>
            <a:r>
              <a:rPr lang="cs-CZ" b="1" dirty="0" err="1" smtClean="0"/>
              <a:t>Laufková</a:t>
            </a:r>
            <a:r>
              <a:rPr lang="cs-CZ" b="1" dirty="0" smtClean="0"/>
              <a:t>, Ph.D.</a:t>
            </a:r>
          </a:p>
          <a:p>
            <a:r>
              <a:rPr lang="cs-CZ" b="1" dirty="0" smtClean="0"/>
              <a:t>Veronika.Laufkova@pedf.cuni.cz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185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Beztextové</a:t>
            </a:r>
            <a:r>
              <a:rPr lang="cs-CZ" dirty="0" smtClean="0"/>
              <a:t> knihy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655" y="4394039"/>
            <a:ext cx="8077689" cy="2394687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Porovnání kvality</a:t>
            </a:r>
          </a:p>
          <a:p>
            <a:r>
              <a:rPr lang="cs-CZ" dirty="0" smtClean="0"/>
              <a:t>Knihy S. </a:t>
            </a:r>
            <a:r>
              <a:rPr lang="cs-CZ" dirty="0" err="1" smtClean="0"/>
              <a:t>Bernerové</a:t>
            </a:r>
            <a:endParaRPr lang="cs-CZ" dirty="0" smtClean="0"/>
          </a:p>
          <a:p>
            <a:pPr marL="457200" indent="-457200">
              <a:buAutoNum type="alphaUcPeriod"/>
            </a:pPr>
            <a:r>
              <a:rPr lang="cs-CZ" dirty="0" smtClean="0"/>
              <a:t>Fiske – Haló, město; Haló, tam dole</a:t>
            </a:r>
          </a:p>
          <a:p>
            <a:r>
              <a:rPr lang="cs-CZ" dirty="0" smtClean="0"/>
              <a:t>Ann </a:t>
            </a:r>
            <a:r>
              <a:rPr lang="cs-CZ" dirty="0" err="1" smtClean="0"/>
              <a:t>Suess</a:t>
            </a:r>
            <a:r>
              <a:rPr lang="cs-CZ" dirty="0" smtClean="0"/>
              <a:t> (Co se děje … - kolem nás / o Vánocích / v lese / v říci pohádek, …)</a:t>
            </a:r>
          </a:p>
          <a:p>
            <a:r>
              <a:rPr lang="cs-CZ" dirty="0" err="1" smtClean="0"/>
              <a:t>Göbelové</a:t>
            </a:r>
            <a:r>
              <a:rPr lang="cs-CZ" dirty="0" smtClean="0"/>
              <a:t> (Jak to chodí v cirkusu, Co se stalo na výletě) </a:t>
            </a:r>
          </a:p>
          <a:p>
            <a:r>
              <a:rPr lang="cs-CZ" dirty="0" smtClean="0"/>
              <a:t>HOST – Rok v lese, Rok ve školce, Rok na venkově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5832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03E7EA-22A9-47C7-A426-92D676D6E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Nakladatelství Paseka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0F9AD52-845A-43D9-87E6-1BC7FE10D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19" y="2463458"/>
            <a:ext cx="4091612" cy="4242141"/>
          </a:xfrm>
        </p:spPr>
        <p:txBody>
          <a:bodyPr>
            <a:normAutofit/>
          </a:bodyPr>
          <a:lstStyle/>
          <a:p>
            <a:r>
              <a:rPr lang="cs-CZ" dirty="0" err="1"/>
              <a:t>Bernerová</a:t>
            </a:r>
            <a:r>
              <a:rPr lang="cs-CZ" dirty="0"/>
              <a:t> R. S. – Obrázkové příběhy – Zima, Jaro, Léto, Podzim, Noc </a:t>
            </a:r>
            <a:endParaRPr lang="cs-CZ" dirty="0" smtClean="0"/>
          </a:p>
          <a:p>
            <a:r>
              <a:rPr lang="cs-CZ" dirty="0" smtClean="0"/>
              <a:t>velkoformátová </a:t>
            </a:r>
            <a:r>
              <a:rPr lang="cs-CZ" dirty="0"/>
              <a:t>leporela, </a:t>
            </a:r>
            <a:r>
              <a:rPr lang="cs-CZ" dirty="0" err="1" smtClean="0"/>
              <a:t>wimmelbuchy</a:t>
            </a:r>
            <a:endParaRPr lang="cs-CZ" dirty="0" smtClean="0"/>
          </a:p>
          <a:p>
            <a:r>
              <a:rPr lang="cs-CZ" dirty="0" smtClean="0"/>
              <a:t>1 německé město, jedna ulice, 4 roční období </a:t>
            </a:r>
            <a:endParaRPr lang="cs-CZ" dirty="0"/>
          </a:p>
        </p:txBody>
      </p:sp>
      <p:sp>
        <p:nvSpPr>
          <p:cNvPr id="4" name="AutoShape 2" descr="Výsledek obrázku pro Bernerová R. S. – Obrázkové p&amp;rcaron;íb&amp;ecaron;hy – Zima, Jaro, Léto, Podzim">
            <a:extLst>
              <a:ext uri="{FF2B5EF4-FFF2-40B4-BE49-F238E27FC236}">
                <a16:creationId xmlns:a16="http://schemas.microsoft.com/office/drawing/2014/main" id="{29733789-BCD9-48BC-A00F-AB8DDA7C75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20779" y="1464470"/>
            <a:ext cx="3550444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6701D8C-2ADB-4B7D-B05C-D4728C5E73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22" y="1162050"/>
            <a:ext cx="46516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61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2969362"/>
            <a:ext cx="2952328" cy="388863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950781"/>
            <a:ext cx="2771800" cy="39174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89" y="0"/>
            <a:ext cx="2226302" cy="2929780"/>
          </a:xfrm>
          <a:prstGeom prst="rect">
            <a:avLst/>
          </a:prstGeom>
        </p:spPr>
      </p:pic>
      <p:sp>
        <p:nvSpPr>
          <p:cNvPr id="7" name="AutoShape 2" descr="Výsledek obrázku pro haló, město"/>
          <p:cNvSpPr>
            <a:spLocks noChangeAspect="1" noChangeArrowheads="1"/>
          </p:cNvSpPr>
          <p:nvPr/>
        </p:nvSpPr>
        <p:spPr bwMode="auto">
          <a:xfrm>
            <a:off x="1679575" y="-1608138"/>
            <a:ext cx="19812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75" y="2969363"/>
            <a:ext cx="2553330" cy="38988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3870"/>
            <a:ext cx="2177606" cy="292591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96" y="-23220"/>
            <a:ext cx="2929508" cy="292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6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9A113-4FD5-4FB5-B3A8-4A819F9A72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Jedna žába, druhá žába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D57C913-23C1-4F6D-A84C-24D2F63E8D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Práce s knihou, </a:t>
            </a:r>
            <a:r>
              <a:rPr lang="cs-CZ" dirty="0" err="1" smtClean="0"/>
              <a:t>Moodle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6106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08D550-0B97-4A7F-89EB-F8E4A503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Uvnitř I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AD4DCBE-3CAC-4A92-9354-20E42A83D73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62" y="2208628"/>
            <a:ext cx="4442389" cy="448759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0DB87C6-2117-4636-8BF9-95397B00A88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079" y="2229730"/>
            <a:ext cx="4714948" cy="448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03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EA754-0E3F-4D5F-90C4-18E59DCD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F9254E0-2274-41C7-9426-34303D209A8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" y="0"/>
            <a:ext cx="3778135" cy="32918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F1A16AC-9449-4D99-9BB0-106E4402492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369" y="2239352"/>
            <a:ext cx="4116730" cy="34721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0428940-9EB2-4906-BC91-96ED78330A4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85" y="3291841"/>
            <a:ext cx="4173416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57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973D3A-ABFC-4F0D-8C16-C525D6ACF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Venku I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7D73D57-9E84-4574-88A9-7964C93E18A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12" y="2087384"/>
            <a:ext cx="7718059" cy="45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9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241598-96DC-43AB-A6FD-DC8E70EB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733099D-A123-40C9-B518-E0560F4F38D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40" y="2067952"/>
            <a:ext cx="4363714" cy="47863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0418DD5-0D8E-44AE-9F5C-EE03AC7BFC7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860" y="2067952"/>
            <a:ext cx="4581013" cy="47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9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48C820-14FE-4C3C-B9D9-7E9AF58DA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4464D6-44DF-43B6-97CA-98FF06163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31A0F0-6DEF-4556-85EC-9B8BD7CEA73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13" y="1983544"/>
            <a:ext cx="7532077" cy="471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23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7F8E8C-ABC5-46CF-B40A-C130A9A17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Venku II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7637176-D2F8-4F76-A9D7-E7A6704AF9E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1" y="1955409"/>
            <a:ext cx="4336757" cy="47908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7F574E9-67B8-48D4-8D71-6D148353704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23" y="1955409"/>
            <a:ext cx="4462146" cy="479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8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Konkrétní aktivita s </a:t>
            </a:r>
            <a:r>
              <a:rPr lang="cs-CZ" dirty="0" smtClean="0"/>
              <a:t>knihou 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5593" y="2198254"/>
            <a:ext cx="9613861" cy="4553528"/>
          </a:xfrm>
        </p:spPr>
        <p:txBody>
          <a:bodyPr>
            <a:normAutofit fontScale="77500" lnSpcReduction="20000"/>
          </a:bodyPr>
          <a:lstStyle/>
          <a:p>
            <a:pPr marL="0" indent="0" fontAlgn="t">
              <a:buNone/>
            </a:pPr>
            <a:r>
              <a:rPr lang="cs-CZ" dirty="0" smtClean="0"/>
              <a:t>22. 10.</a:t>
            </a:r>
          </a:p>
          <a:p>
            <a:pPr marL="0" indent="0" fontAlgn="b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Překonávání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strachu 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smrti - 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Schulmeisterová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K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Arijčuková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E.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Andriantsarazo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"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23. 10. Městská knihovna Smíchov (</a:t>
            </a:r>
            <a:r>
              <a:rPr lang="cs-CZ" dirty="0"/>
              <a:t>náměstí 14. října </a:t>
            </a:r>
            <a:r>
              <a:rPr lang="cs-CZ" dirty="0" smtClean="0"/>
              <a:t>83/15) 9:00-10:00</a:t>
            </a:r>
            <a:endParaRPr lang="cs-CZ" dirty="0"/>
          </a:p>
          <a:p>
            <a:pPr marL="0" indent="0" fontAlgn="b">
              <a:buNone/>
            </a:pPr>
            <a:r>
              <a:rPr lang="cs-CZ" dirty="0" smtClean="0"/>
              <a:t>„ZPÍVÁNÍ</a:t>
            </a:r>
            <a:r>
              <a:rPr lang="cs-CZ" dirty="0"/>
              <a:t>, ČTENÍ A HRANÍ V </a:t>
            </a:r>
            <a:r>
              <a:rPr lang="cs-CZ" dirty="0" smtClean="0"/>
              <a:t>KNIHOVNĚ“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"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29. 10. </a:t>
            </a:r>
          </a:p>
          <a:p>
            <a:pPr marL="0" indent="0" fontAlgn="b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1. Próza se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zvířecím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hrdinou -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Tereza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Niková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Veronika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Kratochvilová</a:t>
            </a:r>
          </a:p>
          <a:p>
            <a:pPr marL="0" indent="0" fontAlgn="b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Beztextové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knihy -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Klára Slabá, Iveta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Brajerová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5. 11.</a:t>
            </a:r>
          </a:p>
          <a:p>
            <a:pPr marL="0" indent="0" fontAlgn="b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Naučné knihy: Příroda, změny ročních období apod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 -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Marie Nachtigalová, Jaroslava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Šupová</a:t>
            </a:r>
          </a:p>
          <a:p>
            <a:pPr marL="0" indent="0" fontAlgn="b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Naučné knihy a práce s nimi -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Kamila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Žajdlíková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Zuzana Navarová</a:t>
            </a:r>
          </a:p>
          <a:p>
            <a:pPr marL="0" indent="0" fontAlgn="b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"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5535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E05B2-16EC-40BA-B68B-95A3EA0C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10AF6AD-2931-4390-9DFB-1EC39E851F7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95" y="1738263"/>
            <a:ext cx="4219187" cy="51197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D727290-B74B-4935-8D21-91400AA57DF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49" y="1738263"/>
            <a:ext cx="4740415" cy="51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66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2A60F8-FEC8-4EEB-99D1-D0BDA4F6A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74B83FC-12A7-4D60-BC70-FF6577EFA7E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076311"/>
            <a:ext cx="4311120" cy="46836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029F46F-FEF2-4DE2-83C1-52963739142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798" y="2076311"/>
            <a:ext cx="4478384" cy="46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88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70D61-FD7A-46A9-ACF8-EF462C42A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BE765A9-CA8B-40AD-ADB4-573A556B9A3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10" y="2001079"/>
            <a:ext cx="8160642" cy="485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39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ECF37-B4F8-494D-AE84-2B3241A0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805981C-E720-4885-A33A-F4A4E4B94ED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0" y="1834166"/>
            <a:ext cx="7830600" cy="488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38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015A9E-912F-4A42-854C-0F1E834FD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Uvnitř II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DC1E509-3AF7-4852-8317-A2C259AA507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1" y="1834166"/>
            <a:ext cx="4689737" cy="50238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D6EFCE1-1C60-415A-B998-432390CD882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091" y="1834166"/>
            <a:ext cx="4502979" cy="50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19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8C9D36-6B01-450F-98A3-AFC51EE9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672EA7A-4E8A-45C9-A31E-EE82D0BBBB2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24709" cy="459857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B24ED37-F95D-4E53-9673-02B5FA86EDE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50" y="1674056"/>
            <a:ext cx="3895402" cy="453715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B9D72BF-8C60-4F88-961B-06F43A51F30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65" y="2053883"/>
            <a:ext cx="3990535" cy="48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49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05170-31AD-439C-8508-5207BD1CC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979910"/>
            <a:ext cx="6896534" cy="1080938"/>
          </a:xfrm>
        </p:spPr>
        <p:txBody>
          <a:bodyPr>
            <a:normAutofit fontScale="90000"/>
          </a:bodyPr>
          <a:lstStyle/>
          <a:p>
            <a:r>
              <a:rPr lang="cs-CZ" dirty="0"/>
              <a:t>MAYEROVI, </a:t>
            </a:r>
            <a:r>
              <a:rPr lang="cs-CZ" dirty="0" err="1"/>
              <a:t>Mercer</a:t>
            </a:r>
            <a:r>
              <a:rPr lang="cs-CZ" dirty="0"/>
              <a:t> a Marianna. </a:t>
            </a:r>
            <a:r>
              <a:rPr lang="cs-CZ" i="1" dirty="0"/>
              <a:t>Jedna žába, druhá žába. </a:t>
            </a:r>
            <a:r>
              <a:rPr lang="cs-CZ" dirty="0"/>
              <a:t>Praha: Samuel, 2004. ISBN 80-86849-01-5.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B15B83-423D-49FD-8665-D349DF00A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6" y="2060849"/>
            <a:ext cx="7855024" cy="4521127"/>
          </a:xfrm>
        </p:spPr>
        <p:txBody>
          <a:bodyPr>
            <a:normAutofit fontScale="92500"/>
          </a:bodyPr>
          <a:lstStyle/>
          <a:p>
            <a:r>
              <a:rPr lang="cs-CZ" dirty="0"/>
              <a:t>Chlapec dostane jako dárek, který rozbaluje se svými zvířecími kamarády, nové zvířátko – malou žabičku. Jeho zvířecí kamarádka – velká žába – se netváří na příchod druhé žáby nadšeně.</a:t>
            </a:r>
          </a:p>
          <a:p>
            <a:r>
              <a:rPr lang="cs-CZ" dirty="0"/>
              <a:t>Téma: přátelství (kamarádství), žárlivost</a:t>
            </a:r>
          </a:p>
          <a:p>
            <a:r>
              <a:rPr lang="cs-CZ" dirty="0"/>
              <a:t>Práce s ustálenými prvky: střídá se děj odehrávající se doma I (dárek, jeho rozbalování, seznamování se „starou“ žábou, 1. konflikt) – venku I (cesta na výpravu – na krunýři želvy – 2. konflikt) – venku II (výprava na voru, za trest bez starší želvy – 3. konflikt) – doma II (truchlení po „malé“ žábě, její návrat, usmíření)</a:t>
            </a:r>
          </a:p>
          <a:p>
            <a:r>
              <a:rPr lang="cs-CZ" dirty="0"/>
              <a:t>Kniha beze slov, pouze ilustrace. Děti se musí naučit „číst“ obrázky, sledovat, kdo co dělá, jak se tváří.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3716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Konkrétní aktivita s </a:t>
            </a:r>
            <a:r>
              <a:rPr lang="cs-CZ" dirty="0" smtClean="0"/>
              <a:t>knihou 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5637" y="2041237"/>
            <a:ext cx="10317018" cy="4581236"/>
          </a:xfrm>
        </p:spPr>
        <p:txBody>
          <a:bodyPr>
            <a:normAutofit fontScale="77500" lnSpcReduction="20000"/>
          </a:bodyPr>
          <a:lstStyle/>
          <a:p>
            <a:pPr marL="0" indent="0" fontAlgn="t">
              <a:buNone/>
            </a:pPr>
            <a:r>
              <a:rPr lang="cs-CZ" dirty="0" smtClean="0"/>
              <a:t>12. 11.</a:t>
            </a:r>
          </a:p>
          <a:p>
            <a:pPr marL="0" indent="0" fontAlgn="t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1. Způsoby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zprostředkování tématu jinakosti/odlišnosti, životu s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handicapem</a:t>
            </a:r>
          </a:p>
          <a:p>
            <a:pPr marL="0" indent="0" fontAlgn="t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Petra Žáková, Barbora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Žáková</a:t>
            </a:r>
          </a:p>
          <a:p>
            <a:pPr marL="0" indent="0" fontAlgn="t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2.  Pohádky, popletené pohádky -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Blanka Nováková, Zuzana Nováková </a:t>
            </a:r>
          </a:p>
          <a:p>
            <a:pPr marL="0" indent="0" fontAlgn="t">
              <a:buNone/>
            </a:pPr>
            <a:endParaRPr lang="cs-CZ" dirty="0" smtClean="0"/>
          </a:p>
          <a:p>
            <a:pPr marL="0" indent="0" fontAlgn="t">
              <a:buNone/>
            </a:pPr>
            <a:r>
              <a:rPr lang="cs-CZ" dirty="0" smtClean="0"/>
              <a:t>19</a:t>
            </a:r>
            <a:r>
              <a:rPr lang="cs-CZ" dirty="0"/>
              <a:t>. </a:t>
            </a:r>
            <a:r>
              <a:rPr lang="cs-CZ" dirty="0" smtClean="0"/>
              <a:t>11. Knihy </a:t>
            </a:r>
            <a:r>
              <a:rPr lang="cs-CZ" dirty="0"/>
              <a:t>o </a:t>
            </a:r>
            <a:r>
              <a:rPr lang="cs-CZ" dirty="0" smtClean="0"/>
              <a:t>etiketě - Markéta </a:t>
            </a:r>
            <a:r>
              <a:rPr lang="cs-CZ" dirty="0"/>
              <a:t>Pulkrábková, Nikola Kašparová</a:t>
            </a:r>
          </a:p>
          <a:p>
            <a:pPr marL="0" indent="0" fontAlgn="t">
              <a:buNone/>
            </a:pPr>
            <a:endParaRPr lang="cs-CZ" dirty="0" smtClean="0"/>
          </a:p>
          <a:p>
            <a:pPr marL="0" indent="0" fontAlgn="t">
              <a:buNone/>
            </a:pPr>
            <a:r>
              <a:rPr lang="cs-CZ" dirty="0" smtClean="0"/>
              <a:t>26</a:t>
            </a:r>
            <a:r>
              <a:rPr lang="cs-CZ" dirty="0"/>
              <a:t>. 11.</a:t>
            </a:r>
          </a:p>
          <a:p>
            <a:pPr marL="0" indent="0" fontAlgn="b">
              <a:buNone/>
            </a:pPr>
            <a:r>
              <a:rPr lang="cs-CZ" dirty="0" smtClean="0"/>
              <a:t>1. Obrázkové </a:t>
            </a:r>
            <a:r>
              <a:rPr lang="cs-CZ" dirty="0"/>
              <a:t>knihy, zejména pro dvouleté děti a práce s nimi</a:t>
            </a:r>
          </a:p>
          <a:p>
            <a:pPr marL="0" indent="0" fontAlgn="b">
              <a:buNone/>
            </a:pPr>
            <a:r>
              <a:rPr lang="cs-CZ" dirty="0"/>
              <a:t>Václavíková Kateřina, Doležalová Tereza</a:t>
            </a:r>
          </a:p>
          <a:p>
            <a:pPr marL="0" indent="0" fontAlgn="b">
              <a:buNone/>
            </a:pPr>
            <a:r>
              <a:rPr lang="cs-CZ" dirty="0" smtClean="0"/>
              <a:t>2. Práce </a:t>
            </a:r>
            <a:r>
              <a:rPr lang="cs-CZ" dirty="0"/>
              <a:t>s poezií v mateřské škole – povolání, cestování, zvířata…</a:t>
            </a:r>
          </a:p>
          <a:p>
            <a:pPr marL="0" indent="0" fontAlgn="b">
              <a:buNone/>
            </a:pPr>
            <a:r>
              <a:rPr lang="cs-CZ" dirty="0"/>
              <a:t>Hovorková Bára, </a:t>
            </a:r>
            <a:r>
              <a:rPr lang="cs-CZ" dirty="0" err="1"/>
              <a:t>Tydlitátová</a:t>
            </a:r>
            <a:r>
              <a:rPr lang="cs-CZ" dirty="0"/>
              <a:t> </a:t>
            </a:r>
            <a:r>
              <a:rPr lang="cs-CZ" dirty="0" smtClean="0"/>
              <a:t>Lucie</a:t>
            </a:r>
          </a:p>
          <a:p>
            <a:pPr marL="0" indent="0" fontAlgn="b">
              <a:buNone/>
            </a:pPr>
            <a:endParaRPr lang="cs-CZ" dirty="0"/>
          </a:p>
          <a:p>
            <a:pPr marL="0" indent="0" fontAlgn="b">
              <a:buNone/>
            </a:pPr>
            <a:r>
              <a:rPr lang="cs-CZ" dirty="0" smtClean="0"/>
              <a:t>3. 12. Časopisy pro děti předškolního věku -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Kristýna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Karadzasová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6508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58A133-D209-425B-8199-7287F7F6F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Zakončení předmětu – </a:t>
            </a:r>
            <a:r>
              <a:rPr lang="cs-CZ" dirty="0" smtClean="0"/>
              <a:t>zápočet </a:t>
            </a:r>
            <a:r>
              <a:rPr lang="cs-CZ" dirty="0"/>
              <a:t/>
            </a:r>
            <a:br>
              <a:rPr lang="cs-CZ" dirty="0"/>
            </a:br>
            <a:endParaRPr lang="cs-CZ" u="sng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8E6C36-0D59-4125-9031-4016EF44B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21" y="2159726"/>
            <a:ext cx="10345488" cy="453663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Představení konkrétní knihy s aktivitou na semináři</a:t>
            </a:r>
          </a:p>
          <a:p>
            <a:r>
              <a:rPr lang="cs-CZ" dirty="0" smtClean="0"/>
              <a:t>Zpracování této aktivity dle šablony v </a:t>
            </a:r>
            <a:r>
              <a:rPr lang="cs-CZ" dirty="0" err="1" smtClean="0"/>
              <a:t>Moodlu</a:t>
            </a:r>
            <a:r>
              <a:rPr lang="cs-CZ" dirty="0" smtClean="0"/>
              <a:t>:</a:t>
            </a:r>
          </a:p>
          <a:p>
            <a:r>
              <a:rPr lang="cs-CZ" dirty="0" smtClean="0"/>
              <a:t>Název </a:t>
            </a:r>
            <a:r>
              <a:rPr lang="cs-CZ" dirty="0"/>
              <a:t>knihy vydané poprvé po roce </a:t>
            </a:r>
            <a:r>
              <a:rPr lang="cs-CZ" dirty="0" smtClean="0"/>
              <a:t>1989</a:t>
            </a:r>
          </a:p>
          <a:p>
            <a:r>
              <a:rPr lang="cs-CZ" dirty="0" smtClean="0"/>
              <a:t>Krátká anotace knihy</a:t>
            </a:r>
          </a:p>
          <a:p>
            <a:r>
              <a:rPr lang="cs-CZ" dirty="0" smtClean="0"/>
              <a:t>Návrh aktivity </a:t>
            </a:r>
            <a:r>
              <a:rPr lang="cs-CZ" dirty="0"/>
              <a:t>s </a:t>
            </a:r>
            <a:r>
              <a:rPr lang="cs-CZ" dirty="0" smtClean="0"/>
              <a:t>ní: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-výstižný název aktivity vztahující se k rozvoji čtenářství a hlubšímu porozumění textu,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- cíl </a:t>
            </a:r>
            <a:r>
              <a:rPr lang="cs-CZ" dirty="0"/>
              <a:t>aktivity,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- pomůcky,</a:t>
            </a:r>
          </a:p>
          <a:p>
            <a:pPr marL="0" indent="0">
              <a:buNone/>
            </a:pPr>
            <a:r>
              <a:rPr lang="cs-CZ" dirty="0" smtClean="0"/>
              <a:t>	- časová náročnost,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- stručný popis aktivity.</a:t>
            </a:r>
          </a:p>
          <a:p>
            <a:pPr marL="0" indent="0">
              <a:buNone/>
            </a:pPr>
            <a:r>
              <a:rPr lang="cs-CZ" dirty="0" smtClean="0"/>
              <a:t>Jména všech, kteří návrh aktivity zpracovávali.</a:t>
            </a:r>
          </a:p>
          <a:p>
            <a:pPr marL="0" indent="0">
              <a:buNone/>
            </a:pPr>
            <a:r>
              <a:rPr lang="cs-CZ" dirty="0"/>
              <a:t>	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119963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Reflexe programu v knihovně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Dagmar Křížová (MK Smíchov)</a:t>
            </a:r>
          </a:p>
        </p:txBody>
      </p:sp>
    </p:spTree>
    <p:extLst>
      <p:ext uri="{BB962C8B-B14F-4D97-AF65-F5344CB8AC3E}">
        <p14:creationId xmlns:p14="http://schemas.microsoft.com/office/powerpoint/2010/main" val="1654430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Próza se zvířecím hrdinou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651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F716D5-C4B7-492C-AAD9-C4BA21375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Nakladatelství PETRKOV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0A7D8EC-F641-48FC-B612-2BF91A26B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61" y="357940"/>
            <a:ext cx="4172580" cy="1311834"/>
          </a:xfr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01FC5033-6B46-4232-ADBF-1BC2217E7AF5}"/>
              </a:ext>
            </a:extLst>
          </p:cNvPr>
          <p:cNvSpPr/>
          <p:nvPr/>
        </p:nvSpPr>
        <p:spPr>
          <a:xfrm>
            <a:off x="463826" y="2229453"/>
            <a:ext cx="10827026" cy="370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Čech Pavel: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Dobrodružství pavouka Čendy (tři díly, přátelství, láska apod.);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klíči (krásný příběh vhodný k dokončování – má otevřený konec);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cs-CZ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mráčkovi</a:t>
            </a:r>
            <a:r>
              <a:rPr lang="cs-C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zahradě;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Velká knižní záhada (jednak záhada, jednak práce s významnými ilustrátory, kterých si Čech váží)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867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5036" y="735286"/>
            <a:ext cx="7886700" cy="1325563"/>
          </a:xfrm>
        </p:spPr>
        <p:txBody>
          <a:bodyPr/>
          <a:lstStyle/>
          <a:p>
            <a:pPr algn="ctr"/>
            <a:r>
              <a:rPr lang="cs-CZ" dirty="0"/>
              <a:t>Pavel Čech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0" y="2060849"/>
            <a:ext cx="5436096" cy="5079367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Brněnský malíř, ilustrátor, autor komiksů,</a:t>
            </a:r>
            <a:r>
              <a:rPr lang="cs-CZ" dirty="0"/>
              <a:t> narozen 1968, vyučený zámečníkem</a:t>
            </a:r>
          </a:p>
          <a:p>
            <a:r>
              <a:rPr lang="cs-CZ" dirty="0"/>
              <a:t>Jeho ilustrace – romantické, romantizující, vlídné, melancholické, v detailech popisné, pohrávající si s  prostorovými souvislostmi, někdy sentimentální a lítostivé (</a:t>
            </a:r>
            <a:r>
              <a:rPr lang="cs-CZ" dirty="0" err="1"/>
              <a:t>Reissner</a:t>
            </a:r>
            <a:r>
              <a:rPr lang="cs-CZ" dirty="0"/>
              <a:t>, 2015)</a:t>
            </a:r>
          </a:p>
          <a:p>
            <a:endParaRPr lang="cs-CZ" b="1" dirty="0"/>
          </a:p>
          <a:p>
            <a:r>
              <a:rPr lang="cs-CZ" dirty="0"/>
              <a:t>Více informací o knihách Pavla Čecha:</a:t>
            </a:r>
          </a:p>
          <a:p>
            <a:r>
              <a:rPr lang="cs-CZ" dirty="0"/>
              <a:t>http://www.pavelcech.wz.cz/aknihy.html</a:t>
            </a:r>
          </a:p>
        </p:txBody>
      </p:sp>
      <p:pic>
        <p:nvPicPr>
          <p:cNvPr id="4098" name="Picture 2" descr="http://www.pavelcech.wz.cz/Menu/portr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540" y="1932494"/>
            <a:ext cx="3353771" cy="492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418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22528"/>
            <a:ext cx="7886700" cy="737522"/>
          </a:xfrm>
        </p:spPr>
        <p:txBody>
          <a:bodyPr/>
          <a:lstStyle/>
          <a:p>
            <a:pPr algn="ctr"/>
            <a:r>
              <a:rPr lang="cs-CZ" dirty="0"/>
              <a:t>Výběr knih Pavla Čecha</a:t>
            </a:r>
          </a:p>
        </p:txBody>
      </p:sp>
      <p:pic>
        <p:nvPicPr>
          <p:cNvPr id="7170" name="Picture 2" descr="http://media1.megaknihy.cz/141810-large/o-zahrade.jpg?ts=144867546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67" y="936729"/>
            <a:ext cx="2391749" cy="341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media1.megaknihy.cz/142646-large/velky-zavod.jpg?ts=14486749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77" y="712257"/>
            <a:ext cx="2595742" cy="364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encrypted-tbn3.gstatic.com/images?q=tbn:ANd9GcRYx4WJTpfiiwqh1ngfZPzYbJ_lQkkLDCBt0NJ8wnCBONhLRtaC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276" y="1028699"/>
            <a:ext cx="2638425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obalky.kosmas.cz/ArticleCovers/158956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502384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0B14D69-4847-47AE-802D-F2F4EA173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6104"/>
            <a:ext cx="2411896" cy="24118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FA67701-39FE-4690-91E3-04D9FEAD4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73" y="201398"/>
            <a:ext cx="2492831" cy="25095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A9D37BE-6673-49A5-B6C1-0AC78B712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482" y="3278257"/>
            <a:ext cx="3400425" cy="3429000"/>
          </a:xfrm>
          <a:prstGeom prst="rect">
            <a:avLst/>
          </a:prstGeom>
        </p:spPr>
      </p:pic>
      <p:sp>
        <p:nvSpPr>
          <p:cNvPr id="9" name="AutoShape 2" descr="Výsledek obrázku pro pavel &amp;ccaron;ech velká kni&amp;zcaron;ní záhada">
            <a:extLst>
              <a:ext uri="{FF2B5EF4-FFF2-40B4-BE49-F238E27FC236}">
                <a16:creationId xmlns:a16="http://schemas.microsoft.com/office/drawing/2014/main" id="{459BD59D-77F7-47A2-8349-E446C69FBA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14825" y="809625"/>
            <a:ext cx="35623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FF491A3-B219-4870-9A97-F28C5D5E21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921" y="2710959"/>
            <a:ext cx="2933279" cy="431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12366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2374</TotalTime>
  <Words>463</Words>
  <Application>Microsoft Office PowerPoint</Application>
  <PresentationFormat>Širokoúhlá obrazovka</PresentationFormat>
  <Paragraphs>91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Trebuchet MS</vt:lpstr>
      <vt:lpstr>Berlín</vt:lpstr>
      <vt:lpstr>Literatura pro děti s didaktikou </vt:lpstr>
      <vt:lpstr>Konkrétní aktivita s knihou I</vt:lpstr>
      <vt:lpstr>Konkrétní aktivita s knihou II</vt:lpstr>
      <vt:lpstr>Zakončení předmětu – zápočet  </vt:lpstr>
      <vt:lpstr>Reflexe programu v knihovně</vt:lpstr>
      <vt:lpstr>Próza se zvířecím hrdinou</vt:lpstr>
      <vt:lpstr>Nakladatelství PETRKOV</vt:lpstr>
      <vt:lpstr>Pavel Čech</vt:lpstr>
      <vt:lpstr>Výběr knih Pavla Čecha</vt:lpstr>
      <vt:lpstr>Beztextové knihy</vt:lpstr>
      <vt:lpstr>Nakladatelství Paseka</vt:lpstr>
      <vt:lpstr>Prezentace aplikace PowerPoint</vt:lpstr>
      <vt:lpstr>Jedna žába, druhá žába</vt:lpstr>
      <vt:lpstr>Uvnitř I</vt:lpstr>
      <vt:lpstr>Prezentace aplikace PowerPoint</vt:lpstr>
      <vt:lpstr>Venku I</vt:lpstr>
      <vt:lpstr>Prezentace aplikace PowerPoint</vt:lpstr>
      <vt:lpstr>Prezentace aplikace PowerPoint</vt:lpstr>
      <vt:lpstr>Venku II</vt:lpstr>
      <vt:lpstr>Prezentace aplikace PowerPoint</vt:lpstr>
      <vt:lpstr>Prezentace aplikace PowerPoint</vt:lpstr>
      <vt:lpstr>Prezentace aplikace PowerPoint</vt:lpstr>
      <vt:lpstr>Prezentace aplikace PowerPoint</vt:lpstr>
      <vt:lpstr>Uvnitř II</vt:lpstr>
      <vt:lpstr>Prezentace aplikace PowerPoint</vt:lpstr>
      <vt:lpstr>MAYEROVI, Mercer a Marianna. Jedna žába, druhá žába. Praha: Samuel, 2004. ISBN 80-86849-01-5. </vt:lpstr>
    </vt:vector>
  </TitlesOfParts>
  <Company>UK Pedf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Literatura pro děti s didaktikou</dc:title>
  <dc:creator>Veronika Laufkova</dc:creator>
  <cp:lastModifiedBy>Veronika Laufkova</cp:lastModifiedBy>
  <cp:revision>26</cp:revision>
  <cp:lastPrinted>2018-10-14T20:16:24Z</cp:lastPrinted>
  <dcterms:created xsi:type="dcterms:W3CDTF">2018-10-07T19:06:29Z</dcterms:created>
  <dcterms:modified xsi:type="dcterms:W3CDTF">2018-11-18T13:44:54Z</dcterms:modified>
</cp:coreProperties>
</file>