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3" r:id="rId5"/>
    <p:sldId id="261" r:id="rId6"/>
    <p:sldId id="260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12C836-60EF-4B83-B74F-C3DF2A384E5D}" type="datetimeFigureOut">
              <a:rPr lang="cs-CZ" smtClean="0"/>
              <a:t>29.09.2020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29283E-8889-4BE3-BDC7-1553B42F44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4015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obrázek snímku 1">
            <a:extLst>
              <a:ext uri="{FF2B5EF4-FFF2-40B4-BE49-F238E27FC236}">
                <a16:creationId xmlns:a16="http://schemas.microsoft.com/office/drawing/2014/main" id="{19C7EBE6-C384-4335-A389-3E6BD09554F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Zástupný symbol pro poznámky 2">
            <a:extLst>
              <a:ext uri="{FF2B5EF4-FFF2-40B4-BE49-F238E27FC236}">
                <a16:creationId xmlns:a16="http://schemas.microsoft.com/office/drawing/2014/main" id="{A4C0527F-4825-41D8-9380-AD10715A81A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5124" name="Zástupný symbol pro číslo snímku 3">
            <a:extLst>
              <a:ext uri="{FF2B5EF4-FFF2-40B4-BE49-F238E27FC236}">
                <a16:creationId xmlns:a16="http://schemas.microsoft.com/office/drawing/2014/main" id="{4419FBCF-2ABD-47A8-AF14-4181BE95BDE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C64B65E-C091-49A4-A1A8-59271B06A614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>
            <a:extLst>
              <a:ext uri="{FF2B5EF4-FFF2-40B4-BE49-F238E27FC236}">
                <a16:creationId xmlns:a16="http://schemas.microsoft.com/office/drawing/2014/main" id="{808DCD36-E75A-4A6D-B8F1-A4D0FC25400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>
            <a:extLst>
              <a:ext uri="{FF2B5EF4-FFF2-40B4-BE49-F238E27FC236}">
                <a16:creationId xmlns:a16="http://schemas.microsoft.com/office/drawing/2014/main" id="{34E2E9E1-98E8-4D72-875F-3D296B9088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7172" name="Zástupný symbol pro číslo snímku 3">
            <a:extLst>
              <a:ext uri="{FF2B5EF4-FFF2-40B4-BE49-F238E27FC236}">
                <a16:creationId xmlns:a16="http://schemas.microsoft.com/office/drawing/2014/main" id="{7AC216EE-D15D-425C-8047-FED38A58771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BB476A3-429D-4347-9E39-D1CD53CE010E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rázek snímku 1">
            <a:extLst>
              <a:ext uri="{FF2B5EF4-FFF2-40B4-BE49-F238E27FC236}">
                <a16:creationId xmlns:a16="http://schemas.microsoft.com/office/drawing/2014/main" id="{2D11CB81-A3DB-4907-BFFC-27B1DAB863A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Zástupný symbol pro poznámky 2">
            <a:extLst>
              <a:ext uri="{FF2B5EF4-FFF2-40B4-BE49-F238E27FC236}">
                <a16:creationId xmlns:a16="http://schemas.microsoft.com/office/drawing/2014/main" id="{D614BC17-7F8E-4644-AFA1-C11BD8121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9220" name="Zástupný symbol pro číslo snímku 3">
            <a:extLst>
              <a:ext uri="{FF2B5EF4-FFF2-40B4-BE49-F238E27FC236}">
                <a16:creationId xmlns:a16="http://schemas.microsoft.com/office/drawing/2014/main" id="{0BA04CD7-3EEF-4A52-85E3-2F4800CE87E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EE19498-D51E-43A9-9CFD-7C05A48EA082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rázek snímku 1">
            <a:extLst>
              <a:ext uri="{FF2B5EF4-FFF2-40B4-BE49-F238E27FC236}">
                <a16:creationId xmlns:a16="http://schemas.microsoft.com/office/drawing/2014/main" id="{E1C4EDF1-9B24-4E6B-96C2-EA9232BB824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Zástupný symbol pro poznámky 2">
            <a:extLst>
              <a:ext uri="{FF2B5EF4-FFF2-40B4-BE49-F238E27FC236}">
                <a16:creationId xmlns:a16="http://schemas.microsoft.com/office/drawing/2014/main" id="{C71CD850-907F-42D5-8845-FFECF085A63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en-US"/>
          </a:p>
        </p:txBody>
      </p:sp>
      <p:sp>
        <p:nvSpPr>
          <p:cNvPr id="11268" name="Zástupný symbol pro číslo snímku 3">
            <a:extLst>
              <a:ext uri="{FF2B5EF4-FFF2-40B4-BE49-F238E27FC236}">
                <a16:creationId xmlns:a16="http://schemas.microsoft.com/office/drawing/2014/main" id="{CE5178FB-72CE-416A-80E9-90450E8BB0D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44AF599-2E8E-48B2-888B-B13B8A703829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rázek snímku 1">
            <a:extLst>
              <a:ext uri="{FF2B5EF4-FFF2-40B4-BE49-F238E27FC236}">
                <a16:creationId xmlns:a16="http://schemas.microsoft.com/office/drawing/2014/main" id="{E022B900-6A42-496A-A65B-3E9A7FC99E4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Zástupný symbol pro poznámky 2">
            <a:extLst>
              <a:ext uri="{FF2B5EF4-FFF2-40B4-BE49-F238E27FC236}">
                <a16:creationId xmlns:a16="http://schemas.microsoft.com/office/drawing/2014/main" id="{1D3837A9-50F0-49FE-9262-FC34706F8C8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3316" name="Zástupný symbol pro číslo snímku 3">
            <a:extLst>
              <a:ext uri="{FF2B5EF4-FFF2-40B4-BE49-F238E27FC236}">
                <a16:creationId xmlns:a16="http://schemas.microsoft.com/office/drawing/2014/main" id="{07593ED7-2D4F-4DCB-B948-F006C0F399D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47399C-B5A5-431C-BFAB-300B13686CDA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>
            <a:extLst>
              <a:ext uri="{FF2B5EF4-FFF2-40B4-BE49-F238E27FC236}">
                <a16:creationId xmlns:a16="http://schemas.microsoft.com/office/drawing/2014/main" id="{C1CECBB6-71D6-4CD2-91CF-131ADF855CC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Zástupný symbol pro poznámky 2">
            <a:extLst>
              <a:ext uri="{FF2B5EF4-FFF2-40B4-BE49-F238E27FC236}">
                <a16:creationId xmlns:a16="http://schemas.microsoft.com/office/drawing/2014/main" id="{F7C46985-5594-4586-AA44-DE07B572092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5364" name="Zástupný symbol pro číslo snímku 3">
            <a:extLst>
              <a:ext uri="{FF2B5EF4-FFF2-40B4-BE49-F238E27FC236}">
                <a16:creationId xmlns:a16="http://schemas.microsoft.com/office/drawing/2014/main" id="{F9709128-83D4-4388-9FB5-4E7C3C1E4A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EAD924-AA5E-455A-A9AD-E7806B2BAC56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>
            <a:extLst>
              <a:ext uri="{FF2B5EF4-FFF2-40B4-BE49-F238E27FC236}">
                <a16:creationId xmlns:a16="http://schemas.microsoft.com/office/drawing/2014/main" id="{D4833DCB-2386-4EF2-8386-3EB67FE6B9F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Zástupný symbol pro poznámky 2">
            <a:extLst>
              <a:ext uri="{FF2B5EF4-FFF2-40B4-BE49-F238E27FC236}">
                <a16:creationId xmlns:a16="http://schemas.microsoft.com/office/drawing/2014/main" id="{91A0C41C-D115-4B02-9ADB-600748F62B6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7412" name="Zástupný symbol pro číslo snímku 3">
            <a:extLst>
              <a:ext uri="{FF2B5EF4-FFF2-40B4-BE49-F238E27FC236}">
                <a16:creationId xmlns:a16="http://schemas.microsoft.com/office/drawing/2014/main" id="{DF84E5DD-829F-4BBD-B93A-27E6A725706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AD0212-0727-4726-8C6C-5CCFF5E4EF01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FF3D6A-D974-49EB-82C1-1D8612938D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459CF14-E1FF-4793-9579-ED038ECDDC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1AACB96-1E1E-4D18-B048-30E7721E1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2905-3A79-4B6E-8ABC-776DF752E4FA}" type="datetimeFigureOut">
              <a:rPr lang="cs-CZ" smtClean="0"/>
              <a:t>29.09.2020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8F727D-7202-4660-A049-5F31F59B4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3D3D58A-1AA7-4119-B694-1BE4CD768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54759-56AB-44B2-82FC-AC93D7AC9A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9205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DCF9B0-4582-4554-A661-76777DE9A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1759007-9974-40EC-BDB6-F52F3406A1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4452D8F-7255-47F2-B941-27FE55163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2905-3A79-4B6E-8ABC-776DF752E4FA}" type="datetimeFigureOut">
              <a:rPr lang="cs-CZ" smtClean="0"/>
              <a:t>29.09.2020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27358FC-6AAD-4793-A6CF-4988A2A80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774AE00-1CA8-457C-A95D-50709091D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54759-56AB-44B2-82FC-AC93D7AC9A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8265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F39F62B-7AB5-4438-B163-E941B61CEB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288BBAA-DC59-472E-B66C-6A6B6C612B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882B7C-F43A-4AE7-A920-20AC86003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2905-3A79-4B6E-8ABC-776DF752E4FA}" type="datetimeFigureOut">
              <a:rPr lang="cs-CZ" smtClean="0"/>
              <a:t>29.09.2020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0F3339F-BA40-40FC-8358-1E9B952CA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C927190-0BAE-418A-A000-6C23B10EF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54759-56AB-44B2-82FC-AC93D7AC9A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8880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D6A1BD-4FDD-403F-80CF-DE680AA09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3CE68E-A631-421D-AAB0-C0A03DD001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A8803D-3134-4382-BC70-240FCF7CD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2905-3A79-4B6E-8ABC-776DF752E4FA}" type="datetimeFigureOut">
              <a:rPr lang="cs-CZ" smtClean="0"/>
              <a:t>29.09.2020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F84A948-1330-4F17-A1DC-E7045D292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50B249A-47C9-4A9E-9B48-5C58DB415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54759-56AB-44B2-82FC-AC93D7AC9A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2337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9B08C0-F1D5-47F9-B884-C7C5B4AEC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DD05BFD-1842-42BB-B881-186C83F862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AF5D8B5-F5B3-455C-97C4-5C96AB4FA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2905-3A79-4B6E-8ABC-776DF752E4FA}" type="datetimeFigureOut">
              <a:rPr lang="cs-CZ" smtClean="0"/>
              <a:t>29.09.2020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CFF8F7-CD1F-4EF2-A3AF-0C96B90D7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A9F93DC-E23B-48E2-8466-C107FDDD7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54759-56AB-44B2-82FC-AC93D7AC9A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6249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C0A99F-3164-4A24-B26C-9F30A4C24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07AD6C-5C35-40F3-889B-46BB27CF78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15E75CF-9DE3-426F-99B5-E4E060AB69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CEDF896-4E44-4617-85A3-D94923981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2905-3A79-4B6E-8ABC-776DF752E4FA}" type="datetimeFigureOut">
              <a:rPr lang="cs-CZ" smtClean="0"/>
              <a:t>29.09.2020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A78699C-5E75-475A-80FC-C01EE2E0D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953012A-B66C-46B7-A8CD-77422825B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54759-56AB-44B2-82FC-AC93D7AC9A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418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B00ADE-13AF-4C59-A12F-90FECBE22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79DC28A-6039-4D4D-B364-5C56893DCF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2923EFB-2D4A-4C21-93ED-F08C0ACC26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CB978ED-BB6D-4018-B1BF-445D356BB4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A567131-5C6E-4B12-AF46-4C7627DDAD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A7569DB-754F-4799-B9CC-3A67094DC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2905-3A79-4B6E-8ABC-776DF752E4FA}" type="datetimeFigureOut">
              <a:rPr lang="cs-CZ" smtClean="0"/>
              <a:t>29.09.2020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5BEF254-3240-4B1F-B00D-D88EC00FB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0FCB812-8682-4D2C-91C6-A825DED4E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54759-56AB-44B2-82FC-AC93D7AC9A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4590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CF0376-9CCF-4F20-AF2B-95E066086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DF10236-456F-4AAA-99A9-906C8E955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2905-3A79-4B6E-8ABC-776DF752E4FA}" type="datetimeFigureOut">
              <a:rPr lang="cs-CZ" smtClean="0"/>
              <a:t>29.09.2020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F77E935-B23A-473C-820D-CFE3B4BDD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420FE92-DD60-4FF3-942D-290C9BB4F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54759-56AB-44B2-82FC-AC93D7AC9A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398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3F03A69-D9FF-439A-B0DE-2F697D17B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2905-3A79-4B6E-8ABC-776DF752E4FA}" type="datetimeFigureOut">
              <a:rPr lang="cs-CZ" smtClean="0"/>
              <a:t>29.09.2020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09197E9-5D19-486A-A79E-A1906ED0A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387C127-F684-47E0-AB86-711C10FDC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54759-56AB-44B2-82FC-AC93D7AC9A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4097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8F1F71-B195-45B3-B685-63912BB70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3C6A21-CA98-4229-B2A8-B1BE6789F6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0253899-0F4D-4CA6-94C3-26FF1AF500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4136516-BF1C-48A0-9B47-28F9B8DF1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2905-3A79-4B6E-8ABC-776DF752E4FA}" type="datetimeFigureOut">
              <a:rPr lang="cs-CZ" smtClean="0"/>
              <a:t>29.09.2020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2B3CD39-6B8F-4662-AA5F-AB07CBD26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640EA4E-B631-4B5D-90F0-615F47ACD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54759-56AB-44B2-82FC-AC93D7AC9A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5918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EB95A3-0FE8-405A-9C94-A6A09AC39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5F47942-85D9-4640-AFE6-C3453C2B72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AE31502-F979-4AF8-96EF-18A5705513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D62A62E-5CE1-4C42-AC21-4048BD486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2905-3A79-4B6E-8ABC-776DF752E4FA}" type="datetimeFigureOut">
              <a:rPr lang="cs-CZ" smtClean="0"/>
              <a:t>29.09.2020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F43D0F1-A0F7-4403-80EE-5BD9123AD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A08BDAE-40A9-4434-BAAD-0592C729A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54759-56AB-44B2-82FC-AC93D7AC9A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820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8932C24-D2B1-4E3D-89BD-431FF13E1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0F8803F-F58C-47E6-84E1-ABE952F25E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25ABDBB-28BE-48BA-80E6-50C37C1164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12905-3A79-4B6E-8ABC-776DF752E4FA}" type="datetimeFigureOut">
              <a:rPr lang="cs-CZ" smtClean="0"/>
              <a:t>29.09.2020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35D2D8-2AA1-4D0B-AFFE-46186819C1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6325E80-064A-47C9-8A47-1E9433266F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354759-56AB-44B2-82FC-AC93D7AC9A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2517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zso.cz/csu/czso/cizinci-v-cr-2017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josef.uk.zcu.cz/F/?func=item-global&amp;doc_library=ZUP01&amp;doc_number=000072015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>
            <a:extLst>
              <a:ext uri="{FF2B5EF4-FFF2-40B4-BE49-F238E27FC236}">
                <a16:creationId xmlns:a16="http://schemas.microsoft.com/office/drawing/2014/main" id="{BD34ED8B-E513-4ED2-865F-FFC3BC9977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en-US" b="1"/>
              <a:t>Aktuální otázky migrací </a:t>
            </a:r>
            <a:br>
              <a:rPr lang="cs-CZ" altLang="en-US"/>
            </a:br>
            <a:endParaRPr lang="en-GB" alt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27BD1A5-7913-45BA-B2B7-4F422C4933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cs-CZ" dirty="0"/>
              <a:t>Zdeněk Uherek</a:t>
            </a:r>
          </a:p>
          <a:p>
            <a:pPr>
              <a:defRPr/>
            </a:pPr>
            <a:r>
              <a:rPr lang="cs-CZ" dirty="0"/>
              <a:t>Fakulta sociálních věd UK</a:t>
            </a:r>
          </a:p>
          <a:p>
            <a:pPr>
              <a:defRPr/>
            </a:pPr>
            <a:r>
              <a:rPr lang="cs-CZ" dirty="0" err="1"/>
              <a:t>zdenek.uherek</a:t>
            </a:r>
            <a:r>
              <a:rPr lang="cs-CZ" dirty="0"/>
              <a:t>  fsv.cuni.cz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56F2EC5D-4E57-4318-868A-8748E8842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Cíle kurzu</a:t>
            </a:r>
            <a:endParaRPr lang="en-GB" altLang="en-US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20F79AA-048C-420A-B893-DBA9DB7037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>
              <a:defRPr/>
            </a:pPr>
            <a:r>
              <a:rPr lang="cs-CZ" dirty="0"/>
              <a:t>Cílem předmětu je objasnit studentovi otázku migrací, jejich příčin a důsledků pro migrující skupiny a pro skupiny, se kterými se migranti dostávají do kontaktu. Studenti získají znalosti o základních teoriích migrací, o historických migračních proudech a změnách v charakteru migrací v průběhu vývoje lidstva a o koncepcích adaptace, asimilace a integrace migračních skupin. Výuka se dále soustředí na sociálně antropologické aspekty migrací v současném globalizovaném světě, na migrační politiku klíčových států a problematiku azylantů a uprchlíků zejména v Evropě. Součástí kurzu bude též otázka českého vystěhovalectví, reemigrace, repatriace a </a:t>
            </a:r>
            <a:r>
              <a:rPr lang="cs-CZ" dirty="0" err="1"/>
              <a:t>přesídlenectví</a:t>
            </a:r>
            <a:r>
              <a:rPr lang="cs-CZ" dirty="0"/>
              <a:t> a informace o současné koncepci integrace cizinců v České republice. Studium je rozvrženo do následujících částí:</a:t>
            </a:r>
          </a:p>
          <a:p>
            <a:pPr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>
            <a:extLst>
              <a:ext uri="{FF2B5EF4-FFF2-40B4-BE49-F238E27FC236}">
                <a16:creationId xmlns:a16="http://schemas.microsoft.com/office/drawing/2014/main" id="{F6CC39C7-65F1-411C-998E-6F2A4C747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68362"/>
          </a:xfrm>
        </p:spPr>
        <p:txBody>
          <a:bodyPr/>
          <a:lstStyle/>
          <a:p>
            <a:pPr eaLnBrk="1" hangingPunct="1"/>
            <a:r>
              <a:rPr lang="cs-CZ" altLang="en-US"/>
              <a:t>Tematické okruhy</a:t>
            </a:r>
            <a:endParaRPr lang="en-GB" altLang="en-US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0A8D2E6-9B54-4DF9-96D2-7B8312A28C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143000"/>
            <a:ext cx="8229600" cy="5500688"/>
          </a:xfrm>
        </p:spPr>
        <p:txBody>
          <a:bodyPr rtlCol="0">
            <a:normAutofit fontScale="25000" lnSpcReduction="20000"/>
          </a:bodyPr>
          <a:lstStyle/>
          <a:p>
            <a:pPr>
              <a:defRPr/>
            </a:pPr>
            <a:r>
              <a:rPr lang="cs-CZ" sz="3700" b="1" dirty="0"/>
              <a:t>Témata jednotlivých přednášek:</a:t>
            </a:r>
            <a:endParaRPr lang="cs-CZ" sz="3700" dirty="0"/>
          </a:p>
          <a:p>
            <a:pPr>
              <a:defRPr/>
            </a:pPr>
            <a:r>
              <a:rPr lang="cs-CZ" sz="3700" b="1" dirty="0"/>
              <a:t>1. Migrace jako multidisciplinární jev – základní vymezení, obory, jež se tématem zabývají, základní terminologie</a:t>
            </a:r>
            <a:endParaRPr lang="cs-CZ" sz="3700" dirty="0"/>
          </a:p>
          <a:p>
            <a:pPr>
              <a:defRPr/>
            </a:pPr>
            <a:r>
              <a:rPr lang="cs-CZ" sz="3700" i="1" u="sng" dirty="0"/>
              <a:t>Literatura</a:t>
            </a:r>
            <a:r>
              <a:rPr lang="cs-CZ" sz="3700" u="sng" dirty="0"/>
              <a:t>:</a:t>
            </a:r>
            <a:endParaRPr lang="cs-CZ" sz="3700" dirty="0"/>
          </a:p>
          <a:p>
            <a:pPr>
              <a:defRPr/>
            </a:pPr>
            <a:r>
              <a:rPr lang="cs-CZ" sz="3700" dirty="0" err="1"/>
              <a:t>Brettell</a:t>
            </a:r>
            <a:r>
              <a:rPr lang="cs-CZ" sz="3700" dirty="0"/>
              <a:t>, Caroline B., </a:t>
            </a:r>
            <a:r>
              <a:rPr lang="cs-CZ" sz="3700" dirty="0" err="1"/>
              <a:t>Hollifield</a:t>
            </a:r>
            <a:r>
              <a:rPr lang="cs-CZ" sz="3700" dirty="0"/>
              <a:t>, James, F. 2015. </a:t>
            </a:r>
            <a:r>
              <a:rPr lang="cs-CZ" sz="3700" dirty="0" err="1"/>
              <a:t>Introduction</a:t>
            </a:r>
            <a:r>
              <a:rPr lang="cs-CZ" sz="3700" dirty="0"/>
              <a:t>. In: </a:t>
            </a:r>
            <a:r>
              <a:rPr lang="cs-CZ" sz="3700" dirty="0" err="1"/>
              <a:t>Brettell</a:t>
            </a:r>
            <a:r>
              <a:rPr lang="cs-CZ" sz="3700" dirty="0"/>
              <a:t>, Caroline B., </a:t>
            </a:r>
            <a:r>
              <a:rPr lang="cs-CZ" sz="3700" dirty="0" err="1"/>
              <a:t>Hollifield</a:t>
            </a:r>
            <a:r>
              <a:rPr lang="cs-CZ" sz="3700" dirty="0"/>
              <a:t>, James, F. (</a:t>
            </a:r>
            <a:r>
              <a:rPr lang="cs-CZ" sz="3700" dirty="0" err="1"/>
              <a:t>eds</a:t>
            </a:r>
            <a:r>
              <a:rPr lang="cs-CZ" sz="3700" dirty="0"/>
              <a:t>) </a:t>
            </a:r>
            <a:r>
              <a:rPr lang="cs-CZ" sz="3700" dirty="0" err="1"/>
              <a:t>Migration</a:t>
            </a:r>
            <a:r>
              <a:rPr lang="cs-CZ" sz="3700" dirty="0"/>
              <a:t> </a:t>
            </a:r>
            <a:r>
              <a:rPr lang="cs-CZ" sz="3700" dirty="0" err="1"/>
              <a:t>Theory</a:t>
            </a:r>
            <a:r>
              <a:rPr lang="cs-CZ" sz="3700" dirty="0"/>
              <a:t>: </a:t>
            </a:r>
            <a:r>
              <a:rPr lang="cs-CZ" sz="3700" dirty="0" err="1"/>
              <a:t>Talking</a:t>
            </a:r>
            <a:r>
              <a:rPr lang="cs-CZ" sz="3700" dirty="0"/>
              <a:t> </a:t>
            </a:r>
            <a:r>
              <a:rPr lang="cs-CZ" sz="3700" dirty="0" err="1"/>
              <a:t>Across</a:t>
            </a:r>
            <a:r>
              <a:rPr lang="cs-CZ" sz="3700" dirty="0"/>
              <a:t> </a:t>
            </a:r>
            <a:r>
              <a:rPr lang="cs-CZ" sz="3700" dirty="0" err="1"/>
              <a:t>Disciplines</a:t>
            </a:r>
            <a:r>
              <a:rPr lang="cs-CZ" sz="3700" dirty="0"/>
              <a:t>. New York: </a:t>
            </a:r>
            <a:r>
              <a:rPr lang="cs-CZ" sz="3700" dirty="0" err="1"/>
              <a:t>Routledge</a:t>
            </a:r>
            <a:r>
              <a:rPr lang="cs-CZ" sz="3700" dirty="0"/>
              <a:t>: 1–31.</a:t>
            </a:r>
          </a:p>
          <a:p>
            <a:pPr>
              <a:defRPr/>
            </a:pPr>
            <a:r>
              <a:rPr lang="cs-CZ" sz="3700" dirty="0"/>
              <a:t>2. </a:t>
            </a:r>
            <a:r>
              <a:rPr lang="cs-CZ" sz="3700" b="1" dirty="0"/>
              <a:t>Migrace historie jejích výzkumů – základní koncepty v historické perspektivě</a:t>
            </a:r>
            <a:endParaRPr lang="cs-CZ" sz="3700" dirty="0"/>
          </a:p>
          <a:p>
            <a:pPr>
              <a:defRPr/>
            </a:pPr>
            <a:r>
              <a:rPr lang="cs-CZ" sz="3700" i="1" u="sng" dirty="0"/>
              <a:t>Literatura:</a:t>
            </a:r>
            <a:endParaRPr lang="cs-CZ" sz="3700" dirty="0"/>
          </a:p>
          <a:p>
            <a:pPr>
              <a:defRPr/>
            </a:pPr>
            <a:r>
              <a:rPr lang="cs-CZ" sz="3700" dirty="0"/>
              <a:t>Drbohlav Dušan, Uherek Zdeněk 2007. Reflexe migračních teorií. </a:t>
            </a:r>
            <a:r>
              <a:rPr lang="cs-CZ" sz="3700" i="1" dirty="0"/>
              <a:t>Geografie – Sborník České geografické společnosti</a:t>
            </a:r>
            <a:r>
              <a:rPr lang="cs-CZ" sz="3700" dirty="0"/>
              <a:t> 112, 2: 125–141.</a:t>
            </a:r>
          </a:p>
          <a:p>
            <a:pPr>
              <a:defRPr/>
            </a:pPr>
            <a:r>
              <a:rPr lang="cs-CZ" sz="3700" dirty="0" err="1"/>
              <a:t>Gabaccia</a:t>
            </a:r>
            <a:r>
              <a:rPr lang="cs-CZ" sz="3700" dirty="0"/>
              <a:t> Donna R. 2015. Time and </a:t>
            </a:r>
            <a:r>
              <a:rPr lang="cs-CZ" sz="3700" dirty="0" err="1"/>
              <a:t>Temporality</a:t>
            </a:r>
            <a:r>
              <a:rPr lang="cs-CZ" sz="3700" dirty="0"/>
              <a:t> in </a:t>
            </a:r>
            <a:r>
              <a:rPr lang="cs-CZ" sz="3700" dirty="0" err="1"/>
              <a:t>Migration</a:t>
            </a:r>
            <a:r>
              <a:rPr lang="cs-CZ" sz="3700" dirty="0"/>
              <a:t> </a:t>
            </a:r>
            <a:r>
              <a:rPr lang="cs-CZ" sz="3700" dirty="0" err="1"/>
              <a:t>Studies</a:t>
            </a:r>
            <a:r>
              <a:rPr lang="cs-CZ" sz="3700" dirty="0"/>
              <a:t>. In: </a:t>
            </a:r>
            <a:r>
              <a:rPr lang="cs-CZ" sz="3700" dirty="0" err="1"/>
              <a:t>Brettell</a:t>
            </a:r>
            <a:r>
              <a:rPr lang="cs-CZ" sz="3700" dirty="0"/>
              <a:t>, Caroline B., </a:t>
            </a:r>
            <a:r>
              <a:rPr lang="cs-CZ" sz="3700" dirty="0" err="1"/>
              <a:t>Hollifield</a:t>
            </a:r>
            <a:r>
              <a:rPr lang="cs-CZ" sz="3700" dirty="0"/>
              <a:t>, James, F. (</a:t>
            </a:r>
            <a:r>
              <a:rPr lang="cs-CZ" sz="3700" dirty="0" err="1"/>
              <a:t>eds</a:t>
            </a:r>
            <a:r>
              <a:rPr lang="cs-CZ" sz="3700" dirty="0"/>
              <a:t>) </a:t>
            </a:r>
            <a:r>
              <a:rPr lang="cs-CZ" sz="3700" dirty="0" err="1"/>
              <a:t>Migration</a:t>
            </a:r>
            <a:r>
              <a:rPr lang="cs-CZ" sz="3700" dirty="0"/>
              <a:t> </a:t>
            </a:r>
            <a:r>
              <a:rPr lang="cs-CZ" sz="3700" dirty="0" err="1"/>
              <a:t>Theory</a:t>
            </a:r>
            <a:r>
              <a:rPr lang="cs-CZ" sz="3700" dirty="0"/>
              <a:t>: </a:t>
            </a:r>
            <a:r>
              <a:rPr lang="cs-CZ" sz="3700" dirty="0" err="1"/>
              <a:t>Talking</a:t>
            </a:r>
            <a:r>
              <a:rPr lang="cs-CZ" sz="3700" dirty="0"/>
              <a:t> </a:t>
            </a:r>
            <a:r>
              <a:rPr lang="cs-CZ" sz="3700" dirty="0" err="1"/>
              <a:t>Across</a:t>
            </a:r>
            <a:r>
              <a:rPr lang="cs-CZ" sz="3700" dirty="0"/>
              <a:t> </a:t>
            </a:r>
            <a:r>
              <a:rPr lang="cs-CZ" sz="3700" dirty="0" err="1"/>
              <a:t>Disciplines</a:t>
            </a:r>
            <a:r>
              <a:rPr lang="cs-CZ" sz="3700" dirty="0"/>
              <a:t>. New York: </a:t>
            </a:r>
            <a:r>
              <a:rPr lang="cs-CZ" sz="3700" dirty="0" err="1"/>
              <a:t>Routledge</a:t>
            </a:r>
            <a:r>
              <a:rPr lang="cs-CZ" sz="3700" dirty="0"/>
              <a:t>: 37-66.</a:t>
            </a:r>
          </a:p>
          <a:p>
            <a:pPr>
              <a:defRPr/>
            </a:pPr>
            <a:r>
              <a:rPr lang="cs-CZ" sz="3700" b="1" dirty="0"/>
              <a:t>3. Migrační proudy v historické perspektivě </a:t>
            </a:r>
            <a:endParaRPr lang="cs-CZ" sz="3700" dirty="0"/>
          </a:p>
          <a:p>
            <a:pPr>
              <a:defRPr/>
            </a:pPr>
            <a:r>
              <a:rPr lang="cs-CZ" sz="3700" i="1" dirty="0"/>
              <a:t>Literatura</a:t>
            </a:r>
            <a:r>
              <a:rPr lang="cs-CZ" sz="3700" dirty="0"/>
              <a:t>:</a:t>
            </a:r>
          </a:p>
          <a:p>
            <a:pPr>
              <a:defRPr/>
            </a:pPr>
            <a:r>
              <a:rPr lang="cs-CZ" sz="3700" dirty="0" err="1"/>
              <a:t>Castles</a:t>
            </a:r>
            <a:r>
              <a:rPr lang="cs-CZ" sz="3700" dirty="0"/>
              <a:t>, Stephen, Haas, </a:t>
            </a:r>
            <a:r>
              <a:rPr lang="cs-CZ" sz="3700" dirty="0" err="1"/>
              <a:t>Hein</a:t>
            </a:r>
            <a:r>
              <a:rPr lang="cs-CZ" sz="3700" dirty="0"/>
              <a:t> de, Miller, Stephen 2014. </a:t>
            </a:r>
            <a:r>
              <a:rPr lang="cs-CZ" sz="3700" dirty="0" err="1"/>
              <a:t>The</a:t>
            </a:r>
            <a:r>
              <a:rPr lang="cs-CZ" sz="3700" dirty="0"/>
              <a:t> Age </a:t>
            </a:r>
            <a:r>
              <a:rPr lang="cs-CZ" sz="3700" dirty="0" err="1"/>
              <a:t>of</a:t>
            </a:r>
            <a:r>
              <a:rPr lang="cs-CZ" sz="3700" dirty="0"/>
              <a:t> </a:t>
            </a:r>
            <a:r>
              <a:rPr lang="cs-CZ" sz="3700" dirty="0" err="1"/>
              <a:t>Migratino</a:t>
            </a:r>
            <a:r>
              <a:rPr lang="cs-CZ" sz="3700" dirty="0"/>
              <a:t>. New York: Palgrave </a:t>
            </a:r>
            <a:r>
              <a:rPr lang="cs-CZ" sz="3700" dirty="0" err="1"/>
              <a:t>MacMilan</a:t>
            </a:r>
            <a:r>
              <a:rPr lang="cs-CZ" sz="3700" dirty="0"/>
              <a:t>: 84–99.</a:t>
            </a:r>
          </a:p>
          <a:p>
            <a:pPr>
              <a:defRPr/>
            </a:pPr>
            <a:r>
              <a:rPr lang="cs-CZ" sz="3700" b="1" dirty="0"/>
              <a:t> 4. Migrační trendy po roce 1945 a tvorba nových menšin v Evropě</a:t>
            </a:r>
            <a:endParaRPr lang="cs-CZ" sz="3700" dirty="0"/>
          </a:p>
          <a:p>
            <a:pPr>
              <a:defRPr/>
            </a:pPr>
            <a:r>
              <a:rPr lang="cs-CZ" sz="3700" i="1" u="sng" dirty="0"/>
              <a:t>Literatura</a:t>
            </a:r>
            <a:r>
              <a:rPr lang="cs-CZ" sz="3700" dirty="0"/>
              <a:t>:</a:t>
            </a:r>
          </a:p>
          <a:p>
            <a:pPr>
              <a:defRPr/>
            </a:pPr>
            <a:r>
              <a:rPr lang="cs-CZ" sz="3700" dirty="0" err="1"/>
              <a:t>Castles</a:t>
            </a:r>
            <a:r>
              <a:rPr lang="cs-CZ" sz="3700" dirty="0"/>
              <a:t>, Stephen, Haas, </a:t>
            </a:r>
            <a:r>
              <a:rPr lang="cs-CZ" sz="3700" dirty="0" err="1"/>
              <a:t>Hein</a:t>
            </a:r>
            <a:r>
              <a:rPr lang="cs-CZ" sz="3700" dirty="0"/>
              <a:t> de, Miller, Stephen 2014. </a:t>
            </a:r>
            <a:r>
              <a:rPr lang="cs-CZ" sz="3700" dirty="0" err="1"/>
              <a:t>The</a:t>
            </a:r>
            <a:r>
              <a:rPr lang="cs-CZ" sz="3700" dirty="0"/>
              <a:t> Age </a:t>
            </a:r>
            <a:r>
              <a:rPr lang="cs-CZ" sz="3700" dirty="0" err="1"/>
              <a:t>of</a:t>
            </a:r>
            <a:r>
              <a:rPr lang="cs-CZ" sz="3700" dirty="0"/>
              <a:t> </a:t>
            </a:r>
            <a:r>
              <a:rPr lang="cs-CZ" sz="3700" dirty="0" err="1"/>
              <a:t>Migration</a:t>
            </a:r>
            <a:r>
              <a:rPr lang="cs-CZ" sz="3700" dirty="0"/>
              <a:t>. New York: Palgrave </a:t>
            </a:r>
            <a:r>
              <a:rPr lang="cs-CZ" sz="3700" dirty="0" err="1"/>
              <a:t>MacMilan</a:t>
            </a:r>
            <a:r>
              <a:rPr lang="cs-CZ" sz="3700" dirty="0"/>
              <a:t>: 102–124.</a:t>
            </a:r>
          </a:p>
          <a:p>
            <a:pPr>
              <a:defRPr/>
            </a:pPr>
            <a:r>
              <a:rPr lang="cs-CZ" sz="3700" b="1" dirty="0"/>
              <a:t>5. Migrace v České republice</a:t>
            </a:r>
            <a:endParaRPr lang="cs-CZ" sz="3700" dirty="0"/>
          </a:p>
          <a:p>
            <a:pPr>
              <a:defRPr/>
            </a:pPr>
            <a:r>
              <a:rPr lang="cs-CZ" sz="3700" i="1" u="sng" dirty="0"/>
              <a:t>Literatura:</a:t>
            </a:r>
            <a:endParaRPr lang="cs-CZ" sz="3700" dirty="0"/>
          </a:p>
          <a:p>
            <a:pPr>
              <a:defRPr/>
            </a:pPr>
            <a:r>
              <a:rPr lang="cs-CZ" sz="3700" dirty="0"/>
              <a:t>Drbohlav, Dušan 2003. </a:t>
            </a:r>
            <a:r>
              <a:rPr lang="cs-CZ" sz="3700" dirty="0" err="1"/>
              <a:t>Immigration</a:t>
            </a:r>
            <a:r>
              <a:rPr lang="cs-CZ" sz="3700" dirty="0"/>
              <a:t> to </a:t>
            </a:r>
            <a:r>
              <a:rPr lang="cs-CZ" sz="3700" dirty="0" err="1"/>
              <a:t>the</a:t>
            </a:r>
            <a:r>
              <a:rPr lang="cs-CZ" sz="3700" dirty="0"/>
              <a:t> Czech Republic (</a:t>
            </a:r>
            <a:r>
              <a:rPr lang="cs-CZ" sz="3700" dirty="0" err="1"/>
              <a:t>with</a:t>
            </a:r>
            <a:r>
              <a:rPr lang="cs-CZ" sz="3700" dirty="0"/>
              <a:t> a </a:t>
            </a:r>
            <a:r>
              <a:rPr lang="cs-CZ" sz="3700" dirty="0" err="1"/>
              <a:t>special</a:t>
            </a:r>
            <a:r>
              <a:rPr lang="cs-CZ" sz="3700" dirty="0"/>
              <a:t> </a:t>
            </a:r>
            <a:r>
              <a:rPr lang="cs-CZ" sz="3700" dirty="0" err="1"/>
              <a:t>focus</a:t>
            </a:r>
            <a:r>
              <a:rPr lang="cs-CZ" sz="3700" dirty="0"/>
              <a:t> on </a:t>
            </a:r>
            <a:r>
              <a:rPr lang="cs-CZ" sz="3700" dirty="0" err="1"/>
              <a:t>the</a:t>
            </a:r>
            <a:r>
              <a:rPr lang="cs-CZ" sz="3700" dirty="0"/>
              <a:t> </a:t>
            </a:r>
            <a:r>
              <a:rPr lang="cs-CZ" sz="3700" dirty="0" err="1"/>
              <a:t>foreign</a:t>
            </a:r>
            <a:r>
              <a:rPr lang="cs-CZ" sz="3700" dirty="0"/>
              <a:t> </a:t>
            </a:r>
            <a:r>
              <a:rPr lang="cs-CZ" sz="3700" dirty="0" err="1"/>
              <a:t>laour</a:t>
            </a:r>
            <a:r>
              <a:rPr lang="cs-CZ" sz="3700" dirty="0"/>
              <a:t> </a:t>
            </a:r>
            <a:r>
              <a:rPr lang="cs-CZ" sz="3700" dirty="0" err="1"/>
              <a:t>force</a:t>
            </a:r>
            <a:r>
              <a:rPr lang="cs-CZ" sz="3700" dirty="0"/>
              <a:t>). International </a:t>
            </a:r>
            <a:r>
              <a:rPr lang="cs-CZ" sz="3700" dirty="0" err="1"/>
              <a:t>Migration</a:t>
            </a:r>
            <a:r>
              <a:rPr lang="cs-CZ" sz="3700" dirty="0"/>
              <a:t> Review</a:t>
            </a:r>
          </a:p>
          <a:p>
            <a:pPr>
              <a:defRPr/>
            </a:pPr>
            <a:r>
              <a:rPr lang="cs-CZ" sz="3700" dirty="0"/>
              <a:t>Cizinci v ČR 2017 </a:t>
            </a:r>
            <a:r>
              <a:rPr lang="cs-CZ" sz="3700" dirty="0">
                <a:hlinkClick r:id="rId3"/>
              </a:rPr>
              <a:t>https://www.czso.cz/csu/czso/cizinci-v-cr-2017</a:t>
            </a:r>
            <a:endParaRPr lang="cs-CZ" sz="3700" dirty="0"/>
          </a:p>
          <a:p>
            <a:pPr>
              <a:defRPr/>
            </a:pPr>
            <a:r>
              <a:rPr lang="cs-CZ" sz="3700" b="1" dirty="0"/>
              <a:t>6.</a:t>
            </a:r>
            <a:r>
              <a:rPr lang="cs-CZ" sz="3700" dirty="0"/>
              <a:t> </a:t>
            </a:r>
            <a:r>
              <a:rPr lang="cs-CZ" sz="3700" b="1" dirty="0" err="1"/>
              <a:t>Postmigrační</a:t>
            </a:r>
            <a:r>
              <a:rPr lang="cs-CZ" sz="3700" b="1" dirty="0"/>
              <a:t> období </a:t>
            </a:r>
            <a:endParaRPr lang="cs-CZ" sz="3700" dirty="0"/>
          </a:p>
          <a:p>
            <a:pPr>
              <a:defRPr/>
            </a:pPr>
            <a:r>
              <a:rPr lang="cs-CZ" sz="3700" i="1" u="sng" dirty="0"/>
              <a:t>Literatura:</a:t>
            </a:r>
            <a:endParaRPr lang="cs-CZ" sz="3700" dirty="0"/>
          </a:p>
          <a:p>
            <a:pPr>
              <a:defRPr/>
            </a:pPr>
            <a:r>
              <a:rPr lang="cs-CZ" sz="3700" dirty="0"/>
              <a:t>Bernard, J. Mikešová, R., 2014. Sociální integrace imigrantů na rozhraní mezi dočasnou migrací a trvalým usazením. </a:t>
            </a:r>
            <a:r>
              <a:rPr lang="cs-CZ" sz="3700" i="1" dirty="0"/>
              <a:t>Sociologický časopis, </a:t>
            </a:r>
            <a:r>
              <a:rPr lang="cs-CZ" sz="3700" dirty="0"/>
              <a:t>50(4): 521–545.</a:t>
            </a:r>
          </a:p>
          <a:p>
            <a:pPr>
              <a:defRPr/>
            </a:pPr>
            <a:r>
              <a:rPr lang="cs-CZ" sz="3700" dirty="0" err="1"/>
              <a:t>Rákoczyová</a:t>
            </a:r>
            <a:r>
              <a:rPr lang="cs-CZ" sz="3700" dirty="0"/>
              <a:t>, Miroslava, </a:t>
            </a:r>
            <a:r>
              <a:rPr lang="cs-CZ" sz="3700" dirty="0" err="1"/>
              <a:t>Trbola</a:t>
            </a:r>
            <a:r>
              <a:rPr lang="cs-CZ" sz="3700" dirty="0"/>
              <a:t>, Robert 2008. Lokální strategie integrace cizinců v ČR. Praha: Výzkumný ústav práce a sociálních věcí.</a:t>
            </a:r>
          </a:p>
          <a:p>
            <a:pPr>
              <a:defRPr/>
            </a:pPr>
            <a:r>
              <a:rPr lang="cs-CZ" sz="3700" dirty="0"/>
              <a:t>Uherek, Zdeněk 2016. Migrace a integrace. Migranti v novém prostředí. In: Uherek Zdeněk a kol. Migrace. Historie a současnost. Ostrava: Pant: 49–66.</a:t>
            </a:r>
          </a:p>
          <a:p>
            <a:pPr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CCABD2FD-3374-4BB7-8343-4933EA9C9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725487"/>
          </a:xfrm>
        </p:spPr>
        <p:txBody>
          <a:bodyPr/>
          <a:lstStyle/>
          <a:p>
            <a:pPr eaLnBrk="1" hangingPunct="1"/>
            <a:r>
              <a:rPr lang="cs-CZ" altLang="en-US"/>
              <a:t>Literatura</a:t>
            </a:r>
            <a:endParaRPr lang="en-GB" altLang="en-US"/>
          </a:p>
        </p:txBody>
      </p:sp>
      <p:sp>
        <p:nvSpPr>
          <p:cNvPr id="10243" name="Zástupný symbol pro obsah 2">
            <a:extLst>
              <a:ext uri="{FF2B5EF4-FFF2-40B4-BE49-F238E27FC236}">
                <a16:creationId xmlns:a16="http://schemas.microsoft.com/office/drawing/2014/main" id="{3959118E-6920-4DB7-B8B2-468BB0995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2625" y="1143000"/>
            <a:ext cx="8229600" cy="5411788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altLang="en-US" sz="1500"/>
              <a:t>Castles, M., Miller, M.: </a:t>
            </a:r>
            <a:r>
              <a:rPr lang="cs-CZ" altLang="en-US" sz="1500" i="1"/>
              <a:t>The Age of Migration: International Population Movements in the Modern World.</a:t>
            </a:r>
            <a:r>
              <a:rPr lang="cs-CZ" altLang="en-US" sz="1500"/>
              <a:t> New York, Guilford Press.</a:t>
            </a:r>
          </a:p>
          <a:p>
            <a:pPr eaLnBrk="1" hangingPunct="1"/>
            <a:r>
              <a:rPr lang="cs-CZ" altLang="en-US" sz="1500" i="1"/>
              <a:t>Češi v cizině 9</a:t>
            </a:r>
            <a:r>
              <a:rPr lang="cs-CZ" altLang="en-US" sz="1500"/>
              <a:t>. Praha, Ústav pro etnografii a folkloristiku AV ČR 1996.</a:t>
            </a:r>
          </a:p>
          <a:p>
            <a:pPr eaLnBrk="1" hangingPunct="1"/>
            <a:r>
              <a:rPr lang="cs-CZ" altLang="en-US" sz="1500"/>
              <a:t>Drbohlav, D. (ed.): </a:t>
            </a:r>
            <a:r>
              <a:rPr lang="cs-CZ" altLang="en-US" sz="1500" i="1"/>
              <a:t>Nelegální ekonomické aktivity migrantů. Česko v evropském kontextu.</a:t>
            </a:r>
            <a:r>
              <a:rPr lang="cs-CZ" altLang="en-US" sz="1500"/>
              <a:t> Praha, Karolinum 2008. </a:t>
            </a:r>
          </a:p>
          <a:p>
            <a:pPr eaLnBrk="1" hangingPunct="1"/>
            <a:r>
              <a:rPr lang="cs-CZ" altLang="en-US" sz="1500"/>
              <a:t>Drbohlav, D., Uherek, Z.: Reflexe migračních teorií. </a:t>
            </a:r>
            <a:r>
              <a:rPr lang="cs-CZ" altLang="en-US" sz="1500" i="1"/>
              <a:t>Geografie. Sborník české geografické společnosti </a:t>
            </a:r>
            <a:r>
              <a:rPr lang="cs-CZ" altLang="en-US" sz="1500"/>
              <a:t>112, 2007, 2: 125-141.</a:t>
            </a:r>
          </a:p>
          <a:p>
            <a:pPr eaLnBrk="1" hangingPunct="1"/>
            <a:r>
              <a:rPr lang="cs-CZ" altLang="en-US" sz="1500"/>
              <a:t>Heroldová, I.: </a:t>
            </a:r>
            <a:r>
              <a:rPr lang="cs-CZ" altLang="en-US" sz="1500" i="1"/>
              <a:t>Život a kultura českých exulantů z 18. století</a:t>
            </a:r>
            <a:r>
              <a:rPr lang="cs-CZ" altLang="en-US" sz="1500"/>
              <a:t>. Praha, Ústav pro etnografii a folkloristiku ČSAV 1971.</a:t>
            </a:r>
          </a:p>
          <a:p>
            <a:pPr eaLnBrk="1" hangingPunct="1"/>
            <a:r>
              <a:rPr lang="cs-CZ" altLang="en-US" sz="1500"/>
              <a:t>Jansen C. J.: </a:t>
            </a:r>
            <a:r>
              <a:rPr lang="cs-CZ" altLang="en-US" sz="1500" i="1"/>
              <a:t>Readings in the Sociology of Migration</a:t>
            </a:r>
            <a:r>
              <a:rPr lang="cs-CZ" altLang="en-US" sz="1500"/>
              <a:t>. London, Pergamon Press 1970 </a:t>
            </a:r>
          </a:p>
          <a:p>
            <a:pPr eaLnBrk="1" hangingPunct="1"/>
            <a:r>
              <a:rPr lang="cs-CZ" altLang="en-US" sz="1500"/>
              <a:t>Massey, D.S. (ed.): </a:t>
            </a:r>
            <a:r>
              <a:rPr lang="cs-CZ" altLang="en-US" sz="1500" i="1"/>
              <a:t>Worlds in Motion. Understandig International Migration at the End of the Millenium</a:t>
            </a:r>
            <a:r>
              <a:rPr lang="cs-CZ" altLang="en-US" sz="1500"/>
              <a:t>. New York, Oxford University Press 1998, second eddition 2005.</a:t>
            </a:r>
          </a:p>
          <a:p>
            <a:pPr eaLnBrk="1" hangingPunct="1"/>
            <a:r>
              <a:rPr lang="cs-CZ" altLang="en-US" sz="1500"/>
              <a:t>Šatava, L.: </a:t>
            </a:r>
            <a:r>
              <a:rPr lang="cs-CZ" altLang="en-US" sz="1500" i="1">
                <a:hlinkClick r:id="rId3"/>
              </a:rPr>
              <a:t>Migrační procesy a české vystěhovalectví 19. století do USA</a:t>
            </a:r>
            <a:r>
              <a:rPr lang="cs-CZ" altLang="en-US" sz="1500"/>
              <a:t>. Praha: Karolinum 1989.</a:t>
            </a:r>
          </a:p>
          <a:p>
            <a:pPr eaLnBrk="1" hangingPunct="1"/>
            <a:r>
              <a:rPr lang="cs-CZ" altLang="en-US" sz="1500"/>
              <a:t>Uherek, Z.: Romské migrace ze Slovenska v kontextu evropských migračních trendů. </a:t>
            </a:r>
            <a:r>
              <a:rPr lang="cs-CZ" altLang="en-US" sz="1500" i="1"/>
              <a:t>Sociologický časopis</a:t>
            </a:r>
            <a:r>
              <a:rPr lang="cs-CZ" altLang="en-US" sz="1500"/>
              <a:t> 34, 2007, 4: 747-774.</a:t>
            </a:r>
          </a:p>
          <a:p>
            <a:pPr eaLnBrk="1" hangingPunct="1"/>
            <a:r>
              <a:rPr lang="cs-CZ" altLang="en-US" sz="1500"/>
              <a:t>Uherek, Z. (ed): </a:t>
            </a:r>
            <a:r>
              <a:rPr lang="en-US" altLang="en-US" sz="1500" i="1"/>
              <a:t>Kultura, společnost, tradice II</a:t>
            </a:r>
            <a:r>
              <a:rPr lang="en-US" altLang="en-US" sz="1500"/>
              <a:t>. Praha, Etnologický ústav AV ČR 2006. </a:t>
            </a:r>
            <a:endParaRPr lang="cs-CZ" altLang="en-US" sz="1500"/>
          </a:p>
          <a:p>
            <a:pPr eaLnBrk="1" hangingPunct="1"/>
            <a:r>
              <a:rPr lang="cs-CZ" altLang="en-US" sz="1500"/>
              <a:t>Uherek, Z., Korecká, Z., Pojarová, T. a kol. </a:t>
            </a:r>
            <a:r>
              <a:rPr lang="cs-CZ" altLang="en-US" sz="1500" i="1"/>
              <a:t>Cizinecké komunity z antropologické perspektivy. Vybrané příklady významných imigračních skupin v České republice.</a:t>
            </a:r>
            <a:r>
              <a:rPr lang="cs-CZ" altLang="en-US" sz="1500"/>
              <a:t> Praha, Etnologický ústav AV ČR, v.v.i., 2008.</a:t>
            </a:r>
          </a:p>
          <a:p>
            <a:pPr eaLnBrk="1" hangingPunct="1"/>
            <a:r>
              <a:rPr lang="cs-CZ" altLang="en-US" sz="1500"/>
              <a:t>Uherek, Z. a kol. Migrace: historie a současnost. Ostrava: Pant 2016.</a:t>
            </a:r>
          </a:p>
          <a:p>
            <a:pPr eaLnBrk="1" hangingPunct="1"/>
            <a:endParaRPr lang="en-GB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0C299568-49AA-48EC-BBB9-F78F5D178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Definice migrace</a:t>
            </a:r>
            <a:endParaRPr lang="en-GB" altLang="en-US"/>
          </a:p>
        </p:txBody>
      </p:sp>
      <p:sp>
        <p:nvSpPr>
          <p:cNvPr id="12291" name="Zástupný symbol pro obsah 2">
            <a:extLst>
              <a:ext uri="{FF2B5EF4-FFF2-40B4-BE49-F238E27FC236}">
                <a16:creationId xmlns:a16="http://schemas.microsoft.com/office/drawing/2014/main" id="{B34DF90F-B1B2-4EBD-AB0B-E14EDE89F9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Migrace = stěhování, změna rezidence</a:t>
            </a:r>
          </a:p>
          <a:p>
            <a:pPr eaLnBrk="1" hangingPunct="1"/>
            <a:r>
              <a:rPr lang="cs-CZ" altLang="en-US"/>
              <a:t>Migrace = pohyb v prostoru, ale ne každý pohyb v prostoru je migrací, migrace znamená změnu pobytu na delší dobu, migrací se mění místo, kde člověk žije, mění se životní styl, lidské návyky.</a:t>
            </a:r>
          </a:p>
          <a:p>
            <a:pPr eaLnBrk="1" hangingPunct="1"/>
            <a:endParaRPr lang="en-GB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D27075-CC1A-4139-A7FB-4B411194C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>
              <a:defRPr/>
            </a:pPr>
            <a:r>
              <a:rPr lang="cs-CZ" dirty="0"/>
              <a:t>Základní pojmy</a:t>
            </a:r>
            <a:br>
              <a:rPr lang="cs-CZ" dirty="0"/>
            </a:br>
            <a:r>
              <a:rPr lang="cs-CZ" dirty="0"/>
              <a:t>Párové kategorie pro sledování základních parametrů migrací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E5CDFC7-C642-4462-940B-29F97703F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cs-CZ" dirty="0"/>
              <a:t>Dle délky změny rezidence: </a:t>
            </a:r>
          </a:p>
          <a:p>
            <a:pPr>
              <a:buNone/>
              <a:defRPr/>
            </a:pPr>
            <a:r>
              <a:rPr lang="cs-CZ" dirty="0"/>
              <a:t>krátkodobá x dlouhodobá</a:t>
            </a:r>
          </a:p>
          <a:p>
            <a:pPr>
              <a:defRPr/>
            </a:pPr>
            <a:r>
              <a:rPr lang="cs-CZ" dirty="0"/>
              <a:t>Dle trvalosti (nezvratnosti)</a:t>
            </a:r>
          </a:p>
          <a:p>
            <a:pPr>
              <a:buNone/>
              <a:defRPr/>
            </a:pPr>
            <a:r>
              <a:rPr lang="cs-CZ" dirty="0"/>
              <a:t>dočasná x trvalá</a:t>
            </a:r>
          </a:p>
          <a:p>
            <a:pPr marL="514350" indent="-514350">
              <a:defRPr/>
            </a:pPr>
            <a:r>
              <a:rPr lang="cs-CZ" dirty="0"/>
              <a:t>Dle cílové destinace</a:t>
            </a:r>
          </a:p>
          <a:p>
            <a:pPr marL="514350" indent="-514350">
              <a:buNone/>
              <a:defRPr/>
            </a:pPr>
            <a:r>
              <a:rPr lang="cs-CZ" dirty="0"/>
              <a:t>primární x sekundární</a:t>
            </a:r>
          </a:p>
          <a:p>
            <a:pPr marL="514350" indent="-514350">
              <a:buNone/>
              <a:defRPr/>
            </a:pPr>
            <a:r>
              <a:rPr lang="cs-CZ" dirty="0"/>
              <a:t>mezinárodní x vnitrostátní  </a:t>
            </a:r>
          </a:p>
          <a:p>
            <a:pPr marL="514350" indent="-514350">
              <a:buNone/>
              <a:defRPr/>
            </a:pPr>
            <a:r>
              <a:rPr lang="cs-CZ" dirty="0"/>
              <a:t>emigrace x imigrace 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0E4A7B-7D4B-4161-AC75-9DE544985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>
              <a:defRPr/>
            </a:pPr>
            <a:r>
              <a:rPr lang="cs-CZ" dirty="0"/>
              <a:t>Základní pojmy</a:t>
            </a:r>
            <a:br>
              <a:rPr lang="cs-CZ"/>
            </a:br>
            <a:r>
              <a:rPr lang="cs-CZ"/>
              <a:t>Kategorie </a:t>
            </a:r>
            <a:r>
              <a:rPr lang="cs-CZ" dirty="0"/>
              <a:t>pro sledování základních parametrů migrací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3358CC1-FE6C-441B-992E-38190DCB0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cs-CZ" dirty="0"/>
              <a:t>Dle základních podnětů k migraci:</a:t>
            </a:r>
          </a:p>
          <a:p>
            <a:pPr>
              <a:buNone/>
              <a:defRPr/>
            </a:pPr>
            <a:r>
              <a:rPr lang="cs-CZ" dirty="0"/>
              <a:t>dobrovolná x násilná x vynucená</a:t>
            </a:r>
          </a:p>
          <a:p>
            <a:pPr>
              <a:buNone/>
              <a:defRPr/>
            </a:pPr>
            <a:endParaRPr lang="cs-CZ" dirty="0"/>
          </a:p>
          <a:p>
            <a:pPr marL="514350" indent="-514350">
              <a:defRPr/>
            </a:pPr>
            <a:r>
              <a:rPr lang="cs-CZ" dirty="0"/>
              <a:t>Dle účastníků</a:t>
            </a:r>
          </a:p>
          <a:p>
            <a:pPr marL="514350" indent="-514350">
              <a:buNone/>
              <a:defRPr/>
            </a:pPr>
            <a:r>
              <a:rPr lang="cs-CZ" dirty="0"/>
              <a:t>individuální x kolektivní x řetězová</a:t>
            </a:r>
          </a:p>
          <a:p>
            <a:pPr marL="514350" indent="-514350">
              <a:buNone/>
              <a:defRPr/>
            </a:pPr>
            <a:endParaRPr lang="cs-CZ" dirty="0"/>
          </a:p>
          <a:p>
            <a:pPr marL="514350" indent="-514350">
              <a:buNone/>
              <a:defRPr/>
            </a:pPr>
            <a:r>
              <a:rPr lang="cs-CZ" dirty="0"/>
              <a:t>Primární x sekundární</a:t>
            </a:r>
          </a:p>
          <a:p>
            <a:pPr>
              <a:buNone/>
              <a:defRPr/>
            </a:pPr>
            <a:r>
              <a:rPr lang="cs-CZ" dirty="0"/>
              <a:t> 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932</Words>
  <Application>Microsoft Office PowerPoint</Application>
  <PresentationFormat>Širokoúhlá obrazovka</PresentationFormat>
  <Paragraphs>71</Paragraphs>
  <Slides>7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Aktuální otázky migrací  </vt:lpstr>
      <vt:lpstr>Cíle kurzu</vt:lpstr>
      <vt:lpstr>Tematické okruhy</vt:lpstr>
      <vt:lpstr>Literatura</vt:lpstr>
      <vt:lpstr>Definice migrace</vt:lpstr>
      <vt:lpstr>Základní pojmy Párové kategorie pro sledování základních parametrů migrací</vt:lpstr>
      <vt:lpstr>Základní pojmy Kategorie pro sledování základních parametrů migrací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Aktuální otázky migrací  </dc:title>
  <dc:creator>Zdeněk Uherek</dc:creator>
  <cp:lastModifiedBy>Zdeněk Uherek</cp:lastModifiedBy>
  <cp:revision>1</cp:revision>
  <dcterms:created xsi:type="dcterms:W3CDTF">2020-09-29T01:56:32Z</dcterms:created>
  <dcterms:modified xsi:type="dcterms:W3CDTF">2020-09-29T01:58:23Z</dcterms:modified>
</cp:coreProperties>
</file>