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0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5D4A-1304-7A4A-72E9-D81C7E9E69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4F3404DC-AD7C-6263-DCE0-E2FDD99590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567E1260-1F19-25E5-1011-7A9C5A512E54}"/>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5" name="Footer Placeholder 4">
            <a:extLst>
              <a:ext uri="{FF2B5EF4-FFF2-40B4-BE49-F238E27FC236}">
                <a16:creationId xmlns:a16="http://schemas.microsoft.com/office/drawing/2014/main" id="{F28EF550-CD2D-2E78-E2D6-E7A90407AA2B}"/>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0F4806F-573E-A907-8DF0-D2DF6F3AB123}"/>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1141756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17DA6-A757-F173-A24D-FC409AC36FFC}"/>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4A17FE66-EB1A-3BB1-3E70-CCDAD560EA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261E8A90-2A66-8B48-BC66-24075355B4E6}"/>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5" name="Footer Placeholder 4">
            <a:extLst>
              <a:ext uri="{FF2B5EF4-FFF2-40B4-BE49-F238E27FC236}">
                <a16:creationId xmlns:a16="http://schemas.microsoft.com/office/drawing/2014/main" id="{77E2EC82-9C14-EF6C-958B-1009D23F9F15}"/>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B2857FB7-57BF-1680-EBC9-8F165151D41A}"/>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2056144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93A77F-7B5D-794B-A646-3EB5B1E11B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D2DAB1FD-CB8D-AF90-5077-A3451E07A0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ECB1FD17-428D-CD0D-2DBD-226C2FEFB88D}"/>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5" name="Footer Placeholder 4">
            <a:extLst>
              <a:ext uri="{FF2B5EF4-FFF2-40B4-BE49-F238E27FC236}">
                <a16:creationId xmlns:a16="http://schemas.microsoft.com/office/drawing/2014/main" id="{BE635F43-980C-3433-E220-CFA00DDDB11C}"/>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F34D7EBB-D704-9CB9-6A8F-5B9BE665AC07}"/>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30250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BE8E-C1EF-8F99-3463-495414455906}"/>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9AD670B0-66D4-C50C-B30C-7A5B62BB21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EBC9A0EE-29BD-174B-8F1F-D782C9658354}"/>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5" name="Footer Placeholder 4">
            <a:extLst>
              <a:ext uri="{FF2B5EF4-FFF2-40B4-BE49-F238E27FC236}">
                <a16:creationId xmlns:a16="http://schemas.microsoft.com/office/drawing/2014/main" id="{0D5E14CE-CCFC-F931-CE9D-CBD9CE94BE19}"/>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282FA113-8DE1-F2F6-9664-499AAA157B6C}"/>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734768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42F4F-4494-C6B8-5BC9-8B442FAAC9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39C8DF66-D71C-B6BF-1C87-0EBE69DB67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AEF000-40E0-B74B-3138-49EDACEDE8DA}"/>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5" name="Footer Placeholder 4">
            <a:extLst>
              <a:ext uri="{FF2B5EF4-FFF2-40B4-BE49-F238E27FC236}">
                <a16:creationId xmlns:a16="http://schemas.microsoft.com/office/drawing/2014/main" id="{2AAAF84D-1760-88DF-1C75-D85F87852940}"/>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89F13556-4850-3FE9-B49C-25056256D1E9}"/>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58217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9335C-44CD-D987-43B6-1319EA7C012E}"/>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997018C3-3A24-5A05-801B-DE52D4D316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48BD3A4E-24E8-69EB-EE42-BD05A45821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59F14043-1670-FC12-5D47-4C92D885AF80}"/>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6" name="Footer Placeholder 5">
            <a:extLst>
              <a:ext uri="{FF2B5EF4-FFF2-40B4-BE49-F238E27FC236}">
                <a16:creationId xmlns:a16="http://schemas.microsoft.com/office/drawing/2014/main" id="{DB27AC10-121C-E25F-5FF6-57E9E38804FA}"/>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F811EC94-68C2-8F0F-F18D-41E41319582C}"/>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18512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FDA97-1662-2EB4-8729-4AD86BA1F7A7}"/>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71C4BAB3-8287-35CA-4928-F866F09AAB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64250A-57C5-C0C7-E5C6-FB0C4A4738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9A7DBB59-01A6-033D-DFBE-4FC6D5833D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5BE2DC-D558-50E5-EFB3-5F358FC36F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32354333-9286-EA0D-5AE8-69B4180F22A4}"/>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8" name="Footer Placeholder 7">
            <a:extLst>
              <a:ext uri="{FF2B5EF4-FFF2-40B4-BE49-F238E27FC236}">
                <a16:creationId xmlns:a16="http://schemas.microsoft.com/office/drawing/2014/main" id="{CF305A5C-3CE0-0AD3-EBAA-7C3100E7307F}"/>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5F6DF8B8-883C-0F06-B4FD-D13DAA5D9FA5}"/>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518357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2FA3-BA95-93A4-01B5-4EE8DA033F80}"/>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11FBF795-1A5C-3861-2806-7DF9BEE70A36}"/>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4" name="Footer Placeholder 3">
            <a:extLst>
              <a:ext uri="{FF2B5EF4-FFF2-40B4-BE49-F238E27FC236}">
                <a16:creationId xmlns:a16="http://schemas.microsoft.com/office/drawing/2014/main" id="{D33914BB-772A-2139-069E-C165E735A941}"/>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B4E77216-F2D3-35A4-C858-102709387E55}"/>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354792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2F0142-0235-786C-AE81-51307922E9E6}"/>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3" name="Footer Placeholder 2">
            <a:extLst>
              <a:ext uri="{FF2B5EF4-FFF2-40B4-BE49-F238E27FC236}">
                <a16:creationId xmlns:a16="http://schemas.microsoft.com/office/drawing/2014/main" id="{9003AC6F-6460-F07D-9460-04D0ED830D75}"/>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E100B5C9-B334-518F-6869-A587E188E44A}"/>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3171859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8BB4E-5FF1-DA24-8085-26454FF835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39CE3A85-E6F3-8361-124B-B5F2CF1B4F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B6FD0C95-AB84-031C-E6EE-3FE7184BB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204D53-F691-D0FE-429E-C2E8948B7115}"/>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6" name="Footer Placeholder 5">
            <a:extLst>
              <a:ext uri="{FF2B5EF4-FFF2-40B4-BE49-F238E27FC236}">
                <a16:creationId xmlns:a16="http://schemas.microsoft.com/office/drawing/2014/main" id="{802BC3FD-1866-A8AF-689A-113FD894780C}"/>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2CD7AA39-A9E8-0C1C-A273-171A41751F48}"/>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3143488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0411-8083-AFF1-448A-2E40F3D60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5FAF1AF3-57C3-92CE-3472-074189499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DC8FCA08-4CA4-E7F8-538A-C7708569AB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E9B5E-3E07-46B6-F2CE-0437C7B0EB5B}"/>
              </a:ext>
            </a:extLst>
          </p:cNvPr>
          <p:cNvSpPr>
            <a:spLocks noGrp="1"/>
          </p:cNvSpPr>
          <p:nvPr>
            <p:ph type="dt" sz="half" idx="10"/>
          </p:nvPr>
        </p:nvSpPr>
        <p:spPr/>
        <p:txBody>
          <a:bodyPr/>
          <a:lstStyle/>
          <a:p>
            <a:fld id="{5D61D707-4107-47F9-A5DB-39AE7B44DB6D}" type="datetimeFigureOut">
              <a:rPr lang="cs-CZ" smtClean="0"/>
              <a:t>23.02.2023</a:t>
            </a:fld>
            <a:endParaRPr lang="cs-CZ"/>
          </a:p>
        </p:txBody>
      </p:sp>
      <p:sp>
        <p:nvSpPr>
          <p:cNvPr id="6" name="Footer Placeholder 5">
            <a:extLst>
              <a:ext uri="{FF2B5EF4-FFF2-40B4-BE49-F238E27FC236}">
                <a16:creationId xmlns:a16="http://schemas.microsoft.com/office/drawing/2014/main" id="{D16E9E54-2CDD-C58B-3107-E67BB8996893}"/>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7DB6E724-DB6B-40D8-9258-D288E2E33912}"/>
              </a:ext>
            </a:extLst>
          </p:cNvPr>
          <p:cNvSpPr>
            <a:spLocks noGrp="1"/>
          </p:cNvSpPr>
          <p:nvPr>
            <p:ph type="sldNum" sz="quarter" idx="12"/>
          </p:nvPr>
        </p:nvSpPr>
        <p:spPr/>
        <p:txBody>
          <a:bodyPr/>
          <a:lstStyle/>
          <a:p>
            <a:fld id="{51A9A8FC-F36A-4042-8116-A99AE9E1AE45}" type="slidenum">
              <a:rPr lang="cs-CZ" smtClean="0"/>
              <a:t>‹#›</a:t>
            </a:fld>
            <a:endParaRPr lang="cs-CZ"/>
          </a:p>
        </p:txBody>
      </p:sp>
    </p:spTree>
    <p:extLst>
      <p:ext uri="{BB962C8B-B14F-4D97-AF65-F5344CB8AC3E}">
        <p14:creationId xmlns:p14="http://schemas.microsoft.com/office/powerpoint/2010/main" val="170054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47C1F0-8161-A456-9D47-183A0C3863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41CDD438-088E-94E1-EB3E-B9A92888B9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6CA59E7C-046C-585B-D9A9-828767105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1D707-4107-47F9-A5DB-39AE7B44DB6D}" type="datetimeFigureOut">
              <a:rPr lang="cs-CZ" smtClean="0"/>
              <a:t>23.02.2023</a:t>
            </a:fld>
            <a:endParaRPr lang="cs-CZ"/>
          </a:p>
        </p:txBody>
      </p:sp>
      <p:sp>
        <p:nvSpPr>
          <p:cNvPr id="5" name="Footer Placeholder 4">
            <a:extLst>
              <a:ext uri="{FF2B5EF4-FFF2-40B4-BE49-F238E27FC236}">
                <a16:creationId xmlns:a16="http://schemas.microsoft.com/office/drawing/2014/main" id="{D9F56446-AA72-C8DC-0489-44512271B6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C3FC8924-D97D-BFD3-6F1E-AEE95EF93C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9A8FC-F36A-4042-8116-A99AE9E1AE45}" type="slidenum">
              <a:rPr lang="cs-CZ" smtClean="0"/>
              <a:t>‹#›</a:t>
            </a:fld>
            <a:endParaRPr lang="cs-CZ"/>
          </a:p>
        </p:txBody>
      </p:sp>
    </p:spTree>
    <p:extLst>
      <p:ext uri="{BB962C8B-B14F-4D97-AF65-F5344CB8AC3E}">
        <p14:creationId xmlns:p14="http://schemas.microsoft.com/office/powerpoint/2010/main" val="1854372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39DDA-30A5-3984-CD82-46242542635F}"/>
              </a:ext>
            </a:extLst>
          </p:cNvPr>
          <p:cNvSpPr>
            <a:spLocks noGrp="1"/>
          </p:cNvSpPr>
          <p:nvPr>
            <p:ph type="ctrTitle"/>
          </p:nvPr>
        </p:nvSpPr>
        <p:spPr>
          <a:xfrm>
            <a:off x="1524000" y="1365431"/>
            <a:ext cx="9144000" cy="2387600"/>
          </a:xfrm>
        </p:spPr>
        <p:txBody>
          <a:bodyPr/>
          <a:lstStyle/>
          <a:p>
            <a:r>
              <a:rPr lang="en-GB" b="1" dirty="0">
                <a:latin typeface="Garamond" panose="02020404030301010803" pitchFamily="18" charset="0"/>
              </a:rPr>
              <a:t>Contemporary Theories of Consciousness</a:t>
            </a:r>
            <a:endParaRPr lang="cs-CZ" b="1" dirty="0">
              <a:latin typeface="Garamond" panose="02020404030301010803" pitchFamily="18" charset="0"/>
            </a:endParaRPr>
          </a:p>
        </p:txBody>
      </p:sp>
      <p:sp>
        <p:nvSpPr>
          <p:cNvPr id="3" name="Subtitle 2">
            <a:extLst>
              <a:ext uri="{FF2B5EF4-FFF2-40B4-BE49-F238E27FC236}">
                <a16:creationId xmlns:a16="http://schemas.microsoft.com/office/drawing/2014/main" id="{867FAD7D-A2C7-F5CF-3FB4-5C48F4279B8E}"/>
              </a:ext>
            </a:extLst>
          </p:cNvPr>
          <p:cNvSpPr>
            <a:spLocks noGrp="1"/>
          </p:cNvSpPr>
          <p:nvPr>
            <p:ph type="subTitle" idx="1"/>
          </p:nvPr>
        </p:nvSpPr>
        <p:spPr>
          <a:xfrm>
            <a:off x="1524000" y="4079875"/>
            <a:ext cx="9144000" cy="1655762"/>
          </a:xfrm>
        </p:spPr>
        <p:txBody>
          <a:bodyPr>
            <a:normAutofit/>
          </a:bodyPr>
          <a:lstStyle/>
          <a:p>
            <a:r>
              <a:rPr lang="en-GB" sz="4800" b="1" dirty="0">
                <a:solidFill>
                  <a:srgbClr val="C00000"/>
                </a:solidFill>
                <a:latin typeface="Garamond" panose="02020404030301010803" pitchFamily="18" charset="0"/>
              </a:rPr>
              <a:t>1</a:t>
            </a:r>
          </a:p>
          <a:p>
            <a:r>
              <a:rPr lang="en-GB" sz="4800" b="1" dirty="0">
                <a:latin typeface="Garamond" panose="02020404030301010803" pitchFamily="18" charset="0"/>
              </a:rPr>
              <a:t>Introduction</a:t>
            </a:r>
            <a:endParaRPr lang="cs-CZ" sz="4800" b="1" dirty="0">
              <a:latin typeface="Garamond" panose="02020404030301010803" pitchFamily="18" charset="0"/>
            </a:endParaRPr>
          </a:p>
        </p:txBody>
      </p:sp>
    </p:spTree>
    <p:extLst>
      <p:ext uri="{BB962C8B-B14F-4D97-AF65-F5344CB8AC3E}">
        <p14:creationId xmlns:p14="http://schemas.microsoft.com/office/powerpoint/2010/main" val="329815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31ADD-08D9-C3B2-7D49-8ECB3069FA2B}"/>
              </a:ext>
            </a:extLst>
          </p:cNvPr>
          <p:cNvSpPr>
            <a:spLocks noGrp="1"/>
          </p:cNvSpPr>
          <p:nvPr>
            <p:ph type="title"/>
          </p:nvPr>
        </p:nvSpPr>
        <p:spPr>
          <a:xfrm>
            <a:off x="699304" y="500062"/>
            <a:ext cx="10515600" cy="1325563"/>
          </a:xfrm>
        </p:spPr>
        <p:txBody>
          <a:bodyPr/>
          <a:lstStyle/>
          <a:p>
            <a:r>
              <a:rPr lang="en-GB" b="1" dirty="0">
                <a:solidFill>
                  <a:srgbClr val="C00000"/>
                </a:solidFill>
                <a:latin typeface="Garamond" panose="02020404030301010803" pitchFamily="18" charset="0"/>
              </a:rPr>
              <a:t>‘The scientific juggernaut’</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BC2D1AF5-0B3F-87E8-6356-6709618536EE}"/>
              </a:ext>
            </a:extLst>
          </p:cNvPr>
          <p:cNvSpPr>
            <a:spLocks noGrp="1"/>
          </p:cNvSpPr>
          <p:nvPr>
            <p:ph idx="1"/>
          </p:nvPr>
        </p:nvSpPr>
        <p:spPr>
          <a:xfrm>
            <a:off x="838200" y="1594131"/>
            <a:ext cx="10515600" cy="4351338"/>
          </a:xfrm>
        </p:spPr>
        <p:txBody>
          <a:bodyPr>
            <a:normAutofit fontScale="92500" lnSpcReduction="10000"/>
          </a:bodyPr>
          <a:lstStyle/>
          <a:p>
            <a:pPr marL="0" indent="0">
              <a:buNone/>
            </a:pPr>
            <a:r>
              <a:rPr lang="en-GB" dirty="0">
                <a:latin typeface="Garamond" panose="02020404030301010803" pitchFamily="18" charset="0"/>
              </a:rPr>
              <a:t>‘When you think about it, it is just amazing how much we human beings have figured out in the few centuries since Descartes. We know how atoms are structured, how chemical elements interact, how plants and animals propagate, how microscopic pathogens thrive and spread, how continents drift, how hurricanes are born, and much, much more. We know our brains are made of the same ingredients as all the other things we’ve explained, and we know that we belong to an evolved lineage that can be traced back to the dawn of life. If we can explain self-repair in bacteria and respiration in tadpoles and digestion in elephants, why shouldn’t conscious thinking in H. sapiens eventually divulge its secret workings to the same ever-improving, self-enhancing scientific juggernaut.’</a:t>
            </a:r>
          </a:p>
          <a:p>
            <a:pPr marL="0" indent="0">
              <a:buNone/>
            </a:pPr>
            <a:r>
              <a:rPr lang="en-GB" dirty="0">
                <a:latin typeface="Garamond" panose="02020404030301010803" pitchFamily="18" charset="0"/>
              </a:rPr>
              <a:t>Daniel Dennett, </a:t>
            </a:r>
            <a:r>
              <a:rPr lang="en-GB" i="1" dirty="0">
                <a:latin typeface="Garamond" panose="02020404030301010803" pitchFamily="18" charset="0"/>
              </a:rPr>
              <a:t>From Bacteria to Bach and Back: The Evolution of Min</a:t>
            </a:r>
            <a:r>
              <a:rPr lang="en-GB" dirty="0">
                <a:latin typeface="Garamond" panose="02020404030301010803" pitchFamily="18" charset="0"/>
              </a:rPr>
              <a:t>ds, 2017, p. 18</a:t>
            </a:r>
            <a:endParaRPr lang="cs-CZ" dirty="0">
              <a:latin typeface="Garamond" panose="02020404030301010803" pitchFamily="18" charset="0"/>
            </a:endParaRPr>
          </a:p>
        </p:txBody>
      </p:sp>
    </p:spTree>
    <p:extLst>
      <p:ext uri="{BB962C8B-B14F-4D97-AF65-F5344CB8AC3E}">
        <p14:creationId xmlns:p14="http://schemas.microsoft.com/office/powerpoint/2010/main" val="358206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11FD3-180A-7816-5354-EDA7A662F666}"/>
              </a:ext>
            </a:extLst>
          </p:cNvPr>
          <p:cNvSpPr>
            <a:spLocks noGrp="1"/>
          </p:cNvSpPr>
          <p:nvPr>
            <p:ph type="title"/>
          </p:nvPr>
        </p:nvSpPr>
        <p:spPr>
          <a:xfrm>
            <a:off x="838200" y="422998"/>
            <a:ext cx="10515600" cy="1325563"/>
          </a:xfrm>
        </p:spPr>
        <p:txBody>
          <a:bodyPr/>
          <a:lstStyle/>
          <a:p>
            <a:r>
              <a:rPr lang="en-GB" b="1" dirty="0">
                <a:solidFill>
                  <a:srgbClr val="C00000"/>
                </a:solidFill>
                <a:latin typeface="Garamond" panose="02020404030301010803" pitchFamily="18" charset="0"/>
              </a:rPr>
              <a:t>The Hard Problem</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7426F5B8-5691-E99D-3247-ADB2A1B998A6}"/>
              </a:ext>
            </a:extLst>
          </p:cNvPr>
          <p:cNvSpPr>
            <a:spLocks noGrp="1"/>
          </p:cNvSpPr>
          <p:nvPr>
            <p:ph idx="1"/>
          </p:nvPr>
        </p:nvSpPr>
        <p:spPr>
          <a:xfrm>
            <a:off x="1023394" y="1432086"/>
            <a:ext cx="10933253" cy="5425914"/>
          </a:xfrm>
        </p:spPr>
        <p:txBody>
          <a:bodyPr>
            <a:normAutofit/>
          </a:bodyPr>
          <a:lstStyle/>
          <a:p>
            <a:pPr marL="0" indent="0">
              <a:buNone/>
            </a:pPr>
            <a:r>
              <a:rPr lang="en-GB" dirty="0">
                <a:latin typeface="Garamond" panose="02020404030301010803" pitchFamily="18" charset="0"/>
              </a:rPr>
              <a:t>‘The really hard problem of consciousness is the problem of experience. When we think and perceive, there is a whir of information processing, but there is also a subjective aspect. As Nagel (1974) has put it, there is something it is like to be a conscious organism. This subjective aspect is experience. When we see, for example, we experience visual sensations: the felt quality of redness, the experience of dark and light, the quality of depth in a visual field. Other experiences go along with perception in different modalities: the sound of a clarinet, the smell of mothballs. Then there are bodily sensations from pains to orgasms; mental images that are conjured up internally; the felt quality of emotion; and the experience of a stream of conscious thought. What unites all of these states is that there is something it is like to be in them. All of them are states of experience.’</a:t>
            </a:r>
          </a:p>
          <a:p>
            <a:pPr marL="0" indent="0">
              <a:buNone/>
            </a:pPr>
            <a:r>
              <a:rPr lang="en-GB" dirty="0">
                <a:latin typeface="Garamond" panose="02020404030301010803" pitchFamily="18" charset="0"/>
              </a:rPr>
              <a:t>David Chalmers, </a:t>
            </a:r>
            <a:r>
              <a:rPr lang="en-GB" i="1" dirty="0">
                <a:latin typeface="Garamond" panose="02020404030301010803" pitchFamily="18" charset="0"/>
              </a:rPr>
              <a:t>The Character of Consciousness</a:t>
            </a:r>
            <a:r>
              <a:rPr lang="en-GB" dirty="0">
                <a:latin typeface="Garamond" panose="02020404030301010803" pitchFamily="18" charset="0"/>
              </a:rPr>
              <a:t>, p. 5</a:t>
            </a:r>
            <a:endParaRPr lang="cs-CZ" dirty="0">
              <a:latin typeface="Garamond" panose="02020404030301010803" pitchFamily="18" charset="0"/>
            </a:endParaRPr>
          </a:p>
        </p:txBody>
      </p:sp>
    </p:spTree>
    <p:extLst>
      <p:ext uri="{BB962C8B-B14F-4D97-AF65-F5344CB8AC3E}">
        <p14:creationId xmlns:p14="http://schemas.microsoft.com/office/powerpoint/2010/main" val="1035044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759D0C-B8DA-2967-FA48-C8A3B890FE51}"/>
              </a:ext>
            </a:extLst>
          </p:cNvPr>
          <p:cNvSpPr>
            <a:spLocks noGrp="1"/>
          </p:cNvSpPr>
          <p:nvPr>
            <p:ph idx="4294967295"/>
          </p:nvPr>
        </p:nvSpPr>
        <p:spPr>
          <a:xfrm>
            <a:off x="613458" y="127323"/>
            <a:ext cx="10515600" cy="6470248"/>
          </a:xfrm>
        </p:spPr>
        <p:txBody>
          <a:bodyPr>
            <a:normAutofit lnSpcReduction="10000"/>
          </a:bodyPr>
          <a:lstStyle/>
          <a:p>
            <a:pPr marL="0" indent="0">
              <a:lnSpc>
                <a:spcPct val="107000"/>
              </a:lnSpc>
              <a:spcAft>
                <a:spcPts val="800"/>
              </a:spcAft>
              <a:buNone/>
            </a:pPr>
            <a:r>
              <a:rPr lang="en-GB" b="1" dirty="0">
                <a:solidFill>
                  <a:srgbClr val="C00000"/>
                </a:solidFill>
                <a:effectLst/>
                <a:latin typeface="Garamond" panose="02020404030301010803" pitchFamily="18" charset="0"/>
                <a:ea typeface="Times New Roman" panose="02020603050405020304" pitchFamily="18" charset="0"/>
                <a:cs typeface="Times New Roman" panose="02020603050405020304" pitchFamily="18" charset="0"/>
              </a:rPr>
              <a:t>Plan of course</a:t>
            </a:r>
          </a:p>
          <a:p>
            <a:pPr marL="0" indent="0">
              <a:lnSpc>
                <a:spcPct val="107000"/>
              </a:lnSpc>
              <a:spcAft>
                <a:spcPts val="800"/>
              </a:spcAft>
              <a:buNone/>
            </a:pP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1. Introduction: consciousness and the hard problem </a:t>
            </a:r>
          </a:p>
          <a:p>
            <a:pPr marL="0" indent="0">
              <a:lnSpc>
                <a:spcPct val="107000"/>
              </a:lnSpc>
              <a:spcAft>
                <a:spcPts val="800"/>
              </a:spcAft>
              <a:buNone/>
            </a:pPr>
            <a:r>
              <a:rPr lang="en-GB" sz="2400" dirty="0">
                <a:latin typeface="Garamond" panose="02020404030301010803" pitchFamily="18" charset="0"/>
                <a:ea typeface="Times New Roman" panose="02020603050405020304" pitchFamily="18" charset="0"/>
                <a:cs typeface="Times New Roman" panose="02020603050405020304" pitchFamily="18" charset="0"/>
              </a:rPr>
              <a:t>2. </a:t>
            </a: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Identity theory </a:t>
            </a:r>
          </a:p>
          <a:p>
            <a:pPr marL="0" indent="0">
              <a:lnSpc>
                <a:spcPct val="107000"/>
              </a:lnSpc>
              <a:spcAft>
                <a:spcPts val="800"/>
              </a:spcAft>
              <a:buNone/>
            </a:pPr>
            <a:r>
              <a:rPr lang="en-GB" sz="2400" dirty="0">
                <a:latin typeface="Garamond" panose="02020404030301010803" pitchFamily="18" charset="0"/>
                <a:ea typeface="Times New Roman" panose="02020603050405020304" pitchFamily="18" charset="0"/>
                <a:cs typeface="Times New Roman" panose="02020603050405020304" pitchFamily="18" charset="0"/>
              </a:rPr>
              <a:t>3. </a:t>
            </a: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Functionalism and multiple realizability</a:t>
            </a:r>
            <a:endParaRPr lang="cs-CZ" sz="24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latin typeface="Garamond" panose="02020404030301010803" pitchFamily="18" charset="0"/>
                <a:ea typeface="Times New Roman" panose="02020603050405020304" pitchFamily="18" charset="0"/>
                <a:cs typeface="Times New Roman" panose="02020603050405020304" pitchFamily="18" charset="0"/>
              </a:rPr>
              <a:t>4. </a:t>
            </a: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Illusionism</a:t>
            </a:r>
            <a:endParaRPr lang="cs-CZ" sz="24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5. Non-reductive biological theory</a:t>
            </a:r>
            <a:endParaRPr lang="cs-CZ" sz="24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6. Mysterianism </a:t>
            </a:r>
            <a:endParaRPr lang="cs-CZ" sz="24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7. </a:t>
            </a:r>
            <a:r>
              <a:rPr lang="en-GB" sz="2400" dirty="0" err="1">
                <a:effectLst/>
                <a:latin typeface="Garamond" panose="02020404030301010803" pitchFamily="18" charset="0"/>
                <a:ea typeface="Times New Roman" panose="02020603050405020304" pitchFamily="18" charset="0"/>
                <a:cs typeface="Times New Roman" panose="02020603050405020304" pitchFamily="18" charset="0"/>
              </a:rPr>
              <a:t>Emergentism</a:t>
            </a:r>
            <a:endParaRPr lang="cs-CZ" sz="24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8. Panpsychism</a:t>
            </a:r>
            <a:endParaRPr lang="cs-CZ" sz="24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9. Neutral monism</a:t>
            </a:r>
            <a:endParaRPr lang="cs-CZ" sz="24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Garamond" panose="02020404030301010803" pitchFamily="18" charset="0"/>
                <a:ea typeface="Times New Roman" panose="02020603050405020304" pitchFamily="18" charset="0"/>
                <a:cs typeface="Times New Roman" panose="02020603050405020304" pitchFamily="18" charset="0"/>
              </a:rPr>
              <a:t>10. Conclusion</a:t>
            </a:r>
            <a:endParaRPr lang="cs-CZ" sz="2400" dirty="0">
              <a:effectLst/>
              <a:latin typeface="Garamond" panose="02020404030301010803"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12572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1DA0-3517-881D-1997-A7B161A5F773}"/>
              </a:ext>
            </a:extLst>
          </p:cNvPr>
          <p:cNvSpPr>
            <a:spLocks noGrp="1"/>
          </p:cNvSpPr>
          <p:nvPr>
            <p:ph type="title"/>
          </p:nvPr>
        </p:nvSpPr>
        <p:spPr>
          <a:xfrm>
            <a:off x="710878" y="260431"/>
            <a:ext cx="10515600" cy="1325563"/>
          </a:xfrm>
        </p:spPr>
        <p:txBody>
          <a:bodyPr/>
          <a:lstStyle/>
          <a:p>
            <a:r>
              <a:rPr lang="en-GB" b="1" dirty="0">
                <a:solidFill>
                  <a:srgbClr val="C00000"/>
                </a:solidFill>
                <a:latin typeface="Garamond" panose="02020404030301010803" pitchFamily="18" charset="0"/>
              </a:rPr>
              <a:t>Course requirements</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31747AF5-E663-E059-C4E0-1D15BCA7B8E9}"/>
              </a:ext>
            </a:extLst>
          </p:cNvPr>
          <p:cNvSpPr>
            <a:spLocks noGrp="1"/>
          </p:cNvSpPr>
          <p:nvPr>
            <p:ph idx="1"/>
          </p:nvPr>
        </p:nvSpPr>
        <p:spPr>
          <a:xfrm>
            <a:off x="849774" y="1304763"/>
            <a:ext cx="11014276" cy="4818243"/>
          </a:xfrm>
        </p:spPr>
        <p:txBody>
          <a:bodyPr>
            <a:normAutofit fontScale="92500" lnSpcReduction="20000"/>
          </a:bodyPr>
          <a:lstStyle/>
          <a:p>
            <a:pPr marL="0" indent="0">
              <a:buNone/>
            </a:pPr>
            <a:r>
              <a:rPr lang="en-US" dirty="0">
                <a:latin typeface="Garamond" panose="02020404030301010803" pitchFamily="18" charset="0"/>
              </a:rPr>
              <a:t>Each week there will be a reading available which will be the subject of our discussion in the seminar. The reading is an essential part of the course, and students will lose their way if they fail to do it. Our course will be graded according to two criteria: attendance and written work.</a:t>
            </a:r>
          </a:p>
          <a:p>
            <a:pPr marL="0" indent="0">
              <a:buNone/>
            </a:pPr>
            <a:r>
              <a:rPr lang="en-US" dirty="0">
                <a:latin typeface="Garamond" panose="02020404030301010803" pitchFamily="18" charset="0"/>
              </a:rPr>
              <a:t>(</a:t>
            </a:r>
            <a:r>
              <a:rPr lang="en-US" dirty="0" err="1">
                <a:latin typeface="Garamond" panose="02020404030301010803" pitchFamily="18" charset="0"/>
              </a:rPr>
              <a:t>i</a:t>
            </a:r>
            <a:r>
              <a:rPr lang="en-US" dirty="0">
                <a:latin typeface="Garamond" panose="02020404030301010803" pitchFamily="18" charset="0"/>
              </a:rPr>
              <a:t>) To be eligible for the grade, students should attend the course on a regular basis. More than three absences during the semester will not be acceptable (except in cases of medical indisposition backed up by a signed doctor's letter).</a:t>
            </a:r>
          </a:p>
          <a:p>
            <a:pPr marL="0" indent="0">
              <a:buNone/>
            </a:pPr>
            <a:r>
              <a:rPr lang="en-US" dirty="0">
                <a:latin typeface="Garamond" panose="02020404030301010803" pitchFamily="18" charset="0"/>
              </a:rPr>
              <a:t>(ii) The written work will be a short essay, of between 1,000-1,500 words on one subject from the course with a title and plan chosen by the student themselves. This essay, written in English, should show knowledge of a philosopher and topic appearing in the course, it should draw on literature made available for the course, and it should include the student’s own argued standpoint. The essay should be handed in on paper by May 1st, 2023. Essays cannot be accepted after this date, nor can they be accepted in electronic form. It is important that Erasmus students do not leave Prague without discussing their essay with me, as the discussion may contribute towards the grade.</a:t>
            </a:r>
          </a:p>
          <a:p>
            <a:endParaRPr lang="cs-CZ" dirty="0"/>
          </a:p>
        </p:txBody>
      </p:sp>
    </p:spTree>
    <p:extLst>
      <p:ext uri="{BB962C8B-B14F-4D97-AF65-F5344CB8AC3E}">
        <p14:creationId xmlns:p14="http://schemas.microsoft.com/office/powerpoint/2010/main" val="970605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649</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Garamond</vt:lpstr>
      <vt:lpstr>Office Theme</vt:lpstr>
      <vt:lpstr>Contemporary Theories of Consciousness</vt:lpstr>
      <vt:lpstr>‘The scientific juggernaut’</vt:lpstr>
      <vt:lpstr>The Hard Problem</vt:lpstr>
      <vt:lpstr>PowerPoint Presentation</vt:lpstr>
      <vt:lpstr>Course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Theories of Consciousness</dc:title>
  <dc:creator>Anna Hill</dc:creator>
  <cp:lastModifiedBy>Anna Hill</cp:lastModifiedBy>
  <cp:revision>1</cp:revision>
  <dcterms:created xsi:type="dcterms:W3CDTF">2023-02-23T09:35:32Z</dcterms:created>
  <dcterms:modified xsi:type="dcterms:W3CDTF">2023-02-23T10:23:44Z</dcterms:modified>
</cp:coreProperties>
</file>