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05" autoAdjust="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7B5-DEC4-47B6-9CB3-178D30B88E9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C799-0894-4408-AE11-9AB340C01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24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7B5-DEC4-47B6-9CB3-178D30B88E9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C799-0894-4408-AE11-9AB340C01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70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7B5-DEC4-47B6-9CB3-178D30B88E9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C799-0894-4408-AE11-9AB340C01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1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7B5-DEC4-47B6-9CB3-178D30B88E9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C799-0894-4408-AE11-9AB340C01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83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7B5-DEC4-47B6-9CB3-178D30B88E9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C799-0894-4408-AE11-9AB340C01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63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7B5-DEC4-47B6-9CB3-178D30B88E9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C799-0894-4408-AE11-9AB340C01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02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7B5-DEC4-47B6-9CB3-178D30B88E9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C799-0894-4408-AE11-9AB340C01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00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7B5-DEC4-47B6-9CB3-178D30B88E9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C799-0894-4408-AE11-9AB340C01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55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7B5-DEC4-47B6-9CB3-178D30B88E9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C799-0894-4408-AE11-9AB340C01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1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7B5-DEC4-47B6-9CB3-178D30B88E9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C799-0894-4408-AE11-9AB340C01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67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7B5-DEC4-47B6-9CB3-178D30B88E9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8C799-0894-4408-AE11-9AB340C01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A7B5-DEC4-47B6-9CB3-178D30B88E9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8C799-0894-4408-AE11-9AB340C01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52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908720"/>
            <a:ext cx="6768752" cy="4608512"/>
          </a:xfrm>
          <a:prstGeom prst="rect">
            <a:avLst/>
          </a:prstGeom>
          <a:noFill/>
          <a:ln w="50800" cap="rnd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smtClean="0">
                <a:solidFill>
                  <a:srgbClr val="002060"/>
                </a:solidFill>
              </a:rPr>
              <a:t>EXTRAPYRAMIDOVÝ SYSTÉM</a:t>
            </a:r>
            <a:endParaRPr lang="cs-CZ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7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836712"/>
            <a:ext cx="799288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rgbClr val="0070C0"/>
                </a:solidFill>
              </a:rPr>
              <a:t>Extrapyramidový systém</a:t>
            </a:r>
          </a:p>
          <a:p>
            <a:endParaRPr lang="cs-CZ" sz="2000" dirty="0"/>
          </a:p>
          <a:p>
            <a:r>
              <a:rPr lang="cs-CZ" sz="2000" dirty="0" smtClean="0"/>
              <a:t>součást regulačních motorických okruhů</a:t>
            </a:r>
          </a:p>
          <a:p>
            <a:r>
              <a:rPr lang="cs-CZ" sz="2000" dirty="0" smtClean="0"/>
              <a:t>všechny extrapyramidové motorické dráhy</a:t>
            </a:r>
          </a:p>
          <a:p>
            <a:endParaRPr lang="cs-CZ" sz="2000" dirty="0" smtClean="0"/>
          </a:p>
          <a:p>
            <a:r>
              <a:rPr lang="cs-CZ" sz="2000" u="sng" dirty="0" smtClean="0"/>
              <a:t>hlavní funkce</a:t>
            </a:r>
            <a:r>
              <a:rPr lang="cs-CZ" sz="2000" dirty="0" smtClean="0"/>
              <a:t>: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regulace svalového tonu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zajištění základních posturálních a hybných mechanizmů a pohybových automatismů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vytváření souhybů (synkinéz)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u="sng" dirty="0" smtClean="0"/>
              <a:t>poruchy extrapyramidové</a:t>
            </a:r>
            <a:r>
              <a:rPr lang="cs-CZ" sz="2000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+syndromy = dyskinetické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-syndromy = hypokinetické</a:t>
            </a:r>
          </a:p>
          <a:p>
            <a:pPr marL="342900" indent="-342900">
              <a:buFontTx/>
              <a:buChar char="-"/>
            </a:pPr>
            <a:endParaRPr lang="cs-CZ" sz="2000" dirty="0" smtClean="0"/>
          </a:p>
          <a:p>
            <a:pPr marL="342900" indent="-342900">
              <a:buFontTx/>
              <a:buChar char="-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7509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4238" y="1268760"/>
            <a:ext cx="8350249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Hypokineticko-rigidní syndrom (Parkinsonský)</a:t>
            </a:r>
          </a:p>
          <a:p>
            <a:endParaRPr lang="cs-CZ" sz="2000" dirty="0" smtClean="0"/>
          </a:p>
          <a:p>
            <a:r>
              <a:rPr lang="cs-CZ" sz="2000" dirty="0" smtClean="0"/>
              <a:t>Parkinsonská triáda: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hypokinéza, rigidita, klidový třes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◦ </a:t>
            </a:r>
            <a:r>
              <a:rPr lang="cs-CZ" sz="2000" dirty="0"/>
              <a:t>hypokynéza</a:t>
            </a:r>
            <a:r>
              <a:rPr lang="cs-CZ" sz="2000" dirty="0" smtClean="0"/>
              <a:t>, bradykinéza, ztížený start pohybu, hypomimie, chybí synkinézy</a:t>
            </a:r>
          </a:p>
          <a:p>
            <a:endParaRPr lang="cs-CZ" sz="2000" dirty="0"/>
          </a:p>
          <a:p>
            <a:r>
              <a:rPr lang="cs-CZ" sz="2000" dirty="0"/>
              <a:t>◦ rigidita </a:t>
            </a:r>
            <a:r>
              <a:rPr lang="cs-CZ" sz="2000" dirty="0" smtClean="0"/>
              <a:t>- zvýšený svalový tonus ve flexorech (flexní držení těla)</a:t>
            </a:r>
          </a:p>
          <a:p>
            <a:endParaRPr lang="cs-CZ" sz="2000" dirty="0"/>
          </a:p>
          <a:p>
            <a:r>
              <a:rPr lang="cs-CZ" sz="2000" dirty="0"/>
              <a:t>◦ klidový </a:t>
            </a:r>
            <a:r>
              <a:rPr lang="cs-CZ" sz="2000" dirty="0" smtClean="0"/>
              <a:t>třes - při pohybu ustává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01852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836712"/>
            <a:ext cx="79928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500" dirty="0" smtClean="0"/>
          </a:p>
          <a:p>
            <a:pPr marL="342900" indent="-342900">
              <a:buFontTx/>
              <a:buChar char="-"/>
            </a:pPr>
            <a:endParaRPr lang="cs-CZ" sz="20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88640"/>
            <a:ext cx="7992888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Dyskinetický syndrom</a:t>
            </a:r>
          </a:p>
          <a:p>
            <a:r>
              <a:rPr lang="cs-CZ" sz="2000" dirty="0" smtClean="0"/>
              <a:t>(hyperkineticko-hypotonický) </a:t>
            </a:r>
          </a:p>
          <a:p>
            <a:endParaRPr lang="cs-CZ" sz="2000" dirty="0"/>
          </a:p>
          <a:p>
            <a:r>
              <a:rPr lang="cs-CZ" sz="2000" dirty="0" smtClean="0"/>
              <a:t>▪ chorea - rychlé nepravidelné variabilní pohyby, chůze až taneční charakter</a:t>
            </a:r>
          </a:p>
          <a:p>
            <a:endParaRPr lang="cs-CZ" sz="2000" dirty="0" smtClean="0"/>
          </a:p>
          <a:p>
            <a:r>
              <a:rPr lang="cs-CZ" sz="2000" dirty="0"/>
              <a:t>▪ </a:t>
            </a:r>
            <a:r>
              <a:rPr lang="cs-CZ" sz="2000" dirty="0" smtClean="0"/>
              <a:t>atetóza - pomalé vlnivé kroutivé hadovité pohyby</a:t>
            </a:r>
          </a:p>
          <a:p>
            <a:endParaRPr lang="cs-CZ" sz="2000" dirty="0" smtClean="0"/>
          </a:p>
          <a:p>
            <a:r>
              <a:rPr lang="cs-CZ" sz="2000" dirty="0" smtClean="0"/>
              <a:t>▪ balismus - náhlá rychlá hyperkinéza, postihuje kořenové svalstvo</a:t>
            </a:r>
          </a:p>
          <a:p>
            <a:endParaRPr lang="cs-CZ" sz="2000" dirty="0" smtClean="0"/>
          </a:p>
          <a:p>
            <a:r>
              <a:rPr lang="cs-CZ" sz="2000" dirty="0"/>
              <a:t>▪ </a:t>
            </a:r>
            <a:r>
              <a:rPr lang="cs-CZ" sz="2000" dirty="0" smtClean="0"/>
              <a:t>myoklonie - náhlé krátké rychlé mimovolní svalové kontrakce</a:t>
            </a:r>
          </a:p>
          <a:p>
            <a:endParaRPr lang="cs-CZ" sz="2000" dirty="0" smtClean="0"/>
          </a:p>
          <a:p>
            <a:r>
              <a:rPr lang="cs-CZ" sz="2000" dirty="0"/>
              <a:t>▪ tremor </a:t>
            </a:r>
            <a:r>
              <a:rPr lang="cs-CZ" sz="2000" dirty="0" smtClean="0"/>
              <a:t>(třes) - rytmický pohyb oscilující kolem fixního bodu</a:t>
            </a:r>
          </a:p>
          <a:p>
            <a:r>
              <a:rPr lang="cs-CZ" sz="2000" dirty="0" smtClean="0"/>
              <a:t>	◦ klidový </a:t>
            </a:r>
          </a:p>
          <a:p>
            <a:r>
              <a:rPr lang="cs-CZ" sz="2000" dirty="0" smtClean="0"/>
              <a:t>	◦ statický = polohový (v určité poloze)</a:t>
            </a:r>
          </a:p>
          <a:p>
            <a:r>
              <a:rPr lang="cs-CZ" sz="2000" dirty="0" smtClean="0"/>
              <a:t>	◦ intenční (při cíleném pohybu)</a:t>
            </a:r>
          </a:p>
          <a:p>
            <a:r>
              <a:rPr lang="cs-CZ" sz="2000" dirty="0" smtClean="0"/>
              <a:t>	◦ kinetický (při každém pohybu)</a:t>
            </a:r>
          </a:p>
          <a:p>
            <a:endParaRPr lang="cs-CZ" sz="2000" dirty="0" smtClean="0"/>
          </a:p>
          <a:p>
            <a:r>
              <a:rPr lang="cs-CZ" sz="2000" dirty="0"/>
              <a:t>▪ tiky </a:t>
            </a:r>
            <a:r>
              <a:rPr lang="cs-CZ" sz="2000" dirty="0" smtClean="0"/>
              <a:t>- krátké repetitivní stereotypní pohyby, záškuby</a:t>
            </a:r>
            <a:endParaRPr lang="cs-CZ" sz="2000" dirty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13880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146</Words>
  <Application>Microsoft Office PowerPoint</Application>
  <PresentationFormat>Předvádění na obrazovce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</dc:creator>
  <cp:lastModifiedBy>M</cp:lastModifiedBy>
  <cp:revision>1</cp:revision>
  <dcterms:created xsi:type="dcterms:W3CDTF">2020-09-23T14:26:13Z</dcterms:created>
  <dcterms:modified xsi:type="dcterms:W3CDTF">2020-09-23T14:27:23Z</dcterms:modified>
</cp:coreProperties>
</file>