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4" r:id="rId7"/>
    <p:sldId id="265" r:id="rId8"/>
    <p:sldId id="267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D7B84A-8B39-480C-8544-9555BA0425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98E33A2-2B50-42F7-9CAF-F45CEF89D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D29DE3-E2DE-485E-BDAC-AC3E9931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06E9-8792-4DA0-9ED7-1253C0F7259D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18439C-870C-4CBF-BDEC-619B39947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EED087-98A4-4E4D-9BDE-86A67A304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669A-FDCA-4875-B4A1-890C74B9EC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479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2D4486-34BA-4D06-8F11-F26AEFDC1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1743A9B-51AB-4F1E-A4CE-A59AD053EB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D738DE-CCFC-4451-8FF2-7E211004A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06E9-8792-4DA0-9ED7-1253C0F7259D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0B13D3-FABF-4132-A95E-3B54438FC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6ED3F3-D81B-41DE-821A-ED68808DC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669A-FDCA-4875-B4A1-890C74B9EC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99E555B-A459-48B1-8006-0DFF1C37DA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6D2F7A7-BD69-4C52-876E-EF494AEAD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6383DF-4B69-4EA6-A51A-1FF9F17F1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06E9-8792-4DA0-9ED7-1253C0F7259D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1793DF-13F2-43A8-A149-4F02DACE3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631574-B50B-44C4-88D6-D71D8651C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669A-FDCA-4875-B4A1-890C74B9EC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81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EF4FED-EDE8-4EA0-85B3-43FA31D20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A0011C-EC76-4D09-AB0E-4F5CAEE11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CF2597-4AC3-4B47-9C16-2D6991D7C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06E9-8792-4DA0-9ED7-1253C0F7259D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8A7210-5AD9-455F-B3D2-716693289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78DAD9-F2AE-4F9B-A748-89D1E083C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669A-FDCA-4875-B4A1-890C74B9EC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40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4A81CA-6D4F-4CA7-A110-6FFB849E7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B2936D3-013A-4C74-B10C-016BE24C6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E6CF5A-CBF9-4C89-80F7-5C9DDAA1F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06E9-8792-4DA0-9ED7-1253C0F7259D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8D5E51-E519-4E91-9EE2-CD9BD1812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5F400E-7E07-494C-9186-7C4E0D150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669A-FDCA-4875-B4A1-890C74B9EC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787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C3149A-A99F-484B-8752-D5BDC57CD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2E5225-0CE1-4A63-8A35-2CBE318D12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8370290-9BDF-4DAE-AAF8-C9AEBD167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F23EBD2-6786-48B8-BCDE-4B9522EEE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06E9-8792-4DA0-9ED7-1253C0F7259D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E882B7-A8BC-4090-800B-A3E181DCD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308A9A5-516A-441C-83F8-30725C35A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669A-FDCA-4875-B4A1-890C74B9EC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61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DF2C80-B755-4BF8-87FC-7D73CD8DD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A817D26-459D-4C84-ADBC-707E990A3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F1BB817-3929-41E1-B9D4-F4ED5EA8B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E37C9CD-04AC-48A1-8AA5-C2838CBA75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8374783-8996-43A3-8604-FE80C7257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6A7F062-A735-46A9-843D-D61AF1DE1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06E9-8792-4DA0-9ED7-1253C0F7259D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DB945FE-4B16-427D-B25D-32FC02466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711F29F-2938-40A4-8923-0BE7724C5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669A-FDCA-4875-B4A1-890C74B9EC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60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31BB6E-D91B-4961-8CCD-00B58BEDD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21128C0-0D40-4901-A52A-9E4D708CB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06E9-8792-4DA0-9ED7-1253C0F7259D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59D5797-F18C-41C7-99B6-252587280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657B3C3-D053-4582-85CF-596264F6E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669A-FDCA-4875-B4A1-890C74B9EC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160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F6D0837-4E75-4D67-98FC-40E3D8086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06E9-8792-4DA0-9ED7-1253C0F7259D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F2D10A8-26E7-4BE5-8554-0FC1715E8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FCE5C92-8A02-4B6B-A003-9C268F265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669A-FDCA-4875-B4A1-890C74B9EC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000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54ED63-B64A-4A11-967E-7379D8F54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EE234E-0B90-48AD-9E08-8F0C191D2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31AFA05-841A-44DC-9E94-47F4AB2512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3DC5F6-1A16-4716-9C68-53D9B6F68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06E9-8792-4DA0-9ED7-1253C0F7259D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E995C8-6503-406A-B7C4-ABF4AF8D1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432237-8E99-4D03-A4A8-9F872A598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669A-FDCA-4875-B4A1-890C74B9EC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958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31BFE2-E295-4A73-8D61-A762B78A6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69316A2-29AD-4C88-AF5A-8E3966A08A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01BB952-1A75-4972-A13F-7D2FDE17A9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64CC00-8DD2-4DD5-8CE4-A4674C647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06E9-8792-4DA0-9ED7-1253C0F7259D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E8E1D97-5675-4585-8B46-D3FB4CCB8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65B32C-5440-4AE0-8CCF-95DF42F4F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669A-FDCA-4875-B4A1-890C74B9EC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850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1F8BC55-7DC4-4E3C-A616-6CBADD5B7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641A58F-F08F-4C8C-A0EC-2E4FA7F24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099695-24F9-4CE0-A474-8C2A0007C2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B06E9-8792-4DA0-9ED7-1253C0F7259D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190AD1-5F84-4339-B1C2-574625DD73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CFBA69-BF8C-4FBF-BA78-EA98DFAE7C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2669A-FDCA-4875-B4A1-890C74B9EC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766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ADCD5-CC0D-49AD-98D8-B9937A7B1B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Land Niedersachsen</a:t>
            </a:r>
            <a:endParaRPr lang="cs-CZ" sz="3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5274B05-F86F-4F33-81FF-C88AAAEC79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altLang="cs-CZ" sz="2400" dirty="0"/>
              <a:t>Land </a:t>
            </a:r>
            <a:r>
              <a:rPr lang="de-DE" altLang="cs-CZ" sz="2400" dirty="0" err="1"/>
              <a:t>Neddersassen</a:t>
            </a:r>
            <a:r>
              <a:rPr lang="de-DE" altLang="cs-CZ" sz="2400" dirty="0"/>
              <a:t> (niederdeutsch)</a:t>
            </a:r>
            <a:br>
              <a:rPr lang="de-DE" altLang="cs-CZ" sz="2400" dirty="0"/>
            </a:br>
            <a:r>
              <a:rPr lang="de-DE" altLang="cs-CZ" sz="2400" dirty="0" err="1"/>
              <a:t>Lound</a:t>
            </a:r>
            <a:r>
              <a:rPr lang="de-DE" altLang="cs-CZ" sz="2400" dirty="0"/>
              <a:t> </a:t>
            </a:r>
            <a:r>
              <a:rPr lang="de-DE" altLang="cs-CZ" sz="2400" dirty="0" err="1"/>
              <a:t>Läichsaksen</a:t>
            </a:r>
            <a:r>
              <a:rPr lang="de-DE" altLang="cs-CZ" sz="2400" dirty="0"/>
              <a:t> (</a:t>
            </a:r>
            <a:r>
              <a:rPr lang="de-DE" altLang="cs-CZ" sz="2400" dirty="0" err="1"/>
              <a:t>saterfriesisch</a:t>
            </a:r>
            <a:r>
              <a:rPr lang="de-DE" altLang="cs-CZ" sz="2400" dirty="0"/>
              <a:t>-ostfriesisch)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044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B021033E-9431-4F56-BBE7-5184FB7FE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cs-CZ" sz="2800" dirty="0"/>
              <a:t>UNESCO-DENKMÄLER</a:t>
            </a:r>
            <a:br>
              <a:rPr lang="de-DE" altLang="cs-CZ" sz="2800" dirty="0"/>
            </a:br>
            <a:endParaRPr lang="cs-CZ" altLang="cs-CZ" sz="2800" dirty="0"/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5D8429F4-30FE-42E0-92F4-3448AF608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2400" dirty="0"/>
              <a:t>Hildesheim</a:t>
            </a:r>
            <a:r>
              <a:rPr lang="cs-CZ" altLang="cs-CZ" sz="2400" dirty="0"/>
              <a:t> – (Dom St. </a:t>
            </a:r>
            <a:r>
              <a:rPr lang="de-DE" altLang="cs-CZ" sz="2400" dirty="0" err="1"/>
              <a:t>Mariae</a:t>
            </a:r>
            <a:r>
              <a:rPr lang="cs-CZ" altLang="cs-CZ" sz="2400" dirty="0"/>
              <a:t>), </a:t>
            </a:r>
            <a:r>
              <a:rPr lang="de-DE" altLang="cs-CZ" sz="2400" dirty="0"/>
              <a:t>ab </a:t>
            </a:r>
            <a:r>
              <a:rPr lang="cs-CZ" altLang="cs-CZ" sz="2400" dirty="0"/>
              <a:t>1985 </a:t>
            </a:r>
            <a:r>
              <a:rPr lang="de-DE" altLang="cs-CZ" sz="2400" dirty="0"/>
              <a:t>gemeinsam mit der hiesigen Michaeliskirche</a:t>
            </a:r>
            <a:r>
              <a:rPr lang="cs-CZ" altLang="cs-CZ" sz="2400" dirty="0"/>
              <a:t> –</a:t>
            </a:r>
            <a:r>
              <a:rPr lang="cs-CZ" altLang="cs-CZ" sz="1800" dirty="0"/>
              <a:t> </a:t>
            </a:r>
            <a:r>
              <a:rPr lang="de-DE" altLang="cs-CZ" sz="1800" dirty="0"/>
              <a:t>seit </a:t>
            </a:r>
            <a:r>
              <a:rPr lang="cs-CZ" altLang="cs-CZ" sz="1800" dirty="0"/>
              <a:t>872, </a:t>
            </a:r>
            <a:r>
              <a:rPr lang="de-DE" altLang="cs-CZ" sz="1800" dirty="0"/>
              <a:t>ein romanischer Bau mit bedeutender Innenausstattung</a:t>
            </a:r>
            <a:r>
              <a:rPr lang="cs-CZ" altLang="cs-CZ" sz="1800" dirty="0"/>
              <a:t>: </a:t>
            </a:r>
            <a:r>
              <a:rPr lang="de-DE" altLang="cs-CZ" sz="1800" dirty="0"/>
              <a:t>bronzene Abgüsse</a:t>
            </a:r>
            <a:r>
              <a:rPr lang="cs-CZ" altLang="cs-CZ" sz="1800" dirty="0"/>
              <a:t>, </a:t>
            </a:r>
            <a:r>
              <a:rPr lang="de-DE" altLang="cs-CZ" sz="1800" dirty="0"/>
              <a:t>die romanische Christussäule (1020) und die sog. </a:t>
            </a:r>
            <a:r>
              <a:rPr lang="de-DE" altLang="cs-CZ" sz="1800" dirty="0" err="1"/>
              <a:t>Bernwardstür</a:t>
            </a:r>
            <a:r>
              <a:rPr lang="de-DE" altLang="cs-CZ" sz="1800" dirty="0"/>
              <a:t> (1015)</a:t>
            </a:r>
            <a:r>
              <a:rPr lang="cs-CZ" altLang="cs-CZ" sz="1800" dirty="0"/>
              <a:t>;</a:t>
            </a:r>
            <a:endParaRPr lang="cs-CZ" altLang="cs-CZ" sz="2400" dirty="0"/>
          </a:p>
        </p:txBody>
      </p:sp>
      <p:pic>
        <p:nvPicPr>
          <p:cNvPr id="14340" name="Picture 2" descr="C:\Users\MT\Documents\Německo\Hildesheim-katedrála.JPG">
            <a:extLst>
              <a:ext uri="{FF2B5EF4-FFF2-40B4-BE49-F238E27FC236}">
                <a16:creationId xmlns:a16="http://schemas.microsoft.com/office/drawing/2014/main" id="{4360878D-050D-47FA-990D-0A22EBB56B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3213101"/>
            <a:ext cx="161925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3" descr="C:\Users\MT\Documents\Německo\Hildesheim-Christussaeule.jpg">
            <a:extLst>
              <a:ext uri="{FF2B5EF4-FFF2-40B4-BE49-F238E27FC236}">
                <a16:creationId xmlns:a16="http://schemas.microsoft.com/office/drawing/2014/main" id="{E92445B3-10F0-41D6-BAE8-5EBDD4477E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263" y="3141664"/>
            <a:ext cx="161925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56EA61FF-4A74-4380-8756-D6783F1E5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cs-CZ" sz="2800" dirty="0"/>
              <a:t>UNESCO-DENKMÄLER </a:t>
            </a:r>
            <a:r>
              <a:rPr lang="cs-CZ" altLang="cs-CZ" sz="2800" dirty="0"/>
              <a:t>II.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E0E44390-214D-426D-ACBF-02DB90FCC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2400" dirty="0"/>
              <a:t>Hildesheim </a:t>
            </a:r>
            <a:r>
              <a:rPr lang="cs-CZ" altLang="cs-CZ" sz="2400" dirty="0"/>
              <a:t>– </a:t>
            </a:r>
            <a:r>
              <a:rPr lang="de-DE" altLang="cs-CZ" sz="2400" dirty="0"/>
              <a:t>die Michaeliskirche</a:t>
            </a:r>
            <a:r>
              <a:rPr lang="cs-CZ" altLang="cs-CZ" sz="2400" dirty="0"/>
              <a:t> – </a:t>
            </a:r>
            <a:r>
              <a:rPr lang="de-DE" altLang="cs-CZ" sz="1800" dirty="0"/>
              <a:t>in frühromanischem Stil </a:t>
            </a:r>
            <a:r>
              <a:rPr lang="cs-CZ" altLang="cs-CZ" sz="1800" dirty="0"/>
              <a:t>(</a:t>
            </a:r>
            <a:r>
              <a:rPr lang="de-DE" altLang="cs-CZ" sz="1800" dirty="0"/>
              <a:t>um</a:t>
            </a:r>
            <a:r>
              <a:rPr lang="cs-CZ" altLang="cs-CZ" sz="1800" dirty="0"/>
              <a:t> 1010) </a:t>
            </a:r>
            <a:r>
              <a:rPr lang="de-DE" altLang="cs-CZ" sz="1800" dirty="0"/>
              <a:t>mit einer hölzernen Decke mit dem Stammbaum Christi </a:t>
            </a:r>
            <a:r>
              <a:rPr lang="cs-CZ" altLang="cs-CZ" sz="1800" dirty="0"/>
              <a:t>(</a:t>
            </a:r>
            <a:r>
              <a:rPr lang="de-DE" altLang="cs-CZ" sz="1800" dirty="0"/>
              <a:t>um</a:t>
            </a:r>
            <a:r>
              <a:rPr lang="cs-CZ" altLang="cs-CZ" sz="1800" dirty="0"/>
              <a:t> 1200)</a:t>
            </a:r>
            <a:endParaRPr lang="cs-CZ" altLang="cs-CZ" sz="2400" dirty="0"/>
          </a:p>
        </p:txBody>
      </p:sp>
      <p:pic>
        <p:nvPicPr>
          <p:cNvPr id="15364" name="Picture 2" descr="C:\Users\MT\Documents\Německo\Hildesheim- St. Michael.jpg">
            <a:extLst>
              <a:ext uri="{FF2B5EF4-FFF2-40B4-BE49-F238E27FC236}">
                <a16:creationId xmlns:a16="http://schemas.microsoft.com/office/drawing/2014/main" id="{80DBF32A-263E-43C1-B9BC-7497F66AEC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1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113" y="3573463"/>
            <a:ext cx="27940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3" descr="C:\Users\MT\Documents\Německo\Hildesheim-St. Michael-malovaný strop.jpg">
            <a:extLst>
              <a:ext uri="{FF2B5EF4-FFF2-40B4-BE49-F238E27FC236}">
                <a16:creationId xmlns:a16="http://schemas.microsoft.com/office/drawing/2014/main" id="{97B5D6FE-5796-4E7F-A40A-389CD6867C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900" y="3213100"/>
            <a:ext cx="2159000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7915F9C7-507B-49A3-8198-C7F2304CF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cs-CZ" sz="2800" dirty="0"/>
              <a:t>UNESCO-DENKMÄLER </a:t>
            </a:r>
            <a:r>
              <a:rPr lang="cs-CZ" altLang="cs-CZ" sz="2800" dirty="0"/>
              <a:t>III.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5E34E492-5BD0-4FC7-A80C-339C8FC01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dirty="0"/>
              <a:t>Goslar</a:t>
            </a:r>
            <a:r>
              <a:rPr lang="cs-CZ" altLang="cs-CZ" dirty="0"/>
              <a:t> – </a:t>
            </a:r>
            <a:r>
              <a:rPr lang="de-DE" altLang="cs-CZ" dirty="0"/>
              <a:t>Stadtzentrum</a:t>
            </a:r>
            <a:r>
              <a:rPr lang="cs-CZ" altLang="cs-CZ" dirty="0"/>
              <a:t> (</a:t>
            </a:r>
            <a:r>
              <a:rPr lang="de-DE" altLang="cs-CZ" dirty="0"/>
              <a:t>seit </a:t>
            </a:r>
            <a:r>
              <a:rPr lang="cs-CZ" altLang="cs-CZ" dirty="0"/>
              <a:t>1992) – </a:t>
            </a:r>
            <a:r>
              <a:rPr lang="de-DE" altLang="cs-CZ" sz="1800" dirty="0"/>
              <a:t>die Stadt blühte im 13. bis zum 15. Jahrhundert auf, wo sie die goldene Ära des Bergbaus erlebte. An die Bergbautradition erinnern technische Denkmäler auf dem Rammelsberg</a:t>
            </a:r>
            <a:endParaRPr lang="cs-CZ" altLang="cs-CZ" sz="1800" dirty="0"/>
          </a:p>
        </p:txBody>
      </p:sp>
      <p:pic>
        <p:nvPicPr>
          <p:cNvPr id="16388" name="Picture 2" descr="C:\Users\MT\Documents\Německo\Goslar-Kaiserpfalz.jpg">
            <a:extLst>
              <a:ext uri="{FF2B5EF4-FFF2-40B4-BE49-F238E27FC236}">
                <a16:creationId xmlns:a16="http://schemas.microsoft.com/office/drawing/2014/main" id="{73AB853B-52FA-45C7-ACBB-B8FE2D6C0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9" y="3644901"/>
            <a:ext cx="2663825" cy="177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3" descr="C:\Users\MT\Documents\Německo\Goslar-Altstadt.jpg">
            <a:extLst>
              <a:ext uri="{FF2B5EF4-FFF2-40B4-BE49-F238E27FC236}">
                <a16:creationId xmlns:a16="http://schemas.microsoft.com/office/drawing/2014/main" id="{45E6E902-642D-4809-A0A0-E80FAD5D7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138" y="3716339"/>
            <a:ext cx="2544762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4" descr="C:\Users\MT\Documents\Německo\Goslar-Rammelsberg.jpg">
            <a:extLst>
              <a:ext uri="{FF2B5EF4-FFF2-40B4-BE49-F238E27FC236}">
                <a16:creationId xmlns:a16="http://schemas.microsoft.com/office/drawing/2014/main" id="{9155D3E6-6DE6-4C87-8E97-2086465A48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6" y="3789363"/>
            <a:ext cx="2519363" cy="167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sah 2">
            <a:extLst>
              <a:ext uri="{FF2B5EF4-FFF2-40B4-BE49-F238E27FC236}">
                <a16:creationId xmlns:a16="http://schemas.microsoft.com/office/drawing/2014/main" id="{27287AB4-D8EC-41FF-9495-C297B33CC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-"/>
            </a:pPr>
            <a:r>
              <a:rPr lang="de-DE" altLang="cs-CZ" sz="2800" dirty="0"/>
              <a:t>Fläche: </a:t>
            </a:r>
            <a:r>
              <a:rPr lang="cs-CZ" altLang="cs-CZ" sz="2800" dirty="0"/>
              <a:t>47 </a:t>
            </a:r>
            <a:r>
              <a:rPr lang="de-DE" altLang="cs-CZ" sz="2800" dirty="0"/>
              <a:t>710</a:t>
            </a:r>
            <a:r>
              <a:rPr lang="cs-CZ" altLang="cs-CZ" sz="2800" dirty="0"/>
              <a:t> km</a:t>
            </a:r>
            <a:r>
              <a:rPr lang="cs-CZ" altLang="cs-CZ" sz="2800" baseline="30000" dirty="0"/>
              <a:t>2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Einwohner: 8</a:t>
            </a:r>
            <a:r>
              <a:rPr lang="cs-CZ" altLang="cs-CZ" sz="2800" dirty="0"/>
              <a:t>,</a:t>
            </a:r>
            <a:r>
              <a:rPr lang="de-DE" altLang="cs-CZ" sz="2800" dirty="0"/>
              <a:t>0</a:t>
            </a:r>
            <a:r>
              <a:rPr lang="cs-CZ" altLang="cs-CZ" sz="2800" dirty="0"/>
              <a:t> </a:t>
            </a:r>
            <a:r>
              <a:rPr lang="de-DE" altLang="cs-CZ" sz="2800" dirty="0" err="1"/>
              <a:t>Mio</a:t>
            </a:r>
            <a:r>
              <a:rPr lang="cs-CZ" altLang="cs-CZ" sz="2800" dirty="0"/>
              <a:t>.</a:t>
            </a:r>
            <a:endParaRPr lang="de-DE" altLang="cs-CZ" sz="2800" dirty="0"/>
          </a:p>
          <a:p>
            <a:pPr eaLnBrk="1" hangingPunct="1">
              <a:buFontTx/>
              <a:buChar char="-"/>
            </a:pPr>
            <a:r>
              <a:rPr lang="de-DE" altLang="cs-CZ" sz="2800" dirty="0"/>
              <a:t>Beitritt zum Bund: 1949</a:t>
            </a:r>
            <a:endParaRPr lang="cs-CZ" altLang="cs-CZ" sz="2800" dirty="0"/>
          </a:p>
          <a:p>
            <a:pPr eaLnBrk="1" hangingPunct="1">
              <a:buFontTx/>
              <a:buChar char="-"/>
            </a:pPr>
            <a:r>
              <a:rPr lang="de-DE" altLang="cs-CZ" sz="2800" dirty="0"/>
              <a:t>Landeshauptstadt: </a:t>
            </a:r>
            <a:r>
              <a:rPr lang="cs-CZ" altLang="cs-CZ" sz="2800" dirty="0"/>
              <a:t>Hannover</a:t>
            </a:r>
            <a:endParaRPr lang="de-DE" altLang="cs-CZ" sz="2800" dirty="0"/>
          </a:p>
          <a:p>
            <a:pPr eaLnBrk="1" hangingPunct="1">
              <a:buFontTx/>
              <a:buChar char="-"/>
            </a:pPr>
            <a:r>
              <a:rPr lang="de-DE" altLang="cs-CZ" sz="2800" dirty="0"/>
              <a:t>Landesparlament: Niedersächsischer Landtag (135 Mandate)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Prozentanzahl der Ausländer: 7,0%</a:t>
            </a:r>
            <a:endParaRPr lang="cs-CZ" altLang="cs-CZ" sz="2800" dirty="0"/>
          </a:p>
          <a:p>
            <a:pPr eaLnBrk="1" hangingPunct="1">
              <a:buFontTx/>
              <a:buChar char="-"/>
            </a:pPr>
            <a:r>
              <a:rPr lang="de-DE" altLang="cs-CZ" sz="2800" dirty="0"/>
              <a:t>BIP</a:t>
            </a:r>
            <a:r>
              <a:rPr lang="cs-CZ" altLang="cs-CZ" sz="2800" dirty="0"/>
              <a:t>: </a:t>
            </a:r>
            <a:r>
              <a:rPr lang="de-DE" altLang="cs-CZ" sz="2800" dirty="0"/>
              <a:t>307.036</a:t>
            </a:r>
            <a:r>
              <a:rPr lang="cs-CZ" altLang="cs-CZ" sz="2800" dirty="0"/>
              <a:t> </a:t>
            </a:r>
            <a:r>
              <a:rPr lang="de-DE" altLang="cs-CZ" sz="2800" dirty="0" err="1"/>
              <a:t>Mio</a:t>
            </a:r>
            <a:r>
              <a:rPr lang="cs-CZ" altLang="cs-CZ" sz="2800" dirty="0"/>
              <a:t>.</a:t>
            </a:r>
            <a:r>
              <a:rPr lang="de-DE" altLang="cs-CZ" sz="2800" dirty="0"/>
              <a:t> (pro Kopf: 38.423) – 8,9% der BRD</a:t>
            </a:r>
            <a:endParaRPr lang="cs-CZ" altLang="cs-CZ" sz="2800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</p:txBody>
      </p:sp>
      <p:sp>
        <p:nvSpPr>
          <p:cNvPr id="23555" name="Nadpis 1">
            <a:extLst>
              <a:ext uri="{FF2B5EF4-FFF2-40B4-BE49-F238E27FC236}">
                <a16:creationId xmlns:a16="http://schemas.microsoft.com/office/drawing/2014/main" id="{BFD6D731-A9E0-4E4E-93D0-4B69FAD07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cs-CZ" sz="2800" dirty="0"/>
              <a:t>Land Niedersachsen (NI)</a:t>
            </a:r>
            <a:endParaRPr lang="cs-CZ" alt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3">
            <a:extLst>
              <a:ext uri="{FF2B5EF4-FFF2-40B4-BE49-F238E27FC236}">
                <a16:creationId xmlns:a16="http://schemas.microsoft.com/office/drawing/2014/main" id="{E5F7DB84-C62F-457C-A921-61C9E62BF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cs-CZ" dirty="0"/>
              <a:t>Niedersachsen</a:t>
            </a:r>
            <a:endParaRPr lang="cs-CZ" altLang="cs-CZ" dirty="0"/>
          </a:p>
        </p:txBody>
      </p:sp>
      <p:pic>
        <p:nvPicPr>
          <p:cNvPr id="3075" name="Picture 2" descr="C:\Users\Tvrdík\Documents\Bavorsko\NS-Flagge.png">
            <a:extLst>
              <a:ext uri="{FF2B5EF4-FFF2-40B4-BE49-F238E27FC236}">
                <a16:creationId xmlns:a16="http://schemas.microsoft.com/office/drawing/2014/main" id="{EF8F59E3-6ED3-4ACF-91DA-11A7615D448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2516188"/>
            <a:ext cx="4038600" cy="2692400"/>
          </a:xfrm>
          <a:noFill/>
        </p:spPr>
      </p:pic>
      <p:pic>
        <p:nvPicPr>
          <p:cNvPr id="3076" name="Picture 3" descr="C:\Users\Tvrdík\Documents\Bavorsko\NS-Wappen.png">
            <a:extLst>
              <a:ext uri="{FF2B5EF4-FFF2-40B4-BE49-F238E27FC236}">
                <a16:creationId xmlns:a16="http://schemas.microsoft.com/office/drawing/2014/main" id="{1745EE07-CAA1-4C8E-B4AA-CFD1A92F406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18239" y="1600201"/>
            <a:ext cx="3946525" cy="4525963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8D2A9C90-7A71-48D3-9D01-F43033F6A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cs-CZ" dirty="0"/>
              <a:t>Niedersachsen</a:t>
            </a:r>
            <a:endParaRPr lang="cs-CZ" altLang="cs-CZ" dirty="0"/>
          </a:p>
        </p:txBody>
      </p:sp>
      <p:pic>
        <p:nvPicPr>
          <p:cNvPr id="4099" name="Picture 3" descr="C:\Users\Tvrdík\Documents\Bavorsko\NS-mapa.jpg">
            <a:extLst>
              <a:ext uri="{FF2B5EF4-FFF2-40B4-BE49-F238E27FC236}">
                <a16:creationId xmlns:a16="http://schemas.microsoft.com/office/drawing/2014/main" id="{87AC9FCE-535A-4269-A113-C8B90ED2FBC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68589" y="1600201"/>
            <a:ext cx="6854825" cy="4525963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70581257-AB31-4745-B34D-4D438358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e-DE" altLang="cs-CZ" sz="2000" dirty="0"/>
              <a:t>Niedersachsen</a:t>
            </a:r>
            <a:br>
              <a:rPr lang="cs-CZ" altLang="cs-CZ" sz="2000" dirty="0"/>
            </a:br>
            <a:r>
              <a:rPr lang="de-DE" altLang="cs-CZ" sz="2000" dirty="0"/>
              <a:t>Die Bezeichnung zuerst 1354 belegt, wo sie niedere sächsische Länder im Gegensatz zu Obersachsen in der Umgebung von Lauenburg und Wittenberg bestimmte</a:t>
            </a:r>
            <a:r>
              <a:rPr lang="cs-CZ" altLang="cs-CZ" sz="2000" dirty="0"/>
              <a:t>. </a:t>
            </a:r>
            <a:r>
              <a:rPr lang="de-DE" altLang="cs-CZ" sz="2000" dirty="0"/>
              <a:t>Zuerst realisiert im Niedersächsischen Reichskreis um 1500.</a:t>
            </a:r>
            <a:endParaRPr lang="cs-CZ" altLang="cs-CZ" sz="2000" dirty="0"/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62C458B1-F125-4DAB-B560-BF9089ABF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cs-CZ" sz="2400" dirty="0"/>
              <a:t>Das neue Bundesland wurde durch die britische Okkupationsverwaltung zum </a:t>
            </a:r>
            <a:r>
              <a:rPr lang="cs-CZ" altLang="cs-CZ" sz="2400" dirty="0"/>
              <a:t>1. </a:t>
            </a:r>
            <a:r>
              <a:rPr lang="de-DE" altLang="cs-CZ" sz="2400" dirty="0"/>
              <a:t>November </a:t>
            </a:r>
            <a:r>
              <a:rPr lang="cs-CZ" altLang="cs-CZ" sz="2400" dirty="0"/>
              <a:t>1946 </a:t>
            </a:r>
            <a:r>
              <a:rPr lang="de-DE" altLang="cs-CZ" sz="2400" dirty="0"/>
              <a:t>aus den historischen Reichsländern </a:t>
            </a:r>
            <a:r>
              <a:rPr lang="cs-CZ" altLang="cs-CZ" sz="2400" dirty="0"/>
              <a:t>Braunschweig, Oldenburg </a:t>
            </a:r>
            <a:r>
              <a:rPr lang="de-DE" altLang="cs-CZ" sz="2400" dirty="0"/>
              <a:t>und Schaumburg-Lippe</a:t>
            </a:r>
            <a:r>
              <a:rPr lang="cs-CZ" altLang="cs-CZ" sz="2400" dirty="0"/>
              <a:t> </a:t>
            </a:r>
            <a:r>
              <a:rPr lang="de-DE" altLang="cs-CZ" sz="2400" dirty="0"/>
              <a:t>und aus dem Land </a:t>
            </a:r>
            <a:r>
              <a:rPr lang="cs-CZ" altLang="cs-CZ" sz="2400" dirty="0"/>
              <a:t>Hannover, </a:t>
            </a:r>
            <a:r>
              <a:rPr lang="de-DE" altLang="cs-CZ" sz="2400" dirty="0"/>
              <a:t>das aus der ehemaligen preußischen Provinz am </a:t>
            </a:r>
            <a:r>
              <a:rPr lang="cs-CZ" altLang="cs-CZ" sz="2400" dirty="0"/>
              <a:t>23.08.1946 </a:t>
            </a:r>
            <a:r>
              <a:rPr lang="de-DE" altLang="cs-CZ" sz="2400" dirty="0"/>
              <a:t>hervorging, ins Leben gerufen</a:t>
            </a:r>
            <a:r>
              <a:rPr lang="cs-CZ" altLang="cs-CZ" sz="2400" dirty="0"/>
              <a:t>. </a:t>
            </a:r>
            <a:r>
              <a:rPr lang="de-DE" altLang="cs-CZ" sz="2400" dirty="0"/>
              <a:t>Zum 1. Januar </a:t>
            </a:r>
            <a:r>
              <a:rPr lang="cs-CZ" altLang="cs-CZ" sz="2400" dirty="0"/>
              <a:t>1947 </a:t>
            </a:r>
            <a:r>
              <a:rPr lang="de-DE" altLang="cs-CZ" sz="2400" dirty="0"/>
              <a:t>traten dem neuen Bundesland Teile aus der Umgebung des selbstständigen Bremen bei</a:t>
            </a:r>
            <a:r>
              <a:rPr lang="cs-CZ" altLang="cs-CZ" sz="2400" dirty="0"/>
              <a:t>. </a:t>
            </a:r>
            <a:r>
              <a:rPr lang="de-DE" altLang="cs-CZ" sz="2400" dirty="0"/>
              <a:t>Die Verfassung des neuen Bundeslandes trat am</a:t>
            </a:r>
            <a:r>
              <a:rPr lang="cs-CZ" altLang="cs-CZ" sz="2400" dirty="0"/>
              <a:t> 13.04.1951</a:t>
            </a:r>
            <a:r>
              <a:rPr lang="de-DE" altLang="cs-CZ" sz="2400" dirty="0"/>
              <a:t> in Kraft</a:t>
            </a:r>
            <a:r>
              <a:rPr lang="cs-CZ" altLang="cs-CZ" sz="2400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32DB4D9D-DFBB-400A-8BE5-C80F16293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cs-CZ" sz="2000" dirty="0"/>
              <a:t>WELTBERÜHMTE FIRMEN</a:t>
            </a:r>
            <a:endParaRPr lang="cs-CZ" altLang="cs-CZ" sz="2000" dirty="0"/>
          </a:p>
        </p:txBody>
      </p:sp>
      <p:pic>
        <p:nvPicPr>
          <p:cNvPr id="10243" name="Picture 2" descr="C:\Users\Tvrdík\Documents\Bavorsko\NS Volkswagen 1950.jpg">
            <a:extLst>
              <a:ext uri="{FF2B5EF4-FFF2-40B4-BE49-F238E27FC236}">
                <a16:creationId xmlns:a16="http://schemas.microsoft.com/office/drawing/2014/main" id="{56DDBA43-ABCA-4D6D-8A23-F49B3C95D671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2508251"/>
            <a:ext cx="4038600" cy="2709863"/>
          </a:xfrm>
          <a:noFill/>
        </p:spPr>
      </p:pic>
      <p:pic>
        <p:nvPicPr>
          <p:cNvPr id="10244" name="Picture 3" descr="C:\Users\Tvrdík\Documents\Bavorsko\NS-Grundsteinlegung des VW-Werks.jpg">
            <a:extLst>
              <a:ext uri="{FF2B5EF4-FFF2-40B4-BE49-F238E27FC236}">
                <a16:creationId xmlns:a16="http://schemas.microsoft.com/office/drawing/2014/main" id="{2B578486-63B0-46B5-9161-B1A410274AE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19850" y="1600201"/>
            <a:ext cx="3543300" cy="4525963"/>
          </a:xfr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4">
            <a:extLst>
              <a:ext uri="{FF2B5EF4-FFF2-40B4-BE49-F238E27FC236}">
                <a16:creationId xmlns:a16="http://schemas.microsoft.com/office/drawing/2014/main" id="{CF25B6EA-21C5-4969-8FE0-50995BAE9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e-DE" altLang="cs-CZ" sz="2000" dirty="0"/>
              <a:t>WELTBERÜHMTE FIRMEN</a:t>
            </a:r>
            <a:endParaRPr lang="cs-CZ" altLang="cs-CZ" sz="2000" dirty="0"/>
          </a:p>
        </p:txBody>
      </p:sp>
      <p:sp>
        <p:nvSpPr>
          <p:cNvPr id="11267" name="Zástupný symbol pro obsah 5">
            <a:extLst>
              <a:ext uri="{FF2B5EF4-FFF2-40B4-BE49-F238E27FC236}">
                <a16:creationId xmlns:a16="http://schemas.microsoft.com/office/drawing/2014/main" id="{37EE1EF9-36C9-417A-8B4D-DEB634F79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cs-CZ" sz="2000" dirty="0"/>
              <a:t>Volkswagen AG, Wolfsburg – gegründet am </a:t>
            </a:r>
            <a:r>
              <a:rPr lang="cs-CZ" altLang="cs-CZ" sz="2000" dirty="0"/>
              <a:t>28.05.1937, </a:t>
            </a:r>
            <a:r>
              <a:rPr lang="de-DE" altLang="cs-CZ" sz="2000" dirty="0"/>
              <a:t>Bestandteile des heutigen Konzerns sind</a:t>
            </a:r>
            <a:r>
              <a:rPr lang="cs-CZ" altLang="cs-CZ" sz="2000" dirty="0"/>
              <a:t>: </a:t>
            </a:r>
            <a:r>
              <a:rPr lang="de-DE" altLang="cs-CZ" sz="2000" dirty="0"/>
              <a:t>Audi, Bentley, Bugatti, Lamborghini, Porsche, Seat, </a:t>
            </a:r>
            <a:r>
              <a:rPr lang="cs-CZ" altLang="cs-CZ" sz="2000" dirty="0"/>
              <a:t>Škoda</a:t>
            </a:r>
            <a:r>
              <a:rPr lang="de-DE" altLang="cs-CZ" sz="2000" dirty="0"/>
              <a:t>, Volkswagen, Volkswagen-Nutzfahrzeuge, Scania.</a:t>
            </a:r>
          </a:p>
          <a:p>
            <a:pPr eaLnBrk="1" hangingPunct="1"/>
            <a:r>
              <a:rPr lang="de-DE" altLang="cs-CZ" sz="2000" dirty="0"/>
              <a:t>Continental AG, Hannover – gegründet </a:t>
            </a:r>
            <a:r>
              <a:rPr lang="cs-CZ" altLang="cs-CZ" sz="2000" dirty="0"/>
              <a:t>1871 </a:t>
            </a:r>
            <a:r>
              <a:rPr lang="de-DE" altLang="cs-CZ" sz="2000" dirty="0"/>
              <a:t>als Aktiengesellschaft Continental-</a:t>
            </a:r>
            <a:r>
              <a:rPr lang="de-DE" altLang="cs-CZ" sz="2000" dirty="0" err="1"/>
              <a:t>Caoutchouc</a:t>
            </a:r>
            <a:r>
              <a:rPr lang="de-DE" altLang="cs-CZ" sz="2000" dirty="0"/>
              <a:t> &amp; </a:t>
            </a:r>
            <a:r>
              <a:rPr lang="de-DE" altLang="cs-CZ" sz="2000" dirty="0" err="1"/>
              <a:t>Gutta</a:t>
            </a:r>
            <a:r>
              <a:rPr lang="de-DE" altLang="cs-CZ" sz="2000" dirty="0"/>
              <a:t>-Percha Compagnie</a:t>
            </a:r>
            <a:r>
              <a:rPr lang="cs-CZ" altLang="cs-CZ" sz="2000" dirty="0"/>
              <a:t> </a:t>
            </a:r>
            <a:r>
              <a:rPr lang="de-DE" altLang="cs-CZ" sz="2000" dirty="0"/>
              <a:t>zur Erzeugung der Fahrräder, später der Reifen</a:t>
            </a:r>
            <a:r>
              <a:rPr lang="cs-CZ" altLang="cs-CZ" sz="2000" dirty="0"/>
              <a:t> (</a:t>
            </a:r>
            <a:r>
              <a:rPr lang="de-DE" altLang="cs-CZ" sz="2000" dirty="0"/>
              <a:t>bereits ab </a:t>
            </a:r>
            <a:r>
              <a:rPr lang="cs-CZ" altLang="cs-CZ" sz="2000" dirty="0"/>
              <a:t>1892)</a:t>
            </a:r>
          </a:p>
          <a:p>
            <a:pPr eaLnBrk="1" hangingPunct="1"/>
            <a:r>
              <a:rPr lang="cs-CZ" altLang="cs-CZ" sz="2000" dirty="0"/>
              <a:t>TUI AG Hannover, </a:t>
            </a:r>
            <a:r>
              <a:rPr lang="de-DE" altLang="cs-CZ" sz="2000" dirty="0"/>
              <a:t>das größte Reiseunternehmen in Europa</a:t>
            </a:r>
            <a:r>
              <a:rPr lang="cs-CZ" altLang="cs-CZ" sz="2000" dirty="0"/>
              <a:t>, </a:t>
            </a:r>
            <a:r>
              <a:rPr lang="de-DE" altLang="cs-CZ" sz="2000" dirty="0"/>
              <a:t>das außer Reisebüros auch Flugzeuge, Hotels, Flughäfen usw. besitzt. Gegründet wurde es </a:t>
            </a:r>
            <a:r>
              <a:rPr lang="cs-CZ" altLang="cs-CZ" sz="2000" dirty="0"/>
              <a:t>1968 </a:t>
            </a:r>
            <a:r>
              <a:rPr lang="de-DE" altLang="cs-CZ" sz="2000" dirty="0"/>
              <a:t>als </a:t>
            </a:r>
            <a:r>
              <a:rPr lang="cs-CZ" altLang="cs-CZ" sz="2000" b="1" dirty="0" err="1"/>
              <a:t>T</a:t>
            </a:r>
            <a:r>
              <a:rPr lang="cs-CZ" altLang="cs-CZ" sz="2000" dirty="0" err="1"/>
              <a:t>ouristik</a:t>
            </a:r>
            <a:r>
              <a:rPr lang="cs-CZ" altLang="cs-CZ" sz="2000" dirty="0"/>
              <a:t> </a:t>
            </a:r>
            <a:r>
              <a:rPr lang="cs-CZ" altLang="cs-CZ" sz="2000" b="1" dirty="0"/>
              <a:t>U</a:t>
            </a:r>
            <a:r>
              <a:rPr lang="cs-CZ" altLang="cs-CZ" sz="2000" dirty="0"/>
              <a:t>nion </a:t>
            </a:r>
            <a:r>
              <a:rPr lang="cs-CZ" altLang="cs-CZ" sz="2000" b="1" dirty="0"/>
              <a:t>I</a:t>
            </a:r>
            <a:r>
              <a:rPr lang="cs-CZ" altLang="cs-CZ" sz="2000" dirty="0"/>
              <a:t>nternational </a:t>
            </a:r>
            <a:r>
              <a:rPr lang="cs-CZ" altLang="cs-CZ" sz="2000" dirty="0" err="1"/>
              <a:t>GmbH</a:t>
            </a:r>
            <a:r>
              <a:rPr lang="cs-CZ" altLang="cs-CZ" sz="2000" dirty="0"/>
              <a:t>.</a:t>
            </a:r>
          </a:p>
          <a:p>
            <a:pPr eaLnBrk="1" hangingPunct="1"/>
            <a:r>
              <a:rPr lang="cs-CZ" altLang="cs-CZ" sz="2000" dirty="0" err="1"/>
              <a:t>Talanx</a:t>
            </a:r>
            <a:r>
              <a:rPr lang="cs-CZ" altLang="cs-CZ" sz="2000" dirty="0"/>
              <a:t> AG Hannover, </a:t>
            </a:r>
            <a:r>
              <a:rPr lang="de-DE" altLang="cs-CZ" sz="2000" dirty="0"/>
              <a:t>der drittgrößte Versicherungskonzern in Deutschland</a:t>
            </a:r>
            <a:r>
              <a:rPr lang="cs-CZ" altLang="cs-CZ" sz="2000" dirty="0"/>
              <a:t> (</a:t>
            </a:r>
            <a:r>
              <a:rPr lang="de-DE" altLang="cs-CZ" sz="2000" dirty="0"/>
              <a:t>nach </a:t>
            </a:r>
            <a:r>
              <a:rPr lang="cs-CZ" altLang="cs-CZ" sz="2000" dirty="0"/>
              <a:t>Allianz, </a:t>
            </a:r>
            <a:r>
              <a:rPr lang="de-DE" altLang="cs-CZ" sz="2000" dirty="0"/>
              <a:t>Münchener Rück/ERGO</a:t>
            </a:r>
            <a:r>
              <a:rPr lang="cs-CZ" altLang="cs-CZ" sz="2000" dirty="0"/>
              <a:t>), </a:t>
            </a:r>
            <a:r>
              <a:rPr lang="de-DE" altLang="cs-CZ" sz="2000" dirty="0"/>
              <a:t>der aus der Versicherungsanstalt H</a:t>
            </a:r>
            <a:r>
              <a:rPr lang="cs-CZ" altLang="cs-CZ" sz="2000" dirty="0"/>
              <a:t>DI </a:t>
            </a:r>
            <a:r>
              <a:rPr lang="de-DE" altLang="cs-CZ" sz="2000" dirty="0"/>
              <a:t>im Jahre </a:t>
            </a:r>
            <a:r>
              <a:rPr lang="cs-CZ" altLang="cs-CZ" sz="2000" dirty="0"/>
              <a:t>1996 </a:t>
            </a:r>
            <a:r>
              <a:rPr lang="de-DE" altLang="cs-CZ" sz="2000" dirty="0"/>
              <a:t>hervorging und auf „</a:t>
            </a:r>
            <a:r>
              <a:rPr lang="cs-CZ" altLang="cs-CZ" sz="2000" dirty="0" err="1"/>
              <a:t>Talanx</a:t>
            </a:r>
            <a:r>
              <a:rPr lang="de-DE" altLang="cs-CZ" sz="2000" dirty="0"/>
              <a:t>“</a:t>
            </a:r>
            <a:r>
              <a:rPr lang="cs-CZ" altLang="cs-CZ" sz="2000" dirty="0"/>
              <a:t> </a:t>
            </a:r>
            <a:r>
              <a:rPr lang="de-DE" altLang="cs-CZ" sz="2000" dirty="0"/>
              <a:t>durch die Zusammensetzung von zwei Silben </a:t>
            </a:r>
            <a:r>
              <a:rPr lang="cs-CZ" altLang="cs-CZ" sz="2000" dirty="0"/>
              <a:t>(</a:t>
            </a:r>
            <a:r>
              <a:rPr lang="de-DE" altLang="cs-CZ" sz="2000" dirty="0"/>
              <a:t>Anfangs- und Endsilbe</a:t>
            </a:r>
            <a:r>
              <a:rPr lang="cs-CZ" altLang="cs-CZ" sz="2000" dirty="0"/>
              <a:t>) </a:t>
            </a:r>
            <a:r>
              <a:rPr lang="de-DE" altLang="cs-CZ" sz="2000" dirty="0"/>
              <a:t>aus den Worten „T</a:t>
            </a:r>
            <a:r>
              <a:rPr lang="cs-CZ" altLang="cs-CZ" sz="2000" b="1" dirty="0" err="1"/>
              <a:t>a</a:t>
            </a:r>
            <a:r>
              <a:rPr lang="cs-CZ" altLang="cs-CZ" sz="2000" dirty="0" err="1"/>
              <a:t>lent</a:t>
            </a:r>
            <a:r>
              <a:rPr lang="de-DE" altLang="cs-CZ" sz="2000" dirty="0"/>
              <a:t>“</a:t>
            </a:r>
            <a:r>
              <a:rPr lang="cs-CZ" altLang="cs-CZ" sz="2000" dirty="0"/>
              <a:t> a </a:t>
            </a:r>
            <a:r>
              <a:rPr lang="de-DE" altLang="cs-CZ" sz="2000" dirty="0"/>
              <a:t>„</a:t>
            </a:r>
            <a:r>
              <a:rPr lang="cs-CZ" altLang="cs-CZ" sz="2000" dirty="0" err="1"/>
              <a:t>Pha</a:t>
            </a:r>
            <a:r>
              <a:rPr lang="cs-CZ" altLang="cs-CZ" sz="2000" b="1" dirty="0" err="1"/>
              <a:t>lanx</a:t>
            </a:r>
            <a:r>
              <a:rPr lang="de-DE" altLang="cs-CZ" sz="2000" b="1" dirty="0"/>
              <a:t>“</a:t>
            </a:r>
            <a:r>
              <a:rPr lang="cs-CZ" altLang="cs-CZ" sz="2000" b="1" dirty="0"/>
              <a:t> </a:t>
            </a:r>
            <a:r>
              <a:rPr lang="cs-CZ" altLang="cs-CZ" sz="2000" dirty="0"/>
              <a:t>(„</a:t>
            </a:r>
            <a:r>
              <a:rPr lang="de-DE" altLang="cs-CZ" sz="2000" dirty="0"/>
              <a:t>durch Verbindung der Fähigkeiten</a:t>
            </a:r>
            <a:r>
              <a:rPr lang="cs-CZ" altLang="cs-CZ" sz="2000" dirty="0"/>
              <a:t>“)</a:t>
            </a:r>
            <a:r>
              <a:rPr lang="de-DE" altLang="cs-CZ" sz="2000" dirty="0"/>
              <a:t> umbenannt wurde.</a:t>
            </a:r>
            <a:endParaRPr lang="cs-CZ" altLang="cs-CZ" sz="2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0E69F0BC-896F-4C86-B111-CB3C5C896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e-DE" altLang="cs-CZ" sz="2400" dirty="0"/>
              <a:t>UNIVERSITÄTEN I.</a:t>
            </a:r>
            <a:endParaRPr lang="cs-CZ" altLang="cs-CZ" sz="2400" dirty="0"/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33E86DB6-EE71-4300-8C44-554170C37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4" y="1600201"/>
            <a:ext cx="8218487" cy="470852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000" dirty="0"/>
              <a:t>Georg-August-</a:t>
            </a:r>
            <a:r>
              <a:rPr lang="de-DE" altLang="cs-CZ" sz="2000" dirty="0"/>
              <a:t>Universität Göttingen (1734)</a:t>
            </a:r>
          </a:p>
          <a:p>
            <a:pPr eaLnBrk="1" hangingPunct="1"/>
            <a:r>
              <a:rPr lang="de-DE" altLang="cs-CZ" sz="2000" dirty="0"/>
              <a:t>Technische Universität Braunschweig  (1745 als Collegium Carolinum, 1878 Technische Hochschule </a:t>
            </a:r>
            <a:r>
              <a:rPr lang="de-DE" altLang="cs-CZ" sz="2000" dirty="0" err="1"/>
              <a:t>Carolo</a:t>
            </a:r>
            <a:r>
              <a:rPr lang="de-DE" altLang="cs-CZ" sz="2000" dirty="0"/>
              <a:t>-Wilhelmina, 1968 Technische Universität </a:t>
            </a:r>
            <a:r>
              <a:rPr lang="de-DE" altLang="cs-CZ" sz="2000" dirty="0" err="1"/>
              <a:t>Carolo</a:t>
            </a:r>
            <a:r>
              <a:rPr lang="de-DE" altLang="cs-CZ" sz="2000" dirty="0"/>
              <a:t>-Wilhelmina)</a:t>
            </a:r>
          </a:p>
          <a:p>
            <a:pPr eaLnBrk="1" hangingPunct="1"/>
            <a:r>
              <a:rPr lang="de-DE" altLang="cs-CZ" sz="2000" dirty="0"/>
              <a:t>Gottfried Wilhelm Leibniz Universität Hannover (1831, 1879 Technische Hochschule, 1968 Technische</a:t>
            </a:r>
            <a:r>
              <a:rPr lang="cs-CZ" altLang="cs-CZ" sz="2000" dirty="0"/>
              <a:t> </a:t>
            </a:r>
            <a:r>
              <a:rPr lang="de-DE" altLang="cs-CZ" sz="2000" dirty="0"/>
              <a:t>Universität, 1978 Gottfried Wilhelm Leibniz Universität</a:t>
            </a:r>
          </a:p>
          <a:p>
            <a:pPr eaLnBrk="1" hangingPunct="1"/>
            <a:r>
              <a:rPr lang="de-DE" altLang="cs-CZ" sz="2000" dirty="0"/>
              <a:t>Technische Universität Clausthal (1775 Bergbauschule, 1864 Bergbauakademie, 1963 Technische Hochschule, 1968 Technische Universität)</a:t>
            </a:r>
          </a:p>
          <a:p>
            <a:pPr eaLnBrk="1" hangingPunct="1"/>
            <a:r>
              <a:rPr lang="de-DE" altLang="cs-CZ" sz="2000" dirty="0"/>
              <a:t>Tierärztliche Hochschule Hannover (1778, 1887 Hochschule, 1910 universitärer Status, die älteste tierärztliche Hochschule in Deutschland</a:t>
            </a:r>
          </a:p>
          <a:p>
            <a:pPr eaLnBrk="1" hangingPunct="1"/>
            <a:r>
              <a:rPr lang="de-DE" altLang="cs-CZ" sz="2000" dirty="0"/>
              <a:t>Medizinische Hochschule Hannover (Medizinische Universität, 1961)</a:t>
            </a:r>
          </a:p>
          <a:p>
            <a:pPr eaLnBrk="1" hangingPunct="1"/>
            <a:r>
              <a:rPr lang="de-DE" altLang="cs-CZ" sz="2000" dirty="0"/>
              <a:t>Carl von Ossietzky Universität Oldenburg (1973)</a:t>
            </a:r>
          </a:p>
          <a:p>
            <a:pPr eaLnBrk="1" hangingPunct="1"/>
            <a:endParaRPr lang="cs-CZ" altLang="cs-CZ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C5F20F9D-1A4C-46D5-B0EF-64D168323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e-DE" altLang="cs-CZ" sz="2400" dirty="0"/>
              <a:t>UNIVERSITÄTEN II.</a:t>
            </a:r>
            <a:endParaRPr lang="cs-CZ" altLang="cs-CZ" sz="2400" dirty="0"/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250510AD-12F0-4B5B-BE12-B0DE83B3F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cs-CZ" sz="2000" dirty="0"/>
              <a:t>Universität Osnabrück (1974)</a:t>
            </a:r>
          </a:p>
          <a:p>
            <a:pPr eaLnBrk="1" hangingPunct="1"/>
            <a:r>
              <a:rPr lang="de-DE" altLang="cs-CZ" sz="2000" dirty="0"/>
              <a:t>Leuphana Universität Lüneburg (1989, seit 1946 Pädagogische Hochschule, „Leuphana“ leitet sich von einer antiken Siedlung an der Elbe her, die im Weltatlas von Ptolemäus aus dem 2. Jh. erwähnt wird)</a:t>
            </a:r>
          </a:p>
          <a:p>
            <a:pPr eaLnBrk="1" hangingPunct="1"/>
            <a:r>
              <a:rPr lang="de-DE" altLang="cs-CZ" sz="2000" dirty="0"/>
              <a:t>Universität Hildesheim (2003, seit 1946 Pädagogische Hochschule)</a:t>
            </a:r>
          </a:p>
          <a:p>
            <a:pPr eaLnBrk="1" hangingPunct="1"/>
            <a:r>
              <a:rPr lang="de-DE" altLang="cs-CZ" sz="2000" dirty="0"/>
              <a:t>Universität Vechta (2010, 1947 Pädagogische Hochschule)</a:t>
            </a:r>
            <a:endParaRPr lang="cs-CZ" altLang="cs-CZ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621</Words>
  <Application>Microsoft Office PowerPoint</Application>
  <PresentationFormat>Širokoúhlá obrazovka</PresentationFormat>
  <Paragraphs>39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Land Niedersachsen</vt:lpstr>
      <vt:lpstr>Land Niedersachsen (NI)</vt:lpstr>
      <vt:lpstr>Niedersachsen</vt:lpstr>
      <vt:lpstr>Niedersachsen</vt:lpstr>
      <vt:lpstr>Niedersachsen Die Bezeichnung zuerst 1354 belegt, wo sie niedere sächsische Länder im Gegensatz zu Obersachsen in der Umgebung von Lauenburg und Wittenberg bestimmte. Zuerst realisiert im Niedersächsischen Reichskreis um 1500.</vt:lpstr>
      <vt:lpstr>WELTBERÜHMTE FIRMEN</vt:lpstr>
      <vt:lpstr>WELTBERÜHMTE FIRMEN</vt:lpstr>
      <vt:lpstr>UNIVERSITÄTEN I.</vt:lpstr>
      <vt:lpstr>UNIVERSITÄTEN II.</vt:lpstr>
      <vt:lpstr>UNESCO-DENKMÄLER </vt:lpstr>
      <vt:lpstr>UNESCO-DENKMÄLER II.</vt:lpstr>
      <vt:lpstr>UNESCO-DENKMÄLER III.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Niedersachsen</dc:title>
  <dc:creator>Milan Tvrdík</dc:creator>
  <cp:lastModifiedBy>Milan Tvrdík</cp:lastModifiedBy>
  <cp:revision>8</cp:revision>
  <dcterms:created xsi:type="dcterms:W3CDTF">2020-11-01T17:27:18Z</dcterms:created>
  <dcterms:modified xsi:type="dcterms:W3CDTF">2020-11-29T14:41:23Z</dcterms:modified>
</cp:coreProperties>
</file>