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077FAB-93BD-BA3F-38FC-F019BC997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C69AE36-BA16-AC31-F168-DA21906219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84C242-EFD2-F083-2562-B152249F7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6B34-02EF-4964-8DFB-271BADEAC895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51DC96-13D9-00D0-71F5-871372DAF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5B78C-9D13-B70E-E625-7FCC48CDF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0D57-C881-4E43-98E8-DCA0A9187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01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544BB2-B879-8926-64F7-4B4A1B739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2CED0C6-36BA-1155-821E-B25A7C6960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A91CBA-6908-61C7-F640-797459E1D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6B34-02EF-4964-8DFB-271BADEAC895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0F13B0-4CF9-765D-5B73-BF674106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E1343E-0B58-BA74-8306-66F900045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0D57-C881-4E43-98E8-DCA0A9187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4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05D5A76-5D45-3F72-D3DC-2924CA8C46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E7AF747-6978-924B-F760-AD7CB355F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B801C4-C5DE-C591-FA41-54DF5696B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6B34-02EF-4964-8DFB-271BADEAC895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630CBD-4729-DD83-0927-DE7DDD314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371F47-D07C-A9A9-C662-2276A5661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0D57-C881-4E43-98E8-DCA0A9187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828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F61D5D-BC63-9CB9-3725-CD8A2F0B5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DF2F26-D4E0-F88E-9AFF-F1052F8FA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77D1E3-038E-9B0E-5FCF-8CFA5B9C1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6B34-02EF-4964-8DFB-271BADEAC895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F912F6-A38A-0D66-5AFF-22DA3E516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5A542F-BC25-F73F-3CF6-5AE2E9E12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0D57-C881-4E43-98E8-DCA0A9187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650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2B8961-0B22-F893-6344-A6FAB003E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9AAF81-61A5-B286-1C76-B1E078E3B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98DCBA-92EA-BD55-C957-349D2397A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6B34-02EF-4964-8DFB-271BADEAC895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139D98-0F23-20BB-FF06-8F24BA16B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D879C1-929F-45FF-F060-302CA384D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0D57-C881-4E43-98E8-DCA0A9187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645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526125-D2DF-4D98-3EF5-8417C56DD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800BA0-60E3-4DFA-A442-82F524ABC7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3203AD-BB40-571B-CFD8-E82D83748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1ACD69B-AA73-60BA-E0CA-CDC7EB996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6B34-02EF-4964-8DFB-271BADEAC895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4A4A6B-5DDA-DEDE-7F6C-7BB49623E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7EE392-55BB-324F-5655-66DC1350D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0D57-C881-4E43-98E8-DCA0A9187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752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5DAFE8-165F-9914-12C0-89DA58A36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B59868-38CF-7786-4591-6E49E6FB3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8C0842-FDE0-50CD-567F-376A89744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18EE290-3CAD-1384-D2C4-55087897B7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F150E6D-8549-80E0-ECD3-E90330BDC1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A001953-8CEA-633B-99E0-7D15538F9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6B34-02EF-4964-8DFB-271BADEAC895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D66923A-605E-035D-80AA-0129A299F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5500BD7-1998-D42C-7B24-953C30A27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0D57-C881-4E43-98E8-DCA0A9187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68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2FF34D-AD1A-6E4C-E321-65E51738A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E4FCD7B-B914-6DC1-E307-F7FA01615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6B34-02EF-4964-8DFB-271BADEAC895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7F5ECB-5CE1-A7F0-B6D7-C50EAC2CC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6D453A8-C34A-BF49-B663-43721BEEB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0D57-C881-4E43-98E8-DCA0A9187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085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C1E2E98-043D-63D2-9395-BC12CD386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6B34-02EF-4964-8DFB-271BADEAC895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6C011F0-5871-EE24-635D-B474F1522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FB9EC29-5AAB-606C-AFF5-65AE1ABEC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0D57-C881-4E43-98E8-DCA0A9187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5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81B0A8-3406-879B-7402-AA8E65E03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10A7F6-6B94-3BEC-D6F2-9055BAF59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CE969C8-1B5D-5D71-E9C8-78506A3C5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E4FCD4A-231E-0FBE-3109-59269B98B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6B34-02EF-4964-8DFB-271BADEAC895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D3D63EA-9174-9F20-A883-9E94945D2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C859E8-3943-4630-E12C-E900396A4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0D57-C881-4E43-98E8-DCA0A9187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08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C67B4F-2929-877B-AC40-8E0BE695E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16558FE-AB56-3190-7FED-B1F95C138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9DFEC2A-F8E6-37F4-760E-91528A02F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C41A0D-CE35-EF3E-9945-D02B92054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6B34-02EF-4964-8DFB-271BADEAC895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F1D2B26-9D9E-F18C-51B0-5DE654F31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B5B1905-5A85-F3D5-811D-62679D49C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0D57-C881-4E43-98E8-DCA0A9187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37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BCBA0E4-593C-60EF-DC8A-48991DC3A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D72416-8C2C-DD1F-8EEF-EADE4261E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367987-ECA0-766B-CF57-83690DA0B2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F6B34-02EF-4964-8DFB-271BADEAC895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311D55-CEB6-E99F-C40E-69A20AC853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A7592D-28FF-6EF1-6ACE-3B9BF386C3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F0D57-C881-4E43-98E8-DCA0A9187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42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843625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6" y="968282"/>
            <a:ext cx="12188824" cy="4946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57CC88D-DFA4-6A8F-D19E-FC90EF6EEA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38" y="1566473"/>
            <a:ext cx="10601325" cy="2166723"/>
          </a:xfrm>
        </p:spPr>
        <p:txBody>
          <a:bodyPr>
            <a:normAutofit/>
          </a:bodyPr>
          <a:lstStyle/>
          <a:p>
            <a:r>
              <a:rPr lang="cs-CZ" sz="6600" b="0" i="0">
                <a:effectLst/>
                <a:latin typeface="Roboto" panose="02000000000000000000" pitchFamily="2" charset="0"/>
              </a:rPr>
              <a:t>Gebruikswijzen van </a:t>
            </a:r>
            <a:r>
              <a:rPr lang="cs-CZ" sz="6600" b="0" i="1">
                <a:effectLst/>
                <a:latin typeface="Roboto" panose="02000000000000000000" pitchFamily="2" charset="0"/>
              </a:rPr>
              <a:t>er</a:t>
            </a:r>
            <a:endParaRPr lang="cs-CZ" sz="66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88C351-E8E8-A563-E183-870260AD3E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38" y="4092320"/>
            <a:ext cx="10601325" cy="1144884"/>
          </a:xfrm>
        </p:spPr>
        <p:txBody>
          <a:bodyPr>
            <a:normAutofit/>
          </a:bodyPr>
          <a:lstStyle/>
          <a:p>
            <a:endParaRPr lang="cs-CZ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2CDBECE-872A-4C73-9DC1-BB4E805E2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3894594"/>
            <a:ext cx="27432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028863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079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7A5F29-B68A-8B90-A3A4-252473611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Types</a:t>
            </a:r>
            <a:r>
              <a:rPr lang="cs-CZ" b="1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E02FE2-7AA4-F22F-8C6E-E5AE6D565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Locatief</a:t>
            </a:r>
            <a:r>
              <a:rPr lang="cs-CZ" dirty="0"/>
              <a:t> (</a:t>
            </a:r>
            <a:r>
              <a:rPr lang="cs-CZ" i="1" dirty="0" err="1"/>
              <a:t>er</a:t>
            </a:r>
            <a:r>
              <a:rPr lang="cs-CZ" i="1" dirty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plaats</a:t>
            </a:r>
            <a:r>
              <a:rPr lang="cs-CZ" dirty="0"/>
              <a:t>)</a:t>
            </a:r>
          </a:p>
          <a:p>
            <a:pPr lvl="1"/>
            <a:r>
              <a:rPr lang="nl-NL" sz="2000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Woont hij in Den Haag?</a:t>
            </a:r>
            <a:r>
              <a:rPr lang="cs-CZ" sz="2000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-&gt;</a:t>
            </a:r>
            <a:r>
              <a:rPr lang="nl-NL" sz="2000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Hij woont </a:t>
            </a:r>
            <a:r>
              <a:rPr lang="nl-NL" sz="2000" b="0" i="1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er</a:t>
            </a:r>
            <a:r>
              <a:rPr lang="nl-NL" sz="2000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 al jaren.</a:t>
            </a:r>
            <a:endParaRPr lang="cs-CZ" sz="2000" i="1" dirty="0"/>
          </a:p>
          <a:p>
            <a:r>
              <a:rPr lang="cs-CZ" b="1" dirty="0" err="1"/>
              <a:t>Presentatief</a:t>
            </a:r>
            <a:endParaRPr lang="cs-CZ" b="1" dirty="0"/>
          </a:p>
          <a:p>
            <a:pPr lvl="1"/>
            <a:r>
              <a:rPr lang="cs-CZ" i="1" dirty="0">
                <a:solidFill>
                  <a:srgbClr val="FF0000"/>
                </a:solidFill>
              </a:rPr>
              <a:t>Er</a:t>
            </a:r>
            <a:r>
              <a:rPr lang="cs-CZ" i="1" dirty="0"/>
              <a:t> </a:t>
            </a:r>
            <a:r>
              <a:rPr lang="cs-CZ" i="1" dirty="0" err="1"/>
              <a:t>huilt</a:t>
            </a:r>
            <a:r>
              <a:rPr lang="cs-CZ" i="1" dirty="0"/>
              <a:t> </a:t>
            </a:r>
            <a:r>
              <a:rPr lang="cs-CZ" i="1" dirty="0" err="1"/>
              <a:t>een</a:t>
            </a:r>
            <a:r>
              <a:rPr lang="cs-CZ" i="1" dirty="0"/>
              <a:t> baby.</a:t>
            </a:r>
          </a:p>
          <a:p>
            <a:r>
              <a:rPr lang="cs-CZ" b="1" dirty="0" err="1"/>
              <a:t>Prepositioneel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i="1" dirty="0" err="1"/>
              <a:t>er</a:t>
            </a:r>
            <a:r>
              <a:rPr lang="cs-CZ" dirty="0"/>
              <a:t> + </a:t>
            </a:r>
            <a:r>
              <a:rPr lang="cs-CZ" dirty="0" err="1"/>
              <a:t>voorzetsel</a:t>
            </a:r>
            <a:r>
              <a:rPr lang="cs-CZ" dirty="0"/>
              <a:t>)</a:t>
            </a:r>
          </a:p>
          <a:p>
            <a:pPr lvl="1"/>
            <a:r>
              <a:rPr lang="nl-NL" i="1" dirty="0"/>
              <a:t>Mijn moeder kijkt door het raam. –</a:t>
            </a:r>
            <a:r>
              <a:rPr lang="cs-CZ" i="1" dirty="0"/>
              <a:t>&gt; </a:t>
            </a:r>
            <a:r>
              <a:rPr lang="nl-NL" i="1" dirty="0"/>
              <a:t>Ze kijkt </a:t>
            </a:r>
            <a:r>
              <a:rPr lang="nl-NL" i="1" dirty="0">
                <a:solidFill>
                  <a:srgbClr val="FF0000"/>
                </a:solidFill>
              </a:rPr>
              <a:t>er</a:t>
            </a:r>
            <a:r>
              <a:rPr lang="nl-NL" i="1" dirty="0"/>
              <a:t> de hele dag </a:t>
            </a:r>
            <a:r>
              <a:rPr lang="nl-NL" i="1" dirty="0">
                <a:solidFill>
                  <a:srgbClr val="FF0000"/>
                </a:solidFill>
              </a:rPr>
              <a:t>door</a:t>
            </a:r>
            <a:r>
              <a:rPr lang="nl-NL" i="1" dirty="0"/>
              <a:t>.</a:t>
            </a:r>
            <a:endParaRPr lang="cs-CZ" i="1" dirty="0"/>
          </a:p>
          <a:p>
            <a:r>
              <a:rPr lang="cs-CZ" b="1" dirty="0" err="1"/>
              <a:t>Kwantitatief</a:t>
            </a:r>
            <a:r>
              <a:rPr lang="cs-CZ" dirty="0"/>
              <a:t> (</a:t>
            </a:r>
            <a:r>
              <a:rPr lang="cs-CZ" dirty="0" err="1"/>
              <a:t>er</a:t>
            </a:r>
            <a:r>
              <a:rPr lang="cs-CZ" dirty="0"/>
              <a:t> + </a:t>
            </a:r>
            <a:r>
              <a:rPr lang="cs-CZ" dirty="0" err="1"/>
              <a:t>nummer</a:t>
            </a:r>
            <a:r>
              <a:rPr lang="cs-CZ" dirty="0"/>
              <a:t>)</a:t>
            </a:r>
          </a:p>
          <a:p>
            <a:pPr lvl="1"/>
            <a:r>
              <a:rPr lang="nl-NL" dirty="0"/>
              <a:t>Heeft u ook rozen?</a:t>
            </a:r>
            <a:r>
              <a:rPr lang="cs-CZ" dirty="0"/>
              <a:t> -&gt;</a:t>
            </a:r>
            <a:r>
              <a:rPr lang="nl-NL" dirty="0"/>
              <a:t> Ik heb</a:t>
            </a:r>
            <a:r>
              <a:rPr lang="nl-NL" dirty="0">
                <a:solidFill>
                  <a:srgbClr val="FF0000"/>
                </a:solidFill>
              </a:rPr>
              <a:t> er </a:t>
            </a:r>
            <a:r>
              <a:rPr lang="nl-NL" dirty="0"/>
              <a:t>nog tien.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086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F5138-F68D-D307-E564-6F2C518DB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Locatief</a:t>
            </a:r>
            <a:r>
              <a:rPr lang="cs-CZ" b="1" dirty="0"/>
              <a:t> </a:t>
            </a:r>
            <a:r>
              <a:rPr lang="cs-CZ" b="1" dirty="0" err="1"/>
              <a:t>er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C14665-23FB-8C6B-89E0-729728C27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600" dirty="0"/>
              <a:t>verwijst naar een plaats</a:t>
            </a:r>
            <a:r>
              <a:rPr lang="cs-CZ" sz="2600" dirty="0"/>
              <a:t> </a:t>
            </a:r>
            <a:r>
              <a:rPr lang="nl-NL" sz="2600" dirty="0"/>
              <a:t>in context of situatie</a:t>
            </a:r>
            <a:endParaRPr lang="cs-CZ" sz="2600" dirty="0"/>
          </a:p>
          <a:p>
            <a:r>
              <a:rPr lang="cs-CZ" sz="2600" i="1" dirty="0" err="1"/>
              <a:t>Daar</a:t>
            </a:r>
            <a:r>
              <a:rPr lang="cs-CZ" sz="2600" i="1" dirty="0"/>
              <a:t>/</a:t>
            </a:r>
            <a:r>
              <a:rPr lang="cs-CZ" sz="2600" i="1" dirty="0" err="1"/>
              <a:t>hier</a:t>
            </a:r>
            <a:r>
              <a:rPr lang="cs-CZ" sz="2600" i="1" dirty="0"/>
              <a:t>/</a:t>
            </a:r>
            <a:r>
              <a:rPr lang="cs-CZ" sz="2600" i="1" dirty="0" err="1"/>
              <a:t>er</a:t>
            </a:r>
            <a:r>
              <a:rPr lang="cs-CZ" sz="2600" i="1" dirty="0"/>
              <a:t> </a:t>
            </a:r>
            <a:r>
              <a:rPr lang="cs-CZ" sz="2600" dirty="0"/>
              <a:t>– </a:t>
            </a:r>
            <a:r>
              <a:rPr lang="cs-CZ" sz="2600" i="1" dirty="0" err="1"/>
              <a:t>er</a:t>
            </a:r>
            <a:r>
              <a:rPr lang="cs-CZ" sz="2600" i="1" dirty="0"/>
              <a:t> </a:t>
            </a:r>
            <a:r>
              <a:rPr lang="cs-CZ" sz="2600" dirty="0" err="1"/>
              <a:t>als</a:t>
            </a:r>
            <a:r>
              <a:rPr lang="cs-CZ" sz="2600" dirty="0"/>
              <a:t> '</a:t>
            </a:r>
            <a:r>
              <a:rPr lang="cs-CZ" sz="2600" dirty="0" err="1"/>
              <a:t>neutrale</a:t>
            </a:r>
            <a:r>
              <a:rPr lang="cs-CZ" sz="2600" dirty="0"/>
              <a:t>' </a:t>
            </a:r>
            <a:r>
              <a:rPr lang="cs-CZ" sz="2600" dirty="0" err="1"/>
              <a:t>verwijzende</a:t>
            </a:r>
            <a:r>
              <a:rPr lang="cs-CZ" sz="2600" dirty="0"/>
              <a:t> variant</a:t>
            </a:r>
          </a:p>
          <a:p>
            <a:endParaRPr lang="cs-CZ" sz="2600" dirty="0"/>
          </a:p>
          <a:p>
            <a:r>
              <a:rPr lang="cs-CZ" sz="2600" i="1" dirty="0" err="1">
                <a:solidFill>
                  <a:schemeClr val="accent1"/>
                </a:solidFill>
              </a:rPr>
              <a:t>Hij</a:t>
            </a:r>
            <a:r>
              <a:rPr lang="nl-NL" sz="2600" i="1" dirty="0">
                <a:solidFill>
                  <a:schemeClr val="accent1"/>
                </a:solidFill>
              </a:rPr>
              <a:t> was vorig jaar in Afrika.</a:t>
            </a:r>
            <a:r>
              <a:rPr lang="cs-CZ" sz="2600" i="1" dirty="0">
                <a:solidFill>
                  <a:schemeClr val="accent1"/>
                </a:solidFill>
              </a:rPr>
              <a:t> -&gt;</a:t>
            </a:r>
            <a:r>
              <a:rPr lang="nl-NL" sz="2600" i="1" dirty="0">
                <a:solidFill>
                  <a:schemeClr val="accent1"/>
                </a:solidFill>
              </a:rPr>
              <a:t> </a:t>
            </a:r>
            <a:r>
              <a:rPr lang="cs-CZ" sz="2600" i="1" dirty="0" err="1">
                <a:solidFill>
                  <a:schemeClr val="accent1"/>
                </a:solidFill>
              </a:rPr>
              <a:t>Hij</a:t>
            </a:r>
            <a:r>
              <a:rPr lang="nl-NL" sz="2600" i="1" dirty="0">
                <a:solidFill>
                  <a:schemeClr val="accent1"/>
                </a:solidFill>
              </a:rPr>
              <a:t> was er vorig jaar.</a:t>
            </a:r>
            <a:endParaRPr lang="cs-CZ" sz="2600" i="1" dirty="0">
              <a:solidFill>
                <a:schemeClr val="accent1"/>
              </a:solidFill>
            </a:endParaRPr>
          </a:p>
          <a:p>
            <a:r>
              <a:rPr lang="nl-NL" sz="2600" i="1" dirty="0">
                <a:solidFill>
                  <a:schemeClr val="accent1"/>
                </a:solidFill>
              </a:rPr>
              <a:t>Ze hebben aan zee een flat.</a:t>
            </a:r>
            <a:r>
              <a:rPr lang="cs-CZ" sz="2600" i="1" dirty="0">
                <a:solidFill>
                  <a:schemeClr val="accent1"/>
                </a:solidFill>
              </a:rPr>
              <a:t> -&gt;</a:t>
            </a:r>
            <a:r>
              <a:rPr lang="nl-NL" sz="2600" i="1" dirty="0">
                <a:solidFill>
                  <a:schemeClr val="accent1"/>
                </a:solidFill>
              </a:rPr>
              <a:t> Ze hebben er/daar een flat.</a:t>
            </a:r>
            <a:endParaRPr lang="cs-CZ" sz="26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15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64D47F-14CE-2CF5-3B5B-C35BBDF8F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Presentatief</a:t>
            </a:r>
            <a:r>
              <a:rPr lang="cs-CZ" b="1" dirty="0"/>
              <a:t> </a:t>
            </a:r>
            <a:r>
              <a:rPr lang="cs-CZ" b="1" dirty="0" err="1"/>
              <a:t>er</a:t>
            </a:r>
            <a:r>
              <a:rPr lang="cs-CZ" b="1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626B96-A2E2-A133-9C57-9B4E6796D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i</a:t>
            </a:r>
            <a:r>
              <a:rPr lang="nl-NL" dirty="0"/>
              <a:t>n zinnen met een onbepaalde constituent als onderwerp, die meer naar achteren in de zin staat</a:t>
            </a:r>
            <a:r>
              <a:rPr lang="cs-CZ" dirty="0"/>
              <a:t> -&gt; h</a:t>
            </a:r>
            <a:r>
              <a:rPr lang="nl-NL" dirty="0"/>
              <a:t>et introduceert als het ware dat informatief belangrijke onderwerp</a:t>
            </a:r>
            <a:endParaRPr lang="cs-CZ" dirty="0"/>
          </a:p>
          <a:p>
            <a:r>
              <a:rPr lang="nl-NL" dirty="0"/>
              <a:t>Omdat in het algemeen gesproken op de eerste zinsplaats vaak een onderwerp staat</a:t>
            </a:r>
            <a:r>
              <a:rPr lang="cs-CZ" dirty="0"/>
              <a:t> -&gt; „</a:t>
            </a:r>
            <a:r>
              <a:rPr lang="nl-NL" dirty="0"/>
              <a:t>plaatsonderwerp</a:t>
            </a:r>
            <a:r>
              <a:rPr lang="cs-CZ" dirty="0"/>
              <a:t>“</a:t>
            </a:r>
          </a:p>
          <a:p>
            <a:endParaRPr lang="cs-CZ" dirty="0"/>
          </a:p>
          <a:p>
            <a:r>
              <a:rPr lang="nl-NL" i="1" dirty="0">
                <a:solidFill>
                  <a:schemeClr val="accent1"/>
                </a:solidFill>
              </a:rPr>
              <a:t>Er zaten twee hondjes in de kist.</a:t>
            </a:r>
          </a:p>
          <a:p>
            <a:r>
              <a:rPr lang="nl-NL" i="1" dirty="0">
                <a:solidFill>
                  <a:schemeClr val="accent1"/>
                </a:solidFill>
              </a:rPr>
              <a:t>Er staat iemand voor de deur.</a:t>
            </a:r>
          </a:p>
          <a:p>
            <a:r>
              <a:rPr lang="nl-NL" i="1" dirty="0">
                <a:solidFill>
                  <a:schemeClr val="accent1"/>
                </a:solidFill>
              </a:rPr>
              <a:t>Er stond daar ook een grote bak met formaline.</a:t>
            </a:r>
          </a:p>
          <a:p>
            <a:r>
              <a:rPr lang="nl-NL" i="1" dirty="0">
                <a:solidFill>
                  <a:schemeClr val="accent1"/>
                </a:solidFill>
              </a:rPr>
              <a:t>Er is geen maan vanavond.</a:t>
            </a:r>
            <a:endParaRPr lang="cs-CZ" i="1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6669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445AD9-0FB7-73A1-159C-0A03FC61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Presentatief</a:t>
            </a:r>
            <a:r>
              <a:rPr lang="cs-CZ" b="1" dirty="0"/>
              <a:t> </a:t>
            </a:r>
            <a:r>
              <a:rPr lang="cs-CZ" b="1" dirty="0" err="1"/>
              <a:t>er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4E1AEB-1A5B-BC1C-005C-4E717419E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Vraagwoordvragen</a:t>
            </a:r>
            <a:r>
              <a:rPr lang="cs-CZ" dirty="0"/>
              <a:t>:</a:t>
            </a:r>
          </a:p>
          <a:p>
            <a:pPr lvl="1"/>
            <a:r>
              <a:rPr lang="nl-NL" i="1" dirty="0">
                <a:solidFill>
                  <a:schemeClr val="accent1"/>
                </a:solidFill>
              </a:rPr>
              <a:t>Wat is er gebeurd?</a:t>
            </a:r>
          </a:p>
          <a:p>
            <a:pPr lvl="1"/>
            <a:r>
              <a:rPr lang="nl-NL" i="1" dirty="0">
                <a:solidFill>
                  <a:schemeClr val="accent1"/>
                </a:solidFill>
              </a:rPr>
              <a:t>Wie was er gisteren jarig?</a:t>
            </a:r>
            <a:endParaRPr lang="cs-CZ" i="1" dirty="0">
              <a:solidFill>
                <a:schemeClr val="accent1"/>
              </a:solidFill>
            </a:endParaRPr>
          </a:p>
          <a:p>
            <a:r>
              <a:rPr lang="nl-NL" dirty="0"/>
              <a:t>Omdat het vraagwoord hier de eerste zinsplaats bezet, staat er altijd na de persoonsvorm.</a:t>
            </a:r>
            <a:endParaRPr lang="cs-CZ" dirty="0"/>
          </a:p>
          <a:p>
            <a:r>
              <a:rPr lang="cs-CZ" dirty="0"/>
              <a:t>P</a:t>
            </a:r>
            <a:r>
              <a:rPr lang="nl-NL" dirty="0"/>
              <a:t>assieve zinnen zonder onderwerp of met een bijzin als onderwerp</a:t>
            </a:r>
            <a:r>
              <a:rPr lang="cs-CZ" dirty="0"/>
              <a:t>:</a:t>
            </a:r>
          </a:p>
          <a:p>
            <a:pPr lvl="1"/>
            <a:r>
              <a:rPr lang="nl-NL" i="1" dirty="0">
                <a:solidFill>
                  <a:schemeClr val="accent1"/>
                </a:solidFill>
              </a:rPr>
              <a:t>Er werd nauwelijks gelachen die avond.</a:t>
            </a:r>
          </a:p>
          <a:p>
            <a:pPr lvl="1"/>
            <a:r>
              <a:rPr lang="nl-NL" i="1" dirty="0">
                <a:solidFill>
                  <a:schemeClr val="accent1"/>
                </a:solidFill>
              </a:rPr>
              <a:t>Mag er hier gerookt worden?</a:t>
            </a:r>
          </a:p>
        </p:txBody>
      </p:sp>
    </p:spTree>
    <p:extLst>
      <p:ext uri="{BB962C8B-B14F-4D97-AF65-F5344CB8AC3E}">
        <p14:creationId xmlns:p14="http://schemas.microsoft.com/office/powerpoint/2010/main" val="1710656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441E31-7917-F8EC-20A1-F3CFA4F70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Prepositioneel</a:t>
            </a:r>
            <a:r>
              <a:rPr lang="cs-CZ" b="1" dirty="0"/>
              <a:t> </a:t>
            </a:r>
            <a:r>
              <a:rPr lang="cs-CZ" b="1" dirty="0" err="1"/>
              <a:t>er</a:t>
            </a:r>
            <a:r>
              <a:rPr lang="cs-CZ" b="1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8885CC-AE41-4C84-B878-C9189B783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b="0" i="0" dirty="0">
                <a:solidFill>
                  <a:srgbClr val="3A3A3A"/>
                </a:solidFill>
                <a:effectLst/>
                <a:latin typeface="-apple-system"/>
              </a:rPr>
              <a:t>Prepositioneel </a:t>
            </a:r>
            <a:r>
              <a:rPr lang="nl-NL" b="0" i="1" dirty="0">
                <a:solidFill>
                  <a:srgbClr val="3A3A3A"/>
                </a:solidFill>
                <a:effectLst/>
                <a:latin typeface="-apple-system"/>
              </a:rPr>
              <a:t>er</a:t>
            </a:r>
            <a:r>
              <a:rPr lang="nl-NL" b="0" i="0" dirty="0">
                <a:solidFill>
                  <a:srgbClr val="3A3A3A"/>
                </a:solidFill>
                <a:effectLst/>
                <a:latin typeface="-apple-system"/>
              </a:rPr>
              <a:t> staat altijd samen met een voorzetsel in de zin</a:t>
            </a:r>
            <a:r>
              <a:rPr lang="nl-NL" dirty="0"/>
              <a:t>.</a:t>
            </a:r>
            <a:r>
              <a:rPr lang="cs-CZ" dirty="0"/>
              <a:t> -&gt; </a:t>
            </a:r>
            <a:r>
              <a:rPr lang="cs-CZ" b="0" i="0" dirty="0">
                <a:solidFill>
                  <a:srgbClr val="3A3A3A"/>
                </a:solidFill>
                <a:effectLst/>
                <a:latin typeface="-apple-system"/>
              </a:rPr>
              <a:t>‘</a:t>
            </a:r>
            <a:r>
              <a:rPr lang="cs-CZ" b="0" i="0" dirty="0" err="1">
                <a:solidFill>
                  <a:srgbClr val="3A3A3A"/>
                </a:solidFill>
                <a:effectLst/>
                <a:latin typeface="-apple-system"/>
              </a:rPr>
              <a:t>voornaamwoordelijk</a:t>
            </a:r>
            <a:r>
              <a:rPr lang="cs-CZ" b="0" i="0" dirty="0">
                <a:solidFill>
                  <a:srgbClr val="3A3A3A"/>
                </a:solidFill>
                <a:effectLst/>
                <a:latin typeface="-apple-system"/>
              </a:rPr>
              <a:t> </a:t>
            </a:r>
            <a:r>
              <a:rPr lang="cs-CZ" b="0" i="0" dirty="0" err="1">
                <a:solidFill>
                  <a:srgbClr val="3A3A3A"/>
                </a:solidFill>
                <a:effectLst/>
                <a:latin typeface="-apple-system"/>
              </a:rPr>
              <a:t>bijwoord</a:t>
            </a:r>
            <a:r>
              <a:rPr lang="cs-CZ" b="0" i="0" dirty="0">
                <a:solidFill>
                  <a:srgbClr val="3A3A3A"/>
                </a:solidFill>
                <a:effectLst/>
                <a:latin typeface="-apple-system"/>
              </a:rPr>
              <a:t>’ </a:t>
            </a:r>
            <a:r>
              <a:rPr lang="cs-CZ" b="0" i="1" dirty="0">
                <a:solidFill>
                  <a:srgbClr val="3A3A3A"/>
                </a:solidFill>
                <a:effectLst/>
                <a:latin typeface="-apple-system"/>
              </a:rPr>
              <a:t>(</a:t>
            </a:r>
            <a:r>
              <a:rPr lang="cs-CZ" b="0" i="1" dirty="0" err="1">
                <a:solidFill>
                  <a:srgbClr val="3A3A3A"/>
                </a:solidFill>
                <a:effectLst/>
                <a:latin typeface="-apple-system"/>
              </a:rPr>
              <a:t>eraan</a:t>
            </a:r>
            <a:r>
              <a:rPr lang="cs-CZ" b="0" i="1" dirty="0">
                <a:solidFill>
                  <a:srgbClr val="3A3A3A"/>
                </a:solidFill>
                <a:effectLst/>
                <a:latin typeface="-apple-system"/>
              </a:rPr>
              <a:t>, </a:t>
            </a:r>
            <a:r>
              <a:rPr lang="cs-CZ" b="0" i="1" dirty="0" err="1">
                <a:solidFill>
                  <a:srgbClr val="3A3A3A"/>
                </a:solidFill>
                <a:effectLst/>
                <a:latin typeface="-apple-system"/>
              </a:rPr>
              <a:t>hierbij</a:t>
            </a:r>
            <a:r>
              <a:rPr lang="cs-CZ" b="0" i="1" dirty="0">
                <a:solidFill>
                  <a:srgbClr val="3A3A3A"/>
                </a:solidFill>
                <a:effectLst/>
                <a:latin typeface="-apple-system"/>
              </a:rPr>
              <a:t>, </a:t>
            </a:r>
            <a:r>
              <a:rPr lang="cs-CZ" b="0" i="1" dirty="0" err="1">
                <a:solidFill>
                  <a:srgbClr val="3A3A3A"/>
                </a:solidFill>
                <a:effectLst/>
                <a:latin typeface="-apple-system"/>
              </a:rPr>
              <a:t>waarvoor</a:t>
            </a:r>
            <a:r>
              <a:rPr lang="cs-CZ" b="0" i="1" dirty="0">
                <a:solidFill>
                  <a:srgbClr val="3A3A3A"/>
                </a:solidFill>
                <a:effectLst/>
                <a:latin typeface="-apple-system"/>
              </a:rPr>
              <a:t>)</a:t>
            </a:r>
          </a:p>
          <a:p>
            <a:r>
              <a:rPr lang="nl-NL" dirty="0"/>
              <a:t>In functie lijken voornaamwoordelijke bijwoorden op voornaamwoorden: ze verwijzen naar een ander woord, of naar een bijzin die nog volgt.</a:t>
            </a:r>
            <a:endParaRPr lang="cs-CZ" dirty="0"/>
          </a:p>
          <a:p>
            <a:r>
              <a:rPr lang="nl-NL" dirty="0"/>
              <a:t>Verwijzend naar dieren en dingen</a:t>
            </a:r>
            <a:r>
              <a:rPr lang="cs-CZ" dirty="0"/>
              <a:t>:</a:t>
            </a:r>
          </a:p>
          <a:p>
            <a:pPr lvl="1"/>
            <a:r>
              <a:rPr lang="nl-NL" b="0" i="1" dirty="0">
                <a:solidFill>
                  <a:schemeClr val="accent1"/>
                </a:solidFill>
                <a:effectLst/>
                <a:latin typeface="-apple-system"/>
              </a:rPr>
              <a:t>Wil je een stukje marsepein? Nee dank je, ik hou er niet van.</a:t>
            </a:r>
            <a:endParaRPr lang="nl-NL" b="0" i="0" dirty="0">
              <a:solidFill>
                <a:schemeClr val="accent1"/>
              </a:solidFill>
              <a:effectLst/>
              <a:latin typeface="-apple-system"/>
            </a:endParaRPr>
          </a:p>
          <a:p>
            <a:pPr lvl="1"/>
            <a:r>
              <a:rPr lang="nl-NL" b="0" i="1" dirty="0">
                <a:solidFill>
                  <a:schemeClr val="accent1"/>
                </a:solidFill>
                <a:effectLst/>
                <a:latin typeface="-apple-system"/>
              </a:rPr>
              <a:t>We zorgen ervoor dat alles op tijd geregeld is.</a:t>
            </a:r>
            <a:endParaRPr lang="cs-CZ" dirty="0">
              <a:solidFill>
                <a:schemeClr val="accent1"/>
              </a:solidFill>
            </a:endParaRPr>
          </a:p>
          <a:p>
            <a:r>
              <a:rPr lang="cs-CZ" dirty="0" err="1"/>
              <a:t>Verwijzend</a:t>
            </a:r>
            <a:r>
              <a:rPr lang="cs-CZ" dirty="0"/>
              <a:t> </a:t>
            </a:r>
            <a:r>
              <a:rPr lang="cs-CZ" dirty="0" err="1"/>
              <a:t>naar</a:t>
            </a:r>
            <a:r>
              <a:rPr lang="cs-CZ" dirty="0"/>
              <a:t> </a:t>
            </a:r>
            <a:r>
              <a:rPr lang="cs-CZ" dirty="0" err="1"/>
              <a:t>mensen</a:t>
            </a:r>
            <a:r>
              <a:rPr lang="cs-CZ" dirty="0"/>
              <a:t>:</a:t>
            </a:r>
          </a:p>
          <a:p>
            <a:pPr lvl="1"/>
            <a:r>
              <a:rPr lang="nl-NL" i="1" dirty="0">
                <a:solidFill>
                  <a:schemeClr val="accent1"/>
                </a:solidFill>
              </a:rPr>
              <a:t>Wacht je op Marieke? Ja, ik wacht op haar.</a:t>
            </a:r>
          </a:p>
          <a:p>
            <a:pPr lvl="1"/>
            <a:r>
              <a:rPr lang="nl-NL" i="1" dirty="0">
                <a:solidFill>
                  <a:schemeClr val="accent1"/>
                </a:solidFill>
              </a:rPr>
              <a:t>Zit Soufyan naast Diego? Ja, hij zit naast hem.</a:t>
            </a:r>
            <a:endParaRPr lang="cs-CZ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42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FF4165-FBF1-5A7D-BCB1-4554355EE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Kwantitatief</a:t>
            </a:r>
            <a:r>
              <a:rPr lang="cs-CZ" b="1" dirty="0"/>
              <a:t> </a:t>
            </a:r>
            <a:r>
              <a:rPr lang="cs-CZ" b="1" dirty="0" err="1"/>
              <a:t>er</a:t>
            </a:r>
            <a:r>
              <a:rPr lang="cs-CZ" b="1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11C1FB-5D2D-064A-AC3C-8382A634C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verwijst naar een zelfstandig naamwoord, en staat het in de buurt van een telwoord</a:t>
            </a:r>
            <a:endParaRPr lang="cs-CZ" dirty="0"/>
          </a:p>
          <a:p>
            <a:pPr lvl="1"/>
            <a:r>
              <a:rPr lang="nl-NL" i="1" dirty="0">
                <a:solidFill>
                  <a:schemeClr val="accent1"/>
                </a:solidFill>
              </a:rPr>
              <a:t>Hoeveel cadeautjes krijgt zij? Ze krijgt er tien.</a:t>
            </a:r>
          </a:p>
          <a:p>
            <a:pPr lvl="1"/>
            <a:r>
              <a:rPr lang="nl-NL" i="1" dirty="0">
                <a:solidFill>
                  <a:schemeClr val="accent1"/>
                </a:solidFill>
              </a:rPr>
              <a:t>Heb je de vijf verschillen al gevonden? Nee, ik zie er maar drie.</a:t>
            </a:r>
            <a:endParaRPr lang="cs-CZ" i="1" dirty="0">
              <a:solidFill>
                <a:schemeClr val="accent1"/>
              </a:solidFill>
            </a:endParaRPr>
          </a:p>
          <a:p>
            <a:r>
              <a:rPr lang="nl-NL" dirty="0"/>
              <a:t>De hoeveelheid</a:t>
            </a:r>
            <a:r>
              <a:rPr lang="cs-CZ" dirty="0"/>
              <a:t>: </a:t>
            </a:r>
            <a:r>
              <a:rPr lang="nl-NL" dirty="0"/>
              <a:t>een hoofdtelwoord </a:t>
            </a:r>
            <a:r>
              <a:rPr lang="nl-NL" i="1" dirty="0"/>
              <a:t>(tien</a:t>
            </a:r>
            <a:r>
              <a:rPr lang="cs-CZ" i="1" dirty="0"/>
              <a:t>, </a:t>
            </a:r>
            <a:r>
              <a:rPr lang="nl-NL" i="1" dirty="0"/>
              <a:t>drie</a:t>
            </a:r>
            <a:r>
              <a:rPr lang="cs-CZ" i="1" dirty="0"/>
              <a:t>,…),</a:t>
            </a:r>
            <a:r>
              <a:rPr lang="nl-NL" i="1" dirty="0"/>
              <a:t> </a:t>
            </a:r>
            <a:r>
              <a:rPr lang="nl-NL" dirty="0"/>
              <a:t>met onbepaalde voornaamwoorden</a:t>
            </a:r>
            <a:r>
              <a:rPr lang="cs-CZ" dirty="0"/>
              <a:t> </a:t>
            </a:r>
            <a:r>
              <a:rPr lang="cs-CZ" i="1" dirty="0"/>
              <a:t>(</a:t>
            </a:r>
            <a:r>
              <a:rPr lang="nl-NL" i="1" dirty="0"/>
              <a:t>enkele, wat, genoeg</a:t>
            </a:r>
            <a:r>
              <a:rPr lang="cs-CZ" i="1" dirty="0"/>
              <a:t>,…), </a:t>
            </a:r>
            <a:r>
              <a:rPr lang="cs-CZ" dirty="0" err="1"/>
              <a:t>ook</a:t>
            </a:r>
            <a:r>
              <a:rPr lang="nl-NL" dirty="0"/>
              <a:t> woorden als </a:t>
            </a:r>
            <a:r>
              <a:rPr lang="nl-NL" i="1" dirty="0"/>
              <a:t>een heleboel </a:t>
            </a:r>
            <a:r>
              <a:rPr lang="nl-NL" dirty="0"/>
              <a:t>of </a:t>
            </a:r>
            <a:r>
              <a:rPr lang="nl-NL" i="1" dirty="0"/>
              <a:t>geen</a:t>
            </a:r>
            <a:r>
              <a:rPr lang="nl-NL" dirty="0"/>
              <a:t> kunnen met het kwantitatieve er voorkomen.</a:t>
            </a:r>
            <a:r>
              <a:rPr lang="cs-CZ" dirty="0"/>
              <a:t> </a:t>
            </a:r>
          </a:p>
          <a:p>
            <a:pPr lvl="1"/>
            <a:r>
              <a:rPr lang="nl-NL" i="1" dirty="0">
                <a:solidFill>
                  <a:schemeClr val="accent1"/>
                </a:solidFill>
              </a:rPr>
              <a:t>Hebben we nog mandarijnen? Ja, we hebben er een heleboel.</a:t>
            </a:r>
          </a:p>
          <a:p>
            <a:r>
              <a:rPr lang="nl-NL" dirty="0"/>
              <a:t>Voor de hoeveelheidsbepaling kun je met een woord als </a:t>
            </a:r>
            <a:r>
              <a:rPr lang="nl-NL" i="1" dirty="0"/>
              <a:t>nog, maar, al, wel</a:t>
            </a:r>
            <a:r>
              <a:rPr lang="nl-NL" dirty="0"/>
              <a:t> of </a:t>
            </a:r>
            <a:r>
              <a:rPr lang="nl-NL" i="1" dirty="0"/>
              <a:t>meer</a:t>
            </a:r>
            <a:r>
              <a:rPr lang="nl-NL" dirty="0"/>
              <a:t> een oordeel over het aantal geven.</a:t>
            </a:r>
            <a:endParaRPr lang="cs-CZ" dirty="0"/>
          </a:p>
          <a:p>
            <a:pPr lvl="1"/>
            <a:r>
              <a:rPr lang="nl-NL" i="1" dirty="0">
                <a:solidFill>
                  <a:schemeClr val="accent1"/>
                </a:solidFill>
              </a:rPr>
              <a:t>Hoeveel koekjes heb je gegeten? Ik heb er wel twee gegeten.</a:t>
            </a:r>
          </a:p>
          <a:p>
            <a:pPr lvl="1"/>
            <a:r>
              <a:rPr lang="nl-NL" i="1" dirty="0">
                <a:solidFill>
                  <a:schemeClr val="accent1"/>
                </a:solidFill>
              </a:rPr>
              <a:t>Hoeveel koekjes heb je gegeten? Ik heb er nog maar twee gegeten.</a:t>
            </a:r>
            <a:endParaRPr lang="cs-CZ" i="1" dirty="0">
              <a:solidFill>
                <a:schemeClr val="accent1"/>
              </a:solidFill>
            </a:endParaRP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0103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508</Words>
  <Application>Microsoft Office PowerPoint</Application>
  <PresentationFormat>Širokoúhlá obrazovka</PresentationFormat>
  <Paragraphs>53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-apple-system</vt:lpstr>
      <vt:lpstr>Arial</vt:lpstr>
      <vt:lpstr>Calibri</vt:lpstr>
      <vt:lpstr>Calibri Light</vt:lpstr>
      <vt:lpstr>Roboto</vt:lpstr>
      <vt:lpstr>Motiv Office</vt:lpstr>
      <vt:lpstr>Gebruikswijzen van er</vt:lpstr>
      <vt:lpstr>Types </vt:lpstr>
      <vt:lpstr>Locatief er</vt:lpstr>
      <vt:lpstr>Presentatief er </vt:lpstr>
      <vt:lpstr>Presentatief er</vt:lpstr>
      <vt:lpstr>Prepositioneel er </vt:lpstr>
      <vt:lpstr>Kwantitatief 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Gebruikswijzen van er</dc:title>
  <dc:creator>Simona Pohlová</dc:creator>
  <cp:lastModifiedBy>Simona Pohlová</cp:lastModifiedBy>
  <cp:revision>1</cp:revision>
  <dcterms:created xsi:type="dcterms:W3CDTF">2022-12-14T19:10:42Z</dcterms:created>
  <dcterms:modified xsi:type="dcterms:W3CDTF">2022-12-14T20:18:40Z</dcterms:modified>
</cp:coreProperties>
</file>