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5" d="100"/>
          <a:sy n="55" d="100"/>
        </p:scale>
        <p:origin x="75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1B23CD-36DE-4707-9BA3-247AD6CDA4E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1B6980C7-9419-40F4-8E03-6C388A0D41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E900139-59E4-486E-B159-20D32F2E85C7}"/>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847DF8C8-43C0-42B0-BC85-86F2C1BAB3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24F794-4CB8-4B84-96D3-6AFDA6EE1305}"/>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1086877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706F2-8CC9-47DF-B026-8596FD07271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E1A6C1B-B2C5-435F-9EBB-78CC02D15D0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5D6E5A-DD7A-4DE7-8E68-C294B3BE7FD6}"/>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39A06404-0C50-4B7C-8EBA-824DD86D2D0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A0F776-6A8A-42C0-9295-26673234A8ED}"/>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2912797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2BE6EF08-D114-48DC-BC8A-8C2EFF2E366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0B25C51-701D-432C-95F3-BD4F8035308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A439890-02D2-449D-B63F-67C584744C85}"/>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6B957F47-543E-467F-8566-5AE96B70831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0E6A5F8-F36B-4139-87C2-308F531F8270}"/>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1272929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0BA0C-CCFE-403C-997D-48ED9733538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0E3B245-9D59-40D3-85B8-9AD1C7B8D09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D61011A-428E-4831-B693-F597C23A471B}"/>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CEB59AC2-A1F0-4A44-86FB-C846396F244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C976B38-D9ED-4BF5-99D3-96F678D24CAE}"/>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39126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46ECDE-AFAC-4222-9041-25B95746D92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B90C62A-0A46-47A0-9D35-D83E2CB0DB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332C855-2F15-436E-8219-D88645C0F5EE}"/>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CA98F3BF-FD23-4BF5-87B7-28FDB6FC82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4FF56A-3BE9-4DAA-9EE7-3445B5CB7622}"/>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1243046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F23268-3E5E-4D70-853E-D38F99A9FD9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A67B7FC-C13E-429B-BEC3-C3DEB70206B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690A5BC0-7CB9-44E8-8979-3987C812B98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A2E0A40-CFE0-4E91-B2BE-3F65F5853075}"/>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6" name="Zástupný symbol pro zápatí 5">
            <a:extLst>
              <a:ext uri="{FF2B5EF4-FFF2-40B4-BE49-F238E27FC236}">
                <a16:creationId xmlns:a16="http://schemas.microsoft.com/office/drawing/2014/main" id="{213EBEB6-4FCC-44A4-A551-A0432CE7906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ECB4A39-BCF0-449E-B2E8-FE626081CAE5}"/>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3425196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C955AF-3C41-4FB4-9066-F8302D89626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59A3968-5B07-4AEB-B680-6EF901B054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809506F-1197-4511-B818-3DD2AD230D3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C6EC91B-F3EA-4428-A2AC-7CED09C31B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CB222F9-8891-432D-ACB5-98936C514DA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0657610-0CED-46AF-BE1C-69C8FF9F3664}"/>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8" name="Zástupný symbol pro zápatí 7">
            <a:extLst>
              <a:ext uri="{FF2B5EF4-FFF2-40B4-BE49-F238E27FC236}">
                <a16:creationId xmlns:a16="http://schemas.microsoft.com/office/drawing/2014/main" id="{3D932435-44A8-40F3-8F15-3D40CF6934A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1259D71-346B-4502-9E42-4CE2D254D9F6}"/>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310973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C72AF-E4CF-4781-BD58-6FD1182FBC3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2745108-32E6-420A-A06A-D54E5517FB4E}"/>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4" name="Zástupný symbol pro zápatí 3">
            <a:extLst>
              <a:ext uri="{FF2B5EF4-FFF2-40B4-BE49-F238E27FC236}">
                <a16:creationId xmlns:a16="http://schemas.microsoft.com/office/drawing/2014/main" id="{923DC5A3-9EDE-4353-B268-C8A01C1F8A0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5913B5D-F609-4B94-8657-70163173D694}"/>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970279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49FC926-A4B9-4C25-9B78-09397F6DBBC3}"/>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3" name="Zástupný symbol pro zápatí 2">
            <a:extLst>
              <a:ext uri="{FF2B5EF4-FFF2-40B4-BE49-F238E27FC236}">
                <a16:creationId xmlns:a16="http://schemas.microsoft.com/office/drawing/2014/main" id="{587C2C8E-94DA-4D69-8810-0565691755C4}"/>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6BC17F9-656E-4ED6-ABB3-20374F3935A5}"/>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345044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49DC1-62A3-4961-B7E3-E37718704F0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A0FB79-A565-4547-9408-C230C66307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1AA7100-8603-4674-B670-362B66023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BDEBBB2-377E-44A2-A36D-7F75771FC650}"/>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6" name="Zástupný symbol pro zápatí 5">
            <a:extLst>
              <a:ext uri="{FF2B5EF4-FFF2-40B4-BE49-F238E27FC236}">
                <a16:creationId xmlns:a16="http://schemas.microsoft.com/office/drawing/2014/main" id="{24580829-F794-4511-9624-0C7F4B4C8A2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4D2CF18-E6FD-4F61-8B1E-662A194A03D3}"/>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2153370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F549F8-D958-400A-AE37-4BB257FBA79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576340F-2509-48D5-887A-7A3610C4A1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4495FFD-B512-4336-B663-1243C76E5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A02A317-8252-4C32-A58B-9BA1464C3334}"/>
              </a:ext>
            </a:extLst>
          </p:cNvPr>
          <p:cNvSpPr>
            <a:spLocks noGrp="1"/>
          </p:cNvSpPr>
          <p:nvPr>
            <p:ph type="dt" sz="half" idx="10"/>
          </p:nvPr>
        </p:nvSpPr>
        <p:spPr/>
        <p:txBody>
          <a:bodyPr/>
          <a:lstStyle/>
          <a:p>
            <a:fld id="{2B767183-1E4B-468B-B7B7-1CE34F9ABDF9}" type="datetimeFigureOut">
              <a:rPr lang="cs-CZ" smtClean="0"/>
              <a:t>20.04.2021</a:t>
            </a:fld>
            <a:endParaRPr lang="cs-CZ"/>
          </a:p>
        </p:txBody>
      </p:sp>
      <p:sp>
        <p:nvSpPr>
          <p:cNvPr id="6" name="Zástupný symbol pro zápatí 5">
            <a:extLst>
              <a:ext uri="{FF2B5EF4-FFF2-40B4-BE49-F238E27FC236}">
                <a16:creationId xmlns:a16="http://schemas.microsoft.com/office/drawing/2014/main" id="{E24E41BC-E714-4E6B-BBDD-54D4AE9BEE9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DC77C53-1CE3-4A99-9044-5A4F1A08EAF0}"/>
              </a:ext>
            </a:extLst>
          </p:cNvPr>
          <p:cNvSpPr>
            <a:spLocks noGrp="1"/>
          </p:cNvSpPr>
          <p:nvPr>
            <p:ph type="sldNum" sz="quarter" idx="12"/>
          </p:nvPr>
        </p:nvSpPr>
        <p:spPr/>
        <p:txBody>
          <a:bodyPr/>
          <a:lstStyle/>
          <a:p>
            <a:fld id="{FCBE579B-F013-4ABD-97CD-F46D8196D8DB}" type="slidenum">
              <a:rPr lang="cs-CZ" smtClean="0"/>
              <a:t>‹#›</a:t>
            </a:fld>
            <a:endParaRPr lang="cs-CZ"/>
          </a:p>
        </p:txBody>
      </p:sp>
    </p:spTree>
    <p:extLst>
      <p:ext uri="{BB962C8B-B14F-4D97-AF65-F5344CB8AC3E}">
        <p14:creationId xmlns:p14="http://schemas.microsoft.com/office/powerpoint/2010/main" val="395257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5118D59-6271-4EF0-895D-302E80235F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274CE34-5CB3-4A4C-9596-B693475D7C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FA8B63-9DEF-4049-8197-9AD4E063D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67183-1E4B-468B-B7B7-1CE34F9ABDF9}" type="datetimeFigureOut">
              <a:rPr lang="cs-CZ" smtClean="0"/>
              <a:t>20.04.2021</a:t>
            </a:fld>
            <a:endParaRPr lang="cs-CZ"/>
          </a:p>
        </p:txBody>
      </p:sp>
      <p:sp>
        <p:nvSpPr>
          <p:cNvPr id="5" name="Zástupný symbol pro zápatí 4">
            <a:extLst>
              <a:ext uri="{FF2B5EF4-FFF2-40B4-BE49-F238E27FC236}">
                <a16:creationId xmlns:a16="http://schemas.microsoft.com/office/drawing/2014/main" id="{A5F0D804-8197-4323-9484-11B561C67E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6BFD082-52C9-4C4C-8335-86746B639A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E579B-F013-4ABD-97CD-F46D8196D8DB}" type="slidenum">
              <a:rPr lang="cs-CZ" smtClean="0"/>
              <a:t>‹#›</a:t>
            </a:fld>
            <a:endParaRPr lang="cs-CZ"/>
          </a:p>
        </p:txBody>
      </p:sp>
    </p:spTree>
    <p:extLst>
      <p:ext uri="{BB962C8B-B14F-4D97-AF65-F5344CB8AC3E}">
        <p14:creationId xmlns:p14="http://schemas.microsoft.com/office/powerpoint/2010/main" val="426771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Personalismus – člověk jako osoba 2</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lstStyle/>
          <a:p>
            <a:endParaRPr lang="cs-CZ" dirty="0"/>
          </a:p>
          <a:p>
            <a:endParaRPr lang="cs-CZ" dirty="0"/>
          </a:p>
          <a:p>
            <a:endParaRPr lang="cs-CZ" dirty="0"/>
          </a:p>
          <a:p>
            <a:endParaRPr lang="cs-CZ" dirty="0"/>
          </a:p>
          <a:p>
            <a:endParaRPr lang="cs-CZ" dirty="0"/>
          </a:p>
          <a:p>
            <a:r>
              <a:rPr lang="cs-CZ" dirty="0" err="1"/>
              <a:t>Lévinasovo</a:t>
            </a:r>
            <a:r>
              <a:rPr lang="cs-CZ" dirty="0"/>
              <a:t> pojetí osoby jako setkání s Tváří druhého</a:t>
            </a:r>
          </a:p>
        </p:txBody>
      </p:sp>
    </p:spTree>
    <p:extLst>
      <p:ext uri="{BB962C8B-B14F-4D97-AF65-F5344CB8AC3E}">
        <p14:creationId xmlns:p14="http://schemas.microsoft.com/office/powerpoint/2010/main" val="2652122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err="1"/>
              <a:t>Interiorita</a:t>
            </a:r>
            <a:r>
              <a:rPr lang="cs-CZ" sz="3200" dirty="0"/>
              <a:t> a </a:t>
            </a:r>
            <a:r>
              <a:rPr lang="cs-CZ" sz="3200" dirty="0" err="1"/>
              <a:t>exteriorita</a:t>
            </a:r>
            <a:endParaRPr lang="cs-CZ" sz="3200" dirty="0"/>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normAutofit lnSpcReduction="10000"/>
          </a:bodyPr>
          <a:lstStyle/>
          <a:p>
            <a:endParaRPr lang="cs-CZ" dirty="0"/>
          </a:p>
          <a:p>
            <a:pPr marL="342900" indent="-342900" algn="l">
              <a:buFontTx/>
              <a:buChar char="-"/>
            </a:pPr>
            <a:r>
              <a:rPr lang="cs-CZ" dirty="0"/>
              <a:t>Prožívání domova je hrou </a:t>
            </a:r>
            <a:r>
              <a:rPr lang="cs-CZ" dirty="0" err="1"/>
              <a:t>interiority</a:t>
            </a:r>
            <a:r>
              <a:rPr lang="cs-CZ" dirty="0"/>
              <a:t> a </a:t>
            </a:r>
            <a:r>
              <a:rPr lang="cs-CZ" dirty="0" err="1"/>
              <a:t>exteriority</a:t>
            </a:r>
            <a:r>
              <a:rPr lang="cs-CZ" dirty="0"/>
              <a:t>. </a:t>
            </a:r>
          </a:p>
          <a:p>
            <a:pPr marL="342900" indent="-342900" algn="l">
              <a:buFontTx/>
              <a:buChar char="-"/>
            </a:pPr>
            <a:r>
              <a:rPr lang="cs-CZ" dirty="0" err="1"/>
              <a:t>Lévinas</a:t>
            </a:r>
            <a:r>
              <a:rPr lang="cs-CZ" dirty="0"/>
              <a:t> říká: </a:t>
            </a:r>
            <a:r>
              <a:rPr lang="cs-CZ" b="1" i="1" dirty="0"/>
              <a:t>„Žijeme jak se francouzsky říká, „de </a:t>
            </a:r>
            <a:r>
              <a:rPr lang="cs-CZ" b="1" i="1" dirty="0" err="1"/>
              <a:t>bonne</a:t>
            </a:r>
            <a:r>
              <a:rPr lang="cs-CZ" b="1" i="1" dirty="0"/>
              <a:t> </a:t>
            </a:r>
            <a:r>
              <a:rPr lang="cs-CZ" b="1" i="1" dirty="0" err="1"/>
              <a:t>soupe</a:t>
            </a:r>
            <a:r>
              <a:rPr lang="cs-CZ" b="1" i="1" dirty="0"/>
              <a:t>“, „z dobré polévky“, ze vzduchu, ze světla, z podívané, z práce, z myšlenek, ze spánku atd. To nejsou nějaké objekty představování. My z nich žijeme. To, z čeho žijeme, není nějaký prostředek života, jako je pero prostředkem ve vztahu k dopisu, který dovoluje napsat, není to ani účel života, jako je účelem dopisu komunikace.“ </a:t>
            </a:r>
          </a:p>
          <a:p>
            <a:pPr marL="342900" indent="-342900" algn="l">
              <a:buFontTx/>
              <a:buChar char="-"/>
            </a:pPr>
            <a:r>
              <a:rPr lang="cs-CZ" dirty="0"/>
              <a:t>Věci, z nichž žijeme, nejsou instrumenty ani nástroje či prostředky v heideggerovském smyslu, jsou objektem slasti, nabízejí se našemu „prožívání“.</a:t>
            </a:r>
          </a:p>
          <a:p>
            <a:pPr algn="l"/>
            <a:r>
              <a:rPr lang="cs-CZ" dirty="0"/>
              <a:t>Pěstovat v postmoderní době okázalého světoobčanství domov (a to nejen ten rodinný, ale i širší – jako je obec, kraj, národ, stát) je nezbytným předpokladem uchování vlastní identity i péče o společný svět.</a:t>
            </a:r>
          </a:p>
          <a:p>
            <a:pPr algn="l"/>
            <a:endParaRPr lang="cs-CZ" dirty="0"/>
          </a:p>
          <a:p>
            <a:endParaRPr lang="cs-CZ" dirty="0"/>
          </a:p>
          <a:p>
            <a:endParaRPr lang="cs-CZ" dirty="0"/>
          </a:p>
          <a:p>
            <a:endParaRPr lang="cs-CZ" dirty="0"/>
          </a:p>
        </p:txBody>
      </p:sp>
    </p:spTree>
    <p:extLst>
      <p:ext uri="{BB962C8B-B14F-4D97-AF65-F5344CB8AC3E}">
        <p14:creationId xmlns:p14="http://schemas.microsoft.com/office/powerpoint/2010/main" val="330110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447800" y="255588"/>
            <a:ext cx="9077324" cy="1296121"/>
          </a:xfrm>
        </p:spPr>
        <p:txBody>
          <a:bodyPr>
            <a:normAutofit fontScale="90000"/>
          </a:bodyPr>
          <a:lstStyle/>
          <a:p>
            <a:r>
              <a:rPr lang="cs-CZ" sz="3600" b="1" dirty="0"/>
              <a:t>Pojetí výchovy u </a:t>
            </a:r>
            <a:r>
              <a:rPr lang="cs-CZ" sz="3600" b="1" dirty="0" err="1"/>
              <a:t>Bubera</a:t>
            </a:r>
            <a:r>
              <a:rPr lang="cs-CZ" sz="3600" b="1" dirty="0"/>
              <a:t>  – výchova jako symetrický vztah</a:t>
            </a:r>
            <a:br>
              <a:rPr lang="cs-CZ" dirty="0"/>
            </a:br>
            <a:endParaRPr lang="cs-CZ" sz="3200" dirty="0"/>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343890"/>
            <a:ext cx="9220200" cy="4694959"/>
          </a:xfrm>
        </p:spPr>
        <p:txBody>
          <a:bodyPr>
            <a:normAutofit/>
          </a:bodyPr>
          <a:lstStyle/>
          <a:p>
            <a:pPr algn="l"/>
            <a:r>
              <a:rPr lang="cs-CZ" dirty="0"/>
              <a:t>-</a:t>
            </a:r>
            <a:r>
              <a:rPr lang="cs-CZ" dirty="0" err="1"/>
              <a:t>Buber</a:t>
            </a:r>
            <a:r>
              <a:rPr lang="cs-CZ" dirty="0"/>
              <a:t> označuje  základní předpoklad výchovy </a:t>
            </a:r>
            <a:r>
              <a:rPr lang="cs-CZ" b="1" i="1" dirty="0"/>
              <a:t>„setkání“ </a:t>
            </a:r>
            <a:r>
              <a:rPr lang="cs-CZ" i="1" dirty="0"/>
              <a:t>(</a:t>
            </a:r>
            <a:r>
              <a:rPr lang="cs-CZ" i="1" dirty="0" err="1"/>
              <a:t>Begegnung</a:t>
            </a:r>
            <a:r>
              <a:rPr lang="cs-CZ" i="1" dirty="0"/>
              <a:t>)</a:t>
            </a:r>
            <a:r>
              <a:rPr lang="cs-CZ" dirty="0"/>
              <a:t>, které není sejitím se na jednom místě v jednom čase, ale příležitostí, možností proměny všech zúčastněných. </a:t>
            </a:r>
          </a:p>
          <a:p>
            <a:pPr algn="l"/>
            <a:r>
              <a:rPr lang="cs-CZ" dirty="0"/>
              <a:t>-Setkáním jsme zasaženi, proměněni. </a:t>
            </a:r>
          </a:p>
          <a:p>
            <a:pPr algn="l"/>
            <a:r>
              <a:rPr lang="cs-CZ" b="1" dirty="0"/>
              <a:t>Cesta člověka podle chasidského učení: </a:t>
            </a:r>
            <a:r>
              <a:rPr lang="cs-CZ" dirty="0"/>
              <a:t>K setkání dochází ve vězení a jde o setkání </a:t>
            </a:r>
            <a:r>
              <a:rPr lang="cs-CZ" dirty="0" err="1"/>
              <a:t>nejnepravděpodobnější</a:t>
            </a:r>
            <a:r>
              <a:rPr lang="cs-CZ" dirty="0"/>
              <a:t>, bachaře a jeho vězně, svatého muže (</a:t>
            </a:r>
            <a:r>
              <a:rPr lang="cs-CZ" dirty="0" err="1"/>
              <a:t>sadika</a:t>
            </a:r>
            <a:r>
              <a:rPr lang="cs-CZ" dirty="0"/>
              <a:t>). „Dal se s ním do řeči,“ říká </a:t>
            </a:r>
            <a:r>
              <a:rPr lang="cs-CZ" dirty="0" err="1"/>
              <a:t>Buber</a:t>
            </a:r>
            <a:r>
              <a:rPr lang="cs-CZ" dirty="0"/>
              <a:t>, to znamená, oslovil ho. Smyslem oslovení však původně byla provokace. Voják se nudí, chce si ukrátit dlouhou chvíli a pobavit se na úkor vězněného. Ptá se vězně, jak se vůbec může vševědoucí bůh ptát: Kde jsi, Adame?, je-li vševědoucí. Vždyť by měl vědět, co se stalo a kde Adam je. Dostane se mu zvláštní odpovědi otázkou: „A ty si myslíš, že to je otázka určená jen Adamovi, není to otázka pro nás pro všechny lidi?“ </a:t>
            </a:r>
          </a:p>
          <a:p>
            <a:pPr algn="l"/>
            <a:endParaRPr lang="cs-CZ" dirty="0"/>
          </a:p>
        </p:txBody>
      </p:sp>
    </p:spTree>
    <p:extLst>
      <p:ext uri="{BB962C8B-B14F-4D97-AF65-F5344CB8AC3E}">
        <p14:creationId xmlns:p14="http://schemas.microsoft.com/office/powerpoint/2010/main" val="2812600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Dialogická výchova</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856508" y="1399308"/>
            <a:ext cx="8811491" cy="5084619"/>
          </a:xfrm>
        </p:spPr>
        <p:txBody>
          <a:bodyPr>
            <a:normAutofit fontScale="92500" lnSpcReduction="10000"/>
          </a:bodyPr>
          <a:lstStyle/>
          <a:p>
            <a:pPr marL="342900" indent="-342900" algn="l">
              <a:buFontTx/>
              <a:buChar char="-"/>
            </a:pPr>
            <a:r>
              <a:rPr lang="cs-CZ" dirty="0"/>
              <a:t>Potom se stane cosi zvláštního: ten, kdo chtěl zkoušet, je najednou podroben sám zkoušce, ten kdo se chtěl vysmívat, je zahanben. –</a:t>
            </a:r>
          </a:p>
          <a:p>
            <a:pPr marL="342900" indent="-342900" algn="l">
              <a:buFontTx/>
              <a:buChar char="-"/>
            </a:pPr>
            <a:r>
              <a:rPr lang="cs-CZ" dirty="0"/>
              <a:t>Provokace se změnila v dialog a voják odešel nejen poučen, ale také proměněn, </a:t>
            </a:r>
            <a:r>
              <a:rPr lang="cs-CZ" b="1" i="1" dirty="0"/>
              <a:t>„jeho srdce se zachvělo“. –</a:t>
            </a:r>
          </a:p>
          <a:p>
            <a:pPr marL="342900" indent="-342900" algn="l">
              <a:buFontTx/>
              <a:buChar char="-"/>
            </a:pPr>
            <a:r>
              <a:rPr lang="cs-CZ" dirty="0"/>
              <a:t>Výchova je tak </a:t>
            </a:r>
            <a:r>
              <a:rPr lang="cs-CZ" dirty="0" err="1"/>
              <a:t>sebetvorbou</a:t>
            </a:r>
            <a:r>
              <a:rPr lang="cs-CZ" dirty="0"/>
              <a:t>, </a:t>
            </a:r>
            <a:r>
              <a:rPr lang="cs-CZ" dirty="0" err="1"/>
              <a:t>sebekonáním</a:t>
            </a:r>
            <a:r>
              <a:rPr lang="cs-CZ" dirty="0"/>
              <a:t>. Výchova je vztahem </a:t>
            </a:r>
            <a:r>
              <a:rPr lang="cs-CZ" i="1" dirty="0"/>
              <a:t>„obsáhnutí“ (</a:t>
            </a:r>
            <a:r>
              <a:rPr lang="cs-CZ" i="1" dirty="0" err="1"/>
              <a:t>Umfassung</a:t>
            </a:r>
            <a:r>
              <a:rPr lang="cs-CZ" i="1" dirty="0"/>
              <a:t>)</a:t>
            </a:r>
            <a:r>
              <a:rPr lang="cs-CZ" dirty="0"/>
              <a:t>, spojujícím zúčastněné, umožňující setkání s jiným jako s Ty. </a:t>
            </a:r>
          </a:p>
          <a:p>
            <a:pPr marL="342900" indent="-342900" algn="l">
              <a:buFontTx/>
              <a:buChar char="-"/>
            </a:pPr>
            <a:r>
              <a:rPr lang="cs-CZ" b="1" i="1" dirty="0"/>
              <a:t>„Vychovávají nás naše děti i vyčítavé oči němé tváře,“ </a:t>
            </a:r>
            <a:r>
              <a:rPr lang="cs-CZ" dirty="0"/>
              <a:t>říká </a:t>
            </a:r>
            <a:r>
              <a:rPr lang="cs-CZ" dirty="0" err="1"/>
              <a:t>Buber</a:t>
            </a:r>
            <a:r>
              <a:rPr lang="cs-CZ" dirty="0"/>
              <a:t>.</a:t>
            </a:r>
          </a:p>
          <a:p>
            <a:pPr marL="342900" indent="-342900" algn="l">
              <a:buFontTx/>
              <a:buChar char="-"/>
            </a:pPr>
            <a:r>
              <a:rPr lang="cs-CZ" dirty="0"/>
              <a:t>V takto pojatém vztahu (jako setkání Já a Ty) jsme si rovni, výchova je vztah </a:t>
            </a:r>
            <a:r>
              <a:rPr lang="cs-CZ" b="1" dirty="0"/>
              <a:t>symetrický.</a:t>
            </a:r>
            <a:r>
              <a:rPr lang="cs-CZ" dirty="0"/>
              <a:t> </a:t>
            </a:r>
          </a:p>
          <a:p>
            <a:pPr marL="342900" indent="-342900" algn="l">
              <a:buFontTx/>
              <a:buChar char="-"/>
            </a:pPr>
            <a:r>
              <a:rPr lang="cs-CZ" dirty="0"/>
              <a:t>Nejde o partnerství v současném smyslu užívaném často v moderní pedagogice, nejde o zaměnitelnost rolí, i zahanbený rodič zůstává rodičem, učitel učitelem, vychovatel vychovatelem, v prekérní situaci selhání musí znovu nalézt sebe a případně se pokusit o to, aby znovuzískal otřesenou důvěru dítěte.</a:t>
            </a:r>
          </a:p>
          <a:p>
            <a:pPr algn="l"/>
            <a:endParaRPr lang="cs-CZ" dirty="0"/>
          </a:p>
        </p:txBody>
      </p:sp>
    </p:spTree>
    <p:extLst>
      <p:ext uri="{BB962C8B-B14F-4D97-AF65-F5344CB8AC3E}">
        <p14:creationId xmlns:p14="http://schemas.microsoft.com/office/powerpoint/2010/main" val="233224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312A60-89A9-469A-836F-AE868E3BF538}"/>
              </a:ext>
            </a:extLst>
          </p:cNvPr>
          <p:cNvSpPr>
            <a:spLocks noGrp="1"/>
          </p:cNvSpPr>
          <p:nvPr>
            <p:ph type="ctrTitle"/>
          </p:nvPr>
        </p:nvSpPr>
        <p:spPr>
          <a:xfrm>
            <a:off x="1496291" y="180109"/>
            <a:ext cx="9144000" cy="1420092"/>
          </a:xfrm>
        </p:spPr>
        <p:txBody>
          <a:bodyPr>
            <a:normAutofit fontScale="90000"/>
          </a:bodyPr>
          <a:lstStyle/>
          <a:p>
            <a:r>
              <a:rPr lang="cs-CZ" sz="3600" b="1" dirty="0"/>
              <a:t>Pojetí výchovy u </a:t>
            </a:r>
            <a:r>
              <a:rPr lang="cs-CZ" sz="3600" b="1" dirty="0" err="1"/>
              <a:t>Lévinase</a:t>
            </a:r>
            <a:r>
              <a:rPr lang="cs-CZ" sz="3600" b="1" dirty="0"/>
              <a:t>  – výchova jako asymetrický vztah</a:t>
            </a:r>
            <a:br>
              <a:rPr lang="cs-CZ" sz="3600" dirty="0"/>
            </a:br>
            <a:endParaRPr lang="cs-CZ" sz="3600" dirty="0"/>
          </a:p>
        </p:txBody>
      </p:sp>
      <p:sp>
        <p:nvSpPr>
          <p:cNvPr id="3" name="Podnadpis 2">
            <a:extLst>
              <a:ext uri="{FF2B5EF4-FFF2-40B4-BE49-F238E27FC236}">
                <a16:creationId xmlns:a16="http://schemas.microsoft.com/office/drawing/2014/main" id="{5D50FEE1-EBE4-4C35-87D0-AEA8A365F031}"/>
              </a:ext>
            </a:extLst>
          </p:cNvPr>
          <p:cNvSpPr>
            <a:spLocks noGrp="1"/>
          </p:cNvSpPr>
          <p:nvPr>
            <p:ph type="subTitle" idx="1"/>
          </p:nvPr>
        </p:nvSpPr>
        <p:spPr>
          <a:xfrm>
            <a:off x="1551710" y="1302327"/>
            <a:ext cx="9116290" cy="5043055"/>
          </a:xfrm>
        </p:spPr>
        <p:txBody>
          <a:bodyPr>
            <a:normAutofit/>
          </a:bodyPr>
          <a:lstStyle/>
          <a:p>
            <a:pPr marL="342900" indent="-342900" algn="l">
              <a:buFontTx/>
              <a:buChar char="-"/>
            </a:pPr>
            <a:r>
              <a:rPr lang="cs-CZ" dirty="0"/>
              <a:t>Výchovu </a:t>
            </a:r>
            <a:r>
              <a:rPr lang="cs-CZ" dirty="0" err="1"/>
              <a:t>Lévinas</a:t>
            </a:r>
            <a:r>
              <a:rPr lang="cs-CZ" dirty="0"/>
              <a:t> zakládá na </a:t>
            </a:r>
            <a:r>
              <a:rPr lang="cs-CZ" b="1" dirty="0"/>
              <a:t>ne-lhostejnosti</a:t>
            </a:r>
            <a:r>
              <a:rPr lang="cs-CZ" dirty="0"/>
              <a:t>.</a:t>
            </a:r>
          </a:p>
          <a:p>
            <a:pPr marL="342900" indent="-342900" algn="l">
              <a:buFontTx/>
              <a:buChar char="-"/>
            </a:pPr>
            <a:endParaRPr lang="cs-CZ" dirty="0"/>
          </a:p>
          <a:p>
            <a:pPr marL="342900" indent="-342900" algn="l">
              <a:buFontTx/>
              <a:buChar char="-"/>
            </a:pPr>
            <a:r>
              <a:rPr lang="cs-CZ" dirty="0"/>
              <a:t>Tvář druhého, s níž se setkávám, je nepřevoditelná a neredukovatelná na cokoli jiného, nesrovnatelná s čímkoli jiným. Zůstává ve své radikální jinakosti, vzpírá se každé totalizaci, vůči ní jsem vždy „méně, anebo více“, otevírá se prostor etiky. </a:t>
            </a:r>
          </a:p>
          <a:p>
            <a:pPr marL="342900" indent="-342900" algn="l">
              <a:buFontTx/>
              <a:buChar char="-"/>
            </a:pPr>
            <a:endParaRPr lang="cs-CZ" dirty="0"/>
          </a:p>
          <a:p>
            <a:pPr marL="342900" indent="-342900" algn="l">
              <a:buFontTx/>
              <a:buChar char="-"/>
            </a:pPr>
            <a:r>
              <a:rPr lang="cs-CZ" dirty="0"/>
              <a:t>Jsem méně tehdy, kdy mi tvář připomíná mé závazky a soudí mne. </a:t>
            </a:r>
            <a:r>
              <a:rPr lang="cs-CZ" b="1" dirty="0"/>
              <a:t>Tehdy „bytost, která se ve tváři zpřítomňuje, přichází z dimenze výše, ... tehdy se může prezentovat jako cizinec, aniž by se stavěla proti mně jako překážka, anebo jako nepřítel.“ </a:t>
            </a:r>
          </a:p>
          <a:p>
            <a:pPr algn="l"/>
            <a:endParaRPr lang="cs-CZ" dirty="0"/>
          </a:p>
        </p:txBody>
      </p:sp>
    </p:spTree>
    <p:extLst>
      <p:ext uri="{BB962C8B-B14F-4D97-AF65-F5344CB8AC3E}">
        <p14:creationId xmlns:p14="http://schemas.microsoft.com/office/powerpoint/2010/main" val="150213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F059A7-1883-46D1-A4EE-8C71803A9C1D}"/>
              </a:ext>
            </a:extLst>
          </p:cNvPr>
          <p:cNvSpPr>
            <a:spLocks noGrp="1"/>
          </p:cNvSpPr>
          <p:nvPr>
            <p:ph type="ctrTitle"/>
          </p:nvPr>
        </p:nvSpPr>
        <p:spPr>
          <a:xfrm>
            <a:off x="1524000" y="429493"/>
            <a:ext cx="9144000" cy="914398"/>
          </a:xfrm>
        </p:spPr>
        <p:txBody>
          <a:bodyPr>
            <a:normAutofit fontScale="90000"/>
          </a:bodyPr>
          <a:lstStyle/>
          <a:p>
            <a:r>
              <a:rPr lang="cs-CZ" dirty="0"/>
              <a:t>Odpovědnost jako odpověď</a:t>
            </a:r>
          </a:p>
        </p:txBody>
      </p:sp>
      <p:sp>
        <p:nvSpPr>
          <p:cNvPr id="3" name="Podnadpis 2">
            <a:extLst>
              <a:ext uri="{FF2B5EF4-FFF2-40B4-BE49-F238E27FC236}">
                <a16:creationId xmlns:a16="http://schemas.microsoft.com/office/drawing/2014/main" id="{B9A5BBC9-69E3-4F6A-A80F-D4EB06B316EA}"/>
              </a:ext>
            </a:extLst>
          </p:cNvPr>
          <p:cNvSpPr>
            <a:spLocks noGrp="1"/>
          </p:cNvSpPr>
          <p:nvPr>
            <p:ph type="subTitle" idx="1"/>
          </p:nvPr>
        </p:nvSpPr>
        <p:spPr>
          <a:xfrm>
            <a:off x="1524000" y="2022763"/>
            <a:ext cx="9144000" cy="4405745"/>
          </a:xfrm>
        </p:spPr>
        <p:txBody>
          <a:bodyPr/>
          <a:lstStyle/>
          <a:p>
            <a:pPr algn="l"/>
            <a:r>
              <a:rPr lang="cs-CZ" dirty="0"/>
              <a:t>-Více jsem tehdy, odpovídám-li na výzvu a přejímám </a:t>
            </a:r>
            <a:r>
              <a:rPr lang="cs-CZ" b="1" dirty="0"/>
              <a:t>odpovědnost,</a:t>
            </a:r>
            <a:r>
              <a:rPr lang="cs-CZ" dirty="0"/>
              <a:t> jež nevyplývá jen z mých aktuálních možností. </a:t>
            </a:r>
          </a:p>
          <a:p>
            <a:pPr algn="l"/>
            <a:r>
              <a:rPr lang="cs-CZ" dirty="0"/>
              <a:t>-Odpovědnost přesahuje vše dané, je </a:t>
            </a:r>
            <a:r>
              <a:rPr lang="cs-CZ" b="1" dirty="0"/>
              <a:t>asymetrická</a:t>
            </a:r>
            <a:r>
              <a:rPr lang="cs-CZ" dirty="0"/>
              <a:t> a teprve mne činí tím, kým mohu být. </a:t>
            </a:r>
          </a:p>
          <a:p>
            <a:pPr algn="l"/>
            <a:r>
              <a:rPr lang="cs-CZ" dirty="0"/>
              <a:t>-Odpovědnost je </a:t>
            </a:r>
            <a:r>
              <a:rPr lang="cs-CZ" b="1" dirty="0"/>
              <a:t>absolutní</a:t>
            </a:r>
            <a:r>
              <a:rPr lang="cs-CZ" dirty="0"/>
              <a:t>, </a:t>
            </a:r>
            <a:r>
              <a:rPr lang="cs-CZ" b="1" dirty="0"/>
              <a:t>nereciproční</a:t>
            </a:r>
            <a:r>
              <a:rPr lang="cs-CZ" dirty="0"/>
              <a:t>, ve smyslu </a:t>
            </a:r>
            <a:r>
              <a:rPr lang="cs-CZ" b="1" dirty="0"/>
              <a:t>odpovědi </a:t>
            </a:r>
            <a:r>
              <a:rPr lang="cs-CZ" dirty="0"/>
              <a:t>je neredukovatelným závazkem.</a:t>
            </a:r>
          </a:p>
          <a:p>
            <a:pPr algn="l"/>
            <a:r>
              <a:rPr lang="cs-CZ" dirty="0"/>
              <a:t>-Rodičem, vychovatelem a učitelem se stávám teprve tváří v tvář dítěti- odpovědnost je odpovědí na výzvu. Setkání s Tváří je epifanie.</a:t>
            </a:r>
          </a:p>
          <a:p>
            <a:pPr algn="l"/>
            <a:endParaRPr lang="cs-CZ" dirty="0"/>
          </a:p>
        </p:txBody>
      </p:sp>
    </p:spTree>
    <p:extLst>
      <p:ext uri="{BB962C8B-B14F-4D97-AF65-F5344CB8AC3E}">
        <p14:creationId xmlns:p14="http://schemas.microsoft.com/office/powerpoint/2010/main" val="2185811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634EDB-9C53-4BFF-9CD5-5903ED11F139}"/>
              </a:ext>
            </a:extLst>
          </p:cNvPr>
          <p:cNvSpPr>
            <a:spLocks noGrp="1"/>
          </p:cNvSpPr>
          <p:nvPr>
            <p:ph type="ctrTitle"/>
          </p:nvPr>
        </p:nvSpPr>
        <p:spPr>
          <a:xfrm>
            <a:off x="1524000" y="1122363"/>
            <a:ext cx="9144000" cy="872692"/>
          </a:xfrm>
        </p:spPr>
        <p:txBody>
          <a:bodyPr>
            <a:normAutofit fontScale="90000"/>
          </a:bodyPr>
          <a:lstStyle/>
          <a:p>
            <a:r>
              <a:rPr lang="cs-CZ" dirty="0"/>
              <a:t>Zranitelnost</a:t>
            </a:r>
          </a:p>
        </p:txBody>
      </p:sp>
      <p:sp>
        <p:nvSpPr>
          <p:cNvPr id="3" name="Podnadpis 2">
            <a:extLst>
              <a:ext uri="{FF2B5EF4-FFF2-40B4-BE49-F238E27FC236}">
                <a16:creationId xmlns:a16="http://schemas.microsoft.com/office/drawing/2014/main" id="{E35F01AC-76A0-4785-A499-C1245E590B8D}"/>
              </a:ext>
            </a:extLst>
          </p:cNvPr>
          <p:cNvSpPr>
            <a:spLocks noGrp="1"/>
          </p:cNvSpPr>
          <p:nvPr>
            <p:ph type="subTitle" idx="1"/>
          </p:nvPr>
        </p:nvSpPr>
        <p:spPr>
          <a:xfrm>
            <a:off x="1524000" y="2313709"/>
            <a:ext cx="9144000" cy="3740727"/>
          </a:xfrm>
        </p:spPr>
        <p:txBody>
          <a:bodyPr>
            <a:normAutofit/>
          </a:bodyPr>
          <a:lstStyle/>
          <a:p>
            <a:pPr algn="l"/>
            <a:r>
              <a:rPr lang="cs-CZ" dirty="0"/>
              <a:t>Pro tuto otevřenou - svobodnou formu existence používá </a:t>
            </a:r>
            <a:r>
              <a:rPr lang="cs-CZ" dirty="0" err="1"/>
              <a:t>Lévinas</a:t>
            </a:r>
            <a:r>
              <a:rPr lang="cs-CZ" dirty="0"/>
              <a:t> taková označení jako vystavená, zranitelná, vydaná všanc.</a:t>
            </a:r>
          </a:p>
          <a:p>
            <a:pPr algn="l"/>
            <a:r>
              <a:rPr lang="cs-CZ" dirty="0"/>
              <a:t>- </a:t>
            </a:r>
            <a:r>
              <a:rPr lang="cs-CZ" b="1" dirty="0"/>
              <a:t>„Svobodný člověk je vázán na bližního, nikdo se nemůže zachránit bez druhých.“  „Nikdo nemůže zůstat v sobě: lidství člověka, subjektivita je odpovědností za druhé, zranitelností. Návrat k sobě se stává nekonečnou oklikou. Ještě před vědomím a volbou, dřív než se stvoření usebere v přítomnosti a představě a než se stane esencí – člověk se blíží člověku. Je prostoupen odpovědnostmi. Odpovědnost roztrhává esenci.“</a:t>
            </a:r>
          </a:p>
          <a:p>
            <a:endParaRPr lang="cs-CZ" dirty="0"/>
          </a:p>
        </p:txBody>
      </p:sp>
    </p:spTree>
    <p:extLst>
      <p:ext uri="{BB962C8B-B14F-4D97-AF65-F5344CB8AC3E}">
        <p14:creationId xmlns:p14="http://schemas.microsoft.com/office/powerpoint/2010/main" val="3853126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05200C-B3C6-47D3-916B-4217F500E7F7}"/>
              </a:ext>
            </a:extLst>
          </p:cNvPr>
          <p:cNvSpPr>
            <a:spLocks noGrp="1"/>
          </p:cNvSpPr>
          <p:nvPr>
            <p:ph type="ctrTitle"/>
          </p:nvPr>
        </p:nvSpPr>
        <p:spPr>
          <a:xfrm>
            <a:off x="1357745" y="586509"/>
            <a:ext cx="9144000" cy="785091"/>
          </a:xfrm>
        </p:spPr>
        <p:txBody>
          <a:bodyPr>
            <a:normAutofit fontScale="90000"/>
          </a:bodyPr>
          <a:lstStyle/>
          <a:p>
            <a:r>
              <a:rPr lang="cs-CZ" dirty="0"/>
              <a:t>Rukojemství</a:t>
            </a:r>
          </a:p>
        </p:txBody>
      </p:sp>
      <p:sp>
        <p:nvSpPr>
          <p:cNvPr id="3" name="Podnadpis 2">
            <a:extLst>
              <a:ext uri="{FF2B5EF4-FFF2-40B4-BE49-F238E27FC236}">
                <a16:creationId xmlns:a16="http://schemas.microsoft.com/office/drawing/2014/main" id="{6818904D-FA49-44B0-9418-AA2669D9DCB8}"/>
              </a:ext>
            </a:extLst>
          </p:cNvPr>
          <p:cNvSpPr>
            <a:spLocks noGrp="1"/>
          </p:cNvSpPr>
          <p:nvPr>
            <p:ph type="subTitle" idx="1"/>
          </p:nvPr>
        </p:nvSpPr>
        <p:spPr>
          <a:xfrm>
            <a:off x="1524000" y="1620982"/>
            <a:ext cx="9144000" cy="4114800"/>
          </a:xfrm>
        </p:spPr>
        <p:txBody>
          <a:bodyPr>
            <a:normAutofit fontScale="92500" lnSpcReduction="10000"/>
          </a:bodyPr>
          <a:lstStyle/>
          <a:p>
            <a:pPr marL="342900" indent="-342900" algn="l">
              <a:buFontTx/>
              <a:buChar char="-"/>
            </a:pPr>
            <a:r>
              <a:rPr lang="cs-CZ" dirty="0"/>
              <a:t>takovou odpovědnost si nevolíme, nevybíráme, ona si vybrala nás. V tomto smyslu dokonce </a:t>
            </a:r>
            <a:r>
              <a:rPr lang="cs-CZ" dirty="0" err="1"/>
              <a:t>Lévinas</a:t>
            </a:r>
            <a:r>
              <a:rPr lang="cs-CZ" dirty="0"/>
              <a:t> hovoří o tom, že jsme v této svobodě, v tomto vystavení odpovědnosti „rukojmím“. </a:t>
            </a:r>
          </a:p>
          <a:p>
            <a:pPr marL="342900" indent="-342900" algn="l">
              <a:buFontTx/>
              <a:buChar char="-"/>
            </a:pPr>
            <a:r>
              <a:rPr lang="cs-CZ" b="1" i="1" dirty="0"/>
              <a:t>„Člověka je třeba myslet na základě jeho postavení či vystavení rukojmí, rukojmí všech druhých, kteří právě jakožto druzí nepatří ke stejnému druhu jako já, neboť já jsem za ně odpovědný, a přitom se neopírám o jejich odpovědnost, která by jim dovolila mne zastoupit, neboť i za jejich odpovědnost jsem koneckonců – a především – odpovědný.“</a:t>
            </a:r>
          </a:p>
          <a:p>
            <a:pPr algn="l"/>
            <a:r>
              <a:rPr lang="cs-CZ" dirty="0"/>
              <a:t>Takovéto pojetí absolutní odpovědnosti je příliš těžké pro vychovatele - rodiče i učitele. Pedagogika o ní ani moc nehovoří. Ale mnozí vychovatelé, především v nelehkých a nejednoznačných výchovných situacích pociťují právě onu </a:t>
            </a:r>
            <a:r>
              <a:rPr lang="cs-CZ" dirty="0" err="1"/>
              <a:t>lévinasovskou</a:t>
            </a:r>
            <a:r>
              <a:rPr lang="cs-CZ" dirty="0"/>
              <a:t> tíhu odpovědnosti, kterou jsme si nevybrali, ale která si nás vyvolila.</a:t>
            </a:r>
          </a:p>
          <a:p>
            <a:pPr algn="l"/>
            <a:endParaRPr lang="cs-CZ" dirty="0"/>
          </a:p>
        </p:txBody>
      </p:sp>
    </p:spTree>
    <p:extLst>
      <p:ext uri="{BB962C8B-B14F-4D97-AF65-F5344CB8AC3E}">
        <p14:creationId xmlns:p14="http://schemas.microsoft.com/office/powerpoint/2010/main" val="1531532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3EAFE5-3047-46E1-BEF5-D7F7A47A0DA8}"/>
              </a:ext>
            </a:extLst>
          </p:cNvPr>
          <p:cNvSpPr>
            <a:spLocks noGrp="1"/>
          </p:cNvSpPr>
          <p:nvPr>
            <p:ph type="ctrTitle"/>
          </p:nvPr>
        </p:nvSpPr>
        <p:spPr>
          <a:xfrm>
            <a:off x="1316182" y="406400"/>
            <a:ext cx="9310254" cy="812800"/>
          </a:xfrm>
        </p:spPr>
        <p:txBody>
          <a:bodyPr>
            <a:normAutofit fontScale="90000"/>
          </a:bodyPr>
          <a:lstStyle/>
          <a:p>
            <a:r>
              <a:rPr lang="cs-CZ" dirty="0"/>
              <a:t>Literatura:</a:t>
            </a:r>
          </a:p>
        </p:txBody>
      </p:sp>
      <p:sp>
        <p:nvSpPr>
          <p:cNvPr id="3" name="Podnadpis 2">
            <a:extLst>
              <a:ext uri="{FF2B5EF4-FFF2-40B4-BE49-F238E27FC236}">
                <a16:creationId xmlns:a16="http://schemas.microsoft.com/office/drawing/2014/main" id="{1AFB6949-4CD0-4C71-AE2D-447EC78B5F9B}"/>
              </a:ext>
            </a:extLst>
          </p:cNvPr>
          <p:cNvSpPr>
            <a:spLocks noGrp="1"/>
          </p:cNvSpPr>
          <p:nvPr>
            <p:ph type="subTitle" idx="1"/>
          </p:nvPr>
        </p:nvSpPr>
        <p:spPr>
          <a:xfrm>
            <a:off x="1385456" y="1551708"/>
            <a:ext cx="9310254" cy="4765965"/>
          </a:xfrm>
        </p:spPr>
        <p:txBody>
          <a:bodyPr/>
          <a:lstStyle/>
          <a:p>
            <a:pPr algn="l"/>
            <a:r>
              <a:rPr lang="cs-CZ" dirty="0" err="1"/>
              <a:t>Casper</a:t>
            </a:r>
            <a:r>
              <a:rPr lang="cs-CZ" dirty="0"/>
              <a:t>, B., </a:t>
            </a:r>
            <a:r>
              <a:rPr lang="cs-CZ" i="1" dirty="0"/>
              <a:t>Míra lidství. </a:t>
            </a:r>
            <a:r>
              <a:rPr lang="cs-CZ" i="1" dirty="0" err="1"/>
              <a:t>Rosenzweig</a:t>
            </a:r>
            <a:r>
              <a:rPr lang="cs-CZ" i="1" dirty="0"/>
              <a:t> a </a:t>
            </a:r>
            <a:r>
              <a:rPr lang="cs-CZ" i="1" dirty="0" err="1"/>
              <a:t>Lévinas</a:t>
            </a:r>
            <a:r>
              <a:rPr lang="cs-CZ" dirty="0"/>
              <a:t>. Praha 1998</a:t>
            </a:r>
          </a:p>
          <a:p>
            <a:pPr algn="l"/>
            <a:r>
              <a:rPr lang="cs-CZ" dirty="0" err="1"/>
              <a:t>Chalierová</a:t>
            </a:r>
            <a:r>
              <a:rPr lang="cs-CZ" dirty="0"/>
              <a:t>, C., </a:t>
            </a:r>
            <a:r>
              <a:rPr lang="cs-CZ" i="1" dirty="0"/>
              <a:t>O filosofii Emmanuela </a:t>
            </a:r>
            <a:r>
              <a:rPr lang="cs-CZ" i="1" dirty="0" err="1"/>
              <a:t>Lévínase</a:t>
            </a:r>
            <a:r>
              <a:rPr lang="cs-CZ" dirty="0"/>
              <a:t>. Praha 1993</a:t>
            </a:r>
          </a:p>
          <a:p>
            <a:pPr algn="l"/>
            <a:r>
              <a:rPr lang="cs-CZ" dirty="0" err="1"/>
              <a:t>Derrida</a:t>
            </a:r>
            <a:r>
              <a:rPr lang="cs-CZ" dirty="0"/>
              <a:t>, J., </a:t>
            </a:r>
            <a:r>
              <a:rPr lang="cs-CZ" i="1" dirty="0"/>
              <a:t>Sbohem</a:t>
            </a:r>
            <a:r>
              <a:rPr lang="cs-CZ" dirty="0"/>
              <a:t>. In: Reflexe 1996</a:t>
            </a:r>
          </a:p>
          <a:p>
            <a:pPr algn="l"/>
            <a:r>
              <a:rPr lang="cs-CZ" dirty="0"/>
              <a:t>Tatranský, T., </a:t>
            </a:r>
            <a:r>
              <a:rPr lang="cs-CZ" i="1" dirty="0" err="1"/>
              <a:t>Lévinas</a:t>
            </a:r>
            <a:r>
              <a:rPr lang="cs-CZ" i="1" dirty="0"/>
              <a:t> a metafyzika</a:t>
            </a:r>
            <a:r>
              <a:rPr lang="cs-CZ" dirty="0"/>
              <a:t>. Svitavy 2004</a:t>
            </a:r>
          </a:p>
          <a:p>
            <a:pPr algn="l"/>
            <a:endParaRPr lang="cs-CZ" dirty="0"/>
          </a:p>
        </p:txBody>
      </p:sp>
    </p:spTree>
    <p:extLst>
      <p:ext uri="{BB962C8B-B14F-4D97-AF65-F5344CB8AC3E}">
        <p14:creationId xmlns:p14="http://schemas.microsoft.com/office/powerpoint/2010/main" val="850192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A5984C-6DD6-4AB1-9509-C84740D70EB8}"/>
              </a:ext>
            </a:extLst>
          </p:cNvPr>
          <p:cNvSpPr>
            <a:spLocks noGrp="1"/>
          </p:cNvSpPr>
          <p:nvPr>
            <p:ph type="ctrTitle"/>
          </p:nvPr>
        </p:nvSpPr>
        <p:spPr>
          <a:xfrm>
            <a:off x="1524000" y="1122363"/>
            <a:ext cx="9144000" cy="626538"/>
          </a:xfrm>
        </p:spPr>
        <p:txBody>
          <a:bodyPr>
            <a:normAutofit fontScale="90000"/>
          </a:bodyPr>
          <a:lstStyle/>
          <a:p>
            <a:r>
              <a:rPr lang="cs-CZ" dirty="0"/>
              <a:t>Emmanuel </a:t>
            </a:r>
            <a:r>
              <a:rPr lang="cs-CZ" dirty="0" err="1"/>
              <a:t>Lévinas</a:t>
            </a:r>
            <a:endParaRPr lang="cs-CZ" dirty="0"/>
          </a:p>
        </p:txBody>
      </p:sp>
      <p:sp>
        <p:nvSpPr>
          <p:cNvPr id="3" name="Podnadpis 2">
            <a:extLst>
              <a:ext uri="{FF2B5EF4-FFF2-40B4-BE49-F238E27FC236}">
                <a16:creationId xmlns:a16="http://schemas.microsoft.com/office/drawing/2014/main" id="{6C461C85-20AD-4282-818E-96DD4B8144E0}"/>
              </a:ext>
            </a:extLst>
          </p:cNvPr>
          <p:cNvSpPr>
            <a:spLocks noGrp="1"/>
          </p:cNvSpPr>
          <p:nvPr>
            <p:ph type="subTitle" idx="1"/>
          </p:nvPr>
        </p:nvSpPr>
        <p:spPr>
          <a:xfrm>
            <a:off x="1524000" y="2083956"/>
            <a:ext cx="9149918" cy="4210312"/>
          </a:xfrm>
        </p:spPr>
        <p:txBody>
          <a:bodyPr/>
          <a:lstStyle/>
          <a:p>
            <a:pPr algn="l"/>
            <a:r>
              <a:rPr lang="cs-CZ" dirty="0"/>
              <a:t>- narozen v Kaunasu na Litvě (1906-1995)</a:t>
            </a:r>
          </a:p>
          <a:p>
            <a:pPr marL="342900" indent="-342900" algn="l">
              <a:buFontTx/>
              <a:buChar char="-"/>
            </a:pPr>
            <a:r>
              <a:rPr lang="cs-CZ" dirty="0"/>
              <a:t>emigrace do Švýcarska a Francie (získal </a:t>
            </a:r>
            <a:r>
              <a:rPr lang="cs-CZ" dirty="0" err="1"/>
              <a:t>franc</a:t>
            </a:r>
            <a:r>
              <a:rPr lang="cs-CZ" dirty="0"/>
              <a:t>. občanství)</a:t>
            </a:r>
          </a:p>
          <a:p>
            <a:pPr marL="342900" indent="-342900" algn="l">
              <a:buFontTx/>
              <a:buChar char="-"/>
            </a:pPr>
            <a:r>
              <a:rPr lang="cs-CZ" dirty="0"/>
              <a:t>studoval u </a:t>
            </a:r>
            <a:r>
              <a:rPr lang="cs-CZ" dirty="0" err="1"/>
              <a:t>Husserla</a:t>
            </a:r>
            <a:endParaRPr lang="cs-CZ" dirty="0"/>
          </a:p>
          <a:p>
            <a:pPr marL="342900" indent="-342900" algn="l">
              <a:buFontTx/>
              <a:buChar char="-"/>
            </a:pPr>
            <a:r>
              <a:rPr lang="cs-CZ" dirty="0"/>
              <a:t>vliv </a:t>
            </a:r>
            <a:r>
              <a:rPr lang="cs-CZ" dirty="0" err="1"/>
              <a:t>tamudistického</a:t>
            </a:r>
            <a:r>
              <a:rPr lang="cs-CZ" dirty="0"/>
              <a:t> judaismu </a:t>
            </a:r>
          </a:p>
          <a:p>
            <a:pPr marL="342900" indent="-342900" algn="l">
              <a:buFontTx/>
              <a:buChar char="-"/>
            </a:pPr>
            <a:r>
              <a:rPr lang="cs-CZ" dirty="0"/>
              <a:t>vymezuje se kriticky vůči </a:t>
            </a:r>
            <a:r>
              <a:rPr lang="cs-CZ" dirty="0" err="1"/>
              <a:t>Heideggerovu</a:t>
            </a:r>
            <a:r>
              <a:rPr lang="cs-CZ" dirty="0"/>
              <a:t> pojetí </a:t>
            </a:r>
            <a:r>
              <a:rPr lang="cs-CZ" dirty="0" err="1"/>
              <a:t>Dasein</a:t>
            </a:r>
            <a:r>
              <a:rPr lang="cs-CZ" dirty="0"/>
              <a:t>, vůči  </a:t>
            </a:r>
            <a:r>
              <a:rPr lang="cs-CZ" dirty="0" err="1"/>
              <a:t>interioritě</a:t>
            </a:r>
            <a:r>
              <a:rPr lang="cs-CZ" dirty="0"/>
              <a:t> </a:t>
            </a:r>
            <a:r>
              <a:rPr lang="cs-CZ" dirty="0" err="1"/>
              <a:t>Heideggera</a:t>
            </a:r>
            <a:r>
              <a:rPr lang="cs-CZ" dirty="0"/>
              <a:t> staví </a:t>
            </a:r>
            <a:r>
              <a:rPr lang="cs-CZ" dirty="0" err="1"/>
              <a:t>exterioritu</a:t>
            </a:r>
            <a:r>
              <a:rPr lang="cs-CZ" dirty="0"/>
              <a:t> – nikdo se nemůže zachránit sám, vůči starosti staví radost a těšení se z živin, vůči ontologii staví etiku</a:t>
            </a:r>
          </a:p>
          <a:p>
            <a:pPr marL="342900" indent="-342900" algn="l">
              <a:buFontTx/>
              <a:buChar char="-"/>
            </a:pPr>
            <a:r>
              <a:rPr lang="cs-CZ" dirty="0"/>
              <a:t>vymezuje se kriticky vůči totalitě západního myšlení hlásáním nekonečna (metafyziky a etiky)</a:t>
            </a:r>
          </a:p>
        </p:txBody>
      </p:sp>
    </p:spTree>
    <p:extLst>
      <p:ext uri="{BB962C8B-B14F-4D97-AF65-F5344CB8AC3E}">
        <p14:creationId xmlns:p14="http://schemas.microsoft.com/office/powerpoint/2010/main" val="100815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Dílo:</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lstStyle/>
          <a:p>
            <a:pPr algn="l"/>
            <a:r>
              <a:rPr lang="cs-CZ" i="1" dirty="0"/>
              <a:t>Být pro druhého. Dva rozhovory</a:t>
            </a:r>
            <a:r>
              <a:rPr lang="cs-CZ" dirty="0"/>
              <a:t>, Praha 1997</a:t>
            </a:r>
          </a:p>
          <a:p>
            <a:pPr algn="l"/>
            <a:r>
              <a:rPr lang="cs-CZ" i="1" dirty="0"/>
              <a:t>Čas a jiné</a:t>
            </a:r>
            <a:r>
              <a:rPr lang="cs-CZ" dirty="0"/>
              <a:t>, Praha 1997</a:t>
            </a:r>
          </a:p>
          <a:p>
            <a:pPr algn="l"/>
            <a:r>
              <a:rPr lang="cs-CZ" i="1" dirty="0"/>
              <a:t>Etika a nekonečno</a:t>
            </a:r>
            <a:r>
              <a:rPr lang="cs-CZ" dirty="0"/>
              <a:t>, Praha 1994, 2009</a:t>
            </a:r>
          </a:p>
          <a:p>
            <a:pPr algn="l"/>
            <a:r>
              <a:rPr lang="cs-CZ" i="1" dirty="0"/>
              <a:t>Existence a ten, kdo existuje</a:t>
            </a:r>
            <a:r>
              <a:rPr lang="cs-CZ" dirty="0"/>
              <a:t>, Praha 1997, 2009</a:t>
            </a:r>
          </a:p>
          <a:p>
            <a:pPr algn="l"/>
            <a:r>
              <a:rPr lang="cs-CZ" i="1" dirty="0"/>
              <a:t>Totalita a nekonečno</a:t>
            </a:r>
            <a:r>
              <a:rPr lang="cs-CZ" dirty="0"/>
              <a:t>, Praha 1997</a:t>
            </a:r>
          </a:p>
          <a:p>
            <a:pPr algn="l"/>
            <a:endParaRPr lang="cs-CZ" dirty="0"/>
          </a:p>
          <a:p>
            <a:pPr algn="l"/>
            <a:r>
              <a:rPr lang="cs-CZ" dirty="0"/>
              <a:t>“</a:t>
            </a:r>
            <a:r>
              <a:rPr lang="cs-CZ" i="1" dirty="0"/>
              <a:t>Ta stránka bytí, jež se ukazuje ve válce, se soustřeďuje do pojmu totality, jenž ovládá celé západní myšlení. Jednotlivci se tu redukují na nositele sil, jež jim poroučejí bez jejich vědomí. Jedinečnost každé přítomnosti je neustále obětována nějaké budoucnosti, jež z ní má vytěžit objektivní smysl</a:t>
            </a:r>
            <a:r>
              <a:rPr lang="cs-CZ" dirty="0"/>
              <a:t>.“</a:t>
            </a:r>
          </a:p>
          <a:p>
            <a:pPr algn="l"/>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63130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První fáze lidství (koupání v živlu)</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normAutofit/>
          </a:bodyPr>
          <a:lstStyle/>
          <a:p>
            <a:pPr algn="l"/>
            <a:r>
              <a:rPr lang="cs-CZ" dirty="0"/>
              <a:t>- </a:t>
            </a:r>
            <a:r>
              <a:rPr lang="cs-CZ" dirty="0" err="1"/>
              <a:t>Lévinasovo</a:t>
            </a:r>
            <a:r>
              <a:rPr lang="cs-CZ" dirty="0"/>
              <a:t> pojetí lidské existence začíná nikoli vládou, ale touhou, čistým těšením se ze „živin“. </a:t>
            </a:r>
          </a:p>
          <a:p>
            <a:pPr marL="342900" indent="-342900" algn="l">
              <a:buFontTx/>
              <a:buChar char="-"/>
            </a:pPr>
            <a:r>
              <a:rPr lang="cs-CZ" dirty="0" err="1"/>
              <a:t>Lévinas</a:t>
            </a:r>
            <a:r>
              <a:rPr lang="cs-CZ" dirty="0"/>
              <a:t> pro původní situaci, v níž se člověk nalézá, používá pojmy: „ponoření v živlu“, „koupání v živlu“ (Totalita a nekonečno), jež nezná žádné oddělení (subjekt – objekt), žádnou starost.</a:t>
            </a:r>
          </a:p>
          <a:p>
            <a:pPr marL="342900" indent="-342900" algn="l">
              <a:buFontTx/>
              <a:buChar char="-"/>
            </a:pPr>
            <a:r>
              <a:rPr lang="cs-CZ" dirty="0"/>
              <a:t>Nejpůvodnější je touha - dokonale ví, po čem touží. </a:t>
            </a:r>
          </a:p>
          <a:p>
            <a:pPr marL="342900" indent="-342900" algn="l">
              <a:buFontTx/>
              <a:buChar char="-"/>
            </a:pPr>
            <a:r>
              <a:rPr lang="cs-CZ" dirty="0"/>
              <a:t>„Jíme a pijeme proto, abychom jedli a pili,“ říká </a:t>
            </a:r>
            <a:r>
              <a:rPr lang="cs-CZ" dirty="0" err="1"/>
              <a:t>Lévinas</a:t>
            </a:r>
            <a:r>
              <a:rPr lang="cs-CZ" dirty="0"/>
              <a:t>, „studujeme, abychom uspokojili svoji zvědavost, procházíme se proto, abychom se procházeli: To všechno není proto, abychom žili. To všechno je žít.“ (polemika proti Vor-</a:t>
            </a:r>
            <a:r>
              <a:rPr lang="cs-CZ" dirty="0" err="1"/>
              <a:t>handenheit</a:t>
            </a:r>
            <a:r>
              <a:rPr lang="cs-CZ" dirty="0"/>
              <a:t> a </a:t>
            </a:r>
            <a:r>
              <a:rPr lang="cs-CZ" dirty="0" err="1"/>
              <a:t>Zu-handenheit</a:t>
            </a:r>
            <a:r>
              <a:rPr lang="cs-CZ" dirty="0"/>
              <a:t>)</a:t>
            </a:r>
          </a:p>
          <a:p>
            <a:pPr algn="l"/>
            <a:r>
              <a:rPr lang="cs-CZ" dirty="0"/>
              <a:t> </a:t>
            </a:r>
          </a:p>
        </p:txBody>
      </p:sp>
    </p:spTree>
    <p:extLst>
      <p:ext uri="{BB962C8B-B14F-4D97-AF65-F5344CB8AC3E}">
        <p14:creationId xmlns:p14="http://schemas.microsoft.com/office/powerpoint/2010/main" val="3057317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551708" y="96982"/>
            <a:ext cx="8973415" cy="969818"/>
          </a:xfrm>
        </p:spPr>
        <p:txBody>
          <a:bodyPr>
            <a:noAutofit/>
          </a:bodyPr>
          <a:lstStyle/>
          <a:p>
            <a:r>
              <a:rPr lang="cs-CZ" sz="3600" b="1" dirty="0"/>
              <a:t>2. fáze lidství (starost, potřeba, práce, ekonomie)</a:t>
            </a:r>
            <a:br>
              <a:rPr lang="cs-CZ" sz="3600" dirty="0"/>
            </a:br>
            <a:endParaRPr lang="cs-CZ" sz="3600" dirty="0"/>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normAutofit fontScale="92500" lnSpcReduction="10000"/>
          </a:bodyPr>
          <a:lstStyle/>
          <a:p>
            <a:pPr algn="l"/>
            <a:r>
              <a:rPr lang="cs-CZ" dirty="0"/>
              <a:t>-    Teprve </a:t>
            </a:r>
            <a:r>
              <a:rPr lang="cs-CZ" b="1" dirty="0"/>
              <a:t>potřeba a nouze </a:t>
            </a:r>
            <a:r>
              <a:rPr lang="cs-CZ" dirty="0"/>
              <a:t>vyvádí bytost z této naivní „věčnosti“, působí      oddělení, představování a nakonec starost o zítřek, to jest práci. </a:t>
            </a:r>
          </a:p>
          <a:p>
            <a:pPr marL="342900" indent="-342900" algn="l">
              <a:buFontTx/>
              <a:buChar char="-"/>
            </a:pPr>
            <a:r>
              <a:rPr lang="cs-CZ" dirty="0"/>
              <a:t>Právě ve spojení se </a:t>
            </a:r>
            <a:r>
              <a:rPr lang="cs-CZ" b="1" dirty="0"/>
              <a:t>starostí</a:t>
            </a:r>
            <a:r>
              <a:rPr lang="cs-CZ" dirty="0"/>
              <a:t>, s obydlím a zásobami vzniká také vědomá </a:t>
            </a:r>
            <a:r>
              <a:rPr lang="cs-CZ" b="1" dirty="0"/>
              <a:t>časovost</a:t>
            </a:r>
            <a:r>
              <a:rPr lang="cs-CZ" dirty="0"/>
              <a:t>, vědomí jako čas. : </a:t>
            </a:r>
            <a:r>
              <a:rPr lang="cs-CZ" b="1" i="1" dirty="0"/>
              <a:t>“Mít vědomí znamená právě mít čas.“</a:t>
            </a:r>
          </a:p>
          <a:p>
            <a:pPr marL="342900" indent="-342900" algn="l">
              <a:buFontTx/>
              <a:buChar char="-"/>
            </a:pPr>
            <a:r>
              <a:rPr lang="cs-CZ" dirty="0"/>
              <a:t>Vzniká starost o vlastní bytí, starost o to, k čemu nám ta či ona věc bude, k čemu vlastně slouží, jak se dá využít. </a:t>
            </a:r>
          </a:p>
          <a:p>
            <a:pPr marL="342900" indent="-342900" algn="l">
              <a:buFontTx/>
              <a:buChar char="-"/>
            </a:pPr>
            <a:r>
              <a:rPr lang="cs-CZ" dirty="0"/>
              <a:t>Již se netěšíme z toho, jak věci jako takové jsou, ale z toho, k čemu nám mohou sloužit, jak jsou pro nás potřebné. </a:t>
            </a:r>
          </a:p>
          <a:p>
            <a:pPr marL="342900" indent="-342900" algn="l">
              <a:buFontTx/>
              <a:buChar char="-"/>
            </a:pPr>
            <a:r>
              <a:rPr lang="cs-CZ" dirty="0"/>
              <a:t>Jakmile do našeho slastného vztahování ke světu pronikne starost o vlastní bytí, starost o budoucnost našeho bytí, stávají se z věcí předměty potřeby. Již se z věcí jen tak netěšíme, už je potřebujeme mít. </a:t>
            </a:r>
          </a:p>
          <a:p>
            <a:pPr marL="342900" indent="-342900" algn="l">
              <a:buFontTx/>
              <a:buChar char="-"/>
            </a:pPr>
            <a:r>
              <a:rPr lang="cs-CZ" dirty="0"/>
              <a:t>Věci, k nimž se v potřebě vztahujeme, se stávají naším </a:t>
            </a:r>
            <a:r>
              <a:rPr lang="cs-CZ" b="1" dirty="0"/>
              <a:t>vlastnictvím</a:t>
            </a:r>
            <a:r>
              <a:rPr lang="cs-CZ" dirty="0"/>
              <a:t>, máme je, jsme s to je uchopit, víme, k čemu jsou, jejich smysl je nám jasný. Nastupuje </a:t>
            </a:r>
            <a:r>
              <a:rPr lang="cs-CZ" b="1" dirty="0"/>
              <a:t>ekonomie</a:t>
            </a:r>
            <a:r>
              <a:rPr lang="cs-CZ" dirty="0"/>
              <a:t>.</a:t>
            </a:r>
          </a:p>
          <a:p>
            <a:pPr algn="l"/>
            <a:endParaRPr lang="cs-CZ" dirty="0"/>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2966883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Stejné a jiné</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normAutofit lnSpcReduction="10000"/>
          </a:bodyPr>
          <a:lstStyle/>
          <a:p>
            <a:pPr marL="342900" indent="-342900" algn="l">
              <a:buFontTx/>
              <a:buChar char="-"/>
            </a:pPr>
            <a:r>
              <a:rPr lang="cs-CZ" dirty="0"/>
              <a:t>Asimilace jiného, jeho zahrnutí do Stejného, se děje jakožto potřeba. </a:t>
            </a:r>
          </a:p>
          <a:p>
            <a:pPr marL="342900" indent="-342900" algn="l">
              <a:buFontTx/>
              <a:buChar char="-"/>
            </a:pPr>
            <a:endParaRPr lang="cs-CZ" dirty="0"/>
          </a:p>
          <a:p>
            <a:pPr marL="342900" indent="-342900" algn="l">
              <a:buFontTx/>
              <a:buChar char="-"/>
            </a:pPr>
            <a:r>
              <a:rPr lang="cs-CZ" dirty="0"/>
              <a:t>Právě potřeba má tu moc osvojit si Jiné, opracovat každou věc k obrazu svému, zdomácnět se v ní. </a:t>
            </a:r>
          </a:p>
          <a:p>
            <a:pPr marL="342900" indent="-342900" algn="l">
              <a:buFontTx/>
              <a:buChar char="-"/>
            </a:pPr>
            <a:endParaRPr lang="cs-CZ" dirty="0"/>
          </a:p>
          <a:p>
            <a:pPr marL="342900" indent="-342900" algn="l">
              <a:buFontTx/>
              <a:buChar char="-"/>
            </a:pPr>
            <a:r>
              <a:rPr lang="cs-CZ" dirty="0"/>
              <a:t>Jako pracující bytosti si podmaňujeme živelnost toho, co je jiné. Prostřednictvím práce ovládáme a zdomácňujeme živel. </a:t>
            </a:r>
          </a:p>
          <a:p>
            <a:pPr marL="342900" indent="-342900" algn="l">
              <a:buFontTx/>
              <a:buChar char="-"/>
            </a:pPr>
            <a:r>
              <a:rPr lang="cs-CZ" b="1" i="1" dirty="0"/>
              <a:t>„Člověk přemohl živly jen tím, že překonal tuto nikam nevedoucí niternost obydlím, jež mu dává jakousi </a:t>
            </a:r>
            <a:r>
              <a:rPr lang="cs-CZ" b="1" i="1" dirty="0" err="1"/>
              <a:t>exterioritu</a:t>
            </a:r>
            <a:r>
              <a:rPr lang="cs-CZ" b="1" i="1" dirty="0"/>
              <a:t>. Usazuje se v živelnosti z té strany, které je již přivlastněna: pole, jež jsem obdělal, moře, v němž rybařím a kotvím své lodi, les, v němž kácím dřevo – všechna jednání, všechna tato práce se vztahují k obydlí.“ </a:t>
            </a:r>
            <a:r>
              <a:rPr lang="cs-CZ" dirty="0"/>
              <a:t>(</a:t>
            </a:r>
            <a:r>
              <a:rPr lang="cs-CZ" dirty="0" err="1"/>
              <a:t>TaN</a:t>
            </a:r>
            <a:r>
              <a:rPr lang="cs-CZ" dirty="0"/>
              <a:t>) </a:t>
            </a:r>
          </a:p>
          <a:p>
            <a:pPr algn="l"/>
            <a:endParaRPr lang="cs-CZ" dirty="0"/>
          </a:p>
          <a:p>
            <a:endParaRPr lang="cs-CZ" dirty="0"/>
          </a:p>
        </p:txBody>
      </p:sp>
    </p:spTree>
    <p:extLst>
      <p:ext uri="{BB962C8B-B14F-4D97-AF65-F5344CB8AC3E}">
        <p14:creationId xmlns:p14="http://schemas.microsoft.com/office/powerpoint/2010/main" val="2611364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a:bodyPr>
          <a:lstStyle/>
          <a:p>
            <a:r>
              <a:rPr lang="cs-CZ" sz="3200" dirty="0"/>
              <a:t>Práce a obydlí</a:t>
            </a:r>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lstStyle/>
          <a:p>
            <a:pPr marL="342900" indent="-342900" algn="l">
              <a:buFontTx/>
              <a:buChar char="-"/>
            </a:pPr>
            <a:r>
              <a:rPr lang="cs-CZ" dirty="0"/>
              <a:t>V obydlí se člověk zajišťuje proti nepřízni venku, proti nepříteli.</a:t>
            </a:r>
          </a:p>
          <a:p>
            <a:pPr marL="342900" indent="-342900" algn="l">
              <a:buFontTx/>
              <a:buChar char="-"/>
            </a:pPr>
            <a:r>
              <a:rPr lang="cs-CZ" b="1" i="1" dirty="0"/>
              <a:t> „živel tuhne ve zdech domu“</a:t>
            </a:r>
          </a:p>
          <a:p>
            <a:pPr marL="342900" indent="-342900" algn="l">
              <a:buFontTx/>
              <a:buChar char="-"/>
            </a:pPr>
            <a:r>
              <a:rPr lang="cs-CZ" b="1" i="1" dirty="0"/>
              <a:t> </a:t>
            </a:r>
            <a:r>
              <a:rPr lang="cs-CZ" dirty="0"/>
              <a:t>vytváříme obydlí jako útočiště, jako pevnost, jako bariéru, jako zásobárnu; zajistili jsme svůj život, jenomže jsme v něm sami. </a:t>
            </a:r>
          </a:p>
          <a:p>
            <a:pPr algn="l"/>
            <a:r>
              <a:rPr lang="cs-CZ" dirty="0"/>
              <a:t>- </a:t>
            </a:r>
            <a:r>
              <a:rPr lang="cs-CZ" b="1" dirty="0"/>
              <a:t>„Samota se jeví jako bytostný znak bytí.“ </a:t>
            </a:r>
          </a:p>
          <a:p>
            <a:pPr algn="l"/>
            <a:endParaRPr lang="cs-CZ" dirty="0"/>
          </a:p>
          <a:p>
            <a:pPr algn="l"/>
            <a:r>
              <a:rPr lang="cs-CZ" dirty="0"/>
              <a:t>Teprve tehdy, když někdo přijde k mým dveřím, zaklepe a já otevřu (překonám svůj strach) se v člověku rodí plná hloubka jeho existence. </a:t>
            </a:r>
          </a:p>
          <a:p>
            <a:pPr algn="l"/>
            <a:endParaRPr lang="cs-CZ" dirty="0"/>
          </a:p>
        </p:txBody>
      </p:sp>
    </p:spTree>
    <p:extLst>
      <p:ext uri="{BB962C8B-B14F-4D97-AF65-F5344CB8AC3E}">
        <p14:creationId xmlns:p14="http://schemas.microsoft.com/office/powerpoint/2010/main" val="598267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04925" y="255587"/>
            <a:ext cx="9220200" cy="1282267"/>
          </a:xfrm>
        </p:spPr>
        <p:txBody>
          <a:bodyPr>
            <a:noAutofit/>
          </a:bodyPr>
          <a:lstStyle/>
          <a:p>
            <a:r>
              <a:rPr lang="cs-CZ" sz="3600" b="1" dirty="0"/>
              <a:t>3. fáze lidství (setkání s Tváří Druhého)</a:t>
            </a:r>
            <a:br>
              <a:rPr lang="cs-CZ" sz="3600" dirty="0"/>
            </a:br>
            <a:endParaRPr lang="cs-CZ" sz="3600" dirty="0"/>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447800" y="1123950"/>
            <a:ext cx="9220200" cy="4914900"/>
          </a:xfrm>
        </p:spPr>
        <p:txBody>
          <a:bodyPr/>
          <a:lstStyle/>
          <a:p>
            <a:endParaRPr lang="cs-CZ" dirty="0"/>
          </a:p>
          <a:p>
            <a:pPr marL="342900" indent="-342900" algn="l">
              <a:buFontTx/>
              <a:buChar char="-"/>
            </a:pPr>
            <a:r>
              <a:rPr lang="cs-CZ" dirty="0" err="1"/>
              <a:t>Lévinas</a:t>
            </a:r>
            <a:r>
              <a:rPr lang="cs-CZ" dirty="0"/>
              <a:t> to nazývá setkáním s nekonečnem (s Tváří, s Druhým – a ne náhodou je ten, kdo klepe u mých dveří někdo bezbranný: sirotek, vdova, nemocný, anebo člověk bez domova). </a:t>
            </a:r>
          </a:p>
          <a:p>
            <a:pPr marL="342900" indent="-342900" algn="l">
              <a:buFontTx/>
              <a:buChar char="-"/>
            </a:pPr>
            <a:r>
              <a:rPr lang="cs-CZ" dirty="0"/>
              <a:t>Spoléhá na mně, odevzdává se mi všanc. Obrací se na mně a ke mně s výzvou: </a:t>
            </a:r>
            <a:r>
              <a:rPr lang="cs-CZ" b="1" i="1" dirty="0"/>
              <a:t>„Nezabiješ.“ </a:t>
            </a:r>
          </a:p>
          <a:p>
            <a:pPr marL="342900" indent="-342900" algn="l">
              <a:buFontTx/>
              <a:buChar char="-"/>
            </a:pPr>
            <a:r>
              <a:rPr lang="cs-CZ" dirty="0"/>
              <a:t>Teprve tehdy se rodí v člověku vztah k nekonečnu čili etika. Teprve setkáním s Tváří druhého se z obydlí, z domu stává domov, neboť teprve díky druhému se v něm objevuje štědrá pohostinnost, je skutečným otevřením nové oblasti a jejích specifických fenoménů: řeči jako míru, spravedlnosti, touhy, dobroty, pohostinství a daru. Díky setkáním s druhým se stávám sám sebou. </a:t>
            </a:r>
          </a:p>
          <a:p>
            <a:pPr algn="l"/>
            <a:endParaRPr lang="cs-CZ" dirty="0"/>
          </a:p>
          <a:p>
            <a:endParaRPr lang="cs-CZ" dirty="0"/>
          </a:p>
          <a:p>
            <a:endParaRPr lang="cs-CZ" dirty="0"/>
          </a:p>
          <a:p>
            <a:endParaRPr lang="cs-CZ" dirty="0"/>
          </a:p>
        </p:txBody>
      </p:sp>
    </p:spTree>
    <p:extLst>
      <p:ext uri="{BB962C8B-B14F-4D97-AF65-F5344CB8AC3E}">
        <p14:creationId xmlns:p14="http://schemas.microsoft.com/office/powerpoint/2010/main" val="1761858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0F81B1-92A0-4EA7-8A0D-B7B6296153B8}"/>
              </a:ext>
            </a:extLst>
          </p:cNvPr>
          <p:cNvSpPr>
            <a:spLocks noGrp="1"/>
          </p:cNvSpPr>
          <p:nvPr>
            <p:ph type="ctrTitle"/>
          </p:nvPr>
        </p:nvSpPr>
        <p:spPr>
          <a:xfrm>
            <a:off x="1381125" y="255588"/>
            <a:ext cx="9144000" cy="868362"/>
          </a:xfrm>
        </p:spPr>
        <p:txBody>
          <a:bodyPr>
            <a:normAutofit fontScale="90000"/>
          </a:bodyPr>
          <a:lstStyle/>
          <a:p>
            <a:r>
              <a:rPr lang="cs-CZ" sz="4400" b="1" dirty="0"/>
              <a:t>Domov</a:t>
            </a:r>
            <a:br>
              <a:rPr lang="cs-CZ" dirty="0"/>
            </a:br>
            <a:endParaRPr lang="cs-CZ" sz="3200" dirty="0"/>
          </a:p>
        </p:txBody>
      </p:sp>
      <p:sp>
        <p:nvSpPr>
          <p:cNvPr id="3" name="Podnadpis 2">
            <a:extLst>
              <a:ext uri="{FF2B5EF4-FFF2-40B4-BE49-F238E27FC236}">
                <a16:creationId xmlns:a16="http://schemas.microsoft.com/office/drawing/2014/main" id="{551CA790-6BDA-45F5-907D-ACD50D970E36}"/>
              </a:ext>
            </a:extLst>
          </p:cNvPr>
          <p:cNvSpPr>
            <a:spLocks noGrp="1"/>
          </p:cNvSpPr>
          <p:nvPr>
            <p:ph type="subTitle" idx="1"/>
          </p:nvPr>
        </p:nvSpPr>
        <p:spPr>
          <a:xfrm>
            <a:off x="1524000" y="872836"/>
            <a:ext cx="9144000" cy="5166014"/>
          </a:xfrm>
        </p:spPr>
        <p:txBody>
          <a:bodyPr/>
          <a:lstStyle/>
          <a:p>
            <a:pPr marL="342900" indent="-342900" algn="l">
              <a:buFontTx/>
              <a:buChar char="-"/>
            </a:pPr>
            <a:r>
              <a:rPr lang="cs-CZ" dirty="0"/>
              <a:t>Domov nemůžeme ovládnout – je založen na intimitě, známosti, přívětivosti a štědrosti</a:t>
            </a:r>
            <a:r>
              <a:rPr lang="cs-CZ" i="1" dirty="0"/>
              <a:t>. </a:t>
            </a:r>
          </a:p>
          <a:p>
            <a:pPr marL="342900" indent="-342900" algn="l">
              <a:buFontTx/>
              <a:buChar char="-"/>
            </a:pPr>
            <a:r>
              <a:rPr lang="cs-CZ" b="1" i="1" dirty="0"/>
              <a:t>„Neboť přítomnost před tváří, moje zaměření ke Druhému, se může zbavit chtivosti pohledu, jen když se změní ve štědrost, neschopnost přistoupit k druhému s prázdnýma rukama,“ </a:t>
            </a:r>
            <a:r>
              <a:rPr lang="cs-CZ" dirty="0"/>
              <a:t>píše </a:t>
            </a:r>
            <a:r>
              <a:rPr lang="cs-CZ" dirty="0" err="1"/>
              <a:t>Lévinas</a:t>
            </a:r>
            <a:r>
              <a:rPr lang="cs-CZ" dirty="0"/>
              <a:t>. </a:t>
            </a:r>
          </a:p>
          <a:p>
            <a:pPr marL="342900" indent="-342900" algn="l">
              <a:buFontTx/>
              <a:buChar char="-"/>
            </a:pPr>
            <a:r>
              <a:rPr lang="cs-CZ" dirty="0"/>
              <a:t>K intimitě domova patří, že dostáváme vždy více, než můžeme vrátit, bereme tak, že se nezamýšlíme nad reciprocitou nebo závazky, bereme, i když nevíme, co nás to bude stát, dáváme, ač nemáme jistotu návratnosti.  Domov jako štědrá pohostinnost.</a:t>
            </a:r>
          </a:p>
          <a:p>
            <a:pPr marL="342900" indent="-342900" algn="l">
              <a:buFontTx/>
              <a:buChar char="-"/>
            </a:pPr>
            <a:r>
              <a:rPr lang="cs-CZ" dirty="0"/>
              <a:t>Jenom osamělé, vnitřní myšlení (</a:t>
            </a:r>
            <a:r>
              <a:rPr lang="cs-CZ" dirty="0" err="1"/>
              <a:t>interiorita</a:t>
            </a:r>
            <a:r>
              <a:rPr lang="cs-CZ" dirty="0"/>
              <a:t>, </a:t>
            </a:r>
            <a:r>
              <a:rPr lang="cs-CZ" dirty="0" err="1"/>
              <a:t>egoita</a:t>
            </a:r>
            <a:r>
              <a:rPr lang="cs-CZ" dirty="0"/>
              <a:t>, </a:t>
            </a:r>
            <a:r>
              <a:rPr lang="cs-CZ" dirty="0" err="1"/>
              <a:t>ipseita</a:t>
            </a:r>
            <a:r>
              <a:rPr lang="cs-CZ" dirty="0"/>
              <a:t> „já“, partikularismus) je ekonomické.</a:t>
            </a:r>
          </a:p>
          <a:p>
            <a:pPr marL="342900" indent="-342900" algn="l">
              <a:buFontTx/>
              <a:buChar char="-"/>
            </a:pPr>
            <a:r>
              <a:rPr lang="pl-PL" b="1" dirty="0"/>
              <a:t>“</a:t>
            </a:r>
            <a:r>
              <a:rPr lang="pl-PL" b="1" i="1" dirty="0"/>
              <a:t>Nemoci se schovat – právě to je já</a:t>
            </a:r>
            <a:r>
              <a:rPr lang="pl-PL" b="1" dirty="0"/>
              <a:t>.“</a:t>
            </a:r>
            <a:endParaRPr lang="cs-CZ" b="1" dirty="0"/>
          </a:p>
          <a:p>
            <a:pPr algn="l"/>
            <a:endParaRPr lang="cs-CZ" dirty="0"/>
          </a:p>
        </p:txBody>
      </p:sp>
    </p:spTree>
    <p:extLst>
      <p:ext uri="{BB962C8B-B14F-4D97-AF65-F5344CB8AC3E}">
        <p14:creationId xmlns:p14="http://schemas.microsoft.com/office/powerpoint/2010/main" val="178101432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1992</Words>
  <Application>Microsoft Office PowerPoint</Application>
  <PresentationFormat>Širokoúhlá obrazovka</PresentationFormat>
  <Paragraphs>111</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Personalismus – člověk jako osoba 2</vt:lpstr>
      <vt:lpstr>Emmanuel Lévinas</vt:lpstr>
      <vt:lpstr>Dílo:</vt:lpstr>
      <vt:lpstr>První fáze lidství (koupání v živlu)</vt:lpstr>
      <vt:lpstr>2. fáze lidství (starost, potřeba, práce, ekonomie) </vt:lpstr>
      <vt:lpstr>Stejné a jiné</vt:lpstr>
      <vt:lpstr>Práce a obydlí</vt:lpstr>
      <vt:lpstr>3. fáze lidství (setkání s Tváří Druhého) </vt:lpstr>
      <vt:lpstr>Domov </vt:lpstr>
      <vt:lpstr>Interiorita a exteriorita</vt:lpstr>
      <vt:lpstr>Pojetí výchovy u Bubera  – výchova jako symetrický vztah </vt:lpstr>
      <vt:lpstr>Dialogická výchova</vt:lpstr>
      <vt:lpstr>Pojetí výchovy u Lévinase  – výchova jako asymetrický vztah </vt:lpstr>
      <vt:lpstr>Odpovědnost jako odpověď</vt:lpstr>
      <vt:lpstr>Zranitelnost</vt:lpstr>
      <vt:lpstr>Rukojemství</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Personalismus – člověk jako osoba 2</dc:title>
  <dc:creator>Naděžda Pelcová</dc:creator>
  <cp:lastModifiedBy>Naděžda Pelcová</cp:lastModifiedBy>
  <cp:revision>14</cp:revision>
  <dcterms:created xsi:type="dcterms:W3CDTF">2021-04-15T11:44:29Z</dcterms:created>
  <dcterms:modified xsi:type="dcterms:W3CDTF">2021-04-20T07:06:22Z</dcterms:modified>
</cp:coreProperties>
</file>