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C8667-1D52-4A6E-BE36-2C6B9098250E}" v="74" dt="2022-07-20T11:13:02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224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1E9C8667-1D52-4A6E-BE36-2C6B9098250E}"/>
    <pc:docChg chg="custSel addSld delSld modSld">
      <pc:chgData name="Jarolímková, Adéla" userId="999f5e52-b3b5-4322-ac6a-365c09c88039" providerId="ADAL" clId="{1E9C8667-1D52-4A6E-BE36-2C6B9098250E}" dt="2022-07-20T11:37:49.550" v="783" actId="20577"/>
      <pc:docMkLst>
        <pc:docMk/>
      </pc:docMkLst>
      <pc:sldChg chg="modSp mod">
        <pc:chgData name="Jarolímková, Adéla" userId="999f5e52-b3b5-4322-ac6a-365c09c88039" providerId="ADAL" clId="{1E9C8667-1D52-4A6E-BE36-2C6B9098250E}" dt="2022-07-20T11:05:58.270" v="381" actId="20577"/>
        <pc:sldMkLst>
          <pc:docMk/>
          <pc:sldMk cId="2100492719" sldId="256"/>
        </pc:sldMkLst>
        <pc:spChg chg="mod">
          <ac:chgData name="Jarolímková, Adéla" userId="999f5e52-b3b5-4322-ac6a-365c09c88039" providerId="ADAL" clId="{1E9C8667-1D52-4A6E-BE36-2C6B9098250E}" dt="2022-07-20T10:46:20.947" v="34" actId="6549"/>
          <ac:spMkLst>
            <pc:docMk/>
            <pc:sldMk cId="2100492719" sldId="256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1:05:58.270" v="381" actId="20577"/>
          <ac:spMkLst>
            <pc:docMk/>
            <pc:sldMk cId="2100492719" sldId="256"/>
            <ac:spMk id="3" creationId="{00000000-0000-0000-0000-000000000000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265483055" sldId="257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142369697" sldId="258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1783855412" sldId="259"/>
        </pc:sldMkLst>
      </pc:sldChg>
      <pc:sldChg chg="modSp add mod">
        <pc:chgData name="Jarolímková, Adéla" userId="999f5e52-b3b5-4322-ac6a-365c09c88039" providerId="ADAL" clId="{1E9C8667-1D52-4A6E-BE36-2C6B9098250E}" dt="2022-07-20T10:48:42.526" v="142" actId="21"/>
        <pc:sldMkLst>
          <pc:docMk/>
          <pc:sldMk cId="836287527" sldId="260"/>
        </pc:sldMkLst>
        <pc:spChg chg="mod">
          <ac:chgData name="Jarolímková, Adéla" userId="999f5e52-b3b5-4322-ac6a-365c09c88039" providerId="ADAL" clId="{1E9C8667-1D52-4A6E-BE36-2C6B9098250E}" dt="2022-07-20T10:48:42.526" v="142" actId="21"/>
          <ac:spMkLst>
            <pc:docMk/>
            <pc:sldMk cId="836287527" sldId="260"/>
            <ac:spMk id="3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0:48:35.047" v="141" actId="1076"/>
          <ac:spMkLst>
            <pc:docMk/>
            <pc:sldMk cId="836287527" sldId="260"/>
            <ac:spMk id="4" creationId="{00000000-0000-0000-0000-000000000000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994496203" sldId="260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1341363236" sldId="261"/>
        </pc:sldMkLst>
      </pc:sldChg>
      <pc:sldChg chg="modSp add mod">
        <pc:chgData name="Jarolímková, Adéla" userId="999f5e52-b3b5-4322-ac6a-365c09c88039" providerId="ADAL" clId="{1E9C8667-1D52-4A6E-BE36-2C6B9098250E}" dt="2022-07-20T10:52:41.537" v="317" actId="113"/>
        <pc:sldMkLst>
          <pc:docMk/>
          <pc:sldMk cId="2641973819" sldId="261"/>
        </pc:sldMkLst>
        <pc:spChg chg="mod">
          <ac:chgData name="Jarolímková, Adéla" userId="999f5e52-b3b5-4322-ac6a-365c09c88039" providerId="ADAL" clId="{1E9C8667-1D52-4A6E-BE36-2C6B9098250E}" dt="2022-07-20T10:52:41.537" v="317" actId="113"/>
          <ac:spMkLst>
            <pc:docMk/>
            <pc:sldMk cId="2641973819" sldId="261"/>
            <ac:spMk id="3" creationId="{00000000-0000-0000-0000-000000000000}"/>
          </ac:spMkLst>
        </pc:spChg>
      </pc:sldChg>
      <pc:sldChg chg="addSp delSp modSp new mod modClrScheme chgLayout">
        <pc:chgData name="Jarolímková, Adéla" userId="999f5e52-b3b5-4322-ac6a-365c09c88039" providerId="ADAL" clId="{1E9C8667-1D52-4A6E-BE36-2C6B9098250E}" dt="2022-07-20T11:10:11.356" v="470" actId="5793"/>
        <pc:sldMkLst>
          <pc:docMk/>
          <pc:sldMk cId="799120012" sldId="262"/>
        </pc:sldMkLst>
        <pc:spChg chg="mod ord">
          <ac:chgData name="Jarolímková, Adéla" userId="999f5e52-b3b5-4322-ac6a-365c09c88039" providerId="ADAL" clId="{1E9C8667-1D52-4A6E-BE36-2C6B9098250E}" dt="2022-07-20T10:58:11.051" v="363" actId="6549"/>
          <ac:spMkLst>
            <pc:docMk/>
            <pc:sldMk cId="799120012" sldId="262"/>
            <ac:spMk id="2" creationId="{2EC119D9-F573-DBC0-367E-E50535F1885C}"/>
          </ac:spMkLst>
        </pc:spChg>
        <pc:spChg chg="del mod ord">
          <ac:chgData name="Jarolímková, Adéla" userId="999f5e52-b3b5-4322-ac6a-365c09c88039" providerId="ADAL" clId="{1E9C8667-1D52-4A6E-BE36-2C6B9098250E}" dt="2022-07-20T10:49:07.045" v="161" actId="700"/>
          <ac:spMkLst>
            <pc:docMk/>
            <pc:sldMk cId="799120012" sldId="262"/>
            <ac:spMk id="3" creationId="{2CA41BC9-0E45-A589-6979-5FE07EA633A7}"/>
          </ac:spMkLst>
        </pc:spChg>
        <pc:spChg chg="add mod ord">
          <ac:chgData name="Jarolímková, Adéla" userId="999f5e52-b3b5-4322-ac6a-365c09c88039" providerId="ADAL" clId="{1E9C8667-1D52-4A6E-BE36-2C6B9098250E}" dt="2022-07-20T10:49:44.919" v="209" actId="20577"/>
          <ac:spMkLst>
            <pc:docMk/>
            <pc:sldMk cId="799120012" sldId="262"/>
            <ac:spMk id="4" creationId="{53B326E8-E36A-5060-51D2-B8FFA0FE8F1D}"/>
          </ac:spMkLst>
        </pc:spChg>
        <pc:spChg chg="add mod ord">
          <ac:chgData name="Jarolímková, Adéla" userId="999f5e52-b3b5-4322-ac6a-365c09c88039" providerId="ADAL" clId="{1E9C8667-1D52-4A6E-BE36-2C6B9098250E}" dt="2022-07-20T11:10:11.356" v="470" actId="5793"/>
          <ac:spMkLst>
            <pc:docMk/>
            <pc:sldMk cId="799120012" sldId="262"/>
            <ac:spMk id="5" creationId="{176A15CD-5FE5-B6BD-78A1-471F7C9D0017}"/>
          </ac:spMkLst>
        </pc:spChg>
      </pc:sldChg>
      <pc:sldChg chg="modSp add mod">
        <pc:chgData name="Jarolímková, Adéla" userId="999f5e52-b3b5-4322-ac6a-365c09c88039" providerId="ADAL" clId="{1E9C8667-1D52-4A6E-BE36-2C6B9098250E}" dt="2022-07-20T11:37:49.550" v="783" actId="20577"/>
        <pc:sldMkLst>
          <pc:docMk/>
          <pc:sldMk cId="543403701" sldId="308"/>
        </pc:sldMkLst>
        <pc:spChg chg="mod">
          <ac:chgData name="Jarolímková, Adéla" userId="999f5e52-b3b5-4322-ac6a-365c09c88039" providerId="ADAL" clId="{1E9C8667-1D52-4A6E-BE36-2C6B9098250E}" dt="2022-07-20T11:36:35.924" v="726" actId="20577"/>
          <ac:spMkLst>
            <pc:docMk/>
            <pc:sldMk cId="543403701" sldId="308"/>
            <ac:spMk id="2" creationId="{67720E6D-038C-4BE2-8E23-51FF154E5D0C}"/>
          </ac:spMkLst>
        </pc:spChg>
        <pc:spChg chg="mod">
          <ac:chgData name="Jarolímková, Adéla" userId="999f5e52-b3b5-4322-ac6a-365c09c88039" providerId="ADAL" clId="{1E9C8667-1D52-4A6E-BE36-2C6B9098250E}" dt="2022-07-20T11:37:49.550" v="783" actId="20577"/>
          <ac:spMkLst>
            <pc:docMk/>
            <pc:sldMk cId="543403701" sldId="308"/>
            <ac:spMk id="3" creationId="{7A7C34FC-2381-47B8-B10E-5350B32A913A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459747844" sldId="308"/>
        </pc:sldMkLst>
      </pc:sldChg>
      <pc:sldChg chg="modSp add mod">
        <pc:chgData name="Jarolímková, Adéla" userId="999f5e52-b3b5-4322-ac6a-365c09c88039" providerId="ADAL" clId="{1E9C8667-1D52-4A6E-BE36-2C6B9098250E}" dt="2022-07-20T11:09:09.677" v="451" actId="20577"/>
        <pc:sldMkLst>
          <pc:docMk/>
          <pc:sldMk cId="3367526029" sldId="311"/>
        </pc:sldMkLst>
        <pc:spChg chg="mod">
          <ac:chgData name="Jarolímková, Adéla" userId="999f5e52-b3b5-4322-ac6a-365c09c88039" providerId="ADAL" clId="{1E9C8667-1D52-4A6E-BE36-2C6B9098250E}" dt="2022-07-20T11:09:09.677" v="451" actId="20577"/>
          <ac:spMkLst>
            <pc:docMk/>
            <pc:sldMk cId="3367526029" sldId="311"/>
            <ac:spMk id="2" creationId="{63034B63-E020-46BD-B33B-6359F736D45F}"/>
          </ac:spMkLst>
        </pc:spChg>
        <pc:spChg chg="mod">
          <ac:chgData name="Jarolímková, Adéla" userId="999f5e52-b3b5-4322-ac6a-365c09c88039" providerId="ADAL" clId="{1E9C8667-1D52-4A6E-BE36-2C6B9098250E}" dt="2022-07-20T11:06:21.737" v="383" actId="27636"/>
          <ac:spMkLst>
            <pc:docMk/>
            <pc:sldMk cId="3367526029" sldId="311"/>
            <ac:spMk id="3" creationId="{71DEE220-B0BF-4901-AB25-024D43C965A1}"/>
          </ac:spMkLst>
        </pc:spChg>
      </pc:sldChg>
      <pc:sldChg chg="delSp modSp new mod modNotesTx">
        <pc:chgData name="Jarolímková, Adéla" userId="999f5e52-b3b5-4322-ac6a-365c09c88039" providerId="ADAL" clId="{1E9C8667-1D52-4A6E-BE36-2C6B9098250E}" dt="2022-07-20T11:09:36.941" v="465" actId="20577"/>
        <pc:sldMkLst>
          <pc:docMk/>
          <pc:sldMk cId="2146930821" sldId="312"/>
        </pc:sldMkLst>
        <pc:spChg chg="mod">
          <ac:chgData name="Jarolímková, Adéla" userId="999f5e52-b3b5-4322-ac6a-365c09c88039" providerId="ADAL" clId="{1E9C8667-1D52-4A6E-BE36-2C6B9098250E}" dt="2022-07-20T11:07:44.009" v="440" actId="1076"/>
          <ac:spMkLst>
            <pc:docMk/>
            <pc:sldMk cId="2146930821" sldId="312"/>
            <ac:spMk id="2" creationId="{43134E9C-8D24-5E16-9703-2E03632AE697}"/>
          </ac:spMkLst>
        </pc:spChg>
        <pc:spChg chg="del">
          <ac:chgData name="Jarolímková, Adéla" userId="999f5e52-b3b5-4322-ac6a-365c09c88039" providerId="ADAL" clId="{1E9C8667-1D52-4A6E-BE36-2C6B9098250E}" dt="2022-07-20T11:07:28.082" v="438" actId="478"/>
          <ac:spMkLst>
            <pc:docMk/>
            <pc:sldMk cId="2146930821" sldId="312"/>
            <ac:spMk id="3" creationId="{6F885873-0C30-CD6C-4D6B-30FFBD68F763}"/>
          </ac:spMkLst>
        </pc:spChg>
      </pc:sldChg>
      <pc:sldChg chg="modSp add mod">
        <pc:chgData name="Jarolímková, Adéla" userId="999f5e52-b3b5-4322-ac6a-365c09c88039" providerId="ADAL" clId="{1E9C8667-1D52-4A6E-BE36-2C6B9098250E}" dt="2022-07-20T11:15:23.034" v="601" actId="20577"/>
        <pc:sldMkLst>
          <pc:docMk/>
          <pc:sldMk cId="600025514" sldId="313"/>
        </pc:sldMkLst>
        <pc:spChg chg="mod">
          <ac:chgData name="Jarolímková, Adéla" userId="999f5e52-b3b5-4322-ac6a-365c09c88039" providerId="ADAL" clId="{1E9C8667-1D52-4A6E-BE36-2C6B9098250E}" dt="2022-07-20T11:15:23.034" v="601" actId="20577"/>
          <ac:spMkLst>
            <pc:docMk/>
            <pc:sldMk cId="600025514" sldId="313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1:14:52.862" v="584" actId="113"/>
          <ac:spMkLst>
            <pc:docMk/>
            <pc:sldMk cId="600025514" sldId="313"/>
            <ac:spMk id="3" creationId="{00000000-0000-0000-0000-000000000000}"/>
          </ac:spMkLst>
        </pc:spChg>
      </pc:sldChg>
      <pc:sldChg chg="modSp new del mod">
        <pc:chgData name="Jarolímková, Adéla" userId="999f5e52-b3b5-4322-ac6a-365c09c88039" providerId="ADAL" clId="{1E9C8667-1D52-4A6E-BE36-2C6B9098250E}" dt="2022-07-20T11:13:00.137" v="510" actId="47"/>
        <pc:sldMkLst>
          <pc:docMk/>
          <pc:sldMk cId="4081152862" sldId="313"/>
        </pc:sldMkLst>
        <pc:spChg chg="mod">
          <ac:chgData name="Jarolímková, Adéla" userId="999f5e52-b3b5-4322-ac6a-365c09c88039" providerId="ADAL" clId="{1E9C8667-1D52-4A6E-BE36-2C6B9098250E}" dt="2022-07-20T11:12:28.706" v="509" actId="20577"/>
          <ac:spMkLst>
            <pc:docMk/>
            <pc:sldMk cId="4081152862" sldId="313"/>
            <ac:spMk id="2" creationId="{96C6589F-4737-CBCB-DB2B-B73DEE292204}"/>
          </ac:spMkLst>
        </pc:spChg>
      </pc:sldChg>
      <pc:sldChg chg="delSp modSp new mod modNotesTx">
        <pc:chgData name="Jarolímková, Adéla" userId="999f5e52-b3b5-4322-ac6a-365c09c88039" providerId="ADAL" clId="{1E9C8667-1D52-4A6E-BE36-2C6B9098250E}" dt="2022-07-20T11:36:13.612" v="711" actId="20577"/>
        <pc:sldMkLst>
          <pc:docMk/>
          <pc:sldMk cId="703797663" sldId="314"/>
        </pc:sldMkLst>
        <pc:spChg chg="mod">
          <ac:chgData name="Jarolímková, Adéla" userId="999f5e52-b3b5-4322-ac6a-365c09c88039" providerId="ADAL" clId="{1E9C8667-1D52-4A6E-BE36-2C6B9098250E}" dt="2022-07-20T11:35:22.924" v="632" actId="20577"/>
          <ac:spMkLst>
            <pc:docMk/>
            <pc:sldMk cId="703797663" sldId="314"/>
            <ac:spMk id="2" creationId="{6E9B6DDA-4030-8A4E-6187-D2922BC7EE8C}"/>
          </ac:spMkLst>
        </pc:spChg>
        <pc:spChg chg="del">
          <ac:chgData name="Jarolímková, Adéla" userId="999f5e52-b3b5-4322-ac6a-365c09c88039" providerId="ADAL" clId="{1E9C8667-1D52-4A6E-BE36-2C6B9098250E}" dt="2022-07-20T11:35:10.761" v="603" actId="478"/>
          <ac:spMkLst>
            <pc:docMk/>
            <pc:sldMk cId="703797663" sldId="314"/>
            <ac:spMk id="3" creationId="{F2974624-A4D7-3D94-041A-F455F3E85681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321533899" sldId="323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441473166" sldId="324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588533961" sldId="325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111185326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20F6-3E77-4121-B4DC-B40DBC6B2739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81A86-9A9D-4D87-AD67-F0527EF51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73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98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73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20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4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0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9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71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46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40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3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8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ric.ed.gov/fulltext/EJ1265379.pdf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1-vzdelavani" TargetMode="External"/><Relationship Id="rId2" Type="http://schemas.openxmlformats.org/officeDocument/2006/relationships/hyperlink" Target="http://nesstar.soc.cas.cz/webvie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ecd-ilibrary.org/education" TargetMode="External"/><Relationship Id="rId4" Type="http://schemas.openxmlformats.org/officeDocument/2006/relationships/hyperlink" Target="https://ec.europa.eu/eurostat/web/education-and-training/overvie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ric.ed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Informační systémy pro pedagogy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6. Databáze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49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1170" y="593181"/>
            <a:ext cx="7729728" cy="1188720"/>
          </a:xfrm>
        </p:spPr>
        <p:txBody>
          <a:bodyPr/>
          <a:lstStyle/>
          <a:p>
            <a:r>
              <a:rPr lang="cs-CZ" dirty="0"/>
              <a:t>ERIC – detailní záznam článku</a:t>
            </a:r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6" y="2011363"/>
            <a:ext cx="9524863" cy="3767137"/>
          </a:xfrm>
        </p:spPr>
      </p:pic>
      <p:sp>
        <p:nvSpPr>
          <p:cNvPr id="5" name="Řečová bublina: obdélníkový bublinový popisek se zakulacenými rohy 4"/>
          <p:cNvSpPr/>
          <p:nvPr/>
        </p:nvSpPr>
        <p:spPr>
          <a:xfrm>
            <a:off x="2388596" y="3392105"/>
            <a:ext cx="1944216" cy="864096"/>
          </a:xfrm>
          <a:prstGeom prst="wedgeRoundRectCallout">
            <a:avLst>
              <a:gd name="adj1" fmla="val -22976"/>
              <a:gd name="adj2" fmla="val -98392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zdrojového časopisu</a:t>
            </a:r>
          </a:p>
        </p:txBody>
      </p:sp>
      <p:sp>
        <p:nvSpPr>
          <p:cNvPr id="6" name="Řečová bublina: obdélníkový bublinový popisek se zakulacenými rohy 4"/>
          <p:cNvSpPr/>
          <p:nvPr/>
        </p:nvSpPr>
        <p:spPr>
          <a:xfrm>
            <a:off x="5081029" y="3435237"/>
            <a:ext cx="1944216" cy="864096"/>
          </a:xfrm>
          <a:prstGeom prst="wedgeRoundRectCallout">
            <a:avLst>
              <a:gd name="adj1" fmla="val -40012"/>
              <a:gd name="adj2" fmla="val -9512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Ročník (v), číslo (n), stránky (p), rok vydání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26034" y="5733256"/>
            <a:ext cx="3426351" cy="369332"/>
          </a:xfrm>
          <a:prstGeom prst="rect">
            <a:avLst/>
          </a:prstGeom>
          <a:solidFill>
            <a:schemeClr val="accent1"/>
          </a:solidFill>
          <a:ln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Údaje důležité pro vytvoření citace</a:t>
            </a:r>
          </a:p>
        </p:txBody>
      </p:sp>
    </p:spTree>
    <p:extLst>
      <p:ext uri="{BB962C8B-B14F-4D97-AF65-F5344CB8AC3E}">
        <p14:creationId xmlns:p14="http://schemas.microsoft.com/office/powerpoint/2010/main" val="84959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9502" y="476511"/>
            <a:ext cx="7729728" cy="1188720"/>
          </a:xfrm>
        </p:spPr>
        <p:txBody>
          <a:bodyPr/>
          <a:lstStyle/>
          <a:p>
            <a:r>
              <a:rPr lang="cs-CZ" dirty="0"/>
              <a:t>ERIC - fulltext</a:t>
            </a:r>
          </a:p>
        </p:txBody>
      </p:sp>
      <p:pic>
        <p:nvPicPr>
          <p:cNvPr id="13" name="Zástupný symbol pro obsah 12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83" y="2011363"/>
            <a:ext cx="4953908" cy="3767137"/>
          </a:xfrm>
        </p:spPr>
      </p:pic>
      <p:sp>
        <p:nvSpPr>
          <p:cNvPr id="5" name="Řečová bublina: obdélníkový bublinový popisek se zakulacenými rohy 4"/>
          <p:cNvSpPr/>
          <p:nvPr/>
        </p:nvSpPr>
        <p:spPr>
          <a:xfrm>
            <a:off x="6585875" y="1784540"/>
            <a:ext cx="1944216" cy="864096"/>
          </a:xfrm>
          <a:prstGeom prst="wedgeRoundRectCallout">
            <a:avLst>
              <a:gd name="adj1" fmla="val -79156"/>
              <a:gd name="adj2" fmla="val 21478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zdrojového časopisu</a:t>
            </a:r>
          </a:p>
        </p:txBody>
      </p:sp>
      <p:sp>
        <p:nvSpPr>
          <p:cNvPr id="6" name="Řečová bublina: obdélníkový bublinový popisek se zakulacenými rohy 4"/>
          <p:cNvSpPr/>
          <p:nvPr/>
        </p:nvSpPr>
        <p:spPr>
          <a:xfrm>
            <a:off x="1862820" y="2958648"/>
            <a:ext cx="1944216" cy="864096"/>
          </a:xfrm>
          <a:prstGeom prst="wedgeRoundRectCallout">
            <a:avLst>
              <a:gd name="adj1" fmla="val 93836"/>
              <a:gd name="adj2" fmla="val 51192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Ročník (Vol.), číslo (No.), rok vydání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93748" y="5914147"/>
            <a:ext cx="2771800" cy="646331"/>
          </a:xfrm>
          <a:prstGeom prst="rect">
            <a:avLst/>
          </a:prstGeom>
          <a:solidFill>
            <a:schemeClr val="accent1"/>
          </a:solidFill>
          <a:ln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Údaje důležité pro vytvoření citace</a:t>
            </a:r>
          </a:p>
        </p:txBody>
      </p:sp>
      <p:sp>
        <p:nvSpPr>
          <p:cNvPr id="8" name="Řečová bublina: obdélníkový bublinový popisek se zakulacenými rohy 4"/>
          <p:cNvSpPr/>
          <p:nvPr/>
        </p:nvSpPr>
        <p:spPr>
          <a:xfrm>
            <a:off x="8452673" y="4401337"/>
            <a:ext cx="1944216" cy="864096"/>
          </a:xfrm>
          <a:prstGeom prst="wedgeRoundRectCallout">
            <a:avLst>
              <a:gd name="adj1" fmla="val -67349"/>
              <a:gd name="adj2" fmla="val -46017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článku</a:t>
            </a:r>
          </a:p>
        </p:txBody>
      </p:sp>
      <p:sp>
        <p:nvSpPr>
          <p:cNvPr id="9" name="Řečová bublina: obdélníkový bublinový popisek se zakulacenými rohy 4"/>
          <p:cNvSpPr/>
          <p:nvPr/>
        </p:nvSpPr>
        <p:spPr>
          <a:xfrm>
            <a:off x="1919536" y="5373216"/>
            <a:ext cx="1944216" cy="864096"/>
          </a:xfrm>
          <a:prstGeom prst="wedgeRoundRectCallout">
            <a:avLst>
              <a:gd name="adj1" fmla="val 100065"/>
              <a:gd name="adj2" fmla="val -31907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Autoři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81200" y="6470765"/>
            <a:ext cx="4573496" cy="307777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cs-CZ" sz="1400" dirty="0"/>
              <a:t>Celý článek - </a:t>
            </a:r>
            <a:r>
              <a:rPr lang="cs-CZ" sz="1400" dirty="0">
                <a:hlinkClick r:id="rId3"/>
              </a:rPr>
              <a:t>https://files.eric.ed.gov/fulltext/EJ1265379.pdf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45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8273" y="613066"/>
            <a:ext cx="7729728" cy="1188720"/>
          </a:xfrm>
        </p:spPr>
        <p:txBody>
          <a:bodyPr/>
          <a:lstStyle/>
          <a:p>
            <a:r>
              <a:rPr lang="cs-CZ" dirty="0"/>
              <a:t>ERIC Thesaurus</a:t>
            </a:r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45" y="2011363"/>
            <a:ext cx="5505385" cy="3767137"/>
          </a:xfrm>
        </p:spPr>
      </p:pic>
      <p:sp>
        <p:nvSpPr>
          <p:cNvPr id="6" name="Řečová bublina: obdélníkový bublinový popisek se zakulacenými rohy 5"/>
          <p:cNvSpPr/>
          <p:nvPr/>
        </p:nvSpPr>
        <p:spPr>
          <a:xfrm>
            <a:off x="5663952" y="2780928"/>
            <a:ext cx="2664296" cy="1296144"/>
          </a:xfrm>
          <a:prstGeom prst="wedgeRoundRectCallout">
            <a:avLst>
              <a:gd name="adj1" fmla="val -75086"/>
              <a:gd name="adj2" fmla="val -48108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 vyhledávání výběrem z tezauru můžeme použít vždy jen jeden deskriptor</a:t>
            </a:r>
          </a:p>
        </p:txBody>
      </p:sp>
    </p:spTree>
    <p:extLst>
      <p:ext uri="{BB962C8B-B14F-4D97-AF65-F5344CB8AC3E}">
        <p14:creationId xmlns:p14="http://schemas.microsoft.com/office/powerpoint/2010/main" val="99113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Ultimate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Multidisciplinární databáze doplněná o plné texty</a:t>
            </a:r>
          </a:p>
          <a:p>
            <a:r>
              <a:rPr lang="cs-CZ" dirty="0"/>
              <a:t>Databáze firmy EBSCO - vyhledávání podobné jako UKAŽ</a:t>
            </a:r>
          </a:p>
        </p:txBody>
      </p:sp>
    </p:spTree>
    <p:extLst>
      <p:ext uri="{BB962C8B-B14F-4D97-AF65-F5344CB8AC3E}">
        <p14:creationId xmlns:p14="http://schemas.microsoft.com/office/powerpoint/2010/main" val="35875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1409" y="351849"/>
            <a:ext cx="7729728" cy="1188720"/>
          </a:xfrm>
        </p:spPr>
        <p:txBody>
          <a:bodyPr/>
          <a:lstStyle/>
          <a:p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Ultimate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5" y="1696212"/>
            <a:ext cx="6401693" cy="1400370"/>
          </a:xfrm>
          <a:ln>
            <a:solidFill>
              <a:schemeClr val="accent1"/>
            </a:solidFill>
          </a:ln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09" y="2966100"/>
            <a:ext cx="7077789" cy="3734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848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Ultimate</a:t>
            </a:r>
            <a:endParaRPr lang="cs-CZ" dirty="0"/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78" y="2429653"/>
            <a:ext cx="6519644" cy="3767137"/>
          </a:xfrm>
        </p:spPr>
      </p:pic>
    </p:spTree>
    <p:extLst>
      <p:ext uri="{BB962C8B-B14F-4D97-AF65-F5344CB8AC3E}">
        <p14:creationId xmlns:p14="http://schemas.microsoft.com/office/powerpoint/2010/main" val="414608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D060B-3228-4B72-BDC2-0CB92A5C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 o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3318B-BE7B-46B6-9853-FE54A5712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54864" tIns="91440" rIns="91440" bIns="45720" rtlCol="0" anchor="t">
            <a:normAutofit/>
          </a:bodyPr>
          <a:lstStyle/>
          <a:p>
            <a:pPr marL="438785"/>
            <a:r>
              <a:rPr lang="cs-CZ" dirty="0"/>
              <a:t>Statistiky, dotazníková a jiná šetření</a:t>
            </a:r>
          </a:p>
          <a:p>
            <a:pPr marL="438785"/>
            <a:r>
              <a:rPr lang="cs-CZ" dirty="0">
                <a:hlinkClick r:id="rId2"/>
              </a:rPr>
              <a:t>Český sociálně vědní datový archiv</a:t>
            </a:r>
          </a:p>
          <a:p>
            <a:pPr lvl="2"/>
            <a:r>
              <a:rPr lang="cs-CZ" dirty="0"/>
              <a:t>Výzkumy mládeže, středoškoláků, vysokoškoláků</a:t>
            </a:r>
          </a:p>
          <a:p>
            <a:pPr lvl="2"/>
            <a:r>
              <a:rPr lang="cs-CZ" dirty="0"/>
              <a:t>Pro registrované uživatele možnost přístupu k primárním datům</a:t>
            </a:r>
          </a:p>
          <a:p>
            <a:pPr marL="438785"/>
            <a:r>
              <a:rPr lang="cs-CZ" dirty="0">
                <a:hlinkClick r:id="rId3"/>
              </a:rPr>
              <a:t>Český statistický úřad - vzdělávání</a:t>
            </a:r>
          </a:p>
          <a:p>
            <a:pPr marL="438785"/>
            <a:r>
              <a:rPr lang="cs-CZ" dirty="0">
                <a:hlinkClick r:id="rId4"/>
              </a:rPr>
              <a:t>Eurostat – Education and training</a:t>
            </a:r>
          </a:p>
          <a:p>
            <a:pPr marL="438785"/>
            <a:r>
              <a:rPr lang="cs-CZ" dirty="0">
                <a:hlinkClick r:id="rId5"/>
              </a:rPr>
              <a:t>OECD iLibrary - Education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28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použít přímo databázi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Přesnější vyhledávání</a:t>
            </a:r>
          </a:p>
          <a:p>
            <a:r>
              <a:rPr lang="cs-CZ" dirty="0"/>
              <a:t>Tezaurus – sjednocení terminologie, hierarchická struktura</a:t>
            </a:r>
          </a:p>
        </p:txBody>
      </p:sp>
    </p:spTree>
    <p:extLst>
      <p:ext uri="{BB962C8B-B14F-4D97-AF65-F5344CB8AC3E}">
        <p14:creationId xmlns:p14="http://schemas.microsoft.com/office/powerpoint/2010/main" val="291275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ERIC =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Center</a:t>
            </a:r>
          </a:p>
          <a:p>
            <a:r>
              <a:rPr lang="cs-CZ" dirty="0">
                <a:hlinkClick r:id="rId2"/>
              </a:rPr>
              <a:t>http://eric.ed.gov</a:t>
            </a:r>
            <a:r>
              <a:rPr lang="cs-CZ" dirty="0"/>
              <a:t> </a:t>
            </a:r>
          </a:p>
          <a:p>
            <a:r>
              <a:rPr lang="cs-CZ" dirty="0"/>
              <a:t>Volně přístupná databáze</a:t>
            </a:r>
          </a:p>
          <a:p>
            <a:r>
              <a:rPr lang="cs-CZ" dirty="0"/>
              <a:t>Bibliografické záznamy, některé fulltexty volně dostupné</a:t>
            </a:r>
          </a:p>
        </p:txBody>
      </p:sp>
    </p:spTree>
    <p:extLst>
      <p:ext uri="{BB962C8B-B14F-4D97-AF65-F5344CB8AC3E}">
        <p14:creationId xmlns:p14="http://schemas.microsoft.com/office/powerpoint/2010/main" val="332731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21" y="2616193"/>
            <a:ext cx="7582958" cy="3724795"/>
          </a:xfrm>
        </p:spPr>
      </p:pic>
    </p:spTree>
    <p:extLst>
      <p:ext uri="{BB962C8B-B14F-4D97-AF65-F5344CB8AC3E}">
        <p14:creationId xmlns:p14="http://schemas.microsoft.com/office/powerpoint/2010/main" val="41437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8273" y="569696"/>
            <a:ext cx="7729728" cy="1188720"/>
          </a:xfrm>
        </p:spPr>
        <p:txBody>
          <a:bodyPr/>
          <a:lstStyle/>
          <a:p>
            <a:r>
              <a:rPr lang="cs-CZ" dirty="0"/>
              <a:t>ERIC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37" y="2011363"/>
            <a:ext cx="7011200" cy="3767137"/>
          </a:xfrm>
        </p:spPr>
      </p:pic>
      <p:sp>
        <p:nvSpPr>
          <p:cNvPr id="5" name="Řečová bublina: obdélníkový bublinový popisek se zakulacenými rohy 4"/>
          <p:cNvSpPr/>
          <p:nvPr/>
        </p:nvSpPr>
        <p:spPr>
          <a:xfrm>
            <a:off x="8544272" y="3472737"/>
            <a:ext cx="1944216" cy="864096"/>
          </a:xfrm>
          <a:prstGeom prst="wedgeRoundRectCallout">
            <a:avLst>
              <a:gd name="adj1" fmla="val -15770"/>
              <a:gd name="adj2" fmla="val -6632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Plný text článku dostupný přímo</a:t>
            </a:r>
          </a:p>
        </p:txBody>
      </p:sp>
      <p:sp>
        <p:nvSpPr>
          <p:cNvPr id="6" name="Řečová bublina: obdélníkový bublinový popisek se zakulacenými rohy 5"/>
          <p:cNvSpPr/>
          <p:nvPr/>
        </p:nvSpPr>
        <p:spPr>
          <a:xfrm>
            <a:off x="2927648" y="5889621"/>
            <a:ext cx="5976664" cy="818169"/>
          </a:xfrm>
          <a:prstGeom prst="wedgeRoundRectCallout">
            <a:avLst>
              <a:gd name="adj1" fmla="val 54128"/>
              <a:gd name="adj2" fmla="val -3876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Plný text je přístupný  přes vydavatele, pokud jsme v síti UK, může se nám otevřít přímo, pro zjištění skutečné dostupnosti můžeme také využít službu UKAŽ</a:t>
            </a:r>
          </a:p>
        </p:txBody>
      </p:sp>
    </p:spTree>
    <p:extLst>
      <p:ext uri="{BB962C8B-B14F-4D97-AF65-F5344CB8AC3E}">
        <p14:creationId xmlns:p14="http://schemas.microsoft.com/office/powerpoint/2010/main" val="178629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65219"/>
            <a:ext cx="7729728" cy="1188720"/>
          </a:xfrm>
        </p:spPr>
        <p:txBody>
          <a:bodyPr/>
          <a:lstStyle/>
          <a:p>
            <a:r>
              <a:rPr lang="cs-CZ" dirty="0"/>
              <a:t>ERIC – použití operátorů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6" y="1781266"/>
            <a:ext cx="8490969" cy="4680448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/>
          <p:cNvSpPr/>
          <p:nvPr/>
        </p:nvSpPr>
        <p:spPr>
          <a:xfrm>
            <a:off x="4943872" y="3212976"/>
            <a:ext cx="4320480" cy="1224136"/>
          </a:xfrm>
          <a:prstGeom prst="wedgeRoundRectCallout">
            <a:avLst>
              <a:gd name="adj1" fmla="val -29072"/>
              <a:gd name="adj2" fmla="val -113358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Můžeme použít operátory OR (alespoň jedno ze slov) nebo AND (všechna slova).</a:t>
            </a:r>
          </a:p>
          <a:p>
            <a:pPr algn="ctr"/>
            <a:r>
              <a:rPr lang="cs-CZ" dirty="0"/>
              <a:t>Slova spojená OR musí být v závorce.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70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3384" y="445865"/>
            <a:ext cx="7729728" cy="1188720"/>
          </a:xfrm>
        </p:spPr>
        <p:txBody>
          <a:bodyPr/>
          <a:lstStyle/>
          <a:p>
            <a:r>
              <a:rPr lang="cs-CZ" dirty="0"/>
              <a:t>ERIC – vyhledávání v názvu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700809"/>
            <a:ext cx="8229600" cy="3217677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68" y="3375870"/>
            <a:ext cx="8100392" cy="3248322"/>
          </a:xfrm>
          <a:prstGeom prst="rect">
            <a:avLst/>
          </a:prstGeom>
        </p:spPr>
      </p:pic>
      <p:sp>
        <p:nvSpPr>
          <p:cNvPr id="6" name="Řečová bublina: obdélníkový bublinový popisek se zakulacenými rohy 4"/>
          <p:cNvSpPr/>
          <p:nvPr/>
        </p:nvSpPr>
        <p:spPr>
          <a:xfrm>
            <a:off x="4079776" y="2445550"/>
            <a:ext cx="5184576" cy="864096"/>
          </a:xfrm>
          <a:prstGeom prst="wedgeRoundRectCallout">
            <a:avLst>
              <a:gd name="adj1" fmla="val -20936"/>
              <a:gd name="adj2" fmla="val -74877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Jetliže</a:t>
            </a:r>
            <a:r>
              <a:rPr lang="cs-CZ" dirty="0"/>
              <a:t> před klíčovými slovy použijeme </a:t>
            </a:r>
            <a:r>
              <a:rPr lang="cs-CZ" dirty="0" err="1"/>
              <a:t>title</a:t>
            </a:r>
            <a:r>
              <a:rPr lang="cs-CZ" dirty="0"/>
              <a:t>:, systém vyhledá články s daným slovem/frází v názvu.</a:t>
            </a:r>
          </a:p>
        </p:txBody>
      </p:sp>
      <p:sp>
        <p:nvSpPr>
          <p:cNvPr id="7" name="Řečová bublina: obdélníkový bublinový popisek se zakulacenými rohy 4"/>
          <p:cNvSpPr/>
          <p:nvPr/>
        </p:nvSpPr>
        <p:spPr>
          <a:xfrm>
            <a:off x="5015880" y="4054389"/>
            <a:ext cx="5194920" cy="864096"/>
          </a:xfrm>
          <a:prstGeom prst="wedgeRoundRectCallout">
            <a:avLst>
              <a:gd name="adj1" fmla="val -31060"/>
              <a:gd name="adj2" fmla="val -68464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případě více slov, která nemusí být těsně vedle sebe zopakujeme </a:t>
            </a:r>
            <a:r>
              <a:rPr lang="cs-CZ" dirty="0" err="1"/>
              <a:t>title</a:t>
            </a:r>
            <a:r>
              <a:rPr lang="cs-CZ" dirty="0"/>
              <a:t>: před každým z nich.</a:t>
            </a:r>
          </a:p>
        </p:txBody>
      </p:sp>
    </p:spTree>
    <p:extLst>
      <p:ext uri="{BB962C8B-B14F-4D97-AF65-F5344CB8AC3E}">
        <p14:creationId xmlns:p14="http://schemas.microsoft.com/office/powerpoint/2010/main" val="345002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– další užitečná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author:biljsma</a:t>
            </a:r>
            <a:endParaRPr lang="cs-CZ" dirty="0"/>
          </a:p>
          <a:p>
            <a:r>
              <a:rPr lang="cs-CZ" dirty="0"/>
              <a:t>pubyear:2019</a:t>
            </a:r>
          </a:p>
          <a:p>
            <a:pPr lvl="1"/>
            <a:r>
              <a:rPr lang="cs-CZ" dirty="0"/>
              <a:t>nelze zadat rozmezí</a:t>
            </a:r>
          </a:p>
        </p:txBody>
      </p:sp>
    </p:spTree>
    <p:extLst>
      <p:ext uri="{BB962C8B-B14F-4D97-AF65-F5344CB8AC3E}">
        <p14:creationId xmlns:p14="http://schemas.microsoft.com/office/powerpoint/2010/main" val="426585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– stručný záznam článku</a:t>
            </a:r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11" y="3463220"/>
            <a:ext cx="8009314" cy="1371719"/>
          </a:xfrm>
        </p:spPr>
      </p:pic>
      <p:sp>
        <p:nvSpPr>
          <p:cNvPr id="5" name="Řečová bublina: obdélníkový bublinový popisek se zakulacenými rohy 4"/>
          <p:cNvSpPr/>
          <p:nvPr/>
        </p:nvSpPr>
        <p:spPr>
          <a:xfrm>
            <a:off x="4842681" y="2184345"/>
            <a:ext cx="1944216" cy="864096"/>
          </a:xfrm>
          <a:prstGeom prst="wedgeRoundRectCallout">
            <a:avLst>
              <a:gd name="adj1" fmla="val 20064"/>
              <a:gd name="adj2" fmla="val 11004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článku</a:t>
            </a:r>
          </a:p>
        </p:txBody>
      </p:sp>
      <p:sp>
        <p:nvSpPr>
          <p:cNvPr id="6" name="Řečová bublina: obdélníkový bublinový popisek se zakulacenými rohy 4"/>
          <p:cNvSpPr/>
          <p:nvPr/>
        </p:nvSpPr>
        <p:spPr>
          <a:xfrm>
            <a:off x="1964577" y="4674373"/>
            <a:ext cx="1944216" cy="864096"/>
          </a:xfrm>
          <a:prstGeom prst="wedgeRoundRectCallout">
            <a:avLst>
              <a:gd name="adj1" fmla="val 30420"/>
              <a:gd name="adj2" fmla="val -139378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Autoři</a:t>
            </a:r>
          </a:p>
        </p:txBody>
      </p:sp>
      <p:sp>
        <p:nvSpPr>
          <p:cNvPr id="7" name="Řečová bublina: obdélníkový bublinový popisek se zakulacenými rohy 4"/>
          <p:cNvSpPr/>
          <p:nvPr/>
        </p:nvSpPr>
        <p:spPr>
          <a:xfrm>
            <a:off x="6354849" y="4936794"/>
            <a:ext cx="1944216" cy="864096"/>
          </a:xfrm>
          <a:prstGeom prst="wedgeRoundRectCallout">
            <a:avLst>
              <a:gd name="adj1" fmla="val -48916"/>
              <a:gd name="adj2" fmla="val -152297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časopisu a rok vydání</a:t>
            </a:r>
          </a:p>
        </p:txBody>
      </p:sp>
    </p:spTree>
    <p:extLst>
      <p:ext uri="{BB962C8B-B14F-4D97-AF65-F5344CB8AC3E}">
        <p14:creationId xmlns:p14="http://schemas.microsoft.com/office/powerpoint/2010/main" val="19218593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4" ma:contentTypeDescription="Vytvoří nový dokument" ma:contentTypeScope="" ma:versionID="b21c04337f83df065a9a168ff1e69cfa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aca369440ffaccec0bdce9cc02bb016d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14857C-8AF2-4265-BE1D-B224AC8A5EB0}">
  <ds:schemaRefs>
    <ds:schemaRef ds:uri="ad9319be-0f24-4bac-9f91-d45c695379bf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4154ce8-de10-43e5-bac2-7607c4efa263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461519-2DB2-4E95-839F-895C2C9E8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0CB0A9-10B3-442D-BCCC-349C1D0EE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360</TotalTime>
  <Words>302</Words>
  <Application>Microsoft Office PowerPoint</Application>
  <PresentationFormat>Širokoúhlá obrazovka</PresentationFormat>
  <Paragraphs>54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Parcel</vt:lpstr>
      <vt:lpstr>Informační systémy pro pedagogy</vt:lpstr>
      <vt:lpstr>Proč použít přímo databázi</vt:lpstr>
      <vt:lpstr>ERIC</vt:lpstr>
      <vt:lpstr>ERIC</vt:lpstr>
      <vt:lpstr>ERIC</vt:lpstr>
      <vt:lpstr>ERIC – použití operátorů</vt:lpstr>
      <vt:lpstr>ERIC – vyhledávání v názvu</vt:lpstr>
      <vt:lpstr>ERIC – další užitečná pole</vt:lpstr>
      <vt:lpstr>ERIC – stručný záznam článku</vt:lpstr>
      <vt:lpstr>ERIC – detailní záznam článku</vt:lpstr>
      <vt:lpstr>ERIC - fulltext</vt:lpstr>
      <vt:lpstr>ERIC Thesaurus</vt:lpstr>
      <vt:lpstr>Academic Search Ultimate</vt:lpstr>
      <vt:lpstr>Academic Search Ultimate</vt:lpstr>
      <vt:lpstr>Academic Search Ultimate</vt:lpstr>
      <vt:lpstr>Zdroje dat o vzdělávání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do EIZ z oblasti informační vědy a knihovnictví</dc:title>
  <dc:creator>Jarolímková, Adéla</dc:creator>
  <cp:lastModifiedBy>Jarolímková, Adéla</cp:lastModifiedBy>
  <cp:revision>19</cp:revision>
  <dcterms:created xsi:type="dcterms:W3CDTF">2022-07-19T12:10:18Z</dcterms:created>
  <dcterms:modified xsi:type="dcterms:W3CDTF">2022-07-22T11:54:06Z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