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6" r:id="rId1"/>
  </p:sldMasterIdLst>
  <p:sldIdLst>
    <p:sldId id="256" r:id="rId2"/>
    <p:sldId id="259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55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4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6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1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5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0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43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5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6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58A7B327-35EE-44E9-8CE4-4DD5744B6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3BE569-2464-2D32-9B9C-5548C38E6F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723013"/>
            <a:ext cx="10515600" cy="3094068"/>
          </a:xfrm>
        </p:spPr>
        <p:txBody>
          <a:bodyPr>
            <a:normAutofit/>
          </a:bodyPr>
          <a:lstStyle/>
          <a:p>
            <a:r>
              <a:rPr lang="cs-CZ" sz="8000" b="1"/>
              <a:t>Volgorde voorwerpen</a:t>
            </a:r>
          </a:p>
        </p:txBody>
      </p:sp>
      <p:sp useBgFill="1">
        <p:nvSpPr>
          <p:cNvPr id="85" name="Rectangle 84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4193001"/>
            <a:ext cx="10515599" cy="822960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62ECCAD-E197-719C-01DB-3F8A793A04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0089" y="4315710"/>
            <a:ext cx="9751823" cy="582612"/>
          </a:xfrm>
          <a:noFill/>
        </p:spPr>
        <p:txBody>
          <a:bodyPr anchor="ctr">
            <a:normAutofit/>
          </a:bodyPr>
          <a:lstStyle/>
          <a:p>
            <a:r>
              <a:rPr lang="cs-CZ" sz="2000"/>
              <a:t>Voorwerp, deel II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4650963"/>
            <a:ext cx="109728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250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E8A60-AB37-8A1F-2262-9A147985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b="1" dirty="0"/>
              <a:t>De onderlinge plaatsing van lijdend voorwerp en indirect object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9A542C-9A15-586E-92F4-B3CBCD6109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013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De </a:t>
            </a:r>
            <a:r>
              <a:rPr lang="cs-CZ" dirty="0" err="1"/>
              <a:t>regel</a:t>
            </a:r>
            <a:r>
              <a:rPr lang="cs-CZ" dirty="0"/>
              <a:t>: </a:t>
            </a:r>
            <a:r>
              <a:rPr lang="nl-NL" b="1" dirty="0"/>
              <a:t>het </a:t>
            </a:r>
            <a:r>
              <a:rPr lang="cs-CZ" b="1" dirty="0" err="1">
                <a:solidFill>
                  <a:schemeClr val="accent1"/>
                </a:solidFill>
              </a:rPr>
              <a:t>meewerkend</a:t>
            </a:r>
            <a:r>
              <a:rPr lang="nl-NL" b="1" dirty="0">
                <a:solidFill>
                  <a:schemeClr val="accent1"/>
                </a:solidFill>
              </a:rPr>
              <a:t> </a:t>
            </a:r>
            <a:r>
              <a:rPr lang="cs-CZ" b="1" dirty="0" err="1">
                <a:solidFill>
                  <a:schemeClr val="accent1"/>
                </a:solidFill>
              </a:rPr>
              <a:t>voorwerp</a:t>
            </a:r>
            <a:r>
              <a:rPr lang="cs-CZ" b="1" dirty="0">
                <a:solidFill>
                  <a:schemeClr val="accent1"/>
                </a:solidFill>
              </a:rPr>
              <a:t> </a:t>
            </a:r>
            <a:r>
              <a:rPr lang="nl-NL" b="1" dirty="0"/>
              <a:t>staat voor het </a:t>
            </a:r>
            <a:r>
              <a:rPr lang="nl-NL" b="1" dirty="0">
                <a:solidFill>
                  <a:srgbClr val="FF0000"/>
                </a:solidFill>
              </a:rPr>
              <a:t>lijdend voorwerp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 err="1"/>
              <a:t>Drie</a:t>
            </a:r>
            <a:r>
              <a:rPr lang="cs-CZ" dirty="0"/>
              <a:t> </a:t>
            </a:r>
            <a:r>
              <a:rPr lang="cs-CZ" dirty="0" err="1"/>
              <a:t>uitzonderingen</a:t>
            </a:r>
            <a:r>
              <a:rPr lang="cs-CZ" dirty="0"/>
              <a:t>:</a:t>
            </a:r>
          </a:p>
          <a:p>
            <a:pPr lvl="1"/>
            <a:r>
              <a:rPr lang="nl-NL" dirty="0"/>
              <a:t>het/’t gaat als lijdend voorwerp altijd aan het </a:t>
            </a:r>
            <a:r>
              <a:rPr lang="cs-CZ" dirty="0" err="1"/>
              <a:t>meewerkend</a:t>
            </a:r>
            <a:r>
              <a:rPr lang="cs-CZ" dirty="0"/>
              <a:t> </a:t>
            </a:r>
            <a:r>
              <a:rPr lang="cs-CZ" dirty="0" err="1"/>
              <a:t>voorwerp</a:t>
            </a:r>
            <a:r>
              <a:rPr lang="cs-CZ" dirty="0"/>
              <a:t> </a:t>
            </a:r>
            <a:r>
              <a:rPr lang="nl-NL" dirty="0"/>
              <a:t>vooraf</a:t>
            </a:r>
            <a:endParaRPr lang="cs-CZ" dirty="0"/>
          </a:p>
          <a:p>
            <a:pPr lvl="2"/>
            <a:r>
              <a:rPr lang="nl-NL" i="1" strike="sngStrike" dirty="0"/>
              <a:t>Ik heb </a:t>
            </a:r>
            <a:r>
              <a:rPr lang="nl-NL" i="1" strike="sngStrike" dirty="0">
                <a:solidFill>
                  <a:schemeClr val="accent1"/>
                </a:solidFill>
              </a:rPr>
              <a:t>hem</a:t>
            </a:r>
            <a:r>
              <a:rPr lang="nl-NL" i="1" strike="sngStrike" dirty="0"/>
              <a:t> </a:t>
            </a:r>
            <a:r>
              <a:rPr lang="nl-NL" i="1" strike="sngStrike" dirty="0">
                <a:solidFill>
                  <a:srgbClr val="FF0000"/>
                </a:solidFill>
              </a:rPr>
              <a:t>het </a:t>
            </a:r>
            <a:r>
              <a:rPr lang="nl-NL" i="1" strike="sngStrike" dirty="0"/>
              <a:t>gisteren gegeven. </a:t>
            </a:r>
            <a:r>
              <a:rPr lang="cs-CZ" i="1" dirty="0"/>
              <a:t> -&gt; </a:t>
            </a:r>
            <a:r>
              <a:rPr lang="nl-NL" i="1" dirty="0"/>
              <a:t>Ik heb </a:t>
            </a:r>
            <a:r>
              <a:rPr lang="nl-NL" i="1" dirty="0">
                <a:solidFill>
                  <a:srgbClr val="FF0000"/>
                </a:solidFill>
              </a:rPr>
              <a:t>het</a:t>
            </a:r>
            <a:r>
              <a:rPr lang="nl-NL" i="1" dirty="0"/>
              <a:t> </a:t>
            </a:r>
            <a:r>
              <a:rPr lang="nl-NL" i="1" dirty="0">
                <a:solidFill>
                  <a:schemeClr val="accent1"/>
                </a:solidFill>
              </a:rPr>
              <a:t>hem</a:t>
            </a:r>
            <a:r>
              <a:rPr lang="nl-NL" i="1" dirty="0"/>
              <a:t> gisteren gegeven</a:t>
            </a:r>
            <a:r>
              <a:rPr lang="nl-NL" dirty="0"/>
              <a:t>.</a:t>
            </a:r>
            <a:endParaRPr lang="cs-CZ" dirty="0"/>
          </a:p>
          <a:p>
            <a:pPr lvl="1"/>
            <a:r>
              <a:rPr lang="nl-NL" dirty="0"/>
              <a:t>een aanwijzend voornaamwoord als lijdend voorwerp kan ook voor een zelfstandig naamwoord(groep) als </a:t>
            </a:r>
            <a:r>
              <a:rPr lang="cs-CZ" dirty="0" err="1"/>
              <a:t>meewerkend</a:t>
            </a:r>
            <a:r>
              <a:rPr lang="cs-CZ" dirty="0"/>
              <a:t> </a:t>
            </a:r>
            <a:r>
              <a:rPr lang="cs-CZ" dirty="0" err="1"/>
              <a:t>voorwerp</a:t>
            </a:r>
            <a:r>
              <a:rPr lang="cs-CZ" dirty="0"/>
              <a:t> </a:t>
            </a:r>
            <a:r>
              <a:rPr lang="nl-NL" dirty="0"/>
              <a:t>staan</a:t>
            </a:r>
            <a:endParaRPr lang="cs-CZ" dirty="0"/>
          </a:p>
          <a:p>
            <a:pPr lvl="2"/>
            <a:r>
              <a:rPr lang="nl-NL" i="1" dirty="0"/>
              <a:t>We hebben </a:t>
            </a:r>
            <a:r>
              <a:rPr lang="nl-NL" i="1" dirty="0">
                <a:solidFill>
                  <a:schemeClr val="accent1"/>
                </a:solidFill>
              </a:rPr>
              <a:t>de kinderen </a:t>
            </a:r>
            <a:r>
              <a:rPr lang="nl-NL" i="1" dirty="0">
                <a:solidFill>
                  <a:srgbClr val="FF0000"/>
                </a:solidFill>
              </a:rPr>
              <a:t>dat</a:t>
            </a:r>
            <a:r>
              <a:rPr lang="nl-NL" i="1" dirty="0"/>
              <a:t> gisteren al verteld.</a:t>
            </a:r>
            <a:r>
              <a:rPr lang="cs-CZ" i="1" dirty="0"/>
              <a:t> X </a:t>
            </a:r>
            <a:r>
              <a:rPr lang="nl-NL" i="1" dirty="0"/>
              <a:t>We hebben </a:t>
            </a:r>
            <a:r>
              <a:rPr lang="nl-NL" i="1" dirty="0">
                <a:solidFill>
                  <a:srgbClr val="FF0000"/>
                </a:solidFill>
              </a:rPr>
              <a:t>dat</a:t>
            </a:r>
            <a:r>
              <a:rPr lang="nl-NL" i="1" dirty="0"/>
              <a:t> </a:t>
            </a:r>
            <a:r>
              <a:rPr lang="nl-NL" i="1" dirty="0">
                <a:solidFill>
                  <a:schemeClr val="accent1"/>
                </a:solidFill>
              </a:rPr>
              <a:t>de kinderen </a:t>
            </a:r>
            <a:r>
              <a:rPr lang="nl-NL" i="1" dirty="0"/>
              <a:t>gisteren al verteld.</a:t>
            </a:r>
            <a:endParaRPr lang="cs-CZ" i="1" dirty="0"/>
          </a:p>
          <a:p>
            <a:pPr lvl="1"/>
            <a:r>
              <a:rPr lang="nl-NL" dirty="0"/>
              <a:t>een </a:t>
            </a:r>
            <a:r>
              <a:rPr lang="cs-CZ" dirty="0" err="1"/>
              <a:t>meewerkend</a:t>
            </a:r>
            <a:r>
              <a:rPr lang="cs-CZ" dirty="0"/>
              <a:t> </a:t>
            </a:r>
            <a:r>
              <a:rPr lang="cs-CZ" dirty="0" err="1"/>
              <a:t>voorwerp</a:t>
            </a:r>
            <a:r>
              <a:rPr lang="cs-CZ" dirty="0"/>
              <a:t> </a:t>
            </a:r>
            <a:r>
              <a:rPr lang="nl-NL" dirty="0"/>
              <a:t>in de vorm van een voorzetselgroep met </a:t>
            </a:r>
            <a:r>
              <a:rPr lang="cs-CZ" b="1" dirty="0"/>
              <a:t>AAN</a:t>
            </a:r>
            <a:r>
              <a:rPr lang="nl-NL" dirty="0"/>
              <a:t> of </a:t>
            </a:r>
            <a:r>
              <a:rPr lang="cs-CZ" b="1" dirty="0"/>
              <a:t>VOOR</a:t>
            </a:r>
            <a:r>
              <a:rPr lang="nl-NL" dirty="0"/>
              <a:t> kan zowel voor als achter een lijdend voorwerp staan</a:t>
            </a:r>
            <a:endParaRPr lang="cs-CZ" dirty="0"/>
          </a:p>
          <a:p>
            <a:pPr lvl="2"/>
            <a:r>
              <a:rPr lang="nl-NL" i="1" dirty="0"/>
              <a:t>Ik heb </a:t>
            </a:r>
            <a:r>
              <a:rPr lang="nl-NL" i="1" dirty="0">
                <a:solidFill>
                  <a:schemeClr val="accent1"/>
                </a:solidFill>
              </a:rPr>
              <a:t>aan hem </a:t>
            </a:r>
            <a:r>
              <a:rPr lang="nl-NL" i="1" dirty="0">
                <a:solidFill>
                  <a:srgbClr val="FF0000"/>
                </a:solidFill>
              </a:rPr>
              <a:t>het boek </a:t>
            </a:r>
            <a:r>
              <a:rPr lang="nl-NL" i="1" dirty="0"/>
              <a:t>gegeven</a:t>
            </a:r>
            <a:r>
              <a:rPr lang="cs-CZ" i="1" dirty="0"/>
              <a:t>. x </a:t>
            </a:r>
            <a:r>
              <a:rPr lang="nl-NL" i="1" dirty="0"/>
              <a:t>Ik heb </a:t>
            </a:r>
            <a:r>
              <a:rPr lang="nl-NL" i="1" dirty="0">
                <a:solidFill>
                  <a:srgbClr val="FF0000"/>
                </a:solidFill>
              </a:rPr>
              <a:t>het boek </a:t>
            </a:r>
            <a:r>
              <a:rPr lang="nl-NL" i="1" dirty="0">
                <a:solidFill>
                  <a:schemeClr val="accent1"/>
                </a:solidFill>
              </a:rPr>
              <a:t>aan hem </a:t>
            </a:r>
            <a:r>
              <a:rPr lang="nl-NL" i="1" dirty="0"/>
              <a:t>gegeven</a:t>
            </a:r>
            <a:r>
              <a:rPr lang="cs-CZ" i="1" dirty="0"/>
              <a:t>.</a:t>
            </a:r>
          </a:p>
          <a:p>
            <a:pPr lvl="2"/>
            <a:r>
              <a:rPr lang="nl-NL" i="1" dirty="0"/>
              <a:t>Hij zei dat hij </a:t>
            </a:r>
            <a:r>
              <a:rPr lang="nl-NL" i="1" dirty="0">
                <a:solidFill>
                  <a:schemeClr val="accent1"/>
                </a:solidFill>
              </a:rPr>
              <a:t>voor z'n zus</a:t>
            </a:r>
            <a:r>
              <a:rPr lang="nl-NL" i="1" dirty="0"/>
              <a:t> </a:t>
            </a:r>
            <a:r>
              <a:rPr lang="nl-NL" i="1" dirty="0">
                <a:solidFill>
                  <a:srgbClr val="FF0000"/>
                </a:solidFill>
              </a:rPr>
              <a:t>het b</a:t>
            </a:r>
            <a:r>
              <a:rPr lang="cs-CZ" i="1" dirty="0">
                <a:solidFill>
                  <a:srgbClr val="FF0000"/>
                </a:solidFill>
              </a:rPr>
              <a:t>o</a:t>
            </a:r>
            <a:r>
              <a:rPr lang="nl-NL" i="1" dirty="0">
                <a:solidFill>
                  <a:srgbClr val="FF0000"/>
                </a:solidFill>
              </a:rPr>
              <a:t>ek </a:t>
            </a:r>
            <a:r>
              <a:rPr lang="nl-NL" i="1" dirty="0"/>
              <a:t>zou kopen</a:t>
            </a:r>
            <a:r>
              <a:rPr lang="cs-CZ" i="1" dirty="0"/>
              <a:t> (</a:t>
            </a:r>
            <a:r>
              <a:rPr lang="nl-NL" i="1" dirty="0"/>
              <a:t>maar niet de bóekenkast</a:t>
            </a:r>
            <a:r>
              <a:rPr lang="cs-CZ" i="1" dirty="0"/>
              <a:t>)</a:t>
            </a:r>
            <a:r>
              <a:rPr lang="nl-NL" i="1" dirty="0"/>
              <a:t>.</a:t>
            </a:r>
            <a:r>
              <a:rPr lang="cs-CZ" i="1" dirty="0"/>
              <a:t> - </a:t>
            </a:r>
            <a:r>
              <a:rPr lang="nl-NL" dirty="0"/>
              <a:t>de informatieve geleding kan verschillen</a:t>
            </a:r>
            <a:r>
              <a:rPr lang="cs-CZ" dirty="0"/>
              <a:t>; g</a:t>
            </a:r>
            <a:r>
              <a:rPr lang="nl-NL" dirty="0"/>
              <a:t>ewoonlijk komt een bepaalde constituent vóór een onbepaalde </a:t>
            </a:r>
            <a:endParaRPr lang="cs-CZ" dirty="0"/>
          </a:p>
          <a:p>
            <a:pPr lvl="2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947308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95D930-E8BF-390F-2EEC-31E04D71D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Het</a:t>
            </a:r>
            <a:r>
              <a:rPr lang="cs-CZ" b="1" dirty="0"/>
              <a:t> </a:t>
            </a:r>
            <a:r>
              <a:rPr lang="cs-CZ" b="1" dirty="0" err="1"/>
              <a:t>voorzetselvoorwerp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EB1C40-EDAC-B4D5-40F4-08D2C5D30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Relatief</a:t>
            </a:r>
            <a:r>
              <a:rPr lang="cs-CZ" dirty="0"/>
              <a:t> </a:t>
            </a:r>
            <a:r>
              <a:rPr lang="cs-CZ" dirty="0" err="1"/>
              <a:t>vrij</a:t>
            </a:r>
            <a:r>
              <a:rPr lang="cs-CZ" dirty="0"/>
              <a:t> - </a:t>
            </a:r>
            <a:r>
              <a:rPr lang="nl-NL" dirty="0"/>
              <a:t>We kunnen het voorop zetten, achteraan zetten</a:t>
            </a:r>
            <a:r>
              <a:rPr lang="cs-CZ" dirty="0"/>
              <a:t>, </a:t>
            </a:r>
            <a:r>
              <a:rPr lang="nl-NL" dirty="0"/>
              <a:t>of in het middenveld laten.</a:t>
            </a:r>
            <a:endParaRPr lang="cs-CZ" dirty="0"/>
          </a:p>
          <a:p>
            <a:r>
              <a:rPr lang="nl-NL" dirty="0"/>
              <a:t>In dat middenveld kan het voorzetselvoorwerp links of rechts van bepalingen </a:t>
            </a:r>
            <a:r>
              <a:rPr lang="cs-CZ" dirty="0" err="1"/>
              <a:t>staan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nl-NL" dirty="0">
                <a:solidFill>
                  <a:srgbClr val="0070C0"/>
                </a:solidFill>
              </a:rPr>
              <a:t>Aan mij </a:t>
            </a:r>
            <a:r>
              <a:rPr lang="nl-NL" dirty="0"/>
              <a:t>zal het niet liggen</a:t>
            </a:r>
            <a:r>
              <a:rPr lang="cs-CZ" dirty="0"/>
              <a:t>.</a:t>
            </a:r>
            <a:endParaRPr lang="nl-NL" dirty="0"/>
          </a:p>
          <a:p>
            <a:pPr lvl="1"/>
            <a:r>
              <a:rPr lang="nl-NL" dirty="0"/>
              <a:t>Het zal </a:t>
            </a:r>
            <a:r>
              <a:rPr lang="nl-NL" dirty="0">
                <a:solidFill>
                  <a:srgbClr val="0070C0"/>
                </a:solidFill>
              </a:rPr>
              <a:t>aan mij </a:t>
            </a:r>
            <a:r>
              <a:rPr lang="nl-NL" dirty="0"/>
              <a:t>niet liggen</a:t>
            </a:r>
            <a:r>
              <a:rPr lang="cs-CZ" dirty="0"/>
              <a:t>.</a:t>
            </a:r>
            <a:endParaRPr lang="nl-NL" dirty="0"/>
          </a:p>
          <a:p>
            <a:pPr lvl="1"/>
            <a:r>
              <a:rPr lang="nl-NL" dirty="0"/>
              <a:t>Het zal niet </a:t>
            </a:r>
            <a:r>
              <a:rPr lang="nl-NL" dirty="0">
                <a:solidFill>
                  <a:srgbClr val="0070C0"/>
                </a:solidFill>
              </a:rPr>
              <a:t>aan mij </a:t>
            </a:r>
            <a:r>
              <a:rPr lang="nl-NL" dirty="0"/>
              <a:t>liggen</a:t>
            </a:r>
            <a:r>
              <a:rPr lang="cs-CZ" dirty="0"/>
              <a:t>.</a:t>
            </a:r>
            <a:endParaRPr lang="nl-NL" dirty="0"/>
          </a:p>
          <a:p>
            <a:pPr lvl="1"/>
            <a:r>
              <a:rPr lang="nl-NL" dirty="0"/>
              <a:t>Het zal niet liggen </a:t>
            </a:r>
            <a:r>
              <a:rPr lang="nl-NL" dirty="0">
                <a:solidFill>
                  <a:srgbClr val="0070C0"/>
                </a:solidFill>
              </a:rPr>
              <a:t>aan mij</a:t>
            </a:r>
            <a:r>
              <a:rPr lang="cs-CZ" dirty="0">
                <a:solidFill>
                  <a:srgbClr val="0070C0"/>
                </a:solidFill>
              </a:rPr>
              <a:t>.</a:t>
            </a:r>
          </a:p>
          <a:p>
            <a:pPr marL="457200" lvl="1" indent="0">
              <a:buNone/>
            </a:pP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D4E97A3-E66F-FA11-A194-1B765B2AB7A8}"/>
              </a:ext>
            </a:extLst>
          </p:cNvPr>
          <p:cNvSpPr txBox="1"/>
          <p:nvPr/>
        </p:nvSpPr>
        <p:spPr>
          <a:xfrm>
            <a:off x="5994402" y="4988042"/>
            <a:ext cx="26821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Het ligt niet </a:t>
            </a:r>
            <a:r>
              <a:rPr lang="nl-NL" sz="2400" dirty="0">
                <a:solidFill>
                  <a:srgbClr val="0070C0"/>
                </a:solidFill>
              </a:rPr>
              <a:t>aan mij</a:t>
            </a:r>
            <a:r>
              <a:rPr lang="nl-NL" dirty="0"/>
              <a:t>.</a:t>
            </a:r>
          </a:p>
          <a:p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397D1F00-6571-4B9D-11EA-F3F563573DC6}"/>
              </a:ext>
            </a:extLst>
          </p:cNvPr>
          <p:cNvCxnSpPr/>
          <p:nvPr/>
        </p:nvCxnSpPr>
        <p:spPr>
          <a:xfrm>
            <a:off x="4988560" y="5079840"/>
            <a:ext cx="955040" cy="1727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203C4F00-D80E-68D2-9723-C1D05AE20448}"/>
              </a:ext>
            </a:extLst>
          </p:cNvPr>
          <p:cNvCxnSpPr>
            <a:cxnSpLocks/>
          </p:cNvCxnSpPr>
          <p:nvPr/>
        </p:nvCxnSpPr>
        <p:spPr>
          <a:xfrm flipV="1">
            <a:off x="5029200" y="5252560"/>
            <a:ext cx="873760" cy="2096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215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AC4B11-AC65-C3C9-2111-35A6319AF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VOORZETSELVOORWERP x BIJWOORDELIJKE BEPALING?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965615-419F-D8B8-470B-BA0BEF329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0" y="1866265"/>
            <a:ext cx="10312400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Ik kijk </a:t>
            </a:r>
            <a:r>
              <a:rPr lang="nl-NL" b="1" dirty="0"/>
              <a:t>naar de film</a:t>
            </a:r>
            <a:r>
              <a:rPr lang="nl-NL" dirty="0"/>
              <a:t>.  </a:t>
            </a:r>
            <a:r>
              <a:rPr lang="cs-CZ" dirty="0"/>
              <a:t>x</a:t>
            </a:r>
            <a:r>
              <a:rPr lang="nl-NL" dirty="0"/>
              <a:t> Wij gaan morgen </a:t>
            </a:r>
            <a:r>
              <a:rPr lang="nl-NL" b="1" dirty="0"/>
              <a:t>naar Leiden</a:t>
            </a:r>
            <a:r>
              <a:rPr lang="nl-NL" dirty="0"/>
              <a:t>.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Ik zit </a:t>
            </a:r>
            <a:r>
              <a:rPr lang="nl-NL" b="1" dirty="0"/>
              <a:t>op het bankje</a:t>
            </a:r>
            <a:r>
              <a:rPr lang="nl-NL" dirty="0"/>
              <a:t>. </a:t>
            </a:r>
            <a:r>
              <a:rPr lang="cs-CZ" dirty="0"/>
              <a:t>x</a:t>
            </a:r>
            <a:r>
              <a:rPr lang="nl-NL" dirty="0"/>
              <a:t> Ik zoek </a:t>
            </a:r>
            <a:r>
              <a:rPr lang="nl-NL" b="1" dirty="0"/>
              <a:t>naar het bankje</a:t>
            </a:r>
            <a:r>
              <a:rPr lang="nl-NL" dirty="0"/>
              <a:t>.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Ik help je </a:t>
            </a:r>
            <a:r>
              <a:rPr lang="nl-NL" b="1" dirty="0"/>
              <a:t>met liefde </a:t>
            </a:r>
            <a:r>
              <a:rPr lang="nl-NL" dirty="0"/>
              <a:t>om er iets goeds van te maken. </a:t>
            </a:r>
            <a:r>
              <a:rPr lang="cs-CZ" dirty="0"/>
              <a:t>x</a:t>
            </a:r>
            <a:r>
              <a:rPr lang="nl-NL" dirty="0"/>
              <a:t> Hij is getrouwd </a:t>
            </a:r>
            <a:r>
              <a:rPr lang="nl-NL" b="1" dirty="0"/>
              <a:t>met zijn grote liefde.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Wij voetbalden vroeger altijd </a:t>
            </a:r>
            <a:r>
              <a:rPr lang="nl-NL" b="1" dirty="0"/>
              <a:t>op straat</a:t>
            </a:r>
            <a:r>
              <a:rPr lang="nl-NL" dirty="0"/>
              <a:t>.  x Wij wachten met spanning </a:t>
            </a:r>
            <a:r>
              <a:rPr lang="nl-NL" b="1" dirty="0"/>
              <a:t>op de uitslag van het examen</a:t>
            </a:r>
            <a:r>
              <a:rPr lang="nl-NL" dirty="0"/>
              <a:t>.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Het paard bleef stilstaan </a:t>
            </a:r>
            <a:r>
              <a:rPr lang="nl-NL" b="1" dirty="0"/>
              <a:t>voor de hindernis</a:t>
            </a:r>
            <a:r>
              <a:rPr lang="nl-NL" dirty="0"/>
              <a:t>.  x Zij is erg bang </a:t>
            </a:r>
            <a:r>
              <a:rPr lang="nl-NL" b="1" dirty="0"/>
              <a:t>voor spinnen</a:t>
            </a:r>
            <a:r>
              <a:rPr lang="nl-NL" dirty="0"/>
              <a:t>.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Hij hangt erg </a:t>
            </a:r>
            <a:r>
              <a:rPr lang="nl-NL" b="1" dirty="0"/>
              <a:t>aan zijn moeder</a:t>
            </a:r>
            <a:r>
              <a:rPr lang="nl-NL" dirty="0"/>
              <a:t>. x De jas hangt </a:t>
            </a:r>
            <a:r>
              <a:rPr lang="nl-NL" b="1" dirty="0"/>
              <a:t>aan de kapstok</a:t>
            </a:r>
            <a:r>
              <a:rPr lang="nl-NL" dirty="0"/>
              <a:t>.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Hij staat stil </a:t>
            </a:r>
            <a:r>
              <a:rPr lang="nl-NL" b="1" dirty="0"/>
              <a:t>bij het stoplicht</a:t>
            </a:r>
            <a:r>
              <a:rPr lang="nl-NL" dirty="0"/>
              <a:t>. x Hij stond te wachten </a:t>
            </a:r>
            <a:r>
              <a:rPr lang="nl-NL" b="1" dirty="0"/>
              <a:t>op zijn vriendin</a:t>
            </a:r>
            <a:r>
              <a:rPr lang="nl-NL" dirty="0"/>
              <a:t>.  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Ik heb zin </a:t>
            </a:r>
            <a:r>
              <a:rPr lang="nl-NL" b="1" dirty="0"/>
              <a:t>in een lekker ijsje.</a:t>
            </a:r>
            <a:r>
              <a:rPr lang="nl-NL" dirty="0"/>
              <a:t> </a:t>
            </a:r>
            <a:r>
              <a:rPr lang="cs-CZ" dirty="0"/>
              <a:t>x</a:t>
            </a:r>
            <a:r>
              <a:rPr lang="nl-NL" dirty="0"/>
              <a:t> Mijn nichtje speelt </a:t>
            </a:r>
            <a:r>
              <a:rPr lang="nl-NL" b="1" dirty="0"/>
              <a:t>in de tuin</a:t>
            </a:r>
            <a:r>
              <a:rPr lang="nl-NL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448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</TotalTime>
  <Words>372</Words>
  <Application>Microsoft Office PowerPoint</Application>
  <PresentationFormat>Širokoúhlá obrazovka</PresentationFormat>
  <Paragraphs>30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Volgorde voorwerpen</vt:lpstr>
      <vt:lpstr>De onderlinge plaatsing van lijdend voorwerp en indirect object</vt:lpstr>
      <vt:lpstr>Het voorzetselvoorwerp</vt:lpstr>
      <vt:lpstr>VOORZETSELVOORWERP x BIJWOORDELIJKE BEPALING?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Volgorde voorwerpen</dc:title>
  <dc:creator>Simona Pohlová</dc:creator>
  <cp:lastModifiedBy>Simona Pohlová</cp:lastModifiedBy>
  <cp:revision>9</cp:revision>
  <dcterms:created xsi:type="dcterms:W3CDTF">2022-10-31T15:44:32Z</dcterms:created>
  <dcterms:modified xsi:type="dcterms:W3CDTF">2022-12-07T23:41:10Z</dcterms:modified>
</cp:coreProperties>
</file>