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7" r:id="rId11"/>
    <p:sldId id="262" r:id="rId12"/>
    <p:sldId id="266" r:id="rId13"/>
    <p:sldId id="26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9F919F-AC11-4E91-BB7B-D380E2C0E1FA}" v="4" dt="2023-10-11T13:45:09.448"/>
    <p1510:client id="{CEC9EC78-61FB-4E8A-91A4-6416F6BA48E2}" v="8" dt="2022-10-12T10:00:59.9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6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Izdný" userId="g7D/OxBVneoiN4bfI+CaTApMcoLlEIv6FMSpp/XfYDs=" providerId="None" clId="Web-{CEC9EC78-61FB-4E8A-91A4-6416F6BA48E2}"/>
    <pc:docChg chg="modSld">
      <pc:chgData name="Jakub Izdný" userId="g7D/OxBVneoiN4bfI+CaTApMcoLlEIv6FMSpp/XfYDs=" providerId="None" clId="Web-{CEC9EC78-61FB-4E8A-91A4-6416F6BA48E2}" dt="2022-10-12T10:00:57.219" v="5" actId="20577"/>
      <pc:docMkLst>
        <pc:docMk/>
      </pc:docMkLst>
      <pc:sldChg chg="modSp">
        <pc:chgData name="Jakub Izdný" userId="g7D/OxBVneoiN4bfI+CaTApMcoLlEIv6FMSpp/XfYDs=" providerId="None" clId="Web-{CEC9EC78-61FB-4E8A-91A4-6416F6BA48E2}" dt="2022-10-12T10:00:57.219" v="5" actId="20577"/>
        <pc:sldMkLst>
          <pc:docMk/>
          <pc:sldMk cId="900819468" sldId="256"/>
        </pc:sldMkLst>
        <pc:spChg chg="mod">
          <ac:chgData name="Jakub Izdný" userId="g7D/OxBVneoiN4bfI+CaTApMcoLlEIv6FMSpp/XfYDs=" providerId="None" clId="Web-{CEC9EC78-61FB-4E8A-91A4-6416F6BA48E2}" dt="2022-10-12T10:00:39.499" v="2" actId="20577"/>
          <ac:spMkLst>
            <pc:docMk/>
            <pc:sldMk cId="900819468" sldId="256"/>
            <ac:spMk id="2" creationId="{314F043D-006C-4C36-AC0E-3DBD2EB98DA0}"/>
          </ac:spMkLst>
        </pc:spChg>
        <pc:spChg chg="mod">
          <ac:chgData name="Jakub Izdný" userId="g7D/OxBVneoiN4bfI+CaTApMcoLlEIv6FMSpp/XfYDs=" providerId="None" clId="Web-{CEC9EC78-61FB-4E8A-91A4-6416F6BA48E2}" dt="2022-10-12T10:00:57.219" v="5" actId="20577"/>
          <ac:spMkLst>
            <pc:docMk/>
            <pc:sldMk cId="900819468" sldId="256"/>
            <ac:spMk id="3" creationId="{C2F1F783-8BF6-41B2-8D9C-7AD580A6526F}"/>
          </ac:spMkLst>
        </pc:spChg>
      </pc:sldChg>
    </pc:docChg>
  </pc:docChgLst>
  <pc:docChgLst>
    <pc:chgData name="Jakub Izdný" clId="Web-{449F919F-AC11-4E91-BB7B-D380E2C0E1FA}"/>
    <pc:docChg chg="modSld">
      <pc:chgData name="Jakub Izdný" userId="" providerId="" clId="Web-{449F919F-AC11-4E91-BB7B-D380E2C0E1FA}" dt="2023-10-11T13:45:09.448" v="2" actId="14100"/>
      <pc:docMkLst>
        <pc:docMk/>
      </pc:docMkLst>
      <pc:sldChg chg="modSp">
        <pc:chgData name="Jakub Izdný" userId="" providerId="" clId="Web-{449F919F-AC11-4E91-BB7B-D380E2C0E1FA}" dt="2023-10-11T13:45:09.448" v="2" actId="14100"/>
        <pc:sldMkLst>
          <pc:docMk/>
          <pc:sldMk cId="900819468" sldId="256"/>
        </pc:sldMkLst>
        <pc:spChg chg="mod">
          <ac:chgData name="Jakub Izdný" userId="" providerId="" clId="Web-{449F919F-AC11-4E91-BB7B-D380E2C0E1FA}" dt="2023-10-11T13:45:09.448" v="2" actId="14100"/>
          <ac:spMkLst>
            <pc:docMk/>
            <pc:sldMk cId="900819468" sldId="256"/>
            <ac:spMk id="3" creationId="{C2F1F783-8BF6-41B2-8D9C-7AD580A6526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A5EB37-9A62-40C7-A3DC-F3396FC7E5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93A75E-48C3-4932-821B-B4875705C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8CC5F3-A14F-496C-A58B-E0B8B7720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42BB-0A38-44EE-A515-4AE8DEF22F04}" type="datetimeFigureOut">
              <a:rPr lang="cs-CZ" smtClean="0"/>
              <a:t>11.10.2023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224B32-9B46-4537-AAC3-707A03D7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3F7E6A-107B-45F4-A2DD-58962187F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1C33-7918-40E9-B969-30679CD5258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10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9B8A42-7DC7-4EC0-B6EC-05AC6D24F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1F54F3-445D-4EDE-87DF-F23B2F889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36C96E-DE28-4561-8024-764656495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42BB-0A38-44EE-A515-4AE8DEF22F04}" type="datetimeFigureOut">
              <a:rPr lang="cs-CZ" smtClean="0"/>
              <a:t>11.10.2023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71E027-5B82-4DE1-8BF2-65CAFBC82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7060FC-7CF8-4AB2-9408-63C2E2CB0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1C33-7918-40E9-B969-30679CD5258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3554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4EFF1FA-82BA-4144-AD67-B1A4CA4B6C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A5EEEE-26AD-4FFB-A269-EF2950D0B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E44069-E357-4732-9212-5CCF3DE67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42BB-0A38-44EE-A515-4AE8DEF22F04}" type="datetimeFigureOut">
              <a:rPr lang="cs-CZ" smtClean="0"/>
              <a:t>11.10.2023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D6B5B3-C350-4DE3-BB33-478C5BEB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B7E060-98F5-49BC-969F-54149E55C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1C33-7918-40E9-B969-30679CD5258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425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28A87-7D8A-4EF1-B7EA-CC1D8405E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A7BE44-BD19-474B-A907-C4E379F06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0FDC55-5F86-45C6-BF39-A30FF6137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42BB-0A38-44EE-A515-4AE8DEF22F04}" type="datetimeFigureOut">
              <a:rPr lang="cs-CZ" smtClean="0"/>
              <a:t>11.10.2023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61C1F7-225D-4C72-94EB-4641CD97D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A91F0E-472C-4B56-8459-064DF55EB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1C33-7918-40E9-B969-30679CD5258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86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4F5C6-EE33-4F75-9F8B-FBDB19019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739A04-CF0C-42DE-82B6-99C58B7A8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437B5F-6150-4B74-BABD-691F83499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42BB-0A38-44EE-A515-4AE8DEF22F04}" type="datetimeFigureOut">
              <a:rPr lang="cs-CZ" smtClean="0"/>
              <a:t>11.10.2023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713542-0D81-4208-B2C5-650036DAD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1E873A-1581-40B2-BA2D-D2E23FFFD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1C33-7918-40E9-B969-30679CD5258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26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6ECBAE-AA7A-457D-B7AC-DF8B5D20D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433F45-C5C2-4D76-99F2-F9E924AB13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7824963-B216-493D-99BA-0A1273D60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E06571-4755-4FEB-A75E-9144AE3C2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42BB-0A38-44EE-A515-4AE8DEF22F04}" type="datetimeFigureOut">
              <a:rPr lang="cs-CZ" smtClean="0"/>
              <a:t>11.10.2023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0A9ADF-A9DD-4F8A-8C11-7ED2EA86C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7D6FFE-6BFF-4AB3-A1F2-9648D09F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1C33-7918-40E9-B969-30679CD5258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242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82AFF2-6D06-4887-8672-E71B82FB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539FD41-064B-4753-8FDD-8915B297D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8DB313-FC42-4D5C-B9D3-3FEC67A1E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F381363-BBC3-4AB9-9B39-8ABA108E54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CD501D6-0228-4614-985B-67843521FA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7FE4D15-73F7-445A-B9B1-C1920AF69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42BB-0A38-44EE-A515-4AE8DEF22F04}" type="datetimeFigureOut">
              <a:rPr lang="cs-CZ" smtClean="0"/>
              <a:t>11.10.2023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3B03373-2208-43E8-8B0A-FD76904D0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AABB74F-971C-450A-AFA5-34C179C9C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1C33-7918-40E9-B969-30679CD5258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8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A02B35-17CD-4DE2-B007-60021402B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996B99F-167C-4E0A-9801-B9E94131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42BB-0A38-44EE-A515-4AE8DEF22F04}" type="datetimeFigureOut">
              <a:rPr lang="cs-CZ" smtClean="0"/>
              <a:t>11.10.2023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D76800C-3DB0-48A8-88F3-B1059ADD9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6FAD68F-60B2-427E-9914-9F909B616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1C33-7918-40E9-B969-30679CD5258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5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A4C6324-72D5-4601-B49F-CFFE1F883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42BB-0A38-44EE-A515-4AE8DEF22F04}" type="datetimeFigureOut">
              <a:rPr lang="cs-CZ" smtClean="0"/>
              <a:t>11.10.2023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6788A78-E624-48CD-B992-1DA97D2C2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43C362B-5B03-4E40-B97A-A7E785A79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1C33-7918-40E9-B969-30679CD5258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48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0420D8-7976-4BFF-BCB4-4E2177117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A1AB53-077F-49C9-8B98-21B5DA538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977BBF-DE63-4742-9447-5204714C9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B2EC29-6B42-4D1C-8247-233F4DEEC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42BB-0A38-44EE-A515-4AE8DEF22F04}" type="datetimeFigureOut">
              <a:rPr lang="cs-CZ" smtClean="0"/>
              <a:t>11.10.2023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38AC20D-DEE8-4F48-9BBD-A3481736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240E3C-BB08-4A75-A788-66A0C2CB9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1C33-7918-40E9-B969-30679CD5258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3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708828-68E5-455A-8628-2FD41818D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F1BE2CD-790E-42BC-B899-9A19D750EB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543FBE7-ADAE-4C01-B699-9D0565CD6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9ABF4E-AF8B-4AC9-B31F-8F7603E39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42BB-0A38-44EE-A515-4AE8DEF22F04}" type="datetimeFigureOut">
              <a:rPr lang="cs-CZ" smtClean="0"/>
              <a:t>11.10.2023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555434-1E1A-4A60-B2E1-AC7D67CF1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5E4335-CB73-41A6-9E1A-989840238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1C33-7918-40E9-B969-30679CD5258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57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3000"/>
            <a:lum/>
          </a:blip>
          <a:srcRect/>
          <a:stretch>
            <a:fillRect l="-123000" t="-45000" r="-9000" b="-7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D2D3526-04D2-47BA-A13E-796F0936F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0D1056-C330-4B56-A84E-1900310D7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C153BC-EFFB-43B6-ACCF-452506BD34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B42BB-0A38-44EE-A515-4AE8DEF22F04}" type="datetimeFigureOut">
              <a:rPr lang="cs-CZ" smtClean="0"/>
              <a:t>11.10.2023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C846A6-BE27-428F-8158-949767A21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A21F38-B0B0-46DE-9D72-C534A20977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91C33-7918-40E9-B969-30679CD5258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0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4000" t="-59000" r="-15000" b="-7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043D-006C-4C36-AC0E-3DBD2EB98D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935" y="3498978"/>
            <a:ext cx="7893698" cy="1662501"/>
          </a:xfrm>
          <a:solidFill>
            <a:schemeClr val="bg1">
              <a:alpha val="62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Raně středověké elity:</a:t>
            </a:r>
            <a:br>
              <a:rPr lang="cs-CZ" b="1" dirty="0">
                <a:cs typeface="Calibri Light"/>
              </a:rPr>
            </a:br>
            <a:r>
              <a:rPr lang="cs-CZ" b="1" dirty="0"/>
              <a:t>Čechové – </a:t>
            </a:r>
            <a:r>
              <a:rPr lang="cs-CZ" b="1" i="1" dirty="0" err="1"/>
              <a:t>proceres</a:t>
            </a:r>
            <a:r>
              <a:rPr lang="cs-CZ" b="1" i="1" dirty="0"/>
              <a:t> </a:t>
            </a:r>
            <a:r>
              <a:rPr lang="cs-CZ" b="1" dirty="0"/>
              <a:t>- šlechta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F1F783-8BF6-41B2-8D9C-7AD580A65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2825" y="5374854"/>
            <a:ext cx="6241358" cy="821372"/>
          </a:xfrm>
          <a:solidFill>
            <a:schemeClr val="bg1">
              <a:alpha val="62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Základní problémy studia starších českých dějin I</a:t>
            </a:r>
            <a:br>
              <a:rPr lang="cs-CZ" dirty="0"/>
            </a:br>
            <a:r>
              <a:rPr lang="cs-CZ" dirty="0"/>
              <a:t>(11. 10. 2023)</a:t>
            </a:r>
          </a:p>
        </p:txBody>
      </p:sp>
    </p:spTree>
    <p:extLst>
      <p:ext uri="{BB962C8B-B14F-4D97-AF65-F5344CB8AC3E}">
        <p14:creationId xmlns:p14="http://schemas.microsoft.com/office/powerpoint/2010/main" val="900819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E4EA856-EE29-447F-ABF9-8BAFB932F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Problém terminologie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4FE5342D-C604-4B08-A1CB-25721148E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ustálená, proměňuje se a má různé konotace, které mohou, ale nemusí být pravdivé</a:t>
            </a:r>
          </a:p>
          <a:p>
            <a:r>
              <a:rPr lang="cs-CZ" dirty="0"/>
              <a:t>Čechové: naznačuje kontinuitu politické obce „kmene“</a:t>
            </a:r>
          </a:p>
          <a:p>
            <a:r>
              <a:rPr lang="cs-CZ" dirty="0" err="1"/>
              <a:t>Proceres</a:t>
            </a:r>
            <a:r>
              <a:rPr lang="cs-CZ" dirty="0"/>
              <a:t>: předáci… může znamenat prakticky cokoliv</a:t>
            </a:r>
          </a:p>
          <a:p>
            <a:r>
              <a:rPr lang="cs-CZ" dirty="0" err="1"/>
              <a:t>Comites</a:t>
            </a:r>
            <a:r>
              <a:rPr lang="cs-CZ" dirty="0"/>
              <a:t>: Kosmův oblíbený termín, doslova by znamenalo „hrabata“, významově by šlo o „úředníky“ knížete</a:t>
            </a:r>
          </a:p>
          <a:p>
            <a:r>
              <a:rPr lang="cs-CZ" dirty="0" err="1"/>
              <a:t>Maiores</a:t>
            </a:r>
            <a:r>
              <a:rPr lang="cs-CZ" dirty="0"/>
              <a:t> </a:t>
            </a:r>
            <a:r>
              <a:rPr lang="cs-CZ" dirty="0" err="1"/>
              <a:t>natu</a:t>
            </a:r>
            <a:r>
              <a:rPr lang="cs-CZ" dirty="0"/>
              <a:t>: doslova cca „povýšení rodem“, poprvé naznačuje určitou genetickou kontinuitu</a:t>
            </a:r>
          </a:p>
        </p:txBody>
      </p:sp>
    </p:spTree>
    <p:extLst>
      <p:ext uri="{BB962C8B-B14F-4D97-AF65-F5344CB8AC3E}">
        <p14:creationId xmlns:p14="http://schemas.microsoft.com/office/powerpoint/2010/main" val="4222624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</a:blip>
          <a:srcRect/>
          <a:stretch>
            <a:fillRect l="-123000" t="-45000" r="-9000" b="-7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E169923-2827-4D6A-9337-AB6896138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5251316" cy="983384"/>
          </a:xfrm>
        </p:spPr>
        <p:txBody>
          <a:bodyPr anchor="ctr"/>
          <a:lstStyle/>
          <a:p>
            <a:r>
              <a:rPr lang="en-US" b="1" dirty="0" err="1"/>
              <a:t>Problém</a:t>
            </a:r>
            <a:r>
              <a:rPr lang="en-US" b="1" dirty="0"/>
              <a:t> </a:t>
            </a:r>
            <a:r>
              <a:rPr lang="en-US" b="1" dirty="0" err="1"/>
              <a:t>pramenů</a:t>
            </a:r>
            <a:endParaRPr lang="en-US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56320A-D8E9-4538-84AC-018F79877D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4109" y="1477818"/>
            <a:ext cx="5528677" cy="5218546"/>
          </a:xfrm>
        </p:spPr>
        <p:txBody>
          <a:bodyPr>
            <a:normAutofit/>
          </a:bodyPr>
          <a:lstStyle/>
          <a:p>
            <a:pPr lvl="1"/>
            <a:r>
              <a:rPr lang="en-US" dirty="0" err="1"/>
              <a:t>Kosmova</a:t>
            </a:r>
            <a:r>
              <a:rPr lang="en-US" dirty="0"/>
              <a:t> </a:t>
            </a:r>
            <a:r>
              <a:rPr lang="en-US" dirty="0" err="1"/>
              <a:t>kronika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hlavní</a:t>
            </a:r>
            <a:r>
              <a:rPr lang="en-US" dirty="0"/>
              <a:t> </a:t>
            </a:r>
            <a:r>
              <a:rPr lang="en-US" dirty="0" err="1"/>
              <a:t>pramen</a:t>
            </a:r>
            <a:endParaRPr lang="en-US" dirty="0"/>
          </a:p>
          <a:p>
            <a:pPr lvl="1"/>
            <a:r>
              <a:rPr lang="en-US" dirty="0" err="1"/>
              <a:t>Až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12. </a:t>
            </a:r>
            <a:r>
              <a:rPr lang="en-US" dirty="0" err="1"/>
              <a:t>století</a:t>
            </a:r>
            <a:r>
              <a:rPr lang="en-US" dirty="0"/>
              <a:t> se </a:t>
            </a:r>
            <a:r>
              <a:rPr lang="en-US" dirty="0" err="1"/>
              <a:t>objevují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narativní</a:t>
            </a:r>
            <a:r>
              <a:rPr lang="en-US" dirty="0"/>
              <a:t> a </a:t>
            </a:r>
            <a:r>
              <a:rPr lang="en-US" dirty="0" err="1"/>
              <a:t>hlavně</a:t>
            </a:r>
            <a:r>
              <a:rPr lang="en-US" dirty="0"/>
              <a:t> </a:t>
            </a:r>
            <a:r>
              <a:rPr lang="en-US" dirty="0" err="1"/>
              <a:t>první</a:t>
            </a:r>
            <a:r>
              <a:rPr lang="en-US" dirty="0"/>
              <a:t> </a:t>
            </a:r>
            <a:r>
              <a:rPr lang="en-US" dirty="0" err="1"/>
              <a:t>úřední</a:t>
            </a:r>
            <a:r>
              <a:rPr lang="en-US" dirty="0"/>
              <a:t> </a:t>
            </a:r>
            <a:r>
              <a:rPr lang="en-US" dirty="0" err="1"/>
              <a:t>prameny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větším</a:t>
            </a:r>
            <a:r>
              <a:rPr lang="en-US" dirty="0"/>
              <a:t> </a:t>
            </a:r>
            <a:r>
              <a:rPr lang="en-US" dirty="0" err="1"/>
              <a:t>množství</a:t>
            </a:r>
            <a:r>
              <a:rPr lang="en-US" dirty="0"/>
              <a:t> – </a:t>
            </a:r>
            <a:r>
              <a:rPr lang="en-US" dirty="0" err="1"/>
              <a:t>první</a:t>
            </a:r>
            <a:r>
              <a:rPr lang="en-US" dirty="0"/>
              <a:t> „</a:t>
            </a:r>
            <a:r>
              <a:rPr lang="en-US" dirty="0" err="1"/>
              <a:t>nezávislé</a:t>
            </a:r>
            <a:r>
              <a:rPr lang="en-US" dirty="0"/>
              <a:t> </a:t>
            </a:r>
            <a:r>
              <a:rPr lang="en-US" dirty="0" err="1"/>
              <a:t>dokumenty</a:t>
            </a:r>
            <a:r>
              <a:rPr lang="en-US" dirty="0"/>
              <a:t>“</a:t>
            </a:r>
          </a:p>
          <a:p>
            <a:pPr lvl="1"/>
            <a:r>
              <a:rPr lang="en-US" dirty="0" err="1"/>
              <a:t>Potíž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v tom, </a:t>
            </a:r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vidění</a:t>
            </a:r>
            <a:r>
              <a:rPr lang="en-US" dirty="0"/>
              <a:t> </a:t>
            </a:r>
            <a:r>
              <a:rPr lang="en-US" dirty="0" err="1"/>
              <a:t>nacházíme</a:t>
            </a:r>
            <a:r>
              <a:rPr lang="en-US" dirty="0"/>
              <a:t> v </a:t>
            </a:r>
            <a:r>
              <a:rPr lang="en-US" dirty="0" err="1"/>
              <a:t>prameni</a:t>
            </a:r>
            <a:r>
              <a:rPr lang="en-US" dirty="0"/>
              <a:t> </a:t>
            </a:r>
            <a:r>
              <a:rPr lang="en-US" dirty="0" err="1"/>
              <a:t>samém</a:t>
            </a:r>
            <a:r>
              <a:rPr lang="en-US" dirty="0"/>
              <a:t> (</a:t>
            </a:r>
            <a:r>
              <a:rPr lang="en-US" dirty="0" err="1"/>
              <a:t>většinou</a:t>
            </a:r>
            <a:r>
              <a:rPr lang="en-US" dirty="0"/>
              <a:t> </a:t>
            </a:r>
            <a:r>
              <a:rPr lang="en-US" dirty="0" err="1"/>
              <a:t>reprezentuje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stran</a:t>
            </a:r>
            <a:r>
              <a:rPr lang="en-US" dirty="0"/>
              <a:t> </a:t>
            </a:r>
            <a:r>
              <a:rPr lang="en-US" dirty="0" err="1"/>
              <a:t>sporu</a:t>
            </a:r>
            <a:r>
              <a:rPr lang="en-US" dirty="0"/>
              <a:t>, z 90% </a:t>
            </a:r>
            <a:r>
              <a:rPr lang="en-US" dirty="0" err="1"/>
              <a:t>Přemyslovce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Občas</a:t>
            </a:r>
            <a:r>
              <a:rPr lang="en-US" dirty="0"/>
              <a:t> </a:t>
            </a:r>
            <a:r>
              <a:rPr lang="en-US" dirty="0" err="1"/>
              <a:t>sáhodlouhé</a:t>
            </a:r>
            <a:r>
              <a:rPr lang="en-US" dirty="0"/>
              <a:t> </a:t>
            </a:r>
            <a:r>
              <a:rPr lang="en-US" dirty="0" err="1"/>
              <a:t>diskuse</a:t>
            </a:r>
            <a:r>
              <a:rPr lang="en-US" dirty="0"/>
              <a:t> </a:t>
            </a:r>
            <a:r>
              <a:rPr lang="en-US" dirty="0" err="1"/>
              <a:t>jen</a:t>
            </a:r>
            <a:br>
              <a:rPr lang="cs-CZ" dirty="0"/>
            </a:br>
            <a:r>
              <a:rPr lang="en-US" dirty="0"/>
              <a:t>o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prameni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zmínce</a:t>
            </a:r>
            <a:r>
              <a:rPr lang="en-US" dirty="0"/>
              <a:t>:</a:t>
            </a:r>
            <a:br>
              <a:rPr lang="en-US" dirty="0"/>
            </a:br>
            <a:r>
              <a:rPr lang="cs-CZ" dirty="0"/>
              <a:t>např. dle Kosmy, </a:t>
            </a:r>
            <a:r>
              <a:rPr lang="en-US" dirty="0"/>
              <a:t>1061 </a:t>
            </a:r>
            <a:r>
              <a:rPr lang="en-US" dirty="0" err="1"/>
              <a:t>Mstiš</a:t>
            </a:r>
            <a:r>
              <a:rPr lang="en-US" dirty="0"/>
              <a:t> v </a:t>
            </a:r>
            <a:r>
              <a:rPr lang="en-US" dirty="0" err="1"/>
              <a:t>Bílině</a:t>
            </a:r>
            <a:r>
              <a:rPr lang="en-US" dirty="0"/>
              <a:t>: </a:t>
            </a:r>
            <a:r>
              <a:rPr lang="en-US" i="1" dirty="0"/>
              <a:t>Co </a:t>
            </a:r>
            <a:r>
              <a:rPr lang="en-US" i="1" dirty="0" err="1"/>
              <a:t>však</a:t>
            </a:r>
            <a:r>
              <a:rPr lang="en-US" i="1" dirty="0"/>
              <a:t> </a:t>
            </a:r>
            <a:r>
              <a:rPr lang="en-US" i="1" dirty="0" err="1"/>
              <a:t>můj</a:t>
            </a:r>
            <a:r>
              <a:rPr lang="en-US" i="1" dirty="0"/>
              <a:t> </a:t>
            </a:r>
            <a:r>
              <a:rPr lang="en-US" i="1" dirty="0" err="1"/>
              <a:t>kostel</a:t>
            </a:r>
            <a:r>
              <a:rPr lang="en-US" i="1" dirty="0"/>
              <a:t> </a:t>
            </a:r>
            <a:r>
              <a:rPr lang="en-US" i="1" dirty="0" err="1"/>
              <a:t>dnes</a:t>
            </a:r>
            <a:r>
              <a:rPr lang="en-US" i="1" dirty="0"/>
              <a:t> </a:t>
            </a:r>
            <a:r>
              <a:rPr lang="en-US" i="1" dirty="0" err="1"/>
              <a:t>má</a:t>
            </a:r>
            <a:r>
              <a:rPr lang="en-US" i="1" dirty="0"/>
              <a:t>, </a:t>
            </a:r>
            <a:r>
              <a:rPr lang="en-US" i="1" dirty="0" err="1"/>
              <a:t>nemůže</a:t>
            </a:r>
            <a:r>
              <a:rPr lang="en-US" i="1" dirty="0"/>
              <a:t> (mi) </a:t>
            </a:r>
            <a:r>
              <a:rPr lang="en-US" i="1" dirty="0" err="1"/>
              <a:t>kníže</a:t>
            </a:r>
            <a:r>
              <a:rPr lang="en-US" i="1" dirty="0"/>
              <a:t> </a:t>
            </a:r>
            <a:r>
              <a:rPr lang="en-US" i="1" dirty="0" err="1"/>
              <a:t>odníti</a:t>
            </a:r>
            <a:r>
              <a:rPr lang="en-US" i="1" dirty="0"/>
              <a:t>.</a:t>
            </a:r>
          </a:p>
        </p:txBody>
      </p:sp>
      <p:pic>
        <p:nvPicPr>
          <p:cNvPr id="6" name="Zástupný obsah 5" descr="Obsah obrázku text, noviny, plaketa&#10;&#10;Popis byl vytvořen automaticky">
            <a:extLst>
              <a:ext uri="{FF2B5EF4-FFF2-40B4-BE49-F238E27FC236}">
                <a16:creationId xmlns:a16="http://schemas.microsoft.com/office/drawing/2014/main" id="{C87B982E-97FA-4B20-9BCA-5ABD6301BF9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41" r="1" b="15926"/>
          <a:stretch>
            <a:fillRect/>
          </a:stretch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07625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09892B-D7F9-476F-8A4C-B2B6F4DB7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Problém kontinuity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DBFD54-ADCF-47A0-98F4-427EB9044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Přemyslovské panství vnímáno jako spojité od přinejmenším Bořivoje a jeho synů, až po smrt Václava III.</a:t>
            </a:r>
          </a:p>
          <a:p>
            <a:r>
              <a:rPr lang="cs-CZ" dirty="0"/>
              <a:t>Totéž lze ale často říct o politických institucích českého knížectví</a:t>
            </a:r>
          </a:p>
          <a:p>
            <a:r>
              <a:rPr lang="cs-CZ" dirty="0"/>
              <a:t>V organismu ale zřetelné cézury</a:t>
            </a:r>
          </a:p>
          <a:p>
            <a:pPr lvl="1"/>
            <a:r>
              <a:rPr lang="cs-CZ" dirty="0"/>
              <a:t>Bořivoj a jeho synové vytváří určitě něco kvalitativně nového (staré elity musely být s tímto vývojem nějak srovnány … jedním či druhým způsobem)</a:t>
            </a:r>
          </a:p>
          <a:p>
            <a:pPr lvl="1"/>
            <a:r>
              <a:rPr lang="cs-CZ" dirty="0"/>
              <a:t>Boleslav I. „ovládá“ stát v rozsahu 1000 km Z &lt;&gt; V – jiný způsob správy nutný</a:t>
            </a:r>
          </a:p>
          <a:p>
            <a:pPr lvl="1"/>
            <a:r>
              <a:rPr lang="cs-CZ" dirty="0"/>
              <a:t>Břetislav (s otcem Oldřichem) budují stát z popela…</a:t>
            </a:r>
          </a:p>
          <a:p>
            <a:r>
              <a:rPr lang="cs-CZ" dirty="0"/>
              <a:t>Základní problém teorie 1: Nelze čekat, že doklady z 12. stol. dokazují procesy a stavy trvající od počátku existence přemyslovské moci</a:t>
            </a:r>
          </a:p>
        </p:txBody>
      </p:sp>
    </p:spTree>
    <p:extLst>
      <p:ext uri="{BB962C8B-B14F-4D97-AF65-F5344CB8AC3E}">
        <p14:creationId xmlns:p14="http://schemas.microsoft.com/office/powerpoint/2010/main" val="1537311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2000"/>
            <a:lum/>
          </a:blip>
          <a:srcRect/>
          <a:stretch>
            <a:fillRect l="-123000" t="-45000" r="-9000" b="-7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4C2E29-2FC5-458F-9DC4-4FB115180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7029" y="365125"/>
            <a:ext cx="5736769" cy="950491"/>
          </a:xfrm>
        </p:spPr>
        <p:txBody>
          <a:bodyPr>
            <a:normAutofit/>
          </a:bodyPr>
          <a:lstStyle/>
          <a:p>
            <a:r>
              <a:rPr lang="cs-CZ" b="1" dirty="0"/>
              <a:t>Paralely k řešení?</a:t>
            </a:r>
          </a:p>
        </p:txBody>
      </p:sp>
      <p:pic>
        <p:nvPicPr>
          <p:cNvPr id="7" name="Obrázek 6" descr="Obsah obrázku exteriér, osoba, kůň, staré&#10;&#10;Popis byl vytvořen automaticky">
            <a:extLst>
              <a:ext uri="{FF2B5EF4-FFF2-40B4-BE49-F238E27FC236}">
                <a16:creationId xmlns:a16="http://schemas.microsoft.com/office/drawing/2014/main" id="{79298423-03D6-4AB4-B9C2-37B0024282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18514"/>
          <a:stretch/>
        </p:blipFill>
        <p:spPr>
          <a:xfrm>
            <a:off x="-214584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8308DB-E2B5-476C-BB1C-29BE18A66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1965" y="1380930"/>
            <a:ext cx="6125194" cy="5262465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Podívejme se do otonské říše:</a:t>
            </a:r>
          </a:p>
          <a:p>
            <a:pPr lvl="1"/>
            <a:r>
              <a:rPr lang="cs-CZ" dirty="0"/>
              <a:t>Ota I. potomek saské elity, jeho území mají vlastní správu, která dokonce budila dojem dlouholeté tradice („kmenová vévodství“)</a:t>
            </a:r>
          </a:p>
          <a:p>
            <a:pPr lvl="1"/>
            <a:r>
              <a:rPr lang="cs-CZ" dirty="0"/>
              <a:t>Ota balancuje svou moc:</a:t>
            </a:r>
          </a:p>
          <a:p>
            <a:pPr lvl="2"/>
            <a:r>
              <a:rPr lang="cs-CZ" sz="2400" dirty="0"/>
              <a:t>Hledá modus vivendi se stávající aristokracií (Arnulf v Bavorsku)</a:t>
            </a:r>
          </a:p>
          <a:p>
            <a:pPr lvl="2"/>
            <a:r>
              <a:rPr lang="cs-CZ" sz="2400" dirty="0"/>
              <a:t>Pokud může vybírá z dané rodiny loajálního člena (</a:t>
            </a:r>
            <a:r>
              <a:rPr lang="cs-CZ" sz="2400" dirty="0" err="1"/>
              <a:t>Arnulfův</a:t>
            </a:r>
            <a:r>
              <a:rPr lang="cs-CZ" sz="2400" dirty="0"/>
              <a:t> bratr Berthold proti </a:t>
            </a:r>
            <a:r>
              <a:rPr lang="cs-CZ" sz="2400" dirty="0" err="1"/>
              <a:t>Arnulfovým</a:t>
            </a:r>
            <a:r>
              <a:rPr lang="cs-CZ" sz="2400" dirty="0"/>
              <a:t> synům)</a:t>
            </a:r>
          </a:p>
          <a:p>
            <a:pPr lvl="2"/>
            <a:r>
              <a:rPr lang="cs-CZ" sz="2400" dirty="0"/>
              <a:t>Když ale má sílu, prosadí klidně k moci svého člověka (i člena rodiny –</a:t>
            </a:r>
            <a:br>
              <a:rPr lang="cs-CZ" sz="2400" dirty="0"/>
            </a:br>
            <a:r>
              <a:rPr lang="cs-CZ" sz="2400" dirty="0"/>
              <a:t>Bavorsko získá jeho bratr Jindřich)</a:t>
            </a:r>
          </a:p>
          <a:p>
            <a:r>
              <a:rPr lang="cs-CZ" sz="2400" dirty="0"/>
              <a:t>Vévodství ale měla jistou míru identity, kterou podporovala lokální aristokracie – v Čechách nelze u regionů tolik předpokládat, vyjma Moravy</a:t>
            </a:r>
          </a:p>
        </p:txBody>
      </p:sp>
    </p:spTree>
    <p:extLst>
      <p:ext uri="{BB962C8B-B14F-4D97-AF65-F5344CB8AC3E}">
        <p14:creationId xmlns:p14="http://schemas.microsoft.com/office/powerpoint/2010/main" val="298917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4000" t="-59000" r="-15000" b="-7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Šipka: doprava 8">
            <a:extLst>
              <a:ext uri="{FF2B5EF4-FFF2-40B4-BE49-F238E27FC236}">
                <a16:creationId xmlns:a16="http://schemas.microsoft.com/office/drawing/2014/main" id="{1810FEF4-E7D4-4F9E-B4F0-98DF7FCDDC03}"/>
              </a:ext>
            </a:extLst>
          </p:cNvPr>
          <p:cNvSpPr/>
          <p:nvPr/>
        </p:nvSpPr>
        <p:spPr>
          <a:xfrm>
            <a:off x="1156996" y="2341984"/>
            <a:ext cx="3088433" cy="1744824"/>
          </a:xfrm>
          <a:prstGeom prst="rightArrow">
            <a:avLst/>
          </a:prstGeom>
          <a:scene3d>
            <a:camera prst="isometricTop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A446C556-C48E-468E-8F0F-CB596DB83875}"/>
              </a:ext>
            </a:extLst>
          </p:cNvPr>
          <p:cNvSpPr/>
          <p:nvPr/>
        </p:nvSpPr>
        <p:spPr>
          <a:xfrm>
            <a:off x="4590661" y="0"/>
            <a:ext cx="7249886" cy="6214188"/>
          </a:xfrm>
          <a:prstGeom prst="ellipse">
            <a:avLst/>
          </a:prstGeom>
          <a:noFill/>
          <a:ln w="762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27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A17C1-5EB5-4C0B-9C25-043C2D3FF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Občas potkáváme v pramenech „ty druhé“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91D075-9277-4471-A146-C4BEFD5C6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14 knížat z roku 845, </a:t>
            </a:r>
            <a:r>
              <a:rPr lang="cs-CZ" dirty="0" err="1"/>
              <a:t>nepřemyslovská</a:t>
            </a:r>
            <a:r>
              <a:rPr lang="cs-CZ" dirty="0"/>
              <a:t> jména v 9. století (Lech, </a:t>
            </a:r>
            <a:r>
              <a:rPr lang="cs-CZ" dirty="0" err="1"/>
              <a:t>Vistrach</a:t>
            </a:r>
            <a:r>
              <a:rPr lang="cs-CZ" dirty="0"/>
              <a:t>, </a:t>
            </a:r>
            <a:r>
              <a:rPr lang="cs-CZ" dirty="0" err="1"/>
              <a:t>Slavitah</a:t>
            </a:r>
            <a:r>
              <a:rPr lang="cs-CZ" dirty="0"/>
              <a:t>, 5 knížat „od Vltavy“ roku 872, </a:t>
            </a:r>
            <a:r>
              <a:rPr lang="cs-CZ" dirty="0" err="1"/>
              <a:t>Vitislav</a:t>
            </a:r>
            <a:r>
              <a:rPr lang="cs-CZ" dirty="0"/>
              <a:t>?)</a:t>
            </a:r>
          </a:p>
          <a:p>
            <a:r>
              <a:rPr lang="cs-CZ" dirty="0"/>
              <a:t>I z </a:t>
            </a:r>
            <a:r>
              <a:rPr lang="cs-CZ" dirty="0" err="1"/>
              <a:t>archeomateriálu</a:t>
            </a:r>
            <a:r>
              <a:rPr lang="cs-CZ" dirty="0"/>
              <a:t> víme o dalších knížatech, možná i dynastiích &gt; přemyslovská konkurence?</a:t>
            </a:r>
          </a:p>
          <a:p>
            <a:r>
              <a:rPr lang="cs-CZ" dirty="0"/>
              <a:t>Z pramenů se vytratí na začátku 10. století</a:t>
            </a:r>
          </a:p>
          <a:p>
            <a:r>
              <a:rPr lang="cs-CZ" dirty="0"/>
              <a:t>V konvenčním výkladu „tam“ zůstávají – v rámci přemyslovské hegemonie do nástupu Boleslava I.</a:t>
            </a:r>
          </a:p>
          <a:p>
            <a:r>
              <a:rPr lang="cs-CZ" dirty="0"/>
              <a:t>Poslední jasný náznak je „kouřimský kníže“ z Kristiánovy legendy (zajímavé – pokud by Kristián nebyl z 10. století)</a:t>
            </a:r>
          </a:p>
        </p:txBody>
      </p:sp>
    </p:spTree>
    <p:extLst>
      <p:ext uri="{BB962C8B-B14F-4D97-AF65-F5344CB8AC3E}">
        <p14:creationId xmlns:p14="http://schemas.microsoft.com/office/powerpoint/2010/main" val="3996598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6A72E-EB55-44F9-8F48-F44C206DD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Původní elity…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CD8A2C-E39D-47B6-9433-B5E662623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Přemyslovci téměř určitě nebyli jediní, bylo by spíše překvapivé, kdyby se jejich mytická legitimace nezformovala až ex post</a:t>
            </a:r>
          </a:p>
          <a:p>
            <a:r>
              <a:rPr lang="cs-CZ" dirty="0"/>
              <a:t>Asi ne knížata dalších „kmenů“, ale prostě „třída“ která se zformovala jako celek v průběhu 9. století a z níž „vykrystalizovali“ Přemyslovci</a:t>
            </a:r>
          </a:p>
          <a:p>
            <a:r>
              <a:rPr lang="cs-CZ" dirty="0"/>
              <a:t>Jenže kam se tyhle rodiny poděly?</a:t>
            </a:r>
          </a:p>
          <a:p>
            <a:pPr lvl="1"/>
            <a:r>
              <a:rPr lang="cs-CZ" dirty="0"/>
              <a:t>Eliminace? – pragmatikova volba, Přemyslovci se postarali, aby neměli konkurenci</a:t>
            </a:r>
          </a:p>
          <a:p>
            <a:pPr lvl="1"/>
            <a:r>
              <a:rPr lang="cs-CZ" dirty="0"/>
              <a:t>Kooperace? – určitý druh dohody: „poražení“ se vyhnuli fyzické likvidaci a za to obdrželi určité pozice v rámci organismu státu</a:t>
            </a:r>
          </a:p>
          <a:p>
            <a:r>
              <a:rPr lang="cs-CZ" dirty="0"/>
              <a:t>Prameny ale prakticky nemáme…</a:t>
            </a:r>
          </a:p>
          <a:p>
            <a:r>
              <a:rPr lang="cs-CZ" dirty="0"/>
              <a:t>Speciální otázka: moravské elity (částečně šlo o „jinou“ zemi)</a:t>
            </a:r>
          </a:p>
        </p:txBody>
      </p:sp>
    </p:spTree>
    <p:extLst>
      <p:ext uri="{BB962C8B-B14F-4D97-AF65-F5344CB8AC3E}">
        <p14:creationId xmlns:p14="http://schemas.microsoft.com/office/powerpoint/2010/main" val="803152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25B43-2885-4B13-8BC3-09AD9A91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Otázka boleslavské říše…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5E89EC-A539-4CF7-B465-BD2DE26C0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 náznaků archeologie a zpráv </a:t>
            </a:r>
            <a:r>
              <a:rPr lang="cs-CZ" dirty="0" err="1"/>
              <a:t>Widukindovy</a:t>
            </a:r>
            <a:r>
              <a:rPr lang="cs-CZ" dirty="0"/>
              <a:t> kroniky druhá (méně populární, stejně často problematizovaná) větší teorie prof. Slámy:</a:t>
            </a:r>
          </a:p>
          <a:p>
            <a:pPr lvl="1"/>
            <a:r>
              <a:rPr lang="cs-CZ" dirty="0"/>
              <a:t>Boleslav po smrti Václava ukončil soužití s elitami ala Václav a „kouřimský kníže“ &gt; likvidace důsledně, jak jsme si popsali; stará sídla nahrazují nová</a:t>
            </a:r>
          </a:p>
          <a:p>
            <a:r>
              <a:rPr lang="cs-CZ" dirty="0"/>
              <a:t>Poslední „nezávislá“ moc Slavníkovci (?) &gt; Libice 995 jako definitivní sjednocení Čech pod vládou Přemyslovců</a:t>
            </a:r>
          </a:p>
          <a:p>
            <a:r>
              <a:rPr lang="cs-CZ" dirty="0"/>
              <a:t>Teorie pěkná, ale má své kritiky</a:t>
            </a:r>
          </a:p>
          <a:p>
            <a:pPr lvl="1"/>
            <a:r>
              <a:rPr lang="cs-CZ" dirty="0"/>
              <a:t>Archeologické nálezy naznačují, že část nových hradů budoval už Václav (a kdo postavil armádu pro Boleslava 936)</a:t>
            </a:r>
          </a:p>
          <a:p>
            <a:pPr lvl="1"/>
            <a:r>
              <a:rPr lang="cs-CZ" dirty="0"/>
              <a:t>Slavníkovci možná vůbec nemusí být „samostatné“ knížectví</a:t>
            </a:r>
          </a:p>
          <a:p>
            <a:pPr lvl="1"/>
            <a:r>
              <a:rPr lang="cs-CZ" dirty="0"/>
              <a:t>Celková revize archeologických nálezů může zproblematizovat celou tezi o souvislé a promyšlené akci s konkrétním plánem, včetně stavebního programu</a:t>
            </a:r>
          </a:p>
        </p:txBody>
      </p:sp>
    </p:spTree>
    <p:extLst>
      <p:ext uri="{BB962C8B-B14F-4D97-AF65-F5344CB8AC3E}">
        <p14:creationId xmlns:p14="http://schemas.microsoft.com/office/powerpoint/2010/main" val="981394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AEC9EB9-EF2F-48B2-AAF2-B866DBD39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cs-CZ" b="1" dirty="0"/>
              <a:t>Slavníkovci –</a:t>
            </a:r>
            <a:br>
              <a:rPr lang="cs-CZ" b="1" dirty="0"/>
            </a:br>
            <a:r>
              <a:rPr lang="cs-CZ" b="1" dirty="0"/>
              <a:t>laboratoř modelů</a:t>
            </a:r>
          </a:p>
        </p:txBody>
      </p:sp>
      <p:pic>
        <p:nvPicPr>
          <p:cNvPr id="5" name="Obrázek 4" descr="Obsah obrázku příroda, rostlina&#10;&#10;Popis byl vytvořen automaticky">
            <a:extLst>
              <a:ext uri="{FF2B5EF4-FFF2-40B4-BE49-F238E27FC236}">
                <a16:creationId xmlns:a16="http://schemas.microsoft.com/office/drawing/2014/main" id="{A8C91D70-F83A-4D71-8EF2-78DE79FEB7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21" r="24724" b="2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70221-D0B2-425D-970E-64304A814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7" y="1939636"/>
            <a:ext cx="5133267" cy="4553239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Tradiční výklad o posledním „kmenovém“ knížectví, upraven jako poslední</a:t>
            </a:r>
            <a:br>
              <a:rPr lang="cs-CZ" sz="2400" dirty="0"/>
            </a:br>
            <a:r>
              <a:rPr lang="cs-CZ" sz="2400" dirty="0"/>
              <a:t>„</a:t>
            </a:r>
            <a:r>
              <a:rPr lang="cs-CZ" sz="2400" dirty="0" err="1"/>
              <a:t>konkurence“z</a:t>
            </a:r>
            <a:r>
              <a:rPr lang="cs-CZ" sz="2400" dirty="0"/>
              <a:t> původních knížat</a:t>
            </a:r>
          </a:p>
          <a:p>
            <a:pPr lvl="1"/>
            <a:r>
              <a:rPr lang="cs-CZ" dirty="0"/>
              <a:t>Vlastní mince hlavní argument</a:t>
            </a:r>
          </a:p>
          <a:p>
            <a:pPr lvl="1"/>
            <a:r>
              <a:rPr lang="cs-CZ" dirty="0"/>
              <a:t>Ambiciózní architektura a dosti</a:t>
            </a:r>
            <a:br>
              <a:rPr lang="cs-CZ" dirty="0"/>
            </a:br>
            <a:r>
              <a:rPr lang="cs-CZ" dirty="0"/>
              <a:t>vážně působící písemné prameny</a:t>
            </a:r>
          </a:p>
          <a:p>
            <a:r>
              <a:rPr lang="cs-CZ" sz="2400" dirty="0"/>
              <a:t>Lutovský / Petráň přicházejí s velkou revizí, která umožňuje Slavníkovce popsat jen jako přemyslovské „vzbouřence“</a:t>
            </a:r>
          </a:p>
          <a:p>
            <a:pPr lvl="1"/>
            <a:r>
              <a:rPr lang="cs-CZ" dirty="0"/>
              <a:t>Písemné prameny </a:t>
            </a:r>
            <a:r>
              <a:rPr lang="cs-CZ" dirty="0" err="1"/>
              <a:t>úřes</a:t>
            </a:r>
            <a:r>
              <a:rPr lang="cs-CZ" dirty="0"/>
              <a:t> sv. Vojtěcha</a:t>
            </a:r>
          </a:p>
          <a:p>
            <a:pPr lvl="1"/>
            <a:r>
              <a:rPr lang="cs-CZ" dirty="0"/>
              <a:t>Neexistují prameny ani k Vojtěchovi před 997, natož k Slavníkovcům</a:t>
            </a:r>
          </a:p>
          <a:p>
            <a:pPr lvl="1"/>
            <a:r>
              <a:rPr lang="cs-CZ" dirty="0"/>
              <a:t>Vše ostatní se jeví jako historická chiméra…</a:t>
            </a:r>
          </a:p>
        </p:txBody>
      </p:sp>
    </p:spTree>
    <p:extLst>
      <p:ext uri="{BB962C8B-B14F-4D97-AF65-F5344CB8AC3E}">
        <p14:creationId xmlns:p14="http://schemas.microsoft.com/office/powerpoint/2010/main" val="2582676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B6AA6-D278-41CF-A757-D3A27021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Elita druhého řádu se „vytratí“..?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D01679-E1A9-4CFD-A162-33B3F9C3B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Schází nám jakékoliv konkrétní informace o tom, jak vypadala přemyslovská vláda a její elity podřízené knížeti…</a:t>
            </a:r>
          </a:p>
          <a:p>
            <a:r>
              <a:rPr lang="cs-CZ" dirty="0"/>
              <a:t>Vršovce do počátku 11. století konstruuje Kosmas (můžeme mu ale věřit)?</a:t>
            </a:r>
          </a:p>
          <a:p>
            <a:r>
              <a:rPr lang="cs-CZ" dirty="0"/>
              <a:t>Týž pramen uvádí „</a:t>
            </a:r>
            <a:r>
              <a:rPr lang="cs-CZ" dirty="0" err="1"/>
              <a:t>Těptice</a:t>
            </a:r>
            <a:r>
              <a:rPr lang="cs-CZ" dirty="0"/>
              <a:t>“ a „Munice“ (1035) aniž by k nim uvedl cokoliv dalšího a konkrétního</a:t>
            </a:r>
          </a:p>
          <a:p>
            <a:r>
              <a:rPr lang="cs-CZ" dirty="0"/>
              <a:t>Zbývají jen náznaky</a:t>
            </a:r>
          </a:p>
          <a:p>
            <a:pPr lvl="1"/>
            <a:r>
              <a:rPr lang="cs-CZ" dirty="0"/>
              <a:t>Kníže Oldřich jakousi opozici likviduje v rámci své vlády poč. 11. století</a:t>
            </a:r>
          </a:p>
          <a:p>
            <a:pPr lvl="1"/>
            <a:r>
              <a:rPr lang="cs-CZ" dirty="0"/>
              <a:t>Někdo, kdo spolu s biskupem </a:t>
            </a:r>
            <a:r>
              <a:rPr lang="cs-CZ" dirty="0" err="1"/>
              <a:t>Šebířem</a:t>
            </a:r>
            <a:r>
              <a:rPr lang="cs-CZ" dirty="0"/>
              <a:t> přiměl Břetislava I. v roce 1041 přijmout kapitulaci před Jindřichem</a:t>
            </a:r>
          </a:p>
        </p:txBody>
      </p:sp>
    </p:spTree>
    <p:extLst>
      <p:ext uri="{BB962C8B-B14F-4D97-AF65-F5344CB8AC3E}">
        <p14:creationId xmlns:p14="http://schemas.microsoft.com/office/powerpoint/2010/main" val="4091569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5F7DD3-973F-4685-8DE0-F05CA76BF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Problém se správou země…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530C50-8FFE-4691-9057-6CEAA792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Pozice knížat asi nebyla od počátku tak jasná, určitě byli elitami, ale asi ne jedinými?</a:t>
            </a:r>
          </a:p>
          <a:p>
            <a:r>
              <a:rPr lang="cs-CZ" dirty="0"/>
              <a:t>Některé prameny (Kristián) naznačují např. existenci shromáždění</a:t>
            </a:r>
          </a:p>
          <a:p>
            <a:r>
              <a:rPr lang="cs-CZ" dirty="0"/>
              <a:t>Kdo jsou elity, které např. rozhodují o regentství Ludmily/Drahomíry?</a:t>
            </a:r>
          </a:p>
          <a:p>
            <a:r>
              <a:rPr lang="cs-CZ" dirty="0"/>
              <a:t>Politická obec i ve vrcholném středověku (Kosmas) budí dojem přežívající tradice „svobodných Čechů“ – technicky každý, kdo nebyl nevolník nebo cizinec, prakticky asi nějaká reprezentace (hlavy klanů či regionální autority)</a:t>
            </a:r>
          </a:p>
          <a:p>
            <a:r>
              <a:rPr lang="cs-CZ" dirty="0"/>
              <a:t>Do organismu asi brzy začne pronikat církev (obsazovaná ale zřejmě také osobami z už elitních kruhů)</a:t>
            </a:r>
          </a:p>
        </p:txBody>
      </p:sp>
    </p:spTree>
    <p:extLst>
      <p:ext uri="{BB962C8B-B14F-4D97-AF65-F5344CB8AC3E}">
        <p14:creationId xmlns:p14="http://schemas.microsoft.com/office/powerpoint/2010/main" val="3528085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3713EB-F5C6-43C8-A826-370513DA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vznikly vrcholně středověké elity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342624-A9FA-4F0A-827D-91AE1F46B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512424" cy="823912"/>
          </a:xfrm>
        </p:spPr>
        <p:txBody>
          <a:bodyPr/>
          <a:lstStyle/>
          <a:p>
            <a:r>
              <a:rPr lang="cs-CZ" b="0" dirty="0"/>
              <a:t>Už naznačené rozpory v chápání vývoje vedly k formulaci dvou protichůdných názorů na celý proces vzniku „šlechty“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1B6C79-90D1-4D0E-9E5F-8F66CED95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987800"/>
          </a:xfrm>
        </p:spPr>
        <p:txBody>
          <a:bodyPr>
            <a:normAutofit fontScale="92500"/>
          </a:bodyPr>
          <a:lstStyle/>
          <a:p>
            <a:r>
              <a:rPr lang="cs-CZ" dirty="0"/>
              <a:t>Teorie A (</a:t>
            </a:r>
            <a:r>
              <a:rPr lang="cs-CZ" dirty="0" err="1"/>
              <a:t>Žemlička,Třeštík,Sommer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Přemyslovci původní elity potlačili (fyzicky nebo symbolicky) &gt; v určité době prakticky jediní vládci, doslova majitelé celé země</a:t>
            </a:r>
          </a:p>
          <a:p>
            <a:pPr lvl="1"/>
            <a:r>
              <a:rPr lang="cs-CZ" dirty="0"/>
              <a:t>Šlechta jako prosazení rodových linií</a:t>
            </a:r>
            <a:br>
              <a:rPr lang="cs-CZ" dirty="0"/>
            </a:br>
            <a:r>
              <a:rPr lang="cs-CZ" dirty="0"/>
              <a:t>v rámci přemyslovské družiny apod.: nejprve konzumenti „kořisti“ (zlato, stříbro, oděvy), poté držitelé úřadů</a:t>
            </a:r>
            <a:br>
              <a:rPr lang="cs-CZ" dirty="0"/>
            </a:br>
            <a:r>
              <a:rPr lang="cs-CZ" dirty="0"/>
              <a:t>(v 11. a poč. 12. století), nakonec dědičné majetky (konec 12. stol.)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CBDBC67-101F-4AC2-B4D6-3C9ED1FCF2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3987799"/>
          </a:xfrm>
        </p:spPr>
        <p:txBody>
          <a:bodyPr>
            <a:normAutofit fontScale="92500"/>
          </a:bodyPr>
          <a:lstStyle/>
          <a:p>
            <a:r>
              <a:rPr lang="cs-CZ" dirty="0"/>
              <a:t>Teorie 1 (</a:t>
            </a:r>
            <a:r>
              <a:rPr lang="cs-CZ" dirty="0" err="1"/>
              <a:t>Wihoda</a:t>
            </a:r>
            <a:r>
              <a:rPr lang="cs-CZ" dirty="0"/>
              <a:t>, Jan, Macháček)</a:t>
            </a:r>
          </a:p>
          <a:p>
            <a:pPr lvl="1"/>
            <a:r>
              <a:rPr lang="cs-CZ" dirty="0"/>
              <a:t>Elity zůstaly na svých místech a formovaly regionální moc, Přemyslovci se prosadili jen „smlouvou“ s těmito rody</a:t>
            </a:r>
          </a:p>
          <a:p>
            <a:pPr lvl="1"/>
            <a:r>
              <a:rPr lang="cs-CZ" dirty="0"/>
              <a:t>Po období ústupu z pramenů se potomci rodin vrátili opření o pozemkové majetky, které měly původ v předstátní době</a:t>
            </a:r>
          </a:p>
          <a:p>
            <a:pPr lvl="1"/>
            <a:r>
              <a:rPr lang="cs-CZ" dirty="0"/>
              <a:t>Specifické postavení Moravy (včetně přechodových teorií o vyhubení moravské elity v 11. století…)</a:t>
            </a:r>
          </a:p>
        </p:txBody>
      </p:sp>
    </p:spTree>
    <p:extLst>
      <p:ext uri="{BB962C8B-B14F-4D97-AF65-F5344CB8AC3E}">
        <p14:creationId xmlns:p14="http://schemas.microsoft.com/office/powerpoint/2010/main" val="1070031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1202</Words>
  <Application>Microsoft Office PowerPoint</Application>
  <PresentationFormat>Widescreen</PresentationFormat>
  <Paragraphs>81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Motiv Office</vt:lpstr>
      <vt:lpstr>Raně středověké elity: Čechové – proceres - šlechta</vt:lpstr>
      <vt:lpstr>PowerPoint Presentation</vt:lpstr>
      <vt:lpstr>Občas potkáváme v pramenech „ty druhé“</vt:lpstr>
      <vt:lpstr>Původní elity…</vt:lpstr>
      <vt:lpstr>Otázka boleslavské říše…</vt:lpstr>
      <vt:lpstr>Slavníkovci – laboratoř modelů</vt:lpstr>
      <vt:lpstr>Elita druhého řádu se „vytratí“..?</vt:lpstr>
      <vt:lpstr>Problém se správou země…</vt:lpstr>
      <vt:lpstr>Jak vznikly vrcholně středověké elity</vt:lpstr>
      <vt:lpstr>Problém terminologie</vt:lpstr>
      <vt:lpstr>Problém pramenů</vt:lpstr>
      <vt:lpstr>Problém kontinuity</vt:lpstr>
      <vt:lpstr>Paralely k řešení?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Raně středověké elity II: Čechové – proceres - šlechta</dc:title>
  <dc:creator>Izdný, Jakub</dc:creator>
  <cp:lastModifiedBy>Izdný, Jakub</cp:lastModifiedBy>
  <cp:revision>10</cp:revision>
  <dcterms:created xsi:type="dcterms:W3CDTF">2021-10-19T21:50:48Z</dcterms:created>
  <dcterms:modified xsi:type="dcterms:W3CDTF">2023-10-11T13:45:14Z</dcterms:modified>
</cp:coreProperties>
</file>