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CFE0A-74C4-4402-A722-05992DFD4E57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8C52F-D600-4EE1-AA22-37BD56E17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type='1'&gt;1&lt;/mode&gt;&lt;options&gt;10&lt;/options&gt;&lt;answer choice='0000010000'&gt;&lt;/answer&gt;&lt;points&gt;10&lt;/points&gt;&lt;time&gt;60&lt;/time&gt;&lt;difficulty&gt;1&lt;/difficulty&gt;&lt;hint&gt;&lt;/hint&gt;&lt;remark&gt;&lt;/remark&gt;&lt;/field&gt;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type='1'&gt;1&lt;/mode&gt;&lt;options&gt;10&lt;/options&gt;&lt;answer choice='0000010000'&gt;&lt;/answer&gt;&lt;points&gt;10&lt;/points&gt;&lt;time&gt;60&lt;/time&gt;&lt;difficulty&gt;1&lt;/difficulty&gt;&lt;hint&gt;&lt;/hint&gt;&lt;remark&gt;&lt;/remark&gt;&lt;/field&gt;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type='1'&gt;1&lt;/mode&gt;&lt;options&gt;6&lt;/options&gt;&lt;answer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type='1'&gt;1&lt;/mode&gt;&lt;options&gt;6&lt;/options&gt;&lt;answer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t&amp;rct=j&amp;q=&amp;esrc=s&amp;source=web&amp;cd=1&amp;cad=rja&amp;uact=8&amp;ved=0CCAQFjAA&amp;url=https://olympiada.karlin.mff.cuni.cz/anotace/roskovec.pdf&amp;ei=OYkxVIa8Aa_B7Aa-7IHYDQ&amp;usg=AFQjCNHVr4UZZx6kvRvCadlN2u7souHpBg&amp;sig2=-ltlkFO8GVj9zAJ7FxKvRA" TargetMode="External"/><Relationship Id="rId2" Type="http://schemas.openxmlformats.org/officeDocument/2006/relationships/hyperlink" Target="https://www.google.cz/url?sa=t&amp;rct=j&amp;q=&amp;esrc=s&amp;source=web&amp;cd=1&amp;cad=rja&amp;uact=8&amp;ved=0CCIQFjAA&amp;url=http://mi21.vsb.cz/sites/mi21.vsb.cz/files/unit/zaklady_diskretni_matematiky.pdf&amp;ei=7oMxVIuJENTY7Abx3IDYAQ&amp;usg=AFQjCNFtUkUmUeeSBORmtRT0R3fvtZRU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Kombinace bez opakování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rovině je 2000 bodů a žádné tři neleží na přímce. Kolik různých přímek jimi lze proložit?</a:t>
            </a:r>
          </a:p>
          <a:p>
            <a:r>
              <a:rPr lang="cs-CZ" dirty="0" smtClean="0"/>
              <a:t>Na kružnici umístěme nepravidelně n bodů tak,abys se spojnice žádných tří dvojic neprotínala v jednom bodu. Doplňte všechny spojnice. Na kolik částí bude kruh rozdělen?</a:t>
            </a:r>
          </a:p>
          <a:p>
            <a:r>
              <a:rPr lang="cs-CZ" dirty="0" smtClean="0"/>
              <a:t>Kolik přímek je určeno šesti body, jestliže</a:t>
            </a:r>
            <a:br>
              <a:rPr lang="cs-CZ" dirty="0" smtClean="0"/>
            </a:br>
            <a:r>
              <a:rPr lang="cs-CZ" dirty="0" smtClean="0"/>
              <a:t>a) žádné tři body neleží na jedné přímce,</a:t>
            </a:r>
            <a:br>
              <a:rPr lang="cs-CZ" dirty="0" smtClean="0"/>
            </a:br>
            <a:r>
              <a:rPr lang="cs-CZ" dirty="0" smtClean="0"/>
              <a:t>b) právě tři body leží na jedné přímce? </a:t>
            </a:r>
            <a:endParaRPr lang="cs-CZ" dirty="0" smtClean="0"/>
          </a:p>
          <a:p>
            <a:r>
              <a:rPr lang="cs-CZ" dirty="0" smtClean="0"/>
              <a:t>Tenisový </a:t>
            </a:r>
            <a:r>
              <a:rPr lang="cs-CZ" dirty="0" smtClean="0"/>
              <a:t>turnaj se hraje systémem každý s každým. Kolik se bude hrát zápasů, jestliže se turnaje zúčastní 21 hráčů?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skladu je 10 výrobků, mezi nimi jsou 3 vadné. Kolika způsoby z nich můžeme vybrat kolekci pěti výrobků, aby</a:t>
            </a:r>
            <a:br>
              <a:rPr lang="cs-CZ" dirty="0" smtClean="0"/>
            </a:br>
            <a:r>
              <a:rPr lang="cs-CZ" dirty="0" smtClean="0"/>
              <a:t>a) všechny byly dobré,</a:t>
            </a:r>
            <a:br>
              <a:rPr lang="cs-CZ" dirty="0" smtClean="0"/>
            </a:br>
            <a:r>
              <a:rPr lang="cs-CZ" dirty="0" smtClean="0"/>
              <a:t>b) byl právě jeden vadný,</a:t>
            </a:r>
            <a:br>
              <a:rPr lang="cs-CZ" dirty="0" smtClean="0"/>
            </a:br>
            <a:r>
              <a:rPr lang="cs-CZ" dirty="0" smtClean="0"/>
              <a:t>c) byl nejvýš jeden vadný,</a:t>
            </a:r>
            <a:br>
              <a:rPr lang="cs-CZ" dirty="0" smtClean="0"/>
            </a:br>
            <a:r>
              <a:rPr lang="cs-CZ" dirty="0" smtClean="0"/>
              <a:t>d) byl aspoň jeden vadný?</a:t>
            </a:r>
          </a:p>
          <a:p>
            <a:r>
              <a:rPr lang="cs-CZ" dirty="0" smtClean="0"/>
              <a:t>Máme </a:t>
            </a:r>
            <a:r>
              <a:rPr lang="cs-CZ" i="1" dirty="0" smtClean="0"/>
              <a:t>𝑛 </a:t>
            </a:r>
            <a:r>
              <a:rPr lang="cs-CZ" dirty="0" smtClean="0"/>
              <a:t>lidí. Jak velké skupinky vybírat, abychom měli co nejvíce možností?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–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levém dolním rohu šachovnice 8 × </a:t>
            </a:r>
            <a:r>
              <a:rPr lang="cs-CZ" dirty="0" err="1" smtClean="0"/>
              <a:t>8</a:t>
            </a:r>
            <a:r>
              <a:rPr lang="cs-CZ" dirty="0" smtClean="0"/>
              <a:t> je umístěna figurka, kterou lze jedním tahem přemístit buď o jedno pole vpravo, nebo o jedno pole vzhůru. Spočtěte, kolika různými způsoby lze tuto figurku přemístit do pravého horního rohu.</a:t>
            </a:r>
          </a:p>
          <a:p>
            <a:r>
              <a:rPr lang="cs-CZ" dirty="0" smtClean="0"/>
              <a:t>A – 8 nad 2</a:t>
            </a:r>
          </a:p>
          <a:p>
            <a:r>
              <a:rPr lang="cs-CZ" dirty="0" smtClean="0"/>
              <a:t>B – 16 nad 8</a:t>
            </a:r>
          </a:p>
          <a:p>
            <a:r>
              <a:rPr lang="cs-CZ" dirty="0" smtClean="0"/>
              <a:t>C – 14 nad 7</a:t>
            </a:r>
          </a:p>
          <a:p>
            <a:r>
              <a:rPr lang="cs-CZ" dirty="0" smtClean="0"/>
              <a:t>D – 14 na 2</a:t>
            </a:r>
          </a:p>
          <a:p>
            <a:r>
              <a:rPr lang="cs-CZ" dirty="0" smtClean="0"/>
              <a:t>E – 2 na 16</a:t>
            </a:r>
          </a:p>
          <a:p>
            <a:r>
              <a:rPr lang="cs-CZ" dirty="0" smtClean="0"/>
              <a:t>F – Jinak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Určete počet prvků tak, aby</a:t>
            </a:r>
            <a:br>
              <a:rPr lang="cs-CZ" dirty="0" smtClean="0"/>
            </a:br>
            <a:r>
              <a:rPr lang="cs-CZ" dirty="0" smtClean="0"/>
              <a:t>a) počet čtyřčlenných kombinací z nich vytvořených byl dvacetkrát větší než počet dvoučlenných kombinací;</a:t>
            </a:r>
            <a:br>
              <a:rPr lang="cs-CZ" dirty="0" smtClean="0"/>
            </a:br>
            <a:r>
              <a:rPr lang="cs-CZ" dirty="0" smtClean="0"/>
              <a:t>b) při zvětšení počtu prvků o jeden se počet tříčlenných kombinací zvětšil o 21.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*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Máme 4 body v prostoru, které neleží v rovině. Kolik můžeme sestrojit rovnoběžnostěnů, které mají vrcholy v těchto bodech?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Úlohy jsou převzaty ze skript </a:t>
            </a:r>
            <a:r>
              <a:rPr lang="cs-CZ" b="1" dirty="0" smtClean="0"/>
              <a:t>Michael </a:t>
            </a:r>
            <a:r>
              <a:rPr lang="cs-CZ" b="1" dirty="0" err="1" smtClean="0"/>
              <a:t>Kubesa</a:t>
            </a:r>
            <a:r>
              <a:rPr lang="cs-CZ" b="1" dirty="0" smtClean="0"/>
              <a:t>. </a:t>
            </a:r>
            <a:r>
              <a:rPr lang="cs-CZ" b="1" dirty="0" smtClean="0">
                <a:hlinkClick r:id="rId2"/>
              </a:rPr>
              <a:t>Základy diskrétní matematiky </a:t>
            </a:r>
            <a:endParaRPr lang="cs-CZ" b="1" dirty="0" smtClean="0"/>
          </a:p>
          <a:p>
            <a:r>
              <a:rPr lang="cs-CZ" b="1" dirty="0" smtClean="0"/>
              <a:t>Další on-line zdroje:</a:t>
            </a:r>
          </a:p>
          <a:p>
            <a:r>
              <a:rPr lang="pl-PL" dirty="0" smtClean="0"/>
              <a:t>Tomáš Roskovec. </a:t>
            </a:r>
            <a:r>
              <a:rPr lang="pl-PL" b="1" dirty="0" smtClean="0">
                <a:hlinkClick r:id="rId3"/>
              </a:rPr>
              <a:t>Kombinatorika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na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želvách</a:t>
            </a:r>
            <a:r>
              <a:rPr lang="pl-PL" dirty="0" smtClean="0">
                <a:hlinkClick r:id="rId3"/>
              </a:rPr>
              <a:t>. 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Sedím v jídelně a obědvám. Ve frontě u výdeje obědů stojí pět mých studentů z právě skončeného cvičení, jmenují se </a:t>
            </a:r>
            <a:r>
              <a:rPr lang="cs-CZ" dirty="0" err="1" smtClean="0"/>
              <a:t>Zbyslav</a:t>
            </a:r>
            <a:r>
              <a:rPr lang="cs-CZ" dirty="0" smtClean="0"/>
              <a:t>, Matylda, Petr, Jana a Zikmund. V jídelně je volných jen pět míst, z toho tři u mého stolu a dvě u stolu vedlejšího. Tudíž tři z výše jmenovaných pěti studentů si budou muset sednout ke mně. Kteří to budou? Kolik existuje různých možností?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Kombinační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Kombinační čísla, spolu s mocninami </a:t>
            </a:r>
            <a:br>
              <a:rPr lang="cs-CZ" dirty="0" smtClean="0"/>
            </a:br>
            <a:r>
              <a:rPr lang="cs-CZ" dirty="0" smtClean="0"/>
              <a:t>a faktoriálem tvoří základ kombinatoriky. </a:t>
            </a:r>
          </a:p>
          <a:p>
            <a:r>
              <a:rPr lang="cs-CZ" dirty="0" smtClean="0"/>
              <a:t>Kombinační číslo představuje, </a:t>
            </a:r>
            <a:r>
              <a:rPr lang="cs-CZ" dirty="0" smtClean="0">
                <a:solidFill>
                  <a:srgbClr val="FF0000"/>
                </a:solidFill>
              </a:rPr>
              <a:t>kromě jiného</a:t>
            </a:r>
            <a:r>
              <a:rPr lang="cs-CZ" dirty="0" smtClean="0"/>
              <a:t>, počet možností, jak můžeme vybrat k-prvkovou podmnožinu n-prvkové množiny.</a:t>
            </a:r>
          </a:p>
          <a:p>
            <a:r>
              <a:rPr lang="cs-CZ" dirty="0" smtClean="0"/>
              <a:t>Důkazy vlastností kombinačních čísel lze provádět buď početně (zpravidla přímo nebo indukcí), nebo pomocí formulování příslušné úlohy a použití dvojí cesty k řešení.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Interaktivní materiál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ChangeAspect="1"/>
          </p:cNvGraphicFramePr>
          <p:nvPr>
            <p:ph sz="quarter" idx="1"/>
          </p:nvPr>
        </p:nvGraphicFramePr>
        <p:xfrm>
          <a:off x="3262312" y="3794125"/>
          <a:ext cx="1857375" cy="485775"/>
        </p:xfrm>
        <a:graphic>
          <a:graphicData uri="http://schemas.openxmlformats.org/presentationml/2006/ole">
            <p:oleObj spid="_x0000_s1026" name="Balíček" r:id="rId3" imgW="185724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podmnožin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Máme nějakou deseti prvkovou posloupnost nul a jedniček (např. (0001001101)). Kolik takových posloupností existuje?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Asistent tělesné výchovy chce doplnit 10 uvolněných míst na lyžařském zájezdu. Má přihlášených dalších 27 studentů z vyšších ročníků, mezi nimiž jsou Petr </a:t>
            </a:r>
            <a:r>
              <a:rPr lang="cs-CZ" dirty="0" err="1" smtClean="0"/>
              <a:t>Vodstrčil</a:t>
            </a:r>
            <a:r>
              <a:rPr lang="cs-CZ" dirty="0" smtClean="0"/>
              <a:t> a Jiří Bouchala. Asistent ovšem ví, že určitě Petr </a:t>
            </a:r>
            <a:r>
              <a:rPr lang="cs-CZ" dirty="0" err="1" smtClean="0"/>
              <a:t>Vodstrčil</a:t>
            </a:r>
            <a:r>
              <a:rPr lang="cs-CZ" dirty="0" smtClean="0"/>
              <a:t> nebo Jiří Bouchala nepojedou. Kolik má možností jak studenty na uvolněná místa vybrat?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Růžena bezradně stojí nad osmi krásnými koženými výrobky v prodejně galanterie. Mezi těmito výrobky jsou také růžové rukavičky a růžová kabelka.Má si nějaké tři z nich vybrat jako dárek k narozeninám a ví, že pokud si vybere růžovou kabelku, pak si určitě také vezme růžové rukavičky a naopak, pokud si vybere růžové rukavičky, pak si určitě také vezme růžovou kabelku. Kolik má možností, jak si vybrat ony tři dárky?</a:t>
            </a:r>
          </a:p>
          <a:p>
            <a:r>
              <a:rPr lang="cs-CZ" dirty="0" smtClean="0"/>
              <a:t>Odešlete číslici na místě jednotek výsledku.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Trochu formalismu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7467600" cy="246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291</TotalTime>
  <Words>604</Words>
  <Application>Microsoft Office PowerPoint</Application>
  <PresentationFormat>Předvádění na obrazovce (4:3)</PresentationFormat>
  <Paragraphs>45</Paragraphs>
  <Slides>14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Arkýř</vt:lpstr>
      <vt:lpstr>Balíček</vt:lpstr>
      <vt:lpstr>Kombinace bez opakování</vt:lpstr>
      <vt:lpstr>Materiály ke studiu</vt:lpstr>
      <vt:lpstr>Motivační úloha</vt:lpstr>
      <vt:lpstr>Kombinační čísla</vt:lpstr>
      <vt:lpstr>Interaktivní materiál</vt:lpstr>
      <vt:lpstr>Počet podmnožin</vt:lpstr>
      <vt:lpstr>Úloha</vt:lpstr>
      <vt:lpstr>Hlasování</vt:lpstr>
      <vt:lpstr>Trochu formalismu</vt:lpstr>
      <vt:lpstr>Úlohy</vt:lpstr>
      <vt:lpstr>Úlohy</vt:lpstr>
      <vt:lpstr>Úloha – Hlasování</vt:lpstr>
      <vt:lpstr>Domácí úkol</vt:lpstr>
      <vt:lpstr>Domácí úkol *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Kombinace bez opakování</dc:title>
  <dc:creator>Antonín Jančařík</dc:creator>
  <cp:lastModifiedBy>Antonín Jančařík</cp:lastModifiedBy>
  <cp:revision>9</cp:revision>
  <dcterms:created xsi:type="dcterms:W3CDTF">2014-10-08T11:37:00Z</dcterms:created>
  <dcterms:modified xsi:type="dcterms:W3CDTF">2014-10-22T13:55:12Z</dcterms:modified>
</cp:coreProperties>
</file>