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5" r:id="rId13"/>
    <p:sldId id="274" r:id="rId14"/>
    <p:sldId id="276" r:id="rId15"/>
    <p:sldId id="277" r:id="rId16"/>
    <p:sldId id="269" r:id="rId17"/>
    <p:sldId id="272" r:id="rId18"/>
    <p:sldId id="278" r:id="rId19"/>
    <p:sldId id="270" r:id="rId20"/>
    <p:sldId id="271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F3A1A-6D1D-FD43-83D8-B63DEFD86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35D720-A036-F942-BFCA-6DD77EAAD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D5EF6C-EF68-5443-863C-B7B3C493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2901C1-DBD0-BA47-B4B7-4351ADDE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FCE3A-FE3F-CA45-BDD9-331098A7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57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857439-C3DF-5140-9981-196D1BEC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5F5C59-0C24-B24E-8EFF-07FB4CFD5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1DEA01-5FB3-1048-889C-532AAF2A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7604F3-BF58-4143-9C71-E45F4FF6B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5F2367-F4A3-4D4C-B8C6-4B31B36A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1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ED63C9C-A7D1-6846-8D14-2DD7DB596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92D523-679A-7D43-BD6A-7E1D49798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29E0D-DDEB-B54D-9665-47B37571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B132EA-7145-764E-8609-C1E4F322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5729A-28C7-6B44-A475-4D82A813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12A2F-4220-824A-99BC-167F9950C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75F749-7B98-3E4C-BC51-78BAEA66C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26C2AC-3E41-BC46-94AA-96D4554B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11EC26-9EF5-1B44-B4A2-47042BCE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31AB5A-FF6D-534B-B141-1C3A941A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DC7AC-5BC4-D445-9D97-EEBA319B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A46C81-F74B-6942-BE99-1BCAE99C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C89227-6171-1444-BA90-CC555B9F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2AF80-6E65-EA48-9F78-5655D6212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AC83BF-6846-D341-AB84-A85F3951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96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5874E-2A7E-A542-9652-18A4D305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11EA5-AECB-CB47-95A5-BF451BC55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60BF44-CCAF-6041-8422-DF2047F9C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3D03BD-7E70-B442-B87C-89ED2D40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073113-A925-DE40-8117-4B6D4355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D56175-E7AC-C149-B433-478D0D62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8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3324E-BE8D-9041-991E-6DE2EB22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CF4224-E561-ED46-B3C4-308C1CD1D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1143E4-53D7-7E49-8A08-753DBED1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601792-1EAD-8046-A503-67922BA08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4FCC321-29ED-C448-A553-8E8292517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C702B3-48B4-E546-B529-4E9FBD49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5738BA-045A-2A4C-B391-155A756F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719E40-1869-2749-A643-12E0A35C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38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245C6-BDD6-0840-99C5-472F6956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34439E-662D-B644-B13F-72FB2FD3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868471-1E0D-D842-9310-DAA7E5C2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7D19C8-6C80-C04B-A2D7-CD939F80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2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47E627-8DDD-F940-A282-537A8B83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E36539-0D10-A34B-BE78-894C21B9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A650F6-FF0C-5748-A646-43291748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07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3850C-C1E9-7646-A96F-01934173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1DCF55-9CB5-FC44-934A-8011857F6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C8B6B2-66BB-724A-BD75-958BC66DA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298F33-8797-FF42-93A7-E2AF6831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363837-5A08-2445-AD72-6901C140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2263E7-33D7-6B42-BB90-D7DB612D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24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86EE4-5E10-DB43-BA4C-506DA2C7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478790-4849-CA4D-AF5B-00C4751F9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3369A1-B9A3-9F41-AF52-8A44385C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019C05-AB84-6C43-B861-8189A612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BDBE00-175E-B040-9FDC-2197462E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BC194B-811F-C940-9DE9-268B1831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2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F27280-55CC-0F48-8599-5323AC8F2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E8CC6C-55E5-E041-A5EC-AA0566AE7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8526E5-5E50-3140-A2AF-9FD1B910D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CAD1-6F89-F34C-8315-751345E25A5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4F286B-BC9A-4C4A-B5F6-66E72638C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8C163B-0048-D047-8E4A-F5DEF3CA1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7ED9-4020-3B43-BCCE-EE1BE505D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Kant: V co mohu doufat?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filosofie náboženství, 2019</a:t>
            </a:r>
          </a:p>
        </p:txBody>
      </p:sp>
    </p:spTree>
    <p:extLst>
      <p:ext uri="{BB962C8B-B14F-4D97-AF65-F5344CB8AC3E}">
        <p14:creationId xmlns:p14="http://schemas.microsoft.com/office/powerpoint/2010/main" val="10627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„Radikální zlo“ – „rozumná podoba“ hříchu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 věděl, že slovo „radikální“ bude pro jeho čtenáře cizí. Radikální zde znamená, že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sahá až k našim kořenům: radix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Kantově pojetí se v případě radikální zla jedná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antropologické určení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Jsme radikálně zlí, protože jednat v souladu s morálním zákonem je pouze jedním z mnoha popudů a jednat proti němu je naopak jedním z našich nejlákavějších sklonů.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Protivníkem morálky přitom není smyslovost, tělesné touhy, ale naše vlastní svoboda jednat proti mravnímu zákonu. </a:t>
            </a:r>
          </a:p>
        </p:txBody>
      </p:sp>
    </p:spTree>
    <p:extLst>
      <p:ext uri="{BB962C8B-B14F-4D97-AF65-F5344CB8AC3E}">
        <p14:creationId xmlns:p14="http://schemas.microsoft.com/office/powerpoint/2010/main" val="335213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Skandál!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Osvícenectví je výrazně ovlivněno ideou výchovy: člověk není zlý, člověk se zlým stává vlivem podmínek a vnějšího působení.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Rousseauova kniha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Emil neboli o výchově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začíná větou: „Vše, co pochází z rukou stvořitele, je dobré, vše se pitvoří v rukou člověka.“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Kantova kniha tak vzbudila uprostřed naděje, že výchovou lze proměnit svět v lepší místo, skandál: Goethe tak spekuloval, že je Kant senilní (knihu publikoval v 68 letech) a rozešel se s ním ve zlém: „Kant pokecal svůj filosofický kabát ostudným flekem radikálního zla, aby přilákal zpět křesťany, kteří mu zlíbali jeho lem.“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6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Holocaust jako negativní zakládající mýtus i bytostně moderní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Antisemitismus se měl podle Hitlera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očistit od emocí a záměr měl být vykonán s rozumem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tzv. antisemitismus rozumu. Opíral se o moderní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osvíceneckou racionalitu, byrokracii, dělbu práce, důraz na užitečnost: každý je zde pro druhého, pro stát, nikoliv pro sebe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Nacionalismus tak zestátnil jak jednotlivce, tak jeho násilí.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Rovněž se opřel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osvícenecký koncept lidství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dříve se jednotlivé národnostní skupiny vzájemně potíraly, nyní však nacisté argumentují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biologicky a naturalisticky určeným konceptem lidstvím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musí být očištěno od židovství. </a:t>
            </a:r>
          </a:p>
        </p:txBody>
      </p:sp>
    </p:spTree>
    <p:extLst>
      <p:ext uri="{BB962C8B-B14F-4D97-AF65-F5344CB8AC3E}">
        <p14:creationId xmlns:p14="http://schemas.microsoft.com/office/powerpoint/2010/main" val="194257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Hannah Arendtová (1906–1975):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objev nových podob zla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283" y="1690688"/>
            <a:ext cx="3569251" cy="4351338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Politická filosofka, autorka knihy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Jeruzalémě: zpráva o banalitě zla,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níž reflektuje na příkladu Adolfa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podobu zla v nacistických koncentračních táborech a všímá si, že během Druhé světové války se setkáváme se zcela novým typem zla, 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banálním zlem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00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Předsudek sobectví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Novým podobám nelze čelit odvoláním se na theologické koncepce zla. Západní filosofická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theologická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tradice trpí předsudkem, že to nejhorší, co člověk může vykonat, pramení ze sobectví a žádosti.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typ zla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podmíněn třemi fenomény spjatými s modernou. V moderně se člověk stává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nadbytečný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(technizace práce) a s nadbytečností jedněch roste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všemoc druhých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což ničí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spontaneitu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člověka.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Koncentrační tábory jsou ztělesněním patologií moderny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člověk je zde nadbytečný, je podroben všemoci, a tím pozbývá spontaneity. Koncentrační tábory ilustrují všemocnost jedněch zničením lidství druhých.</a:t>
            </a:r>
          </a:p>
        </p:txBody>
      </p:sp>
    </p:spTree>
    <p:extLst>
      <p:ext uri="{BB962C8B-B14F-4D97-AF65-F5344CB8AC3E}">
        <p14:creationId xmlns:p14="http://schemas.microsoft.com/office/powerpoint/2010/main" val="81414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Jeruzalémě. </a:t>
            </a:r>
            <a:b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Zpráva o banalitě zla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se staví do role novinářky, která sleduje soud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o vůbec nejlepší pokus 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theodiceu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poválečné době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Neiman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usiluje o obhájení světa, aniž by se člověk opřel o Boha, nebo o hegelianismus.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1690688"/>
            <a:ext cx="4848437" cy="39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9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Zpráva o banalitě zla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„Zlo ve třetí říši ztratilo svou vlastnost, podle níž je pozná většina lidí: že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pokušením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Mnozí Němci a mnozí nacisté, pravděpodobně v naprosté většině,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museli být v pokušení nevraždit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neloupit, nedovolit, aby jejich bližní museli jít do záhuby …, a nebýt tak spoluviníky všech zločinů, z nichž také měli prospěch. Avšak bůhví, zda se naučili, jak pokušení odolávat.“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H. Arendtová,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Jeruzalémě. Zpráva o banalitě zla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1995, str. 202.</a:t>
            </a:r>
          </a:p>
          <a:p>
            <a:pPr marL="0" indent="0" algn="just">
              <a:buNone/>
            </a:pP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094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:a16="http://schemas.microsoft.com/office/drawing/2014/main" id="{DA70624B-2458-4127-BF8B-A209062ED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58001" y="255102"/>
            <a:ext cx="6705400" cy="636159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CBAE5E18-89E5-4B66-A4ED-71860A613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2592" y="393365"/>
            <a:ext cx="6364719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7874" y="892120"/>
            <a:ext cx="544725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Adolf Eichmann</a:t>
            </a:r>
          </a:p>
        </p:txBody>
      </p:sp>
      <p:pic>
        <p:nvPicPr>
          <p:cNvPr id="8" name="Zástupný obsah 7" descr="Obsah obrázku fotka, osoba, nošení, muž&#10;&#10;Popis byl vytvořen automaticky">
            <a:extLst>
              <a:ext uri="{FF2B5EF4-FFF2-40B4-BE49-F238E27FC236}">
                <a16:creationId xmlns:a16="http://schemas.microsoft.com/office/drawing/2014/main" id="{2520843B-9EA9-E745-84FB-C4D2096B7F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19" y="1195246"/>
            <a:ext cx="2957993" cy="4464895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867873" y="2152185"/>
            <a:ext cx="5447251" cy="3818847"/>
          </a:xfrm>
        </p:spPr>
        <p:txBody>
          <a:bodyPr vert="horz" lIns="91440" tIns="45720" rIns="91440" bIns="45720" rtlCol="0">
            <a:noAutofit/>
          </a:bodyPr>
          <a:lstStyle/>
          <a:p>
            <a:pPr marL="0"/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Jeden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hlavních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organizátorů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konečného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řešení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/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Zahraniční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média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něm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referovala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jako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„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krvelačném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psovi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či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gestapáckém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katovi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“. </a:t>
            </a:r>
          </a:p>
          <a:p>
            <a:pPr marL="0"/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Dohlížel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Prahy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„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vysidlování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Židů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oblasti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Československa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/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Druhé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světové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válce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skrýval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roce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1950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uprchl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Argentiny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/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Poté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izraelská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tajná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služba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zatkla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byl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roce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1962 v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Jeruzalémě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3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popraven</a:t>
            </a:r>
            <a:r>
              <a:rPr lang="en-US" sz="23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912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Eichmannovi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107" y="1505819"/>
            <a:ext cx="3394688" cy="4434607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„Činy byly bestiální, ale pachatel sám byl zcela obyčejný a průměrný, nebyl ani démonický ani bestiální. Nic nepoukazovalo k pevným ideologickým přesvědčením nebo obzvláště zlým pohnutkám. To jediné, co na něm bylo pozoruhodné, bylo veskrze negativní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nebyla to hloupost, ale bezmyšlenkovitost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Hannah Arendt,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Leben des Geistes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München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2006, str. 13.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6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Eichmannovi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jednou nečekaně a s velkým důra­zem prohlásil, že po celý život žil v souladu s Kantovými morálními zásadami, zvláště s Kantovým pojmem povinnosti. Vzhledem k okolnostem to znělo jako nehoráznost, neboť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Kantova morální filosofie se opírá především o lidskou schopnost úsudku a slepou poslušnost vylučuje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…. A k všeobecnému překvapení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vytasil s celkem přesnou definicí kategorického imperativu: ‚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Svou narážkou na Kanta jsem měl na mysli, že princip mého chtění musí vždy být takový, aby se mohl stát principem obecně platných zákonů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.‘“</a:t>
            </a:r>
          </a:p>
        </p:txBody>
      </p:sp>
    </p:spTree>
    <p:extLst>
      <p:ext uri="{BB962C8B-B14F-4D97-AF65-F5344CB8AC3E}">
        <p14:creationId xmlns:p14="http://schemas.microsoft.com/office/powerpoint/2010/main" val="359699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 se narodil 22. dubna 1724 v Královci (dnešní Kaliningrad), zemřel 12. února 1804 tamtéž.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ruské univerzitě v Kaliningradě visí pamětní deska se slavným citátem z 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Kritiky praktického rozumu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„Dvě věci naplňují mysl vždy novým a rostoucím obdivem a úctou, čím častěji se jimi zabývá: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hvězdné nebe nade mnou a mravní zákon ve mně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</a:p>
        </p:txBody>
      </p:sp>
    </p:spTree>
    <p:extLst>
      <p:ext uri="{BB962C8B-B14F-4D97-AF65-F5344CB8AC3E}">
        <p14:creationId xmlns:p14="http://schemas.microsoft.com/office/powerpoint/2010/main" val="1140580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Eichmannův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imperativ“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„Jednej tak, aby sis mohl být jistý, že kdyby o tvém konání věděl vůdce, vyslovil by s ním souhlas.“ 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Eichmann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nazýval tento imperativ jako „domácí verzi pro běžného člověka“.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Arendtová: „Právo plnit příkazy nemá podle Kanta vůbec nikdo.“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643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Kaliningrad: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bývalá metropole východního Pruska, současná exkláva Ruské federace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318326"/>
            <a:ext cx="4962236" cy="384939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782" y="2318326"/>
            <a:ext cx="4793673" cy="388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5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Kantův kopernikánský obrat: co mohu vědět?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„Nikoliv my se točíme kolem věcí, ale věci se točí kolem nás.“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Naše myšlení – kategorie a čisté názory, tj. prostor a čas – předepisuje objektům, jak se nám jeví.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„Před nedávnem jsem se seznámil s novější takzvaně kantovskou filosofií, a nyní Ti sdělím jednu z jejích myšlenek v naději, že Tě snad nezasáhne tak hluboce, že Tebou snad tolik bolestivě neotřese jako mnou.“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„Kdyby všichni lidé měli místo očí zelené brýle, pak by nutně soudili, že předměty, které jejich prostřednictvím vidí, jsou zelené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 nikdy by nebyli schopni rozhodnout, zda to, co nazývají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pravdou, je vpravdě pravdou, nebo se to jen zdá.“</a:t>
            </a:r>
          </a:p>
          <a:p>
            <a:pPr marL="0" indent="0" algn="just">
              <a:buNone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von Kleist, 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an Wilhelmine von Zeuge vom 22. März 1801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str. 634.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42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mám dělat?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Uskutečňovat své lidství ve své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„Jednej jen podle té maximy, od níž můžeš zároveň chtít, aby se stala obecným zákonem.“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„Jednej tak, abys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používal lidství jak ve své osobě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i v osobě každého druhého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vždy zároveň jako účel a nikdy pouze jako prostředek“.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Díky rozumu se stáváme členy nikoliv konkrétního národa nebo společenství, ale lidství vůbec,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 lidství v první osobě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Rozum v nás vede k překročení našich hranic.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Rozum je cestou mezi já a ty, mezi já a my. Poukazuje tím i k vizi světového míru, ale jen v podobě postulátu: budeme-li jednat, jako by mír měl být možný, budeme vytvářet podmínky pro jeho uskutečnění.</a:t>
            </a:r>
          </a:p>
        </p:txBody>
      </p:sp>
    </p:spTree>
    <p:extLst>
      <p:ext uri="{BB962C8B-B14F-4D97-AF65-F5344CB8AC3E}">
        <p14:creationId xmlns:p14="http://schemas.microsoft.com/office/powerpoint/2010/main" val="296544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co mohu doufat?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Morálka vede podle Kanta nevyhnutelně k náboženství, takže je i Bůh důsledkem morálky. Bůh přesídlil z nebe do mravnosti, resp. do svědomí. Člověk je zástupcem kategorického imperativu v empirickém světě. S osobností jakožto nositelem obecnosti je spjat určitý typ posvátnosti. </a:t>
            </a:r>
          </a:p>
          <a:p>
            <a:pPr marL="0" indent="0" algn="just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ale Kant myslí, když tvrdí, že Bůh vyplývá z morálky?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Kdykoliv jednáme, nutně chceme, aby naše jednání uspělo a zároveň abychom byli podle našeho jednání odměněni. Tento cíl – uskutečnění našeho jednání a spravedlivá odměna – poukazuje k pojmu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nejvyššího dobra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má dvě „složky“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blaženost a svatost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Zjednodušeně řečeno, předpokládám, že budu-li jednat podle mravního zákona,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budu se mravním (či svatým) stávat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zároveň doufám, že ruku v ruce s mravním jednáním půjde 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blaženost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Tuto jednotu blaženosti a svatosti však nemůže založit žádný jednotlivec, a proto je garantem této souvislosti Bůh.</a:t>
            </a:r>
          </a:p>
        </p:txBody>
      </p:sp>
    </p:spTree>
    <p:extLst>
      <p:ext uri="{BB962C8B-B14F-4D97-AF65-F5344CB8AC3E}">
        <p14:creationId xmlns:p14="http://schemas.microsoft.com/office/powerpoint/2010/main" val="221077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Náboženství v hranicích pouhého rozumu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polemický spis původně zakázaný pruským cenzorem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 podrobuje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reinterpretaci základní křesťanská dogmata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dědičný hřích, církev, zjevení, zabývá se christologií, či obecně tím, co je ideálem člověka: a není to podle Kanta Sókratés, ale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Ježíš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nicméně Ježíš nikoliv jako historická postava, ale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ztělesnění kategorického imperativu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 rovněž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radikálně přehodnocuje pojem milosti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tu neposkytuje Bůh, člověk si ji uděluje sám tím, že jedná v souladu s nejvyšším zákonem rozumu, tedy sám si daruje milost tím, že uskuteční sám v sobě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revoluci smýšlení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Gesinnung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0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Kritické náboženství?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Opium pro svědomí?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pravdivosti náboženství nerozhoduje církev, ale výlučně rozum. Z Kantova hlediska se náboženství netransformuje primárně vlivem významných reformátorů (Luther, Kalvín,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Zwingli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ale prací rozumu: ústřední rozdíl není mezi katolicismem a protestantismem, ale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náboženstvím kritickým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tedy náboženstvím morální svobody a naděje –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der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Hoffnung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náboženstvím nekritickým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dogmatickým a proto podle Kanta vždy i mocenským. Takové náboženství nazývá Kant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opiem pro svědomí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(Opium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Gewissen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Kant tak mimo jiné ukazuje, že alternativa: 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autonomie, nebo víra v Boha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falešná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8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Osvícený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Jób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pochybný Abrahám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21" y="1512488"/>
            <a:ext cx="4538322" cy="4975358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086764" y="1512488"/>
            <a:ext cx="5267036" cy="48790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Kant vyzdvihuje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Jóba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to, že se s Bohem přel, čímž se pro něho stává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osvícencem Starého zákona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naopak Abrahám je pro něho problematický, neboť je ochoten na základě hlasu ve svém nitru obětovat svého „nebohého syna“.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konečný tvor přece nemohl vědět, že jej skutečně oslovil Bůh, a jeho povinností tak bylo postavit se za své „nebohé dítě“ a ne je ještě nechat nosit dřevo k zápalné oběti.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Kant,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Streit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Fakultäten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Hamburg: Felix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2005, str. 72 [v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Akademie-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Ausgabe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sv. 7,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1900 nn., str. 63].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997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1804</Words>
  <Application>Microsoft Macintosh PowerPoint</Application>
  <PresentationFormat>Širokoúhlá obrazovka</PresentationFormat>
  <Paragraphs>69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Kant: V co mohu doufat?</vt:lpstr>
      <vt:lpstr>Prezentace aplikace PowerPoint</vt:lpstr>
      <vt:lpstr>Kaliningrad: bývalá metropole východního Pruska, současná exkláva Ruské federace</vt:lpstr>
      <vt:lpstr>Kantův kopernikánský obrat: co mohu vědět?</vt:lpstr>
      <vt:lpstr>Co mám dělat?  Uskutečňovat své lidství ve své osobě.</vt:lpstr>
      <vt:lpstr>V co mohu doufat?</vt:lpstr>
      <vt:lpstr>Náboženství v hranicích pouhého rozumu</vt:lpstr>
      <vt:lpstr>Kritické náboženství? Opium pro svědomí?</vt:lpstr>
      <vt:lpstr>Osvícený Jób, pochybný Abrahám</vt:lpstr>
      <vt:lpstr>„Radikální zlo“ – „rozumná podoba“ hříchu</vt:lpstr>
      <vt:lpstr>Skandál!</vt:lpstr>
      <vt:lpstr>Holocaust jako negativní zakládající mýtus i bytostně moderní projekt</vt:lpstr>
      <vt:lpstr>Hannah Arendtová (1906–1975):  objev nových podob zla</vt:lpstr>
      <vt:lpstr>Předsudek sobectví</vt:lpstr>
      <vt:lpstr>Eichmann v Jeruzalémě.  Zpráva o banalitě zla</vt:lpstr>
      <vt:lpstr>Zpráva o banalitě zla</vt:lpstr>
      <vt:lpstr>Adolf Eichmann</vt:lpstr>
      <vt:lpstr>Arendtová o Eichmannovi</vt:lpstr>
      <vt:lpstr>Arendtová o Eichmannovi</vt:lpstr>
      <vt:lpstr>„Eichmannův imperativ“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Kant: V co mohu doufat?</dc:title>
  <dc:creator>Matějčková, Tereza</dc:creator>
  <cp:lastModifiedBy>Matějčková, Tereza</cp:lastModifiedBy>
  <cp:revision>2</cp:revision>
  <dcterms:created xsi:type="dcterms:W3CDTF">2019-11-03T14:39:49Z</dcterms:created>
  <dcterms:modified xsi:type="dcterms:W3CDTF">2019-11-03T14:42:36Z</dcterms:modified>
</cp:coreProperties>
</file>