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Franklin Gothic Book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FCC"/>
          </a:solidFill>
        </a:fill>
      </a:tcStyle>
    </a:wholeTbl>
    <a:band2H>
      <a:tcTxStyle/>
      <a:tcStyle>
        <a:tcBdr/>
        <a:fill>
          <a:solidFill>
            <a:srgbClr val="FCF0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5DAD7"/>
          </a:solidFill>
        </a:fill>
      </a:tcStyle>
    </a:wholeTbl>
    <a:band2H>
      <a:tcTxStyle/>
      <a:tcStyle>
        <a:tcBdr/>
        <a:fill>
          <a:solidFill>
            <a:srgbClr val="F2ED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D5CB"/>
          </a:solidFill>
        </a:fill>
      </a:tcStyle>
    </a:wholeTbl>
    <a:band2H>
      <a:tcTxStyle/>
      <a:tcStyle>
        <a:tcBdr/>
        <a:fill>
          <a:solidFill>
            <a:srgbClr val="F4EB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Franklin Gothic Book"/>
      </a:defRPr>
    </a:lvl1pPr>
    <a:lvl2pPr indent="228600" defTabSz="457200" latinLnBrk="0">
      <a:defRPr sz="1200">
        <a:latin typeface="+mn-lt"/>
        <a:ea typeface="+mn-ea"/>
        <a:cs typeface="+mn-cs"/>
        <a:sym typeface="Franklin Gothic Book"/>
      </a:defRPr>
    </a:lvl2pPr>
    <a:lvl3pPr indent="457200" defTabSz="457200" latinLnBrk="0">
      <a:defRPr sz="1200">
        <a:latin typeface="+mn-lt"/>
        <a:ea typeface="+mn-ea"/>
        <a:cs typeface="+mn-cs"/>
        <a:sym typeface="Franklin Gothic Book"/>
      </a:defRPr>
    </a:lvl3pPr>
    <a:lvl4pPr indent="685800" defTabSz="457200" latinLnBrk="0">
      <a:defRPr sz="1200">
        <a:latin typeface="+mn-lt"/>
        <a:ea typeface="+mn-ea"/>
        <a:cs typeface="+mn-cs"/>
        <a:sym typeface="Franklin Gothic Book"/>
      </a:defRPr>
    </a:lvl4pPr>
    <a:lvl5pPr indent="914400" defTabSz="457200" latinLnBrk="0">
      <a:defRPr sz="1200">
        <a:latin typeface="+mn-lt"/>
        <a:ea typeface="+mn-ea"/>
        <a:cs typeface="+mn-cs"/>
        <a:sym typeface="Franklin Gothic Book"/>
      </a:defRPr>
    </a:lvl5pPr>
    <a:lvl6pPr indent="1143000" defTabSz="457200" latinLnBrk="0">
      <a:defRPr sz="1200">
        <a:latin typeface="+mn-lt"/>
        <a:ea typeface="+mn-ea"/>
        <a:cs typeface="+mn-cs"/>
        <a:sym typeface="Franklin Gothic Book"/>
      </a:defRPr>
    </a:lvl6pPr>
    <a:lvl7pPr indent="1371600" defTabSz="457200" latinLnBrk="0">
      <a:defRPr sz="1200">
        <a:latin typeface="+mn-lt"/>
        <a:ea typeface="+mn-ea"/>
        <a:cs typeface="+mn-cs"/>
        <a:sym typeface="Franklin Gothic Book"/>
      </a:defRPr>
    </a:lvl7pPr>
    <a:lvl8pPr indent="1600200" defTabSz="457200" latinLnBrk="0">
      <a:defRPr sz="1200">
        <a:latin typeface="+mn-lt"/>
        <a:ea typeface="+mn-ea"/>
        <a:cs typeface="+mn-cs"/>
        <a:sym typeface="Franklin Gothic Book"/>
      </a:defRPr>
    </a:lvl8pPr>
    <a:lvl9pPr indent="1828800" defTabSz="457200" latinLnBrk="0">
      <a:defRPr sz="1200">
        <a:latin typeface="+mn-lt"/>
        <a:ea typeface="+mn-ea"/>
        <a:cs typeface="+mn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15128" y="1788454"/>
            <a:ext cx="8361230" cy="2098227"/>
          </a:xfrm>
          <a:prstGeom prst="rect">
            <a:avLst/>
          </a:prstGeom>
        </p:spPr>
        <p:txBody>
          <a:bodyPr anchor="b"/>
          <a:lstStyle>
            <a:lvl1pPr algn="ctr">
              <a:defRPr sz="7200" cap="all"/>
            </a:lvl1pPr>
          </a:lstStyle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679905" y="3956279"/>
            <a:ext cx="6831674" cy="108623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/>
            </a:lvl1pPr>
            <a:lvl2pPr marL="0" indent="4572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/>
            </a:lvl2pPr>
            <a:lvl3pPr marL="0" indent="9144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/>
            </a:lvl3pPr>
            <a:lvl4pPr marL="0" indent="13716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/>
            </a:lvl4pPr>
            <a:lvl5pPr marL="0" indent="1828800" algn="ct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3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grpSp>
        <p:nvGrpSpPr>
          <p:cNvPr id="16" name="Group 6"/>
          <p:cNvGrpSpPr/>
          <p:nvPr/>
        </p:nvGrpSpPr>
        <p:grpSpPr>
          <a:xfrm>
            <a:off x="752857" y="744468"/>
            <a:ext cx="10674118" cy="5349673"/>
            <a:chOff x="0" y="0"/>
            <a:chExt cx="10674116" cy="5349671"/>
          </a:xfrm>
        </p:grpSpPr>
        <p:sp>
          <p:nvSpPr>
            <p:cNvPr id="14" name="Freeform 6"/>
            <p:cNvSpPr/>
            <p:nvPr/>
          </p:nvSpPr>
          <p:spPr>
            <a:xfrm>
              <a:off x="7399104" y="941183"/>
              <a:ext cx="3275013" cy="4408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24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19712"/>
                  </a:lnTo>
                  <a:lnTo>
                    <a:pt x="18924" y="19714"/>
                  </a:lnTo>
                  <a:lnTo>
                    <a:pt x="18924" y="0"/>
                  </a:lnTo>
                  <a:close/>
                </a:path>
              </a:pathLst>
            </a:custGeom>
            <a:solidFill>
              <a:srgbClr val="4E3B3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Freeform 6"/>
            <p:cNvSpPr/>
            <p:nvPr/>
          </p:nvSpPr>
          <p:spPr>
            <a:xfrm rot="10800000">
              <a:off x="0" y="0"/>
              <a:ext cx="3275668" cy="4408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6" h="21600" extrusionOk="0">
                  <a:moveTo>
                    <a:pt x="18921" y="0"/>
                  </a:moveTo>
                  <a:lnTo>
                    <a:pt x="21596" y="0"/>
                  </a:lnTo>
                  <a:lnTo>
                    <a:pt x="21596" y="21600"/>
                  </a:lnTo>
                  <a:lnTo>
                    <a:pt x="5" y="21600"/>
                  </a:lnTo>
                  <a:cubicBezTo>
                    <a:pt x="-4" y="20948"/>
                    <a:pt x="9" y="20362"/>
                    <a:pt x="0" y="19710"/>
                  </a:cubicBezTo>
                  <a:lnTo>
                    <a:pt x="18921" y="19716"/>
                  </a:lnTo>
                  <a:lnTo>
                    <a:pt x="18921" y="0"/>
                  </a:lnTo>
                  <a:close/>
                </a:path>
              </a:pathLst>
            </a:custGeom>
            <a:solidFill>
              <a:srgbClr val="4E3B3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149896" y="6521072"/>
            <a:ext cx="277079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раздела">
    <p:bg>
      <p:bgPr>
        <a:solidFill>
          <a:srgbClr val="4E3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65025" y="1301360"/>
            <a:ext cx="9612972" cy="2852737"/>
          </a:xfrm>
          <a:prstGeom prst="rect">
            <a:avLst/>
          </a:prstGeom>
        </p:spPr>
        <p:txBody>
          <a:bodyPr anchor="b"/>
          <a:lstStyle>
            <a:lvl1pPr algn="r">
              <a:defRPr sz="7200" cap="all">
                <a:solidFill>
                  <a:srgbClr val="FBEEC9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65025" y="4216327"/>
            <a:ext cx="9612972" cy="114332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BEEC9"/>
                </a:solidFill>
              </a:defRPr>
            </a:lvl1pPr>
            <a:lvl2pPr marL="0" indent="4572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BEEC9"/>
                </a:solidFill>
              </a:defRPr>
            </a:lvl2pPr>
            <a:lvl3pPr marL="0" indent="9144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BEEC9"/>
                </a:solidFill>
              </a:defRPr>
            </a:lvl3pPr>
            <a:lvl4pPr marL="0" indent="13716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BEEC9"/>
                </a:solidFill>
              </a:defRPr>
            </a:lvl4pPr>
            <a:lvl5pPr marL="0" indent="1828800" algn="r">
              <a:lnSpc>
                <a:spcPct val="112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BEEC9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Crop MarkFreeform 6"/>
          <p:cNvSpPr/>
          <p:nvPr/>
        </p:nvSpPr>
        <p:spPr>
          <a:xfrm>
            <a:off x="8151962" y="1685651"/>
            <a:ext cx="3275013" cy="4408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24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9733"/>
                </a:lnTo>
                <a:lnTo>
                  <a:pt x="18924" y="19733"/>
                </a:lnTo>
                <a:lnTo>
                  <a:pt x="18924" y="0"/>
                </a:lnTo>
                <a:close/>
              </a:path>
            </a:pathLst>
          </a:custGeom>
          <a:solidFill>
            <a:srgbClr val="FBEEC9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149896" y="6521072"/>
            <a:ext cx="277079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BEEC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340864"/>
            <a:ext cx="4443985" cy="8239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1pPr>
            <a:lvl2pPr marL="0" indent="4572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2pPr>
            <a:lvl3pPr marL="0" indent="9144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3pPr>
            <a:lvl4pPr marL="0" indent="13716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4pPr>
            <a:lvl5pPr marL="0" indent="182880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525014" y="2340864"/>
            <a:ext cx="4443985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84000"/>
              </a:lnSpc>
              <a:spcBef>
                <a:spcPts val="0"/>
              </a:spcBef>
              <a:buSzTx/>
              <a:buFontTx/>
              <a:buNone/>
              <a:defRPr sz="3000"/>
            </a:pPr>
            <a:endParaRPr/>
          </a:p>
        </p:txBody>
      </p:sp>
      <p:sp>
        <p:nvSpPr>
          <p:cNvPr id="5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Background ShapeRectangle 7"/>
          <p:cNvSpPr/>
          <p:nvPr/>
        </p:nvSpPr>
        <p:spPr>
          <a:xfrm>
            <a:off x="-1" y="375"/>
            <a:ext cx="5303522" cy="685762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3900" y="685800"/>
            <a:ext cx="3855721" cy="2157884"/>
          </a:xfrm>
          <a:prstGeom prst="rect">
            <a:avLst/>
          </a:prstGeom>
        </p:spPr>
        <p:txBody>
          <a:bodyPr/>
          <a:lstStyle>
            <a:lvl1pPr>
              <a:lnSpc>
                <a:spcPct val="84000"/>
              </a:lnSpc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7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256020" y="685801"/>
            <a:ext cx="5212080" cy="517525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23899" y="2856343"/>
            <a:ext cx="3855722" cy="301105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pPr>
            <a:endParaRPr/>
          </a:p>
        </p:txBody>
      </p:sp>
      <p:sp>
        <p:nvSpPr>
          <p:cNvPr id="81" name="Divider BarRectangle 8"/>
          <p:cNvSpPr/>
          <p:nvPr/>
        </p:nvSpPr>
        <p:spPr>
          <a:xfrm>
            <a:off x="5303520" y="376"/>
            <a:ext cx="228601" cy="6858001"/>
          </a:xfrm>
          <a:prstGeom prst="rect">
            <a:avLst/>
          </a:prstGeom>
          <a:solidFill>
            <a:srgbClr val="4E3B3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02353" y="6521072"/>
            <a:ext cx="277080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ackground ShapeRectangle 7"/>
          <p:cNvSpPr/>
          <p:nvPr/>
        </p:nvSpPr>
        <p:spPr>
          <a:xfrm>
            <a:off x="-1" y="375"/>
            <a:ext cx="5303522" cy="685762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3900" y="685800"/>
            <a:ext cx="3855721" cy="2157884"/>
          </a:xfrm>
          <a:prstGeom prst="rect">
            <a:avLst/>
          </a:prstGeom>
        </p:spPr>
        <p:txBody>
          <a:bodyPr/>
          <a:lstStyle>
            <a:lvl1pPr>
              <a:lnSpc>
                <a:spcPct val="84000"/>
              </a:lnSpc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91" name="Picture Placeholder 2"/>
          <p:cNvSpPr>
            <a:spLocks noGrp="1"/>
          </p:cNvSpPr>
          <p:nvPr>
            <p:ph type="pic" idx="21"/>
          </p:nvPr>
        </p:nvSpPr>
        <p:spPr>
          <a:xfrm>
            <a:off x="5532120" y="0"/>
            <a:ext cx="665988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3900" y="2855967"/>
            <a:ext cx="3855721" cy="30114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1pPr>
            <a:lvl2pPr marL="0" indent="4572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2pPr>
            <a:lvl3pPr marL="0" indent="9144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3pPr>
            <a:lvl4pPr marL="0" indent="13716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4pPr>
            <a:lvl5pPr marL="0" indent="1828800">
              <a:lnSpc>
                <a:spcPct val="113000"/>
              </a:lnSpc>
              <a:spcBef>
                <a:spcPts val="1500"/>
              </a:spcBef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3" name="Divider BarRectangle 8"/>
          <p:cNvSpPr/>
          <p:nvPr/>
        </p:nvSpPr>
        <p:spPr>
          <a:xfrm>
            <a:off x="5303520" y="376"/>
            <a:ext cx="228601" cy="6858001"/>
          </a:xfrm>
          <a:prstGeom prst="rect">
            <a:avLst/>
          </a:prstGeom>
          <a:solidFill>
            <a:srgbClr val="4E3B3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02353" y="6521072"/>
            <a:ext cx="277080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E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de barRectangle 8"/>
          <p:cNvSpPr/>
          <p:nvPr/>
        </p:nvSpPr>
        <p:spPr>
          <a:xfrm>
            <a:off x="478094" y="376"/>
            <a:ext cx="228601" cy="6858001"/>
          </a:xfrm>
          <a:prstGeom prst="rect">
            <a:avLst/>
          </a:prstGeom>
          <a:solidFill>
            <a:srgbClr val="4E3B30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791949" y="6521072"/>
            <a:ext cx="277079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4E3B3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1pPr>
      <a:lvl2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2pPr>
      <a:lvl3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3pPr>
      <a:lvl4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4pPr>
      <a:lvl5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5pPr>
      <a:lvl6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6pPr>
      <a:lvl7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7pPr>
      <a:lvl8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8pPr>
      <a:lvl9pPr marL="0" marR="0" indent="0" algn="l" defTabSz="914400" rtl="0" latinLnBrk="0">
        <a:lnSpc>
          <a:spcPct val="89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9pPr>
    </p:titleStyle>
    <p:bodyStyle>
      <a:lvl1pPr marL="384047" marR="0" indent="-384047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■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1pPr>
      <a:lvl2pPr marL="914400" marR="0" indent="-384047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–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2pPr>
      <a:lvl3pPr marL="1414272" marR="0" indent="-42671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■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3pPr>
      <a:lvl4pPr marL="1871472" marR="0" indent="-42671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–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4pPr>
      <a:lvl5pPr marL="2382011" marR="0" indent="-480060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■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5pPr>
      <a:lvl6pPr marL="2839211" marR="0" indent="-480060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–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6pPr>
      <a:lvl7pPr marL="33649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■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7pPr>
      <a:lvl8pPr marL="38221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–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8pPr>
      <a:lvl9pPr marL="4279391" marR="0" indent="-548639" algn="l" defTabSz="914400" rtl="0" latinLnBrk="0">
        <a:lnSpc>
          <a:spcPct val="94000"/>
        </a:lnSpc>
        <a:spcBef>
          <a:spcPts val="1000"/>
        </a:spcBef>
        <a:spcAft>
          <a:spcPts val="0"/>
        </a:spcAft>
        <a:buClrTx/>
        <a:buSzPct val="100000"/>
        <a:buFont typeface="Franklin Gothic Book"/>
        <a:buChar char="■"/>
        <a:tabLst/>
        <a:defRPr sz="2000" b="0" i="0" u="none" strike="noStrike" cap="none" spc="0" baseline="0">
          <a:solidFill>
            <a:srgbClr val="4E3B30"/>
          </a:solidFill>
          <a:uFillTx/>
          <a:latin typeface="+mn-lt"/>
          <a:ea typeface="+mn-ea"/>
          <a:cs typeface="+mn-cs"/>
          <a:sym typeface="Franklin Gothic Book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Заголовок 1"/>
          <p:cNvSpPr txBox="1">
            <a:spLocks noGrp="1"/>
          </p:cNvSpPr>
          <p:nvPr>
            <p:ph type="ctrTitle"/>
          </p:nvPr>
        </p:nvSpPr>
        <p:spPr>
          <a:xfrm>
            <a:off x="1915127" y="1788454"/>
            <a:ext cx="8361231" cy="209822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Местоимения</a:t>
            </a:r>
          </a:p>
        </p:txBody>
      </p:sp>
      <p:sp>
        <p:nvSpPr>
          <p:cNvPr id="104" name="Подзаголовок 2"/>
          <p:cNvSpPr txBox="1">
            <a:spLocks noGrp="1"/>
          </p:cNvSpPr>
          <p:nvPr>
            <p:ph type="subTitle" sz="quarter" idx="1"/>
          </p:nvPr>
        </p:nvSpPr>
        <p:spPr>
          <a:xfrm>
            <a:off x="2679906" y="3956279"/>
            <a:ext cx="6831673" cy="108623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Лекция № 10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2. Возвратное местоимение себ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2. Возвратное местоимение </a:t>
            </a:r>
            <a:r>
              <a:rPr lang="ru-RU" i="1" noProof="0" dirty="0"/>
              <a:t>себя</a:t>
            </a:r>
          </a:p>
        </p:txBody>
      </p:sp>
      <p:sp>
        <p:nvSpPr>
          <p:cNvPr id="135" name="Указывает на отношение субъекта к себе или относится к лицу, испытывающему какое-либо состояние;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601200" cy="4105426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Указывает на отношение субъекта к себе или относится к лицу, испытывающему какое-либо состояние;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Не имеет рода, числа, лица и формы им. п., изменяется только по падежам;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Бывает частью устойчивых сочетаний либо фразеологизмов (</a:t>
            </a:r>
            <a:r>
              <a:rPr lang="ru-RU" i="1" noProof="0" dirty="0"/>
              <a:t>показать себя, чувствовать себя, вести себя, побороть себя, быть вне себя, овладеть собой, выйти из себя, уйти в себя, строить из себя, так себе, само собой разумеется, быть себе на уме</a:t>
            </a:r>
            <a:r>
              <a:rPr lang="ru-RU" noProof="0" dirty="0"/>
              <a:t>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данное местоимение не выражает взаимно-возвратное (</a:t>
            </a:r>
            <a:r>
              <a:rPr lang="ru-RU" noProof="0" dirty="0" err="1"/>
              <a:t>реципрочное</a:t>
            </a:r>
            <a:r>
              <a:rPr lang="ru-RU" noProof="0" dirty="0"/>
              <a:t>) значение, для выражения значения взаимности используется местоименное выражение </a:t>
            </a:r>
            <a:r>
              <a:rPr lang="ru-RU" i="1" noProof="0" dirty="0"/>
              <a:t>друг друга</a:t>
            </a:r>
            <a:r>
              <a:rPr lang="ru-RU" noProof="0" dirty="0"/>
              <a:t> или </a:t>
            </a:r>
            <a:r>
              <a:rPr lang="ru-RU" i="1" noProof="0" dirty="0"/>
              <a:t>один другого;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возвратное местоимение </a:t>
            </a:r>
            <a:r>
              <a:rPr lang="ru-RU" i="1" noProof="0" dirty="0"/>
              <a:t>себя</a:t>
            </a:r>
            <a:r>
              <a:rPr lang="ru-RU" noProof="0" dirty="0"/>
              <a:t> не имеет энклитических форм, в ЧЯ они есть (</a:t>
            </a:r>
            <a:r>
              <a:rPr lang="ru-RU" i="1" noProof="0" dirty="0" err="1"/>
              <a:t>sebe</a:t>
            </a:r>
            <a:r>
              <a:rPr lang="ru-RU" i="1" noProof="0" dirty="0"/>
              <a:t> </a:t>
            </a:r>
            <a:r>
              <a:rPr lang="ru-RU" i="1" noProof="0" dirty="0" err="1"/>
              <a:t>vs</a:t>
            </a:r>
            <a:r>
              <a:rPr lang="ru-RU" i="1" noProof="0" dirty="0"/>
              <a:t> </a:t>
            </a:r>
            <a:r>
              <a:rPr lang="ru-RU" i="1" noProof="0" dirty="0" err="1"/>
              <a:t>se</a:t>
            </a:r>
            <a:r>
              <a:rPr lang="ru-RU" i="1" noProof="0" dirty="0"/>
              <a:t>, </a:t>
            </a:r>
            <a:r>
              <a:rPr lang="ru-RU" i="1" noProof="0" dirty="0" err="1"/>
              <a:t>si</a:t>
            </a:r>
            <a:r>
              <a:rPr lang="ru-RU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3.  Притяжа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3.  Притяжательные местоимения</a:t>
            </a:r>
          </a:p>
        </p:txBody>
      </p:sp>
      <p:sp>
        <p:nvSpPr>
          <p:cNvPr id="138" name="Указывает на принадлежность предмета лицу;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742014" cy="4474608"/>
          </a:xfrm>
          <a:prstGeom prst="rect">
            <a:avLst/>
          </a:prstGeom>
        </p:spPr>
        <p:txBody>
          <a:bodyPr/>
          <a:lstStyle/>
          <a:p>
            <a:pPr marL="330281" indent="-330281" defTabSz="786384">
              <a:spcBef>
                <a:spcPts val="800"/>
              </a:spcBef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Указывает на принадлежность предмета лицу;</a:t>
            </a:r>
          </a:p>
          <a:p>
            <a:pPr marL="330281" indent="-330281" defTabSz="786384">
              <a:spcBef>
                <a:spcPts val="800"/>
              </a:spcBef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u="sng" noProof="0" dirty="0"/>
              <a:t>Делятся на две группы</a:t>
            </a:r>
            <a:r>
              <a:rPr lang="ru-RU" noProof="0" dirty="0"/>
              <a:t>: личные притяжательные (</a:t>
            </a:r>
            <a:r>
              <a:rPr lang="ru-RU" i="1" noProof="0" dirty="0"/>
              <a:t>мой, твой</a:t>
            </a:r>
            <a:r>
              <a:rPr lang="ru-RU" noProof="0" dirty="0"/>
              <a:t>) и возвратное притяжательное (</a:t>
            </a:r>
            <a:r>
              <a:rPr lang="ru-RU" i="1" noProof="0" dirty="0"/>
              <a:t>свой</a:t>
            </a:r>
            <a:r>
              <a:rPr lang="ru-RU" noProof="0" dirty="0"/>
              <a:t>);</a:t>
            </a:r>
          </a:p>
          <a:p>
            <a:pPr marL="330281" indent="-330281" defTabSz="786384">
              <a:spcBef>
                <a:spcPts val="800"/>
              </a:spcBef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Изменяются по родам, числам и падежам, кроме </a:t>
            </a:r>
            <a:r>
              <a:rPr lang="ru-RU" b="1" i="1" noProof="0" dirty="0"/>
              <a:t>его, ее, их</a:t>
            </a:r>
            <a:r>
              <a:rPr lang="ru-RU" noProof="0" dirty="0"/>
              <a:t>;</a:t>
            </a:r>
          </a:p>
          <a:p>
            <a:pPr marL="330281" indent="-330281" defTabSz="786384">
              <a:spcBef>
                <a:spcPts val="800"/>
              </a:spcBef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Склоняются по типу имен прилагательных.</a:t>
            </a:r>
          </a:p>
          <a:p>
            <a:pPr marL="330281" indent="-330281" defTabSz="786384">
              <a:spcBef>
                <a:spcPts val="800"/>
              </a:spcBef>
              <a:defRPr sz="1720"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ЧЯ </a:t>
            </a:r>
            <a:r>
              <a:rPr lang="ru-RU" noProof="0" dirty="0" err="1"/>
              <a:t>vs</a:t>
            </a:r>
            <a:r>
              <a:rPr lang="ru-RU" noProof="0" dirty="0"/>
              <a:t> РЯ: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ЧЯ есть энклитические формы (</a:t>
            </a:r>
            <a:r>
              <a:rPr lang="ru-RU" i="1" noProof="0" dirty="0" err="1"/>
              <a:t>mé</a:t>
            </a:r>
            <a:r>
              <a:rPr lang="ru-RU" i="1" noProof="0" dirty="0"/>
              <a:t>/</a:t>
            </a:r>
            <a:r>
              <a:rPr lang="ru-RU" i="1" noProof="0" dirty="0" err="1"/>
              <a:t>moje</a:t>
            </a:r>
            <a:r>
              <a:rPr lang="ru-RU" noProof="0" dirty="0"/>
              <a:t>), в РЯ они отсутствуют;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 err="1"/>
              <a:t>její</a:t>
            </a:r>
            <a:r>
              <a:rPr lang="ru-RU" noProof="0" dirty="0"/>
              <a:t> склоняется;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</a:t>
            </a:r>
            <a:r>
              <a:rPr lang="ru-RU" u="sng" noProof="0" dirty="0"/>
              <a:t>притяжательные местоимения</a:t>
            </a:r>
            <a:r>
              <a:rPr lang="ru-RU" noProof="0" dirty="0"/>
              <a:t> </a:t>
            </a:r>
            <a:r>
              <a:rPr lang="ru-RU" b="1" i="1" noProof="0" dirty="0"/>
              <a:t>его, ее, их</a:t>
            </a:r>
            <a:r>
              <a:rPr lang="ru-RU" noProof="0" dirty="0"/>
              <a:t> </a:t>
            </a:r>
            <a:r>
              <a:rPr lang="ru-RU" u="sng" noProof="0" dirty="0"/>
              <a:t>совпадают с формами личных местоимений 3-го лица ед. и мн. ч. м. р., ж. р., ср. р. в род. и вин. п.</a:t>
            </a:r>
            <a:r>
              <a:rPr lang="ru-RU" noProof="0" dirty="0"/>
              <a:t>; в ЧЯ это касается только притяжательного местоимения </a:t>
            </a:r>
            <a:r>
              <a:rPr lang="ru-RU" b="1" i="1" noProof="0" dirty="0" err="1"/>
              <a:t>jeho</a:t>
            </a:r>
            <a:r>
              <a:rPr lang="ru-RU" noProof="0" dirty="0"/>
              <a:t>, форма которого совпадает с формой личного местоимения 3-го лица ед. ч. м. р.;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обоих языках наблюдается конкуренция между возвратным притяжательным и личными притяжательными местоимениями (</a:t>
            </a:r>
            <a:r>
              <a:rPr lang="ru-RU" b="1" i="1" noProof="0" dirty="0"/>
              <a:t>мой/свой, </a:t>
            </a:r>
            <a:r>
              <a:rPr lang="ru-RU" b="1" i="1" noProof="0" dirty="0" err="1"/>
              <a:t>můj</a:t>
            </a:r>
            <a:r>
              <a:rPr lang="ru-RU" b="1" i="1" noProof="0" dirty="0"/>
              <a:t>/</a:t>
            </a:r>
            <a:r>
              <a:rPr lang="ru-RU" b="1" i="1" noProof="0" dirty="0" err="1"/>
              <a:t>svůj</a:t>
            </a:r>
            <a:r>
              <a:rPr lang="ru-RU" noProof="0" dirty="0"/>
              <a:t>);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разница значений субстантивированных </a:t>
            </a:r>
            <a:r>
              <a:rPr lang="ru-RU" b="1" i="1" noProof="0" dirty="0"/>
              <a:t>наши </a:t>
            </a:r>
            <a:r>
              <a:rPr lang="ru-RU" i="1" noProof="0" dirty="0" err="1"/>
              <a:t>vs</a:t>
            </a:r>
            <a:r>
              <a:rPr lang="ru-RU" b="1" i="1" noProof="0" dirty="0"/>
              <a:t> </a:t>
            </a:r>
            <a:r>
              <a:rPr lang="ru-RU" b="1" i="1" noProof="0" dirty="0" err="1"/>
              <a:t>naši</a:t>
            </a:r>
            <a:r>
              <a:rPr lang="ru-RU" b="1" i="1" noProof="0" dirty="0"/>
              <a:t>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4-5.  Вопросительные и относи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4-5.  Вопросительные и относительные местоимения</a:t>
            </a:r>
          </a:p>
        </p:txBody>
      </p:sp>
      <p:sp>
        <p:nvSpPr>
          <p:cNvPr id="141" name="Вопросительные местоимения:…"/>
          <p:cNvSpPr txBox="1">
            <a:spLocks noGrp="1"/>
          </p:cNvSpPr>
          <p:nvPr>
            <p:ph type="body" idx="1"/>
          </p:nvPr>
        </p:nvSpPr>
        <p:spPr>
          <a:xfrm>
            <a:off x="1371599" y="2066934"/>
            <a:ext cx="9601201" cy="4122325"/>
          </a:xfrm>
          <a:prstGeom prst="rect">
            <a:avLst/>
          </a:prstGeom>
        </p:spPr>
        <p:txBody>
          <a:bodyPr/>
          <a:lstStyle/>
          <a:p>
            <a:pPr marL="330281" indent="-330281" defTabSz="786384">
              <a:spcBef>
                <a:spcPts val="800"/>
              </a:spcBef>
              <a:defRPr sz="1720"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Вопросительные местоимения: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Указывают на вопрос о предмете (</a:t>
            </a:r>
            <a:r>
              <a:rPr lang="ru-RU" b="1" i="1" noProof="0" dirty="0"/>
              <a:t>кто, что</a:t>
            </a:r>
            <a:r>
              <a:rPr lang="ru-RU" noProof="0" dirty="0"/>
              <a:t>), его признаке (</a:t>
            </a:r>
            <a:r>
              <a:rPr lang="ru-RU" b="1" i="1" noProof="0" dirty="0"/>
              <a:t>какой, чей, который, каков</a:t>
            </a:r>
            <a:r>
              <a:rPr lang="ru-RU" noProof="0" dirty="0"/>
              <a:t>), количестве (</a:t>
            </a:r>
            <a:r>
              <a:rPr lang="ru-RU" b="1" i="1" noProof="0" dirty="0"/>
              <a:t>сколько</a:t>
            </a:r>
            <a:r>
              <a:rPr lang="ru-RU" noProof="0" dirty="0"/>
              <a:t>);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i="1" noProof="0" dirty="0"/>
              <a:t>Кто, что</a:t>
            </a:r>
            <a:r>
              <a:rPr lang="ru-RU" noProof="0" dirty="0"/>
              <a:t> не имеют форм рода и числа, изменяются по падежам и составляют, как и личные местоимения, особый тип склонения;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Местоимения </a:t>
            </a:r>
            <a:r>
              <a:rPr lang="ru-RU" b="1" i="1" noProof="0" dirty="0"/>
              <a:t>какой, чей, который</a:t>
            </a:r>
            <a:r>
              <a:rPr lang="ru-RU" noProof="0" dirty="0"/>
              <a:t> изменяются по родам, числам, падежам, согласуются с существительными и склоняются по типу прилагательных;</a:t>
            </a:r>
          </a:p>
          <a:p>
            <a:pPr marL="786384" lvl="1" indent="-330281" defTabSz="786384">
              <a:spcBef>
                <a:spcPts val="800"/>
              </a:spcBef>
              <a:buChar char="-"/>
              <a:defRPr sz="17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Местоимения </a:t>
            </a:r>
            <a:r>
              <a:rPr lang="ru-RU" b="1" i="1" noProof="0" dirty="0"/>
              <a:t>каков, сколько</a:t>
            </a:r>
            <a:r>
              <a:rPr lang="ru-RU" noProof="0" dirty="0"/>
              <a:t> имеют те же грамматические признаки, что и указательные местоимения </a:t>
            </a:r>
            <a:r>
              <a:rPr lang="ru-RU" b="1" i="1" noProof="0" dirty="0"/>
              <a:t>таков, столько</a:t>
            </a:r>
            <a:r>
              <a:rPr lang="ru-RU" noProof="0" dirty="0"/>
              <a:t>.</a:t>
            </a:r>
          </a:p>
          <a:p>
            <a:pPr marL="330281" indent="-330281" defTabSz="786384">
              <a:spcBef>
                <a:spcPts val="800"/>
              </a:spcBef>
              <a:defRPr sz="1720"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Относительные местоимения</a:t>
            </a:r>
            <a:r>
              <a:rPr lang="ru-RU" b="0" u="none" noProof="0" dirty="0"/>
              <a:t> совпадают по форме с вопросительными, но, в отличие от вопросительных, употребляются в роли союзных слов, присоединяющих придаточную часть к главной в сложноподчиненных предложениях (</a:t>
            </a:r>
            <a:r>
              <a:rPr lang="ru-RU" b="0" i="1" u="none" noProof="0" dirty="0"/>
              <a:t>Я знаю, </a:t>
            </a:r>
            <a:r>
              <a:rPr lang="ru-RU" i="1" u="none" noProof="0" dirty="0"/>
              <a:t>кто</a:t>
            </a:r>
            <a:r>
              <a:rPr lang="ru-RU" b="0" i="1" u="none" noProof="0" dirty="0"/>
              <a:t> пришел, </a:t>
            </a:r>
            <a:r>
              <a:rPr lang="ru-RU" i="1" u="none" noProof="0" dirty="0"/>
              <a:t>что</a:t>
            </a:r>
            <a:r>
              <a:rPr lang="ru-RU" b="0" i="1" u="none" noProof="0" dirty="0"/>
              <a:t> ему нужно, </a:t>
            </a:r>
            <a:r>
              <a:rPr lang="ru-RU" i="1" u="none" noProof="0" dirty="0"/>
              <a:t>какое</a:t>
            </a:r>
            <a:r>
              <a:rPr lang="ru-RU" b="0" i="1" u="none" noProof="0" dirty="0"/>
              <a:t> у него настроение, </a:t>
            </a:r>
            <a:r>
              <a:rPr lang="ru-RU" i="1" u="none" noProof="0" dirty="0"/>
              <a:t>чей</a:t>
            </a:r>
            <a:r>
              <a:rPr lang="ru-RU" b="0" i="1" u="none" noProof="0" dirty="0"/>
              <a:t> он родственник, </a:t>
            </a:r>
            <a:r>
              <a:rPr lang="ru-RU" i="1" u="none" noProof="0" dirty="0"/>
              <a:t>который</a:t>
            </a:r>
            <a:r>
              <a:rPr lang="ru-RU" b="0" i="1" u="none" noProof="0" dirty="0"/>
              <a:t> по счету гость, </a:t>
            </a:r>
            <a:r>
              <a:rPr lang="ru-RU" i="1" u="none" noProof="0" dirty="0"/>
              <a:t>каков</a:t>
            </a:r>
            <a:r>
              <a:rPr lang="ru-RU" b="0" i="1" u="none" noProof="0" dirty="0"/>
              <a:t> он в деле, </a:t>
            </a:r>
            <a:r>
              <a:rPr lang="ru-RU" i="1" u="none" noProof="0" dirty="0"/>
              <a:t>сколько</a:t>
            </a:r>
            <a:r>
              <a:rPr lang="ru-RU" b="0" i="1" u="none" noProof="0" dirty="0"/>
              <a:t> ему лет</a:t>
            </a:r>
            <a:r>
              <a:rPr lang="ru-RU" b="0" u="none" noProof="0" dirty="0"/>
              <a:t>).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4-5.  Вопросительные и относи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4-5.  Вопросительные и относительные местоимения</a:t>
            </a:r>
          </a:p>
        </p:txBody>
      </p:sp>
      <p:sp>
        <p:nvSpPr>
          <p:cNvPr id="144" name="Вопросительные местоимения:…"/>
          <p:cNvSpPr txBox="1">
            <a:spLocks noGrp="1"/>
          </p:cNvSpPr>
          <p:nvPr>
            <p:ph type="body" idx="1"/>
          </p:nvPr>
        </p:nvSpPr>
        <p:spPr>
          <a:xfrm>
            <a:off x="1371600" y="2066934"/>
            <a:ext cx="9601200" cy="41223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Вопросительные местоимения: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Употребление </a:t>
            </a:r>
            <a:r>
              <a:rPr lang="ru-RU" b="1" i="1" noProof="0" dirty="0"/>
              <a:t>какой</a:t>
            </a:r>
            <a:r>
              <a:rPr lang="ru-RU" noProof="0" dirty="0"/>
              <a:t> и </a:t>
            </a:r>
            <a:r>
              <a:rPr lang="ru-RU" b="1" i="1" noProof="0" dirty="0"/>
              <a:t>который</a:t>
            </a:r>
            <a:r>
              <a:rPr lang="ru-RU" noProof="0" dirty="0"/>
              <a:t>:</a:t>
            </a:r>
          </a:p>
          <a:p>
            <a:pPr lvl="2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/>
              <a:t>который</a:t>
            </a:r>
            <a:r>
              <a:rPr lang="ru-RU" noProof="0" dirty="0"/>
              <a:t> связано с </a:t>
            </a:r>
            <a:r>
              <a:rPr lang="ru-RU" u="sng" noProof="0" dirty="0"/>
              <a:t>местом предмета в ряду других</a:t>
            </a:r>
            <a:r>
              <a:rPr lang="ru-RU" noProof="0" dirty="0"/>
              <a:t>, имеет ограниченные лексические связи, обычно выступает со словами, </a:t>
            </a:r>
            <a:r>
              <a:rPr lang="ru-RU" u="sng" noProof="0" dirty="0"/>
              <a:t>обозначающими отрезки времени</a:t>
            </a:r>
            <a:r>
              <a:rPr lang="ru-RU" noProof="0" dirty="0"/>
              <a:t> (</a:t>
            </a:r>
            <a:r>
              <a:rPr lang="ru-RU" i="1" noProof="0" dirty="0"/>
              <a:t>Который день уже пошел?</a:t>
            </a:r>
            <a:r>
              <a:rPr lang="ru-RU" noProof="0" dirty="0"/>
              <a:t>);</a:t>
            </a:r>
          </a:p>
          <a:p>
            <a:pPr lvl="2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/>
              <a:t>какой</a:t>
            </a:r>
            <a:r>
              <a:rPr lang="ru-RU" noProof="0" dirty="0"/>
              <a:t> связано с </a:t>
            </a:r>
            <a:r>
              <a:rPr lang="ru-RU" u="sng" noProof="0" dirty="0"/>
              <a:t>определением признака предмета</a:t>
            </a:r>
            <a:r>
              <a:rPr lang="ru-RU" noProof="0" dirty="0"/>
              <a:t>, может использоваться также в основном значении местоимения </a:t>
            </a:r>
            <a:r>
              <a:rPr lang="ru-RU" b="1" i="1" noProof="0" dirty="0"/>
              <a:t>который</a:t>
            </a:r>
            <a:r>
              <a:rPr lang="ru-RU" noProof="0" dirty="0"/>
              <a:t> (</a:t>
            </a:r>
            <a:r>
              <a:rPr lang="ru-RU" i="1" noProof="0" dirty="0"/>
              <a:t>Какой он человек? На каком этаже вы живете?</a:t>
            </a:r>
            <a:r>
              <a:rPr lang="ru-RU" noProof="0" dirty="0"/>
              <a:t>).</a:t>
            </a:r>
          </a:p>
          <a:p>
            <a:pPr>
              <a:defRPr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Относительные местоимения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Употребление </a:t>
            </a:r>
            <a:r>
              <a:rPr lang="ru-RU" b="1" i="1" noProof="0" dirty="0"/>
              <a:t>кто</a:t>
            </a:r>
            <a:r>
              <a:rPr lang="ru-RU" noProof="0" dirty="0"/>
              <a:t> и </a:t>
            </a:r>
            <a:r>
              <a:rPr lang="ru-RU" b="1" i="1" noProof="0" dirty="0"/>
              <a:t>который</a:t>
            </a:r>
            <a:r>
              <a:rPr lang="ru-RU" noProof="0" dirty="0"/>
              <a:t>: если есть определяемое существительное, то </a:t>
            </a:r>
            <a:r>
              <a:rPr lang="ru-RU" u="sng" noProof="0" dirty="0"/>
              <a:t>предпочтительнее</a:t>
            </a:r>
            <a:r>
              <a:rPr lang="ru-RU" noProof="0" dirty="0"/>
              <a:t> использовать который (</a:t>
            </a:r>
            <a:r>
              <a:rPr lang="ru-RU" i="1" noProof="0" dirty="0"/>
              <a:t>он </a:t>
            </a:r>
            <a:r>
              <a:rPr lang="ru-RU" b="1" i="1" noProof="0" dirty="0"/>
              <a:t>тот человек, который</a:t>
            </a:r>
            <a:r>
              <a:rPr lang="ru-RU" i="1" noProof="0" dirty="0"/>
              <a:t> справится с проблемой</a:t>
            </a:r>
            <a:r>
              <a:rPr lang="ru-RU" noProof="0" dirty="0"/>
              <a:t>), а если нет, то тот (</a:t>
            </a:r>
            <a:r>
              <a:rPr lang="ru-RU" i="1" noProof="0" dirty="0"/>
              <a:t>он </a:t>
            </a:r>
            <a:r>
              <a:rPr lang="ru-RU" b="1" i="1" noProof="0" dirty="0"/>
              <a:t>тот, кому</a:t>
            </a:r>
            <a:r>
              <a:rPr lang="ru-RU" i="1" noProof="0" dirty="0"/>
              <a:t> мы верим</a:t>
            </a:r>
            <a:r>
              <a:rPr lang="ru-RU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4-5.  Вопросительные и относительные местоимения: ЧЯ vs Р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4-5.  Вопросительные и относительные местоимения: ЧЯ </a:t>
            </a:r>
            <a:r>
              <a:rPr lang="ru-RU" noProof="0" dirty="0" err="1"/>
              <a:t>vs</a:t>
            </a:r>
            <a:r>
              <a:rPr lang="ru-RU" noProof="0" dirty="0"/>
              <a:t> РЯ</a:t>
            </a:r>
          </a:p>
        </p:txBody>
      </p:sp>
      <p:sp>
        <p:nvSpPr>
          <p:cNvPr id="147" name="Основным отличием между русскими и чешскими местоимениями типа кто, что можно считать их семантику. В ЧЯ их дистрибуция зависит от отношения к категории лица, а в РЯ от характеристики одушевленности (Čím byste chtěli být? = Кем бы вы хотели быть?). Это з"/>
          <p:cNvSpPr txBox="1">
            <a:spLocks noGrp="1"/>
          </p:cNvSpPr>
          <p:nvPr>
            <p:ph type="body" idx="1"/>
          </p:nvPr>
        </p:nvSpPr>
        <p:spPr>
          <a:xfrm>
            <a:off x="1371600" y="2015437"/>
            <a:ext cx="9601201" cy="41223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2526" indent="-372526" defTabSz="886968">
              <a:spcBef>
                <a:spcPts val="900"/>
              </a:spcBef>
              <a:defRPr sz="19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Основным отличием между русскими и чешскими местоимениями типа </a:t>
            </a:r>
            <a:r>
              <a:rPr lang="ru-RU" b="1" i="1" noProof="0" dirty="0"/>
              <a:t>кто, что</a:t>
            </a:r>
            <a:r>
              <a:rPr lang="ru-RU" noProof="0" dirty="0"/>
              <a:t> можно считать их семантику. </a:t>
            </a:r>
            <a:r>
              <a:rPr lang="ru-RU" u="sng" noProof="0" dirty="0"/>
              <a:t>В ЧЯ их дистрибуция зависит от отношения к категории лица, а в РЯ от характеристики одушевленности</a:t>
            </a:r>
            <a:r>
              <a:rPr lang="ru-RU" noProof="0" dirty="0"/>
              <a:t> (</a:t>
            </a:r>
            <a:r>
              <a:rPr lang="ru-RU" b="1" i="1" noProof="0" dirty="0" err="1"/>
              <a:t>Čím</a:t>
            </a:r>
            <a:r>
              <a:rPr lang="ru-RU" i="1" noProof="0" dirty="0"/>
              <a:t> </a:t>
            </a:r>
            <a:r>
              <a:rPr lang="ru-RU" i="1" noProof="0" dirty="0" err="1"/>
              <a:t>byste</a:t>
            </a:r>
            <a:r>
              <a:rPr lang="ru-RU" i="1" noProof="0" dirty="0"/>
              <a:t> </a:t>
            </a:r>
            <a:r>
              <a:rPr lang="ru-RU" i="1" noProof="0" dirty="0" err="1"/>
              <a:t>chtěli</a:t>
            </a:r>
            <a:r>
              <a:rPr lang="ru-RU" i="1" noProof="0" dirty="0"/>
              <a:t> </a:t>
            </a:r>
            <a:r>
              <a:rPr lang="ru-RU" i="1" noProof="0" dirty="0" err="1"/>
              <a:t>být</a:t>
            </a:r>
            <a:r>
              <a:rPr lang="ru-RU" i="1" noProof="0" dirty="0"/>
              <a:t>? = </a:t>
            </a:r>
            <a:r>
              <a:rPr lang="ru-RU" b="1" i="1" noProof="0" dirty="0"/>
              <a:t>Кем</a:t>
            </a:r>
            <a:r>
              <a:rPr lang="ru-RU" i="1" noProof="0" dirty="0"/>
              <a:t> бы вы хотели быть?</a:t>
            </a:r>
            <a:r>
              <a:rPr lang="ru-RU" noProof="0" dirty="0"/>
              <a:t>). Это значит, что сфера применения русского </a:t>
            </a:r>
            <a:r>
              <a:rPr lang="ru-RU" b="1" i="1" noProof="0" dirty="0"/>
              <a:t>кто</a:t>
            </a:r>
            <a:r>
              <a:rPr lang="ru-RU" noProof="0" dirty="0"/>
              <a:t> значительно шире. </a:t>
            </a:r>
          </a:p>
          <a:p>
            <a:pPr marL="372526" indent="-372526" defTabSz="886968">
              <a:spcBef>
                <a:spcPts val="900"/>
              </a:spcBef>
              <a:defRPr sz="19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РЯ, в отличие от ЧЯ, местоимение </a:t>
            </a:r>
            <a:r>
              <a:rPr lang="ru-RU" b="1" i="1" noProof="0" dirty="0"/>
              <a:t>кто</a:t>
            </a:r>
            <a:r>
              <a:rPr lang="ru-RU" noProof="0" dirty="0"/>
              <a:t> также может выступать в неопределенно-дистрибутивной функции (</a:t>
            </a:r>
            <a:r>
              <a:rPr lang="ru-RU" i="1" noProof="0" dirty="0"/>
              <a:t>Все занимались делом: </a:t>
            </a:r>
            <a:r>
              <a:rPr lang="ru-RU" b="1" i="1" noProof="0" dirty="0"/>
              <a:t>кто</a:t>
            </a:r>
            <a:r>
              <a:rPr lang="ru-RU" i="1" noProof="0" dirty="0"/>
              <a:t> убирал, </a:t>
            </a:r>
            <a:r>
              <a:rPr lang="ru-RU" b="1" i="1" noProof="0" dirty="0"/>
              <a:t>кто</a:t>
            </a:r>
            <a:r>
              <a:rPr lang="ru-RU" i="1" noProof="0" dirty="0"/>
              <a:t> красил, </a:t>
            </a:r>
            <a:r>
              <a:rPr lang="ru-RU" b="1" i="1" noProof="0" dirty="0"/>
              <a:t>кто</a:t>
            </a:r>
            <a:r>
              <a:rPr lang="ru-RU" i="1" noProof="0" dirty="0"/>
              <a:t> обои клеил</a:t>
            </a:r>
            <a:r>
              <a:rPr lang="ru-RU" noProof="0" dirty="0"/>
              <a:t>).</a:t>
            </a:r>
          </a:p>
          <a:p>
            <a:pPr marL="372526" indent="-372526" defTabSz="886968">
              <a:spcBef>
                <a:spcPts val="900"/>
              </a:spcBef>
              <a:defRPr sz="19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области относительных местоимений наибольшим отличием между языками является использование относительных местоимений </a:t>
            </a:r>
            <a:r>
              <a:rPr lang="ru-RU" b="1" i="1" noProof="0" dirty="0" err="1"/>
              <a:t>který</a:t>
            </a:r>
            <a:r>
              <a:rPr lang="ru-RU" noProof="0" dirty="0"/>
              <a:t> и </a:t>
            </a:r>
            <a:r>
              <a:rPr lang="ru-RU" b="1" i="1" noProof="0" dirty="0" err="1"/>
              <a:t>jenž</a:t>
            </a:r>
            <a:r>
              <a:rPr lang="ru-RU" noProof="0" dirty="0"/>
              <a:t>, порядок слов здесь отличается. В ЧЯ </a:t>
            </a:r>
            <a:r>
              <a:rPr lang="ru-RU" b="1" i="1" noProof="0" dirty="0" err="1"/>
              <a:t>jenž</a:t>
            </a:r>
            <a:r>
              <a:rPr lang="ru-RU" noProof="0" dirty="0"/>
              <a:t> стоит перед существительным, в РЯ </a:t>
            </a:r>
            <a:r>
              <a:rPr lang="ru-RU" b="1" i="1" noProof="0" dirty="0"/>
              <a:t>который</a:t>
            </a:r>
            <a:r>
              <a:rPr lang="ru-RU" noProof="0" dirty="0"/>
              <a:t> находится после существительного (</a:t>
            </a:r>
            <a:r>
              <a:rPr lang="ru-RU" i="1" noProof="0" dirty="0"/>
              <a:t>Мы говорим о певце, </a:t>
            </a:r>
            <a:r>
              <a:rPr lang="ru-RU" b="1" i="1" noProof="0" dirty="0"/>
              <a:t>имя которого</a:t>
            </a:r>
            <a:r>
              <a:rPr lang="ru-RU" i="1" noProof="0" dirty="0"/>
              <a:t> известно во всем мире. X </a:t>
            </a:r>
            <a:r>
              <a:rPr lang="ru-RU" i="1" noProof="0" dirty="0" err="1"/>
              <a:t>Muzeum</a:t>
            </a:r>
            <a:r>
              <a:rPr lang="ru-RU" i="1" noProof="0" dirty="0"/>
              <a:t> </a:t>
            </a:r>
            <a:r>
              <a:rPr lang="ru-RU" i="1" noProof="0" dirty="0" err="1"/>
              <a:t>v</a:t>
            </a:r>
            <a:r>
              <a:rPr lang="ru-RU" i="1" noProof="0" dirty="0"/>
              <a:t> </a:t>
            </a:r>
            <a:r>
              <a:rPr lang="ru-RU" i="1" noProof="0" dirty="0" err="1"/>
              <a:t>Blansku</a:t>
            </a:r>
            <a:r>
              <a:rPr lang="ru-RU" i="1" noProof="0" dirty="0"/>
              <a:t>, </a:t>
            </a:r>
            <a:r>
              <a:rPr lang="ru-RU" b="1" i="1" noProof="0" dirty="0" err="1"/>
              <a:t>jehož</a:t>
            </a:r>
            <a:r>
              <a:rPr lang="ru-RU" b="1" i="1" noProof="0" dirty="0"/>
              <a:t> </a:t>
            </a:r>
            <a:r>
              <a:rPr lang="ru-RU" b="1" i="1" noProof="0" dirty="0" err="1"/>
              <a:t>stránky</a:t>
            </a:r>
            <a:r>
              <a:rPr lang="ru-RU" i="1" noProof="0" dirty="0"/>
              <a:t> </a:t>
            </a:r>
            <a:r>
              <a:rPr lang="ru-RU" i="1" noProof="0" dirty="0" err="1"/>
              <a:t>si</a:t>
            </a:r>
            <a:r>
              <a:rPr lang="ru-RU" i="1" noProof="0" dirty="0"/>
              <a:t> </a:t>
            </a:r>
            <a:r>
              <a:rPr lang="ru-RU" i="1" noProof="0" dirty="0" err="1"/>
              <a:t>najdete</a:t>
            </a:r>
            <a:r>
              <a:rPr lang="ru-RU" i="1" noProof="0" dirty="0"/>
              <a:t> </a:t>
            </a:r>
            <a:r>
              <a:rPr lang="ru-RU" i="1" noProof="0" dirty="0" err="1"/>
              <a:t>i</a:t>
            </a:r>
            <a:r>
              <a:rPr lang="ru-RU" i="1" noProof="0" dirty="0"/>
              <a:t> </a:t>
            </a:r>
            <a:r>
              <a:rPr lang="ru-RU" i="1" noProof="0" dirty="0" err="1"/>
              <a:t>na</a:t>
            </a:r>
            <a:r>
              <a:rPr lang="ru-RU" i="1" noProof="0" dirty="0"/>
              <a:t> </a:t>
            </a:r>
            <a:r>
              <a:rPr lang="ru-RU" i="1" noProof="0" dirty="0" err="1"/>
              <a:t>internetu</a:t>
            </a:r>
            <a:r>
              <a:rPr lang="ru-RU" i="1" noProof="0" dirty="0"/>
              <a:t>, </a:t>
            </a:r>
            <a:r>
              <a:rPr lang="ru-RU" i="1" noProof="0" dirty="0" err="1"/>
              <a:t>je</a:t>
            </a:r>
            <a:r>
              <a:rPr lang="ru-RU" i="1" noProof="0" dirty="0"/>
              <a:t> </a:t>
            </a:r>
            <a:r>
              <a:rPr lang="ru-RU" i="1" noProof="0" dirty="0" err="1"/>
              <a:t>otevřeno</a:t>
            </a:r>
            <a:r>
              <a:rPr lang="ru-RU" i="1" noProof="0" dirty="0"/>
              <a:t> </a:t>
            </a:r>
            <a:r>
              <a:rPr lang="ru-RU" i="1" noProof="0" dirty="0" err="1"/>
              <a:t>celoročně</a:t>
            </a:r>
            <a:r>
              <a:rPr lang="ru-RU" i="1" noProof="0" dirty="0"/>
              <a:t>. </a:t>
            </a:r>
            <a:r>
              <a:rPr lang="ru-RU" i="1" noProof="0" dirty="0" err="1"/>
              <a:t>Odmítl</a:t>
            </a:r>
            <a:r>
              <a:rPr lang="ru-RU" i="1" noProof="0" dirty="0"/>
              <a:t> </a:t>
            </a:r>
            <a:r>
              <a:rPr lang="ru-RU" i="1" noProof="0" dirty="0" err="1"/>
              <a:t>jednat</a:t>
            </a:r>
            <a:r>
              <a:rPr lang="ru-RU" i="1" noProof="0" dirty="0"/>
              <a:t> </a:t>
            </a:r>
            <a:r>
              <a:rPr lang="ru-RU" i="1" noProof="0" dirty="0" err="1"/>
              <a:t>s</a:t>
            </a:r>
            <a:r>
              <a:rPr lang="ru-RU" i="1" noProof="0" dirty="0"/>
              <a:t> </a:t>
            </a:r>
            <a:r>
              <a:rPr lang="ru-RU" i="1" noProof="0" dirty="0" err="1"/>
              <a:t>Mezinárodním</a:t>
            </a:r>
            <a:r>
              <a:rPr lang="ru-RU" i="1" noProof="0" dirty="0"/>
              <a:t> </a:t>
            </a:r>
            <a:r>
              <a:rPr lang="ru-RU" i="1" noProof="0" dirty="0" err="1"/>
              <a:t>měnovým</a:t>
            </a:r>
            <a:r>
              <a:rPr lang="ru-RU" i="1" noProof="0" dirty="0"/>
              <a:t> </a:t>
            </a:r>
            <a:r>
              <a:rPr lang="ru-RU" i="1" noProof="0" dirty="0" err="1"/>
              <a:t>fondem</a:t>
            </a:r>
            <a:r>
              <a:rPr lang="ru-RU" i="1" noProof="0" dirty="0"/>
              <a:t>, </a:t>
            </a:r>
            <a:r>
              <a:rPr lang="ru-RU" b="1" i="1" noProof="0" dirty="0" err="1"/>
              <a:t>jemuž</a:t>
            </a:r>
            <a:r>
              <a:rPr lang="ru-RU" i="1" noProof="0" dirty="0"/>
              <a:t> </a:t>
            </a:r>
            <a:r>
              <a:rPr lang="ru-RU" i="1" noProof="0" dirty="0" err="1"/>
              <a:t>Maďarsko</a:t>
            </a:r>
            <a:r>
              <a:rPr lang="ru-RU" i="1" noProof="0" dirty="0"/>
              <a:t> </a:t>
            </a:r>
            <a:r>
              <a:rPr lang="ru-RU" i="1" noProof="0" dirty="0" err="1"/>
              <a:t>dluží</a:t>
            </a:r>
            <a:r>
              <a:rPr lang="ru-RU" i="1" noProof="0" dirty="0"/>
              <a:t> </a:t>
            </a:r>
            <a:r>
              <a:rPr lang="ru-RU" i="1" noProof="0" dirty="0" err="1"/>
              <a:t>za</a:t>
            </a:r>
            <a:r>
              <a:rPr lang="ru-RU" i="1" noProof="0" dirty="0"/>
              <a:t> </a:t>
            </a:r>
            <a:r>
              <a:rPr lang="ru-RU" i="1" noProof="0" dirty="0" err="1"/>
              <a:t>záchranu</a:t>
            </a:r>
            <a:r>
              <a:rPr lang="ru-RU" i="1" noProof="0" dirty="0"/>
              <a:t> </a:t>
            </a:r>
            <a:r>
              <a:rPr lang="ru-RU" i="1" noProof="0" dirty="0" err="1"/>
              <a:t>před</a:t>
            </a:r>
            <a:r>
              <a:rPr lang="ru-RU" i="1" noProof="0" dirty="0"/>
              <a:t> </a:t>
            </a:r>
            <a:r>
              <a:rPr lang="ru-RU" i="1" noProof="0" dirty="0" err="1"/>
              <a:t>bankrotem</a:t>
            </a:r>
            <a:r>
              <a:rPr lang="ru-RU" i="1" noProof="0" dirty="0"/>
              <a:t>.</a:t>
            </a:r>
            <a:r>
              <a:rPr lang="ru-RU" noProof="0" dirty="0"/>
              <a:t>).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6.  Определи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6.  Определительные местоимения</a:t>
            </a:r>
          </a:p>
        </p:txBody>
      </p:sp>
      <p:sp>
        <p:nvSpPr>
          <p:cNvPr id="150" name="Придают предмету значение выделения или обобщения;…"/>
          <p:cNvSpPr txBox="1">
            <a:spLocks noGrp="1"/>
          </p:cNvSpPr>
          <p:nvPr>
            <p:ph type="body" idx="1"/>
          </p:nvPr>
        </p:nvSpPr>
        <p:spPr>
          <a:xfrm>
            <a:off x="1371599" y="1690159"/>
            <a:ext cx="9601201" cy="4383231"/>
          </a:xfrm>
          <a:prstGeom prst="rect">
            <a:avLst/>
          </a:prstGeom>
        </p:spPr>
        <p:txBody>
          <a:bodyPr/>
          <a:lstStyle/>
          <a:p>
            <a:pPr marL="384047" indent="-384047"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Придают предмету значение выделения или обобщения;</a:t>
            </a:r>
          </a:p>
          <a:p>
            <a:pPr marL="384047" indent="-384047"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Изменяются по родам, числам, падежам, как прилагательные;</a:t>
            </a:r>
          </a:p>
          <a:p>
            <a:pPr marL="384047" indent="-384047"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Делятся на </a:t>
            </a:r>
            <a:r>
              <a:rPr lang="ru-RU" u="sng" noProof="0" dirty="0"/>
              <a:t>выделительные местоимения</a:t>
            </a:r>
            <a:r>
              <a:rPr lang="ru-RU" noProof="0" dirty="0"/>
              <a:t> (</a:t>
            </a:r>
            <a:r>
              <a:rPr lang="ru-RU" b="1" i="1" noProof="0" dirty="0"/>
              <a:t>сам, самый, иной, другой</a:t>
            </a:r>
            <a:r>
              <a:rPr lang="ru-RU" noProof="0" dirty="0"/>
              <a:t>), </a:t>
            </a:r>
            <a:r>
              <a:rPr lang="ru-RU" u="sng" noProof="0" dirty="0" err="1"/>
              <a:t>обобщительные</a:t>
            </a:r>
            <a:r>
              <a:rPr lang="ru-RU" u="sng" noProof="0" dirty="0"/>
              <a:t> местоимения</a:t>
            </a:r>
            <a:r>
              <a:rPr lang="ru-RU" noProof="0" dirty="0"/>
              <a:t> (</a:t>
            </a:r>
            <a:r>
              <a:rPr lang="ru-RU" b="1" i="1" noProof="0" dirty="0"/>
              <a:t>всякий, каждый, любой</a:t>
            </a:r>
            <a:r>
              <a:rPr lang="ru-RU" noProof="0" dirty="0"/>
              <a:t>) и </a:t>
            </a:r>
            <a:r>
              <a:rPr lang="ru-RU" u="sng" noProof="0" dirty="0"/>
              <a:t>совокупные местоимения</a:t>
            </a:r>
            <a:r>
              <a:rPr lang="ru-RU" noProof="0" dirty="0"/>
              <a:t> (</a:t>
            </a:r>
            <a:r>
              <a:rPr lang="ru-RU" b="1" i="1" noProof="0" dirty="0"/>
              <a:t>весь, целый</a:t>
            </a:r>
            <a:r>
              <a:rPr lang="ru-RU" noProof="0" dirty="0"/>
              <a:t>);</a:t>
            </a:r>
          </a:p>
          <a:p>
            <a:pPr marL="384047" indent="-384047"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Синонимичные ряды </a:t>
            </a:r>
            <a:r>
              <a:rPr lang="ru-RU" b="1" i="1" noProof="0" dirty="0"/>
              <a:t>всякий х каждый х любой, весь х целый, иной х другой;</a:t>
            </a:r>
          </a:p>
          <a:p>
            <a:pPr marL="384047" indent="-384047"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ЧЯ эти местоимения не выделяются в отдельный разряд.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6.  Определи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6.  Определительные местоимения</a:t>
            </a:r>
          </a:p>
        </p:txBody>
      </p:sp>
      <p:sp>
        <p:nvSpPr>
          <p:cNvPr id="153" name="Сам, самый при склонении в косвенных падежах различаются ударением (сам, самого, самому, самим, о самом х самый, самого, самому, самым, о самом);…"/>
          <p:cNvSpPr txBox="1">
            <a:spLocks noGrp="1"/>
          </p:cNvSpPr>
          <p:nvPr>
            <p:ph type="body" idx="1"/>
          </p:nvPr>
        </p:nvSpPr>
        <p:spPr>
          <a:xfrm>
            <a:off x="1371600" y="1690159"/>
            <a:ext cx="9601200" cy="4383231"/>
          </a:xfrm>
          <a:prstGeom prst="rect">
            <a:avLst/>
          </a:prstGeom>
        </p:spPr>
        <p:txBody>
          <a:bodyPr/>
          <a:lstStyle/>
          <a:p>
            <a:pPr marL="322600" indent="-322600" defTabSz="768095">
              <a:spcBef>
                <a:spcPts val="800"/>
              </a:spcBef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i="1" noProof="0" dirty="0"/>
              <a:t>Сам, самый</a:t>
            </a:r>
            <a:r>
              <a:rPr lang="ru-RU" noProof="0" dirty="0"/>
              <a:t> при склонении в косвенных падежах различаются ударением (</a:t>
            </a:r>
            <a:r>
              <a:rPr lang="ru-RU" i="1" noProof="0" dirty="0"/>
              <a:t>с</a:t>
            </a:r>
            <a:r>
              <a:rPr lang="ru-RU" i="1" u="sng" noProof="0" dirty="0"/>
              <a:t>а</a:t>
            </a:r>
            <a:r>
              <a:rPr lang="ru-RU" i="1" noProof="0" dirty="0"/>
              <a:t>м, самог</a:t>
            </a:r>
            <a:r>
              <a:rPr lang="ru-RU" i="1" u="sng" noProof="0" dirty="0"/>
              <a:t>о</a:t>
            </a:r>
            <a:r>
              <a:rPr lang="ru-RU" i="1" noProof="0" dirty="0"/>
              <a:t>, самом</a:t>
            </a:r>
            <a:r>
              <a:rPr lang="ru-RU" i="1" u="sng" noProof="0" dirty="0"/>
              <a:t>у</a:t>
            </a:r>
            <a:r>
              <a:rPr lang="ru-RU" i="1" noProof="0" dirty="0"/>
              <a:t>, сам</a:t>
            </a:r>
            <a:r>
              <a:rPr lang="ru-RU" i="1" u="sng" noProof="0" dirty="0"/>
              <a:t>и</a:t>
            </a:r>
            <a:r>
              <a:rPr lang="ru-RU" i="1" noProof="0" dirty="0"/>
              <a:t>м, о сам</a:t>
            </a:r>
            <a:r>
              <a:rPr lang="ru-RU" i="1" u="sng" noProof="0" dirty="0"/>
              <a:t>о</a:t>
            </a:r>
            <a:r>
              <a:rPr lang="ru-RU" i="1" noProof="0" dirty="0"/>
              <a:t>м х с</a:t>
            </a:r>
            <a:r>
              <a:rPr lang="ru-RU" i="1" u="sng" noProof="0" dirty="0"/>
              <a:t>а</a:t>
            </a:r>
            <a:r>
              <a:rPr lang="ru-RU" i="1" noProof="0" dirty="0"/>
              <a:t>мый, с</a:t>
            </a:r>
            <a:r>
              <a:rPr lang="ru-RU" i="1" u="sng" noProof="0" dirty="0"/>
              <a:t>а</a:t>
            </a:r>
            <a:r>
              <a:rPr lang="ru-RU" i="1" noProof="0" dirty="0"/>
              <a:t>мого, с</a:t>
            </a:r>
            <a:r>
              <a:rPr lang="ru-RU" i="1" u="sng" noProof="0" dirty="0"/>
              <a:t>а</a:t>
            </a:r>
            <a:r>
              <a:rPr lang="ru-RU" i="1" noProof="0" dirty="0"/>
              <a:t>мому, с</a:t>
            </a:r>
            <a:r>
              <a:rPr lang="ru-RU" i="1" u="sng" noProof="0" dirty="0"/>
              <a:t>а</a:t>
            </a:r>
            <a:r>
              <a:rPr lang="ru-RU" i="1" noProof="0" dirty="0"/>
              <a:t>мым, о с</a:t>
            </a:r>
            <a:r>
              <a:rPr lang="ru-RU" i="1" u="sng" noProof="0" dirty="0"/>
              <a:t>а</a:t>
            </a:r>
            <a:r>
              <a:rPr lang="ru-RU" i="1" noProof="0" dirty="0"/>
              <a:t>мом</a:t>
            </a:r>
            <a:r>
              <a:rPr lang="ru-RU" noProof="0" dirty="0"/>
              <a:t>);</a:t>
            </a:r>
            <a:endParaRPr lang="ru-RU" sz="1008" noProof="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322600" indent="-322600" defTabSz="768095">
              <a:spcBef>
                <a:spcPts val="800"/>
              </a:spcBef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i="1" noProof="0" dirty="0"/>
              <a:t>Сам</a:t>
            </a:r>
            <a:r>
              <a:rPr lang="ru-RU" noProof="0" dirty="0"/>
              <a:t> означает «без посторонней помощи, лично», или подчеркивает значение именно данного субъекта. В отличие от </a:t>
            </a:r>
            <a:r>
              <a:rPr lang="ru-RU" u="sng" noProof="0" dirty="0"/>
              <a:t>чешского</a:t>
            </a:r>
            <a:r>
              <a:rPr lang="ru-RU" noProof="0" dirty="0"/>
              <a:t> </a:t>
            </a:r>
            <a:r>
              <a:rPr lang="ru-RU" b="1" i="1" noProof="0" dirty="0" err="1"/>
              <a:t>sám</a:t>
            </a:r>
            <a:r>
              <a:rPr lang="ru-RU" noProof="0" dirty="0"/>
              <a:t>, </a:t>
            </a:r>
            <a:r>
              <a:rPr lang="ru-RU" u="sng" noProof="0" dirty="0"/>
              <a:t>русское</a:t>
            </a:r>
            <a:r>
              <a:rPr lang="ru-RU" noProof="0" dirty="0"/>
              <a:t> </a:t>
            </a:r>
            <a:r>
              <a:rPr lang="ru-RU" b="1" i="1" noProof="0" dirty="0"/>
              <a:t>сам</a:t>
            </a:r>
            <a:r>
              <a:rPr lang="ru-RU" noProof="0" dirty="0"/>
              <a:t> не выражает значения «без других людей», поэтому в данном значении употребляется </a:t>
            </a:r>
            <a:r>
              <a:rPr lang="ru-RU" b="1" i="1" noProof="0" dirty="0"/>
              <a:t>один</a:t>
            </a:r>
            <a:r>
              <a:rPr lang="ru-RU" noProof="0" dirty="0"/>
              <a:t> (</a:t>
            </a:r>
            <a:r>
              <a:rPr lang="ru-RU" i="1" noProof="0" dirty="0" err="1"/>
              <a:t>Zůstal</a:t>
            </a:r>
            <a:r>
              <a:rPr lang="ru-RU" i="1" noProof="0" dirty="0"/>
              <a:t> </a:t>
            </a:r>
            <a:r>
              <a:rPr lang="ru-RU" i="1" noProof="0" dirty="0" err="1"/>
              <a:t>jsem</a:t>
            </a:r>
            <a:r>
              <a:rPr lang="ru-RU" i="1" noProof="0" dirty="0"/>
              <a:t> </a:t>
            </a:r>
            <a:r>
              <a:rPr lang="ru-RU" i="1" noProof="0" dirty="0" err="1"/>
              <a:t>doma</a:t>
            </a:r>
            <a:r>
              <a:rPr lang="ru-RU" i="1" noProof="0" dirty="0"/>
              <a:t> </a:t>
            </a:r>
            <a:r>
              <a:rPr lang="ru-RU" i="1" noProof="0" dirty="0" err="1"/>
              <a:t>sám</a:t>
            </a:r>
            <a:r>
              <a:rPr lang="ru-RU" i="1" noProof="0" dirty="0"/>
              <a:t> = Я остался дома один</a:t>
            </a:r>
            <a:r>
              <a:rPr lang="ru-RU" noProof="0" dirty="0"/>
              <a:t>);</a:t>
            </a:r>
            <a:r>
              <a:rPr lang="ru-RU" i="1" noProof="0" dirty="0"/>
              <a:t> </a:t>
            </a:r>
          </a:p>
          <a:p>
            <a:pPr marL="322600" indent="-322600" defTabSz="768095">
              <a:spcBef>
                <a:spcPts val="800"/>
              </a:spcBef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i="1" noProof="0" dirty="0"/>
              <a:t>Сам</a:t>
            </a:r>
            <a:r>
              <a:rPr lang="ru-RU" noProof="0" dirty="0"/>
              <a:t> может использоваться при </a:t>
            </a:r>
            <a:r>
              <a:rPr lang="ru-RU" noProof="0" dirty="0" err="1"/>
              <a:t>неодуш</a:t>
            </a:r>
            <a:r>
              <a:rPr lang="ru-RU" noProof="0" dirty="0"/>
              <a:t>. сущ. в функции усилительной частицы (</a:t>
            </a:r>
            <a:r>
              <a:rPr lang="ru-RU" i="1" noProof="0" dirty="0"/>
              <a:t>этот человек — сама справедливость</a:t>
            </a:r>
            <a:r>
              <a:rPr lang="ru-RU" noProof="0" dirty="0"/>
              <a:t>) </a:t>
            </a:r>
            <a:r>
              <a:rPr lang="ru-RU" i="1" noProof="0" dirty="0"/>
              <a:t>= </a:t>
            </a:r>
            <a:r>
              <a:rPr lang="ru-RU" noProof="0" dirty="0"/>
              <a:t>ЧЯ;</a:t>
            </a:r>
          </a:p>
          <a:p>
            <a:pPr marL="322600" indent="-322600" defTabSz="768095">
              <a:spcBef>
                <a:spcPts val="800"/>
              </a:spcBef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i="1" noProof="0" dirty="0"/>
              <a:t>Самый</a:t>
            </a:r>
            <a:r>
              <a:rPr lang="ru-RU" noProof="0" dirty="0"/>
              <a:t> используется</a:t>
            </a:r>
          </a:p>
          <a:p>
            <a:pPr marL="768095" lvl="1" indent="-322600" defTabSz="768095">
              <a:spcBef>
                <a:spcPts val="800"/>
              </a:spcBef>
              <a:buChar char="-"/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при образовании </a:t>
            </a:r>
            <a:r>
              <a:rPr lang="ru-RU" u="sng" noProof="0" dirty="0"/>
              <a:t>превосходной степени сравнения прилагательных</a:t>
            </a:r>
            <a:r>
              <a:rPr lang="ru-RU" noProof="0" dirty="0"/>
              <a:t> со значением максимального проявления признака (</a:t>
            </a:r>
            <a:r>
              <a:rPr lang="ru-RU" i="1" noProof="0" dirty="0"/>
              <a:t>Прошлое лето было </a:t>
            </a:r>
            <a:r>
              <a:rPr lang="ru-RU" b="1" i="1" noProof="0" dirty="0"/>
              <a:t>самым</a:t>
            </a:r>
            <a:r>
              <a:rPr lang="ru-RU" i="1" noProof="0" dirty="0"/>
              <a:t> теплым</a:t>
            </a:r>
            <a:r>
              <a:rPr lang="ru-RU" noProof="0" dirty="0"/>
              <a:t>); </a:t>
            </a:r>
          </a:p>
          <a:p>
            <a:pPr marL="768095" lvl="1" indent="-322600" defTabSz="768095">
              <a:spcBef>
                <a:spcPts val="800"/>
              </a:spcBef>
              <a:buChar char="-"/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для обозначения </a:t>
            </a:r>
            <a:r>
              <a:rPr lang="ru-RU" u="sng" noProof="0" dirty="0"/>
              <a:t>тесной близости, крайней границы</a:t>
            </a:r>
            <a:r>
              <a:rPr lang="ru-RU" noProof="0" dirty="0"/>
              <a:t> (</a:t>
            </a:r>
            <a:r>
              <a:rPr lang="ru-RU" i="1" noProof="0" dirty="0"/>
              <a:t>Перед </a:t>
            </a:r>
            <a:r>
              <a:rPr lang="ru-RU" b="1" i="1" noProof="0" dirty="0"/>
              <a:t>самыми</a:t>
            </a:r>
            <a:r>
              <a:rPr lang="ru-RU" i="1" noProof="0" dirty="0"/>
              <a:t> экзаменами он заболел</a:t>
            </a:r>
            <a:r>
              <a:rPr lang="ru-RU" noProof="0" dirty="0"/>
              <a:t>).</a:t>
            </a:r>
          </a:p>
          <a:p>
            <a:pPr marL="322600" indent="-322600" defTabSz="768095">
              <a:spcBef>
                <a:spcPts val="800"/>
              </a:spcBef>
              <a:defRPr sz="16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</a:t>
            </a:r>
            <a:r>
              <a:rPr lang="ru-RU" b="1" i="1" noProof="0" dirty="0"/>
              <a:t> </a:t>
            </a:r>
            <a:r>
              <a:rPr lang="ru-RU" b="1" i="1" noProof="0" dirty="0" err="1"/>
              <a:t>samý</a:t>
            </a:r>
            <a:r>
              <a:rPr lang="ru-RU" noProof="0" dirty="0"/>
              <a:t> может переводиться на РЯ при помощи разных эквивалентов в зависимости от контекста: </a:t>
            </a:r>
            <a:r>
              <a:rPr lang="ru-RU" i="1" noProof="0" dirty="0" err="1"/>
              <a:t>сesta</a:t>
            </a:r>
            <a:r>
              <a:rPr lang="ru-RU" i="1" noProof="0" dirty="0"/>
              <a:t> </a:t>
            </a:r>
            <a:r>
              <a:rPr lang="ru-RU" i="1" noProof="0" dirty="0" err="1"/>
              <a:t>byla</a:t>
            </a:r>
            <a:r>
              <a:rPr lang="ru-RU" i="1" noProof="0" dirty="0"/>
              <a:t> </a:t>
            </a:r>
            <a:r>
              <a:rPr lang="ru-RU" i="1" u="sng" noProof="0" dirty="0" err="1"/>
              <a:t>samý</a:t>
            </a:r>
            <a:r>
              <a:rPr lang="ru-RU" i="1" noProof="0" dirty="0"/>
              <a:t> </a:t>
            </a:r>
            <a:r>
              <a:rPr lang="ru-RU" i="1" noProof="0" dirty="0" err="1"/>
              <a:t>kámen</a:t>
            </a:r>
            <a:r>
              <a:rPr lang="ru-RU" i="1" noProof="0" dirty="0"/>
              <a:t> — дорога была сплошной камень; </a:t>
            </a:r>
            <a:r>
              <a:rPr lang="ru-RU" i="1" noProof="0" dirty="0" err="1"/>
              <a:t>všude</a:t>
            </a:r>
            <a:r>
              <a:rPr lang="ru-RU" i="1" noProof="0" dirty="0"/>
              <a:t> </a:t>
            </a:r>
            <a:r>
              <a:rPr lang="ru-RU" i="1" noProof="0" dirty="0" err="1"/>
              <a:t>byl</a:t>
            </a:r>
            <a:r>
              <a:rPr lang="ru-RU" i="1" noProof="0" dirty="0"/>
              <a:t> </a:t>
            </a:r>
            <a:r>
              <a:rPr lang="ru-RU" i="1" u="sng" noProof="0" dirty="0" err="1"/>
              <a:t>samý</a:t>
            </a:r>
            <a:r>
              <a:rPr lang="ru-RU" i="1" noProof="0" dirty="0"/>
              <a:t> </a:t>
            </a:r>
            <a:r>
              <a:rPr lang="ru-RU" i="1" noProof="0" dirty="0" err="1"/>
              <a:t>bodlák</a:t>
            </a:r>
            <a:r>
              <a:rPr lang="ru-RU" i="1" noProof="0" dirty="0"/>
              <a:t> </a:t>
            </a:r>
            <a:r>
              <a:rPr lang="ru-RU" i="1" noProof="0" dirty="0" err="1"/>
              <a:t>a</a:t>
            </a:r>
            <a:r>
              <a:rPr lang="ru-RU" i="1" noProof="0" dirty="0"/>
              <a:t> </a:t>
            </a:r>
            <a:r>
              <a:rPr lang="ru-RU" i="1" noProof="0" dirty="0" err="1"/>
              <a:t>trn</a:t>
            </a:r>
            <a:r>
              <a:rPr lang="ru-RU" i="1" noProof="0" dirty="0"/>
              <a:t> —повсюду был один чертополох и терновник;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byl</a:t>
            </a:r>
            <a:r>
              <a:rPr lang="ru-RU" i="1" noProof="0" dirty="0"/>
              <a:t> </a:t>
            </a:r>
            <a:r>
              <a:rPr lang="ru-RU" i="1" u="sng" noProof="0" dirty="0" err="1"/>
              <a:t>samý</a:t>
            </a:r>
            <a:r>
              <a:rPr lang="ru-RU" i="1" noProof="0" dirty="0"/>
              <a:t> </a:t>
            </a:r>
            <a:r>
              <a:rPr lang="ru-RU" i="1" noProof="0" dirty="0" err="1"/>
              <a:t>usměv</a:t>
            </a:r>
            <a:r>
              <a:rPr lang="ru-RU" i="1" noProof="0" dirty="0"/>
              <a:t> — Он был воплощением улыбки;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byl</a:t>
            </a:r>
            <a:r>
              <a:rPr lang="ru-RU" i="1" noProof="0" dirty="0"/>
              <a:t> </a:t>
            </a:r>
            <a:r>
              <a:rPr lang="ru-RU" i="1" u="sng" noProof="0" dirty="0" err="1"/>
              <a:t>samá</a:t>
            </a:r>
            <a:r>
              <a:rPr lang="ru-RU" i="1" noProof="0" dirty="0"/>
              <a:t> </a:t>
            </a:r>
            <a:r>
              <a:rPr lang="ru-RU" i="1" noProof="0" dirty="0" err="1"/>
              <a:t>zlost</a:t>
            </a:r>
            <a:r>
              <a:rPr lang="ru-RU" i="1" noProof="0" dirty="0"/>
              <a:t> — он только и делал, что злился; </a:t>
            </a:r>
            <a:r>
              <a:rPr lang="ru-RU" i="1" noProof="0" dirty="0" err="1"/>
              <a:t>Pořád</a:t>
            </a:r>
            <a:r>
              <a:rPr lang="ru-RU" i="1" noProof="0" dirty="0"/>
              <a:t> </a:t>
            </a:r>
            <a:r>
              <a:rPr lang="ru-RU" i="1" u="sng" noProof="0" dirty="0" err="1"/>
              <a:t>samá</a:t>
            </a:r>
            <a:r>
              <a:rPr lang="ru-RU" i="1" noProof="0" dirty="0"/>
              <a:t> </a:t>
            </a:r>
            <a:r>
              <a:rPr lang="ru-RU" i="1" noProof="0" dirty="0" err="1"/>
              <a:t>Jana</a:t>
            </a:r>
            <a:r>
              <a:rPr lang="ru-RU" i="1" noProof="0" dirty="0"/>
              <a:t>! — Только и разговоров, что о Яне!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7.  Отрица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7.  Отрицательные местоимения</a:t>
            </a:r>
          </a:p>
        </p:txBody>
      </p:sp>
      <p:sp>
        <p:nvSpPr>
          <p:cNvPr id="156" name="Образованы от соответствующих относительных с помощью префиксов не и ни (Ему некуда идти, негде жить и нечего есть. х Он никуда не ходит, нигде не живет и ничего не ест);…"/>
          <p:cNvSpPr txBox="1">
            <a:spLocks noGrp="1"/>
          </p:cNvSpPr>
          <p:nvPr>
            <p:ph type="body" idx="1"/>
          </p:nvPr>
        </p:nvSpPr>
        <p:spPr>
          <a:xfrm>
            <a:off x="1371600" y="1754530"/>
            <a:ext cx="9601200" cy="43832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Образованы от соответствующих относительных с помощью префиксов </a:t>
            </a:r>
            <a:r>
              <a:rPr lang="ru-RU" b="1" i="1" noProof="0" dirty="0"/>
              <a:t>не</a:t>
            </a:r>
            <a:r>
              <a:rPr lang="ru-RU" noProof="0" dirty="0"/>
              <a:t> и </a:t>
            </a:r>
            <a:r>
              <a:rPr lang="ru-RU" b="1" i="1" noProof="0" dirty="0"/>
              <a:t>ни </a:t>
            </a:r>
            <a:r>
              <a:rPr lang="ru-RU" noProof="0" dirty="0"/>
              <a:t>(</a:t>
            </a:r>
            <a:r>
              <a:rPr lang="ru-RU" i="1" noProof="0" dirty="0"/>
              <a:t>Ему некуда идти, негде жить и нечего есть. х Он никуда не ходит, нигде не живет и ничего не ест</a:t>
            </a:r>
            <a:r>
              <a:rPr lang="ru-RU" noProof="0" dirty="0"/>
              <a:t>);</a:t>
            </a:r>
          </a:p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Морфологически формообразование отрицательных местоимений совпадает с формообразованием соответствующих вопросительно-относительных местоимений;</a:t>
            </a:r>
          </a:p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При склонении отрицательных местоимений предлог нарушает целостность слова и следует после префикса (</a:t>
            </a:r>
            <a:r>
              <a:rPr lang="ru-RU" i="1" noProof="0" dirty="0"/>
              <a:t>никто — ни у кого, некого — не за кем, никакой — ни с каким</a:t>
            </a:r>
            <a:r>
              <a:rPr lang="ru-RU" noProof="0" dirty="0"/>
              <a:t>) </a:t>
            </a:r>
          </a:p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Отрицательные местоимения </a:t>
            </a:r>
            <a:r>
              <a:rPr lang="ru-RU" b="1" i="1" noProof="0" dirty="0"/>
              <a:t>некого</a:t>
            </a:r>
            <a:r>
              <a:rPr lang="ru-RU" noProof="0" dirty="0"/>
              <a:t> и </a:t>
            </a:r>
            <a:r>
              <a:rPr lang="ru-RU" b="1" i="1" noProof="0" dirty="0"/>
              <a:t>нечего</a:t>
            </a:r>
            <a:r>
              <a:rPr lang="ru-RU" noProof="0" dirty="0"/>
              <a:t> имеют неполную парадигму: у них отсутствует форма им. п. (форма </a:t>
            </a:r>
            <a:r>
              <a:rPr lang="ru-RU" i="1" noProof="0" dirty="0"/>
              <a:t>некто </a:t>
            </a:r>
            <a:r>
              <a:rPr lang="ru-RU" noProof="0" dirty="0"/>
              <a:t>/ </a:t>
            </a:r>
            <a:r>
              <a:rPr lang="ru-RU" i="1" noProof="0" dirty="0"/>
              <a:t>нечто</a:t>
            </a:r>
            <a:r>
              <a:rPr lang="ru-RU" noProof="0" dirty="0"/>
              <a:t> — </a:t>
            </a:r>
            <a:r>
              <a:rPr lang="ru-RU" u="sng" noProof="0" dirty="0"/>
              <a:t>неопределенное</a:t>
            </a:r>
            <a:r>
              <a:rPr lang="ru-RU" noProof="0" dirty="0"/>
              <a:t> несклоняемое местоимение);</a:t>
            </a:r>
          </a:p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Русские отрицательные местоимения типа </a:t>
            </a:r>
            <a:r>
              <a:rPr lang="ru-RU" b="1" i="1" noProof="0" dirty="0"/>
              <a:t>некого</a:t>
            </a:r>
            <a:r>
              <a:rPr lang="ru-RU" noProof="0" dirty="0"/>
              <a:t> соответствуют чешским конструкциям, включающим </a:t>
            </a:r>
            <a:r>
              <a:rPr lang="ru-RU" u="sng" noProof="0" dirty="0"/>
              <a:t>вспомогательный глагол или глагол </a:t>
            </a:r>
            <a:r>
              <a:rPr lang="ru-RU" i="1" u="sng" noProof="0" dirty="0"/>
              <a:t>иметь</a:t>
            </a:r>
            <a:r>
              <a:rPr lang="ru-RU" noProof="0" dirty="0"/>
              <a:t> (</a:t>
            </a:r>
            <a:r>
              <a:rPr lang="ru-RU" i="1" noProof="0" dirty="0"/>
              <a:t>Нечего бояться = </a:t>
            </a:r>
            <a:r>
              <a:rPr lang="ru-RU" i="1" noProof="0" dirty="0" err="1"/>
              <a:t>Není</a:t>
            </a:r>
            <a:r>
              <a:rPr lang="ru-RU" i="1" noProof="0" dirty="0"/>
              <a:t> </a:t>
            </a:r>
            <a:r>
              <a:rPr lang="ru-RU" i="1" noProof="0" dirty="0" err="1"/>
              <a:t>se</a:t>
            </a:r>
            <a:r>
              <a:rPr lang="ru-RU" i="1" noProof="0" dirty="0"/>
              <a:t> </a:t>
            </a:r>
            <a:r>
              <a:rPr lang="ru-RU" i="1" noProof="0" dirty="0" err="1"/>
              <a:t>čeho</a:t>
            </a:r>
            <a:r>
              <a:rPr lang="ru-RU" i="1" noProof="0" dirty="0"/>
              <a:t> </a:t>
            </a:r>
            <a:r>
              <a:rPr lang="ru-RU" i="1" noProof="0" dirty="0" err="1"/>
              <a:t>bát</a:t>
            </a:r>
            <a:r>
              <a:rPr lang="ru-RU" noProof="0" dirty="0"/>
              <a:t>).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7.  Отрица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7.  Отрицательные местоимения</a:t>
            </a:r>
          </a:p>
        </p:txBody>
      </p:sp>
      <p:sp>
        <p:nvSpPr>
          <p:cNvPr id="159" name="Выбор частицы не или ни зависит от семантики и от синтаксической конструкции. В двусоставном предложении с подлежащим используется форма с ни (Я никуда не поеду. = Я не совершу это действие). Однако в односоставном предложении с инфинитивом и косвенным с"/>
          <p:cNvSpPr txBox="1">
            <a:spLocks noGrp="1"/>
          </p:cNvSpPr>
          <p:nvPr>
            <p:ph type="body" idx="1"/>
          </p:nvPr>
        </p:nvSpPr>
        <p:spPr>
          <a:xfrm>
            <a:off x="1371600" y="1754530"/>
            <a:ext cx="9601200" cy="4383232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Выбор частицы </a:t>
            </a:r>
            <a:r>
              <a:rPr lang="ru-RU" b="1" i="1" noProof="0" dirty="0"/>
              <a:t>не</a:t>
            </a:r>
            <a:r>
              <a:rPr lang="ru-RU" noProof="0" dirty="0"/>
              <a:t> или </a:t>
            </a:r>
            <a:r>
              <a:rPr lang="ru-RU" b="1" i="1" noProof="0" dirty="0"/>
              <a:t>ни</a:t>
            </a:r>
            <a:r>
              <a:rPr lang="ru-RU" noProof="0" dirty="0"/>
              <a:t> зависит от семантики и от синтаксической конструкции. </a:t>
            </a:r>
            <a:r>
              <a:rPr lang="ru-RU" u="sng" noProof="0" dirty="0"/>
              <a:t>В двусоставном предложении с подлежащим используется форма с </a:t>
            </a:r>
            <a:r>
              <a:rPr lang="ru-RU" b="1" i="1" u="sng" noProof="0" dirty="0"/>
              <a:t>ни</a:t>
            </a:r>
            <a:r>
              <a:rPr lang="ru-RU" noProof="0" dirty="0"/>
              <a:t> (Я никуда не поеду. = Я не совершу это действие). Однако </a:t>
            </a:r>
            <a:r>
              <a:rPr lang="ru-RU" u="sng" noProof="0" dirty="0"/>
              <a:t>в односоставном предложении с инфинитивом и косвенным субъектом используется форма с </a:t>
            </a:r>
            <a:r>
              <a:rPr lang="ru-RU" b="1" i="1" u="sng" noProof="0" dirty="0"/>
              <a:t>не</a:t>
            </a:r>
            <a:r>
              <a:rPr lang="ru-RU" noProof="0" dirty="0"/>
              <a:t> (Мне некуда ехать. = Я не могу совершить это действие по внешним причинам.);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Написание НЕ и НИ с местоимениями может полностью изменить смысл высказывания на противоположный: </a:t>
            </a:r>
            <a:r>
              <a:rPr lang="ru-RU" i="1" noProof="0" dirty="0"/>
              <a:t>ни разу (= вообще никогда) – не раз (= много раз), ни один (= вообще никто) – не один (= многие);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ЧЯ широко распространено отрицательное местоимение </a:t>
            </a:r>
            <a:r>
              <a:rPr lang="ru-RU" b="1" i="1" noProof="0" dirty="0" err="1"/>
              <a:t>žádný</a:t>
            </a:r>
            <a:r>
              <a:rPr lang="ru-RU" noProof="0" dirty="0"/>
              <a:t>, его прямой аналог в РЯ отсутствует.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8.  Неопределен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8.  Неопределенные местоимения</a:t>
            </a:r>
          </a:p>
        </p:txBody>
      </p:sp>
      <p:sp>
        <p:nvSpPr>
          <p:cNvPr id="162" name="Указывают на существующие, но неопределенные лица, предметы (некто, нечто, кое-кто, кое-что, кто-нибудь, что-нибудь, кто-либо, что-либо), признаки (некий, некоторый, кое-какой, какой-то, чей-то, какой-нибудь, чей-нибудь, какой-либо, чей-либо), количество"/>
          <p:cNvSpPr txBox="1">
            <a:spLocks noGrp="1"/>
          </p:cNvSpPr>
          <p:nvPr>
            <p:ph type="body" idx="1"/>
          </p:nvPr>
        </p:nvSpPr>
        <p:spPr>
          <a:xfrm>
            <a:off x="1371600" y="1754530"/>
            <a:ext cx="9601200" cy="4383232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Указывают на существующие, но неопределенные лица, предметы (</a:t>
            </a:r>
            <a:r>
              <a:rPr lang="ru-RU" i="1" noProof="0" dirty="0"/>
              <a:t>некто, нечто, кое-кто, кое-что, кто-нибудь, что-нибудь, кто-либо, что-либо</a:t>
            </a:r>
            <a:r>
              <a:rPr lang="ru-RU" noProof="0" dirty="0"/>
              <a:t>), признаки (</a:t>
            </a:r>
            <a:r>
              <a:rPr lang="ru-RU" i="1" noProof="0" dirty="0"/>
              <a:t>некий, некоторый, кое-какой, какой-то, чей-то, какой-нибудь, чей-нибудь, какой-либо, чей-либо</a:t>
            </a:r>
            <a:r>
              <a:rPr lang="ru-RU" noProof="0" dirty="0"/>
              <a:t>), количество (</a:t>
            </a:r>
            <a:r>
              <a:rPr lang="ru-RU" i="1" noProof="0" dirty="0"/>
              <a:t>несколько</a:t>
            </a:r>
            <a:r>
              <a:rPr lang="ru-RU" noProof="0" dirty="0"/>
              <a:t>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Образованы от вопросительных местоимений с помощью префиксов </a:t>
            </a:r>
            <a:r>
              <a:rPr lang="ru-RU" b="1" i="1" noProof="0" dirty="0"/>
              <a:t>не-, кое-</a:t>
            </a:r>
            <a:r>
              <a:rPr lang="ru-RU" noProof="0" dirty="0"/>
              <a:t>, постфиксов </a:t>
            </a:r>
            <a:r>
              <a:rPr lang="ru-RU" b="1" i="1" noProof="0" dirty="0"/>
              <a:t>-то, -либо, -нибудь</a:t>
            </a:r>
            <a:r>
              <a:rPr lang="ru-RU" noProof="0" dirty="0"/>
              <a:t>, имеют те же морфологические признаки и, кроме </a:t>
            </a:r>
            <a:r>
              <a:rPr lang="ru-RU" b="1" i="1" noProof="0" dirty="0"/>
              <a:t>некто, нечто</a:t>
            </a:r>
            <a:r>
              <a:rPr lang="ru-RU" noProof="0" dirty="0"/>
              <a:t>, которые не изменяются, склоняются по образцу тех местоимений, от которых образовались;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 местоимений </a:t>
            </a:r>
            <a:r>
              <a:rPr lang="ru-RU" b="1" i="1" noProof="0" dirty="0"/>
              <a:t>кое-кто, кое-что, кое-какой</a:t>
            </a:r>
            <a:r>
              <a:rPr lang="ru-RU" noProof="0" dirty="0"/>
              <a:t> предлог вставляется после префиксов </a:t>
            </a:r>
            <a:r>
              <a:rPr lang="ru-RU" b="1" i="1" noProof="0" dirty="0"/>
              <a:t>кое-</a:t>
            </a:r>
            <a:r>
              <a:rPr lang="ru-RU" noProof="0" dirty="0"/>
              <a:t> (</a:t>
            </a:r>
            <a:r>
              <a:rPr lang="ru-RU" i="1" noProof="0" dirty="0"/>
              <a:t>кое-кто – кое у кого, кое к кому, кое с кем, кое о ком</a:t>
            </a:r>
            <a:r>
              <a:rPr lang="ru-RU" noProof="0" dirty="0"/>
              <a:t>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/>
              <a:t>некий</a:t>
            </a:r>
            <a:r>
              <a:rPr lang="ru-RU" noProof="0" dirty="0"/>
              <a:t> в косвенных падежах может иметь вариантные формы.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Местоимение — основные понят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Местоимение — основные понятия</a:t>
            </a:r>
          </a:p>
        </p:txBody>
      </p:sp>
      <p:sp>
        <p:nvSpPr>
          <p:cNvPr id="107" name="Местоимения — слова, которые непосредственно не называют лиц (я, ты, мы) предметы (он, нечто), их признаки (такой) или количество (сколько), а лишь указывают на них;…"/>
          <p:cNvSpPr txBox="1">
            <a:spLocks noGrp="1"/>
          </p:cNvSpPr>
          <p:nvPr>
            <p:ph type="body" idx="1"/>
          </p:nvPr>
        </p:nvSpPr>
        <p:spPr>
          <a:xfrm>
            <a:off x="1371599" y="1650731"/>
            <a:ext cx="9726626" cy="4587863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u="sng" noProof="0" dirty="0"/>
              <a:t>Местоимения</a:t>
            </a:r>
            <a:r>
              <a:rPr lang="ru-RU" noProof="0" dirty="0"/>
              <a:t> — слова, которые непосредственно </a:t>
            </a:r>
            <a:r>
              <a:rPr lang="ru-RU" u="sng" noProof="0" dirty="0"/>
              <a:t>не называют</a:t>
            </a:r>
            <a:r>
              <a:rPr lang="ru-RU" noProof="0" dirty="0"/>
              <a:t> лиц (</a:t>
            </a:r>
            <a:r>
              <a:rPr lang="ru-RU" i="1" noProof="0" dirty="0"/>
              <a:t>я, ты, мы</a:t>
            </a:r>
            <a:r>
              <a:rPr lang="ru-RU" noProof="0" dirty="0"/>
              <a:t>) предметы (</a:t>
            </a:r>
            <a:r>
              <a:rPr lang="ru-RU" i="1" noProof="0" dirty="0"/>
              <a:t>он, нечто</a:t>
            </a:r>
            <a:r>
              <a:rPr lang="ru-RU" noProof="0" dirty="0"/>
              <a:t>), их признаки (</a:t>
            </a:r>
            <a:r>
              <a:rPr lang="ru-RU" i="1" noProof="0" dirty="0"/>
              <a:t>такой</a:t>
            </a:r>
            <a:r>
              <a:rPr lang="ru-RU" noProof="0" dirty="0"/>
              <a:t>) или количество (</a:t>
            </a:r>
            <a:r>
              <a:rPr lang="ru-RU" i="1" noProof="0" dirty="0"/>
              <a:t>сколько</a:t>
            </a:r>
            <a:r>
              <a:rPr lang="ru-RU" noProof="0" dirty="0"/>
              <a:t>), а лишь </a:t>
            </a:r>
            <a:r>
              <a:rPr lang="ru-RU" u="sng" noProof="0" dirty="0"/>
              <a:t>указывают</a:t>
            </a:r>
            <a:r>
              <a:rPr lang="ru-RU" noProof="0" dirty="0"/>
              <a:t> на них;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Представляют собой в грамматическом отношении разнородные группы слов;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u="sng" noProof="0" dirty="0"/>
              <a:t>Не имеют собственных морфологических признаков</a:t>
            </a:r>
            <a:r>
              <a:rPr lang="ru-RU" noProof="0" dirty="0"/>
              <a:t>, а заимствуют их у тех частей речи, с которыми соотносятся;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u="sng" noProof="0" dirty="0" err="1"/>
              <a:t>Синтансическая</a:t>
            </a:r>
            <a:r>
              <a:rPr lang="ru-RU" u="sng" noProof="0" dirty="0"/>
              <a:t> роль</a:t>
            </a:r>
            <a:r>
              <a:rPr lang="ru-RU" noProof="0" dirty="0"/>
              <a:t> местоимения зависит от того, какую часть речи оно замещает;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Сами по себе местоимения — это </a:t>
            </a:r>
            <a:r>
              <a:rPr lang="ru-RU" u="sng" noProof="0" dirty="0"/>
              <a:t>слова с отвлеченным значением</a:t>
            </a:r>
            <a:r>
              <a:rPr lang="ru-RU" noProof="0" dirty="0"/>
              <a:t>, которые обобщенно указывают на лиц, предметы, признаки, количество. </a:t>
            </a:r>
            <a:r>
              <a:rPr lang="ru-RU" u="sng" noProof="0" dirty="0"/>
              <a:t>Конкретное значение реализуется только в контексте</a:t>
            </a:r>
            <a:r>
              <a:rPr lang="ru-RU" noProof="0" dirty="0"/>
              <a:t>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u="sng" noProof="0" dirty="0"/>
              <a:t>Значение </a:t>
            </a:r>
            <a:r>
              <a:rPr lang="ru-RU" u="sng" noProof="0" dirty="0" err="1"/>
              <a:t>местоименности</a:t>
            </a:r>
            <a:r>
              <a:rPr lang="ru-RU" noProof="0" dirty="0"/>
              <a:t> тесно связано не с набором аффиксов и флексий, а с самим </a:t>
            </a:r>
            <a:r>
              <a:rPr lang="ru-RU" u="sng" noProof="0" dirty="0"/>
              <a:t>корнем местоимения</a:t>
            </a:r>
            <a:r>
              <a:rPr lang="ru-RU" noProof="0" dirty="0"/>
              <a:t>;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Не все лингвисты считают местоимение знаменательной частью речи.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8.  Неопределен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8.  Неопределенные местоимения</a:t>
            </a:r>
          </a:p>
        </p:txBody>
      </p:sp>
      <p:sp>
        <p:nvSpPr>
          <p:cNvPr id="165" name="Основное ядро неопределенных местоимений представлено местоимениями, образованным при помощи морфем -нибудь, -то, -либо и кое-.…"/>
          <p:cNvSpPr txBox="1">
            <a:spLocks noGrp="1"/>
          </p:cNvSpPr>
          <p:nvPr>
            <p:ph type="body" idx="1"/>
          </p:nvPr>
        </p:nvSpPr>
        <p:spPr>
          <a:xfrm>
            <a:off x="1371600" y="1754530"/>
            <a:ext cx="9601200" cy="43832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6367" indent="-376367" defTabSz="896111">
              <a:spcBef>
                <a:spcPts val="900"/>
              </a:spcBef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Основное ядро неопределенных местоимений представлено местоимениями, образованным при помощи морфем </a:t>
            </a:r>
            <a:r>
              <a:rPr lang="ru-RU" b="1" i="1" noProof="0" dirty="0"/>
              <a:t>-нибудь, -то, -либо </a:t>
            </a:r>
            <a:r>
              <a:rPr lang="ru-RU" noProof="0" dirty="0"/>
              <a:t>и</a:t>
            </a:r>
            <a:r>
              <a:rPr lang="ru-RU" b="1" i="1" noProof="0" dirty="0"/>
              <a:t> кое-</a:t>
            </a:r>
            <a:r>
              <a:rPr lang="ru-RU" noProof="0" dirty="0"/>
              <a:t>.</a:t>
            </a:r>
          </a:p>
          <a:p>
            <a:pPr marL="896111" lvl="1" indent="-376367" defTabSz="896111">
              <a:spcBef>
                <a:spcPts val="900"/>
              </a:spcBef>
              <a:buChar char="-"/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Аффикс </a:t>
            </a:r>
            <a:r>
              <a:rPr lang="ru-RU" b="1" i="1" noProof="0" dirty="0"/>
              <a:t>–то</a:t>
            </a:r>
            <a:r>
              <a:rPr lang="ru-RU" noProof="0" dirty="0"/>
              <a:t> имеет значение «</a:t>
            </a:r>
            <a:r>
              <a:rPr lang="ru-RU" u="sng" noProof="0" dirty="0"/>
              <a:t>конкретно определенный, выбранный, но неизвестный или неназванный</a:t>
            </a:r>
            <a:r>
              <a:rPr lang="ru-RU" noProof="0" dirty="0"/>
              <a:t>». Значение связано с реальным действием, предметом, состоянием. </a:t>
            </a:r>
            <a:r>
              <a:rPr lang="ru-RU" i="1" noProof="0" dirty="0"/>
              <a:t>Вас ждет какой-то человек</a:t>
            </a:r>
            <a:r>
              <a:rPr lang="ru-RU" noProof="0" dirty="0"/>
              <a:t>. </a:t>
            </a:r>
            <a:r>
              <a:rPr lang="ru-RU" b="1" noProof="0" dirty="0"/>
              <a:t>Кто-то (</a:t>
            </a:r>
            <a:r>
              <a:rPr lang="ru-RU" b="1" noProof="0" dirty="0" err="1"/>
              <a:t>někdo</a:t>
            </a:r>
            <a:r>
              <a:rPr lang="ru-RU" b="1" noProof="0" dirty="0"/>
              <a:t>, </a:t>
            </a:r>
            <a:r>
              <a:rPr lang="ru-RU" b="1" noProof="0" dirty="0" err="1"/>
              <a:t>kdosi</a:t>
            </a:r>
            <a:r>
              <a:rPr lang="ru-RU" b="1" noProof="0" dirty="0"/>
              <a:t>)</a:t>
            </a:r>
          </a:p>
          <a:p>
            <a:pPr marL="896111" lvl="1" indent="-376367" defTabSz="896111">
              <a:spcBef>
                <a:spcPts val="900"/>
              </a:spcBef>
              <a:buChar char="-"/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Аффикс </a:t>
            </a:r>
            <a:r>
              <a:rPr lang="ru-RU" b="1" i="1" noProof="0" dirty="0"/>
              <a:t>–</a:t>
            </a:r>
            <a:r>
              <a:rPr lang="ru-RU" b="1" i="1" noProof="0" dirty="0" err="1"/>
              <a:t>нибудь</a:t>
            </a:r>
            <a:r>
              <a:rPr lang="ru-RU" noProof="0" dirty="0"/>
              <a:t> имеет значение «</a:t>
            </a:r>
            <a:r>
              <a:rPr lang="ru-RU" u="sng" noProof="0" dirty="0"/>
              <a:t>безразлично, все равно кто, что, еще не выбранный, конкретно не определенный, пока неизвестный</a:t>
            </a:r>
            <a:r>
              <a:rPr lang="ru-RU" noProof="0" dirty="0"/>
              <a:t>». </a:t>
            </a:r>
            <a:r>
              <a:rPr lang="ru-RU" i="1" noProof="0" dirty="0"/>
              <a:t>Посоветуйся с кем-нибудь</a:t>
            </a:r>
            <a:r>
              <a:rPr lang="ru-RU" noProof="0" dirty="0"/>
              <a:t>. </a:t>
            </a:r>
            <a:r>
              <a:rPr lang="ru-RU" b="1" noProof="0" dirty="0"/>
              <a:t>Кто-нибудь (</a:t>
            </a:r>
            <a:r>
              <a:rPr lang="ru-RU" b="1" noProof="0" dirty="0" err="1"/>
              <a:t>někdo</a:t>
            </a:r>
            <a:r>
              <a:rPr lang="ru-RU" b="1" noProof="0" dirty="0"/>
              <a:t>)</a:t>
            </a:r>
          </a:p>
          <a:p>
            <a:pPr marL="896111" lvl="1" indent="-376367" defTabSz="896111">
              <a:spcBef>
                <a:spcPts val="900"/>
              </a:spcBef>
              <a:buChar char="-"/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Аффикс </a:t>
            </a:r>
            <a:r>
              <a:rPr lang="ru-RU" b="1" i="1" noProof="0" dirty="0"/>
              <a:t>–либо</a:t>
            </a:r>
            <a:r>
              <a:rPr lang="ru-RU" noProof="0" dirty="0"/>
              <a:t> практически совпадает по значению с аффиксом </a:t>
            </a:r>
            <a:r>
              <a:rPr lang="ru-RU" i="1" noProof="0" dirty="0"/>
              <a:t>–</a:t>
            </a:r>
            <a:r>
              <a:rPr lang="ru-RU" i="1" noProof="0" dirty="0" err="1"/>
              <a:t>нибудь</a:t>
            </a:r>
            <a:r>
              <a:rPr lang="ru-RU" noProof="0" dirty="0"/>
              <a:t>, но </a:t>
            </a:r>
            <a:r>
              <a:rPr lang="ru-RU" u="sng" noProof="0" dirty="0"/>
              <a:t>безразличность выбора</a:t>
            </a:r>
            <a:r>
              <a:rPr lang="ru-RU" noProof="0" dirty="0"/>
              <a:t> выражена ярче. </a:t>
            </a:r>
            <a:r>
              <a:rPr lang="ru-RU" i="1" noProof="0" dirty="0"/>
              <a:t>Что-либо известно об этой аварии?</a:t>
            </a:r>
            <a:r>
              <a:rPr lang="ru-RU" noProof="0" dirty="0"/>
              <a:t> </a:t>
            </a:r>
            <a:r>
              <a:rPr lang="ru-RU" b="1" noProof="0" dirty="0"/>
              <a:t>Кто-либо (</a:t>
            </a:r>
            <a:r>
              <a:rPr lang="ru-RU" b="1" noProof="0" dirty="0" err="1"/>
              <a:t>někdo</a:t>
            </a:r>
            <a:r>
              <a:rPr lang="ru-RU" b="1" noProof="0" dirty="0"/>
              <a:t>)</a:t>
            </a:r>
          </a:p>
          <a:p>
            <a:pPr marL="896111" lvl="1" indent="-376367" defTabSz="896111">
              <a:spcBef>
                <a:spcPts val="900"/>
              </a:spcBef>
              <a:buChar char="-"/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Аффикс </a:t>
            </a:r>
            <a:r>
              <a:rPr lang="ru-RU" b="1" i="1" noProof="0" dirty="0"/>
              <a:t>кое-</a:t>
            </a:r>
            <a:r>
              <a:rPr lang="ru-RU" noProof="0" dirty="0"/>
              <a:t> выражает или </a:t>
            </a:r>
            <a:r>
              <a:rPr lang="ru-RU" u="sng" noProof="0" dirty="0"/>
              <a:t>не все</a:t>
            </a:r>
            <a:r>
              <a:rPr lang="ru-RU" noProof="0" dirty="0"/>
              <a:t>, или </a:t>
            </a:r>
            <a:r>
              <a:rPr lang="ru-RU" u="sng" noProof="0" dirty="0"/>
              <a:t>ассиметричную неизвестность</a:t>
            </a:r>
            <a:r>
              <a:rPr lang="ru-RU" noProof="0" dirty="0"/>
              <a:t>. </a:t>
            </a:r>
            <a:r>
              <a:rPr lang="ru-RU" i="1" noProof="0" dirty="0"/>
              <a:t>Я тебе кое-что принес. Кое-что я успела записать</a:t>
            </a:r>
            <a:r>
              <a:rPr lang="ru-RU" noProof="0" dirty="0"/>
              <a:t>. При употреблении с предлогом предлог находится между </a:t>
            </a:r>
            <a:r>
              <a:rPr lang="ru-RU" i="1" noProof="0" dirty="0"/>
              <a:t>кое-</a:t>
            </a:r>
            <a:r>
              <a:rPr lang="ru-RU" noProof="0" dirty="0"/>
              <a:t> и местоимением. </a:t>
            </a:r>
            <a:r>
              <a:rPr lang="ru-RU" b="1" noProof="0" dirty="0"/>
              <a:t>Кое-что (</a:t>
            </a:r>
            <a:r>
              <a:rPr lang="ru-RU" b="1" noProof="0" dirty="0" err="1"/>
              <a:t>něco</a:t>
            </a:r>
            <a:r>
              <a:rPr lang="ru-RU" b="1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8.  Неопределенные местоимения: ЧЯ vs РЯ"/>
          <p:cNvSpPr txBox="1">
            <a:spLocks noGrp="1"/>
          </p:cNvSpPr>
          <p:nvPr>
            <p:ph type="title"/>
          </p:nvPr>
        </p:nvSpPr>
        <p:spPr>
          <a:xfrm>
            <a:off x="1371600" y="685799"/>
            <a:ext cx="10614803" cy="1485901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8.  Неопределенные местоимения: ЧЯ </a:t>
            </a:r>
            <a:r>
              <a:rPr lang="ru-RU" noProof="0" dirty="0" err="1"/>
              <a:t>vs</a:t>
            </a:r>
            <a:r>
              <a:rPr lang="ru-RU" noProof="0" dirty="0"/>
              <a:t> РЯ</a:t>
            </a:r>
          </a:p>
        </p:txBody>
      </p:sp>
      <p:sp>
        <p:nvSpPr>
          <p:cNvPr id="168" name="Система неопределенных местоимений в ЧЯ несколько проще, чем в РЯ;…"/>
          <p:cNvSpPr txBox="1">
            <a:spLocks noGrp="1"/>
          </p:cNvSpPr>
          <p:nvPr>
            <p:ph type="body" idx="1"/>
          </p:nvPr>
        </p:nvSpPr>
        <p:spPr>
          <a:xfrm>
            <a:off x="1371600" y="1754530"/>
            <a:ext cx="9601200" cy="43832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Система неопределенных местоимений в ЧЯ несколько проще, чем в РЯ;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Чешский аффикс </a:t>
            </a:r>
            <a:r>
              <a:rPr lang="ru-RU" b="1" i="1" noProof="0" dirty="0"/>
              <a:t>-</a:t>
            </a:r>
            <a:r>
              <a:rPr lang="ru-RU" b="1" i="1" noProof="0" dirty="0" err="1"/>
              <a:t>koli</a:t>
            </a:r>
            <a:r>
              <a:rPr lang="ru-RU" noProof="0" dirty="0"/>
              <a:t> акцентирует возможность выбора и переводится на РЯ: </a:t>
            </a:r>
          </a:p>
          <a:p>
            <a:pPr marL="0" lvl="2" indent="457200">
              <a:buSzTx/>
              <a:buFontTx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1) с помощью слова </a:t>
            </a:r>
            <a:r>
              <a:rPr lang="ru-RU" b="1" i="1" noProof="0" dirty="0"/>
              <a:t>угодно</a:t>
            </a:r>
            <a:r>
              <a:rPr lang="ru-RU" noProof="0" dirty="0"/>
              <a:t>. </a:t>
            </a:r>
            <a:r>
              <a:rPr lang="ru-RU" i="1" noProof="0" dirty="0"/>
              <a:t>Читайте что угодно</a:t>
            </a:r>
            <a:r>
              <a:rPr lang="ru-RU" noProof="0" dirty="0"/>
              <a:t>. </a:t>
            </a:r>
          </a:p>
          <a:p>
            <a:pPr marL="0" lvl="2" indent="457200">
              <a:buSzTx/>
              <a:buFontTx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2) с помощью конструкции </a:t>
            </a:r>
            <a:r>
              <a:rPr lang="ru-RU" b="1" i="1" noProof="0" dirty="0"/>
              <a:t>кто бы ни</a:t>
            </a:r>
            <a:r>
              <a:rPr lang="ru-RU" noProof="0" dirty="0"/>
              <a:t>. </a:t>
            </a:r>
            <a:r>
              <a:rPr lang="ru-RU" i="1" noProof="0" dirty="0"/>
              <a:t>Кто бы ни пришел, он каждому поможет. </a:t>
            </a:r>
            <a:r>
              <a:rPr lang="ru-RU" i="1" noProof="0" dirty="0" err="1"/>
              <a:t>Ať</a:t>
            </a:r>
            <a:r>
              <a:rPr lang="ru-RU" i="1" noProof="0" dirty="0"/>
              <a:t> </a:t>
            </a:r>
            <a:r>
              <a:rPr lang="ru-RU" i="1" noProof="0" dirty="0" err="1"/>
              <a:t>k</a:t>
            </a:r>
            <a:r>
              <a:rPr lang="ru-RU" i="1" noProof="0" dirty="0"/>
              <a:t> </a:t>
            </a:r>
            <a:r>
              <a:rPr lang="ru-RU" i="1" noProof="0" dirty="0" err="1"/>
              <a:t>němu</a:t>
            </a:r>
            <a:r>
              <a:rPr lang="ru-RU" i="1" noProof="0" dirty="0"/>
              <a:t> </a:t>
            </a:r>
            <a:r>
              <a:rPr lang="ru-RU" i="1" noProof="0" dirty="0" err="1"/>
              <a:t>přijde</a:t>
            </a:r>
            <a:r>
              <a:rPr lang="ru-RU" i="1" noProof="0" dirty="0"/>
              <a:t> </a:t>
            </a:r>
            <a:r>
              <a:rPr lang="ru-RU" i="1" noProof="0" dirty="0" err="1"/>
              <a:t>kdokoli</a:t>
            </a:r>
            <a:r>
              <a:rPr lang="ru-RU" i="1" noProof="0" dirty="0"/>
              <a:t>, </a:t>
            </a:r>
            <a:r>
              <a:rPr lang="ru-RU" i="1" noProof="0" dirty="0" err="1"/>
              <a:t>každému</a:t>
            </a:r>
            <a:r>
              <a:rPr lang="ru-RU" i="1" noProof="0" dirty="0"/>
              <a:t> </a:t>
            </a:r>
            <a:r>
              <a:rPr lang="ru-RU" i="1" noProof="0" dirty="0" err="1"/>
              <a:t>pomůže</a:t>
            </a:r>
            <a:r>
              <a:rPr lang="ru-RU" i="1" noProof="0" dirty="0"/>
              <a:t>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Чешский аффикс </a:t>
            </a:r>
            <a:r>
              <a:rPr lang="ru-RU" b="1" i="1" noProof="0" dirty="0" err="1"/>
              <a:t>leda</a:t>
            </a:r>
            <a:r>
              <a:rPr lang="ru-RU" b="1" i="1" noProof="0" dirty="0"/>
              <a:t>-</a:t>
            </a:r>
            <a:r>
              <a:rPr lang="ru-RU" noProof="0" dirty="0"/>
              <a:t> акцентирует возможность практически неограниченного выбора и/или отрицательной окраски и переводится на РЯ с помощью конструкции </a:t>
            </a:r>
            <a:r>
              <a:rPr lang="ru-RU" b="1" i="1" noProof="0" dirty="0"/>
              <a:t>о чем/куда/кому только не</a:t>
            </a:r>
            <a:r>
              <a:rPr lang="ru-RU" noProof="0" dirty="0"/>
              <a:t>. </a:t>
            </a:r>
            <a:r>
              <a:rPr lang="ru-RU" i="1" noProof="0" dirty="0" err="1"/>
              <a:t>Přemýšleli</a:t>
            </a:r>
            <a:r>
              <a:rPr lang="ru-RU" i="1" noProof="0" dirty="0"/>
              <a:t> </a:t>
            </a:r>
            <a:r>
              <a:rPr lang="ru-RU" i="1" noProof="0" dirty="0" err="1"/>
              <a:t>jsme</a:t>
            </a:r>
            <a:r>
              <a:rPr lang="ru-RU" i="1" noProof="0" dirty="0"/>
              <a:t> </a:t>
            </a:r>
            <a:r>
              <a:rPr lang="ru-RU" i="1" noProof="0" dirty="0" err="1"/>
              <a:t>o</a:t>
            </a:r>
            <a:r>
              <a:rPr lang="ru-RU" i="1" noProof="0" dirty="0"/>
              <a:t> </a:t>
            </a:r>
            <a:r>
              <a:rPr lang="ru-RU" i="1" noProof="0" dirty="0" err="1"/>
              <a:t>ledačem</a:t>
            </a:r>
            <a:r>
              <a:rPr lang="ru-RU" i="1" noProof="0" dirty="0"/>
              <a:t> — О чем мы только не думали.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С помощью аффикса </a:t>
            </a:r>
            <a:r>
              <a:rPr lang="ru-RU" b="1" i="1" noProof="0" dirty="0" err="1"/>
              <a:t>не-</a:t>
            </a:r>
            <a:r>
              <a:rPr lang="ru-RU" noProof="0" dirty="0"/>
              <a:t> образуются местоимения</a:t>
            </a:r>
            <a:r>
              <a:rPr lang="ru-RU" b="1" i="1" noProof="0" dirty="0"/>
              <a:t> некто, нечто</a:t>
            </a:r>
            <a:r>
              <a:rPr lang="ru-RU" noProof="0" dirty="0"/>
              <a:t> (только </a:t>
            </a:r>
            <a:r>
              <a:rPr lang="ru-RU" noProof="0" dirty="0" err="1"/>
              <a:t>им.п</a:t>
            </a:r>
            <a:r>
              <a:rPr lang="ru-RU" noProof="0" dirty="0"/>
              <a:t>. </a:t>
            </a:r>
            <a:r>
              <a:rPr lang="ru-RU" noProof="0" dirty="0" err="1"/>
              <a:t>ед.ч</a:t>
            </a:r>
            <a:r>
              <a:rPr lang="ru-RU" noProof="0" dirty="0"/>
              <a:t>.), некий, некоторый, несколько. Некто и нечто употребляются только в сочетании с детерминантом. </a:t>
            </a:r>
            <a:r>
              <a:rPr lang="ru-RU" i="1" noProof="0" dirty="0"/>
              <a:t>Нечто интересное, некто Иванов, некий Иванов</a:t>
            </a:r>
            <a:r>
              <a:rPr lang="ru-RU" noProof="0" dirty="0"/>
              <a:t> (оттенок пренебрежения) </a:t>
            </a:r>
            <a:r>
              <a:rPr lang="ru-RU" noProof="0" dirty="0" err="1"/>
              <a:t>vs</a:t>
            </a:r>
            <a:r>
              <a:rPr lang="ru-RU" noProof="0" dirty="0"/>
              <a:t> ЧЯ: </a:t>
            </a:r>
            <a:r>
              <a:rPr lang="ru-RU" i="1" noProof="0" dirty="0" err="1"/>
              <a:t>jakýsi</a:t>
            </a:r>
            <a:r>
              <a:rPr lang="ru-RU" i="1" noProof="0" dirty="0"/>
              <a:t> </a:t>
            </a:r>
            <a:r>
              <a:rPr lang="ru-RU" i="1" noProof="0" dirty="0" err="1"/>
              <a:t>Ivanov</a:t>
            </a:r>
            <a:r>
              <a:rPr lang="ru-RU" i="1" noProof="0" dirty="0"/>
              <a:t>, </a:t>
            </a:r>
            <a:r>
              <a:rPr lang="ru-RU" i="1" noProof="0" dirty="0" err="1"/>
              <a:t>čte</a:t>
            </a:r>
            <a:r>
              <a:rPr lang="ru-RU" i="1" noProof="0" dirty="0"/>
              <a:t> </a:t>
            </a:r>
            <a:r>
              <a:rPr lang="ru-RU" i="1" noProof="0" dirty="0" err="1"/>
              <a:t>cosi</a:t>
            </a:r>
            <a:r>
              <a:rPr lang="ru-RU" i="1" noProof="0" dirty="0"/>
              <a:t> </a:t>
            </a:r>
            <a:r>
              <a:rPr lang="ru-RU" i="1" noProof="0" dirty="0" err="1"/>
              <a:t>zajímavého</a:t>
            </a:r>
            <a:r>
              <a:rPr lang="ru-RU" noProof="0" dirty="0"/>
              <a:t>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9.  Указатель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9.  Указательные местоимения</a:t>
            </a:r>
          </a:p>
        </p:txBody>
      </p:sp>
      <p:sp>
        <p:nvSpPr>
          <p:cNvPr id="171" name="Указывают на предметы, их качества, количество;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996080" cy="4613058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Указывают на предметы, их качества, количество;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Местоимения </a:t>
            </a:r>
            <a:r>
              <a:rPr lang="ru-RU" b="1" i="1" noProof="0" dirty="0"/>
              <a:t>тот, этот, такой</a:t>
            </a:r>
            <a:r>
              <a:rPr lang="ru-RU" noProof="0" dirty="0"/>
              <a:t> изменяются, как и прилагательные, по родам, числам и падежам;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/>
              <a:t>тот</a:t>
            </a:r>
            <a:r>
              <a:rPr lang="ru-RU" noProof="0" dirty="0"/>
              <a:t> может употребляться в значении личного местоимения </a:t>
            </a:r>
            <a:r>
              <a:rPr lang="ru-RU" b="1" i="1" noProof="0" dirty="0"/>
              <a:t>он</a:t>
            </a:r>
            <a:r>
              <a:rPr lang="ru-RU" noProof="0" dirty="0"/>
              <a:t> (</a:t>
            </a:r>
            <a:r>
              <a:rPr lang="ru-RU" i="1" noProof="0" dirty="0"/>
              <a:t>преподаватель попросил студента, чтобы </a:t>
            </a:r>
            <a:r>
              <a:rPr lang="ru-RU" b="1" i="1" noProof="0" dirty="0"/>
              <a:t>тот</a:t>
            </a:r>
            <a:r>
              <a:rPr lang="ru-RU" i="1" noProof="0" dirty="0"/>
              <a:t> прочитал доклад</a:t>
            </a:r>
            <a:r>
              <a:rPr lang="ru-RU" noProof="0" dirty="0"/>
              <a:t>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Местоимение </a:t>
            </a:r>
            <a:r>
              <a:rPr lang="ru-RU" b="1" i="1" noProof="0" dirty="0"/>
              <a:t>таков</a:t>
            </a:r>
            <a:r>
              <a:rPr lang="ru-RU" noProof="0" dirty="0"/>
              <a:t> изменяется по родам и числам, не склоняется;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Местоимения </a:t>
            </a:r>
            <a:r>
              <a:rPr lang="ru-RU" b="1" i="1" noProof="0" dirty="0"/>
              <a:t>столько, оба</a:t>
            </a:r>
            <a:r>
              <a:rPr lang="ru-RU" noProof="0" dirty="0"/>
              <a:t> склоняются по типу прилагательных во множественном числе, оба – изменяется по родам (</a:t>
            </a:r>
            <a:r>
              <a:rPr lang="ru-RU" i="1" noProof="0" dirty="0"/>
              <a:t>оба – обе</a:t>
            </a:r>
            <a:r>
              <a:rPr lang="ru-RU" noProof="0" dirty="0"/>
              <a:t>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Местоимения </a:t>
            </a:r>
            <a:r>
              <a:rPr lang="ru-RU" b="1" i="1" noProof="0" dirty="0"/>
              <a:t>сей</a:t>
            </a:r>
            <a:r>
              <a:rPr lang="ru-RU" noProof="0" dirty="0"/>
              <a:t> и </a:t>
            </a:r>
            <a:r>
              <a:rPr lang="ru-RU" b="1" i="1" noProof="0" dirty="0"/>
              <a:t>оный</a:t>
            </a:r>
            <a:r>
              <a:rPr lang="ru-RU" noProof="0" dirty="0"/>
              <a:t> относятся к этой группе, но являются устаревшими. Встречаются в составе устойчивых оборотов (</a:t>
            </a:r>
            <a:r>
              <a:rPr lang="ru-RU" i="1" noProof="0" dirty="0"/>
              <a:t>по сей день, до сих пор, на сей раз</a:t>
            </a:r>
            <a:r>
              <a:rPr lang="ru-RU" noProof="0" dirty="0"/>
              <a:t>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Указательное местоимение </a:t>
            </a:r>
            <a:r>
              <a:rPr lang="ru-RU" b="1" i="1" noProof="0" dirty="0"/>
              <a:t>таков</a:t>
            </a:r>
            <a:r>
              <a:rPr lang="ru-RU" noProof="0" dirty="0"/>
              <a:t> употребляется только в им. п. и только в позиции предиката (</a:t>
            </a:r>
            <a:r>
              <a:rPr lang="ru-RU" i="1" noProof="0" dirty="0"/>
              <a:t>Таков он и есть. Такова тема доклада</a:t>
            </a:r>
            <a:r>
              <a:rPr lang="ru-RU" noProof="0" dirty="0"/>
              <a:t>.), в то время как местоимение </a:t>
            </a:r>
            <a:r>
              <a:rPr lang="ru-RU" b="1" i="1" noProof="0" dirty="0"/>
              <a:t>такой</a:t>
            </a:r>
            <a:r>
              <a:rPr lang="ru-RU" noProof="0" dirty="0"/>
              <a:t> служит для идентификации на основе признака (</a:t>
            </a:r>
            <a:r>
              <a:rPr lang="ru-RU" i="1" noProof="0" dirty="0"/>
              <a:t>Миша такой умный студент!</a:t>
            </a:r>
            <a:r>
              <a:rPr lang="ru-RU" noProof="0" dirty="0"/>
              <a:t>).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9. Указательные местоимения: ЧЯ vs РЯ"/>
          <p:cNvSpPr txBox="1">
            <a:spLocks noGrp="1"/>
          </p:cNvSpPr>
          <p:nvPr>
            <p:ph type="title"/>
          </p:nvPr>
        </p:nvSpPr>
        <p:spPr>
          <a:xfrm>
            <a:off x="1371600" y="685799"/>
            <a:ext cx="9791852" cy="1485901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9. Указательные местоимения: ЧЯ </a:t>
            </a:r>
            <a:r>
              <a:rPr lang="ru-RU" noProof="0" dirty="0" err="1"/>
              <a:t>vs</a:t>
            </a:r>
            <a:r>
              <a:rPr lang="ru-RU" noProof="0" dirty="0"/>
              <a:t> РЯ</a:t>
            </a:r>
          </a:p>
        </p:txBody>
      </p:sp>
      <p:sp>
        <p:nvSpPr>
          <p:cNvPr id="174" name="В РЯ система указательных местоимений двучленна (этот х тот), а в ЧЯ трехчленна (tento / tenhle x ten x tamten /tamhleten, причем ten выступает как пространственно немаркированный член);…"/>
          <p:cNvSpPr txBox="1">
            <a:spLocks noGrp="1"/>
          </p:cNvSpPr>
          <p:nvPr>
            <p:ph type="body" idx="1"/>
          </p:nvPr>
        </p:nvSpPr>
        <p:spPr>
          <a:xfrm>
            <a:off x="1371600" y="1760515"/>
            <a:ext cx="9601200" cy="4106885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система указательных местоимений </a:t>
            </a:r>
            <a:r>
              <a:rPr lang="ru-RU" u="sng" noProof="0" dirty="0"/>
              <a:t>двучленна</a:t>
            </a:r>
            <a:r>
              <a:rPr lang="ru-RU" noProof="0" dirty="0"/>
              <a:t> (</a:t>
            </a:r>
            <a:r>
              <a:rPr lang="ru-RU" i="1" noProof="0" dirty="0"/>
              <a:t>этот х тот</a:t>
            </a:r>
            <a:r>
              <a:rPr lang="ru-RU" noProof="0" dirty="0"/>
              <a:t>), а в ЧЯ </a:t>
            </a:r>
            <a:r>
              <a:rPr lang="ru-RU" u="sng" noProof="0" dirty="0" err="1"/>
              <a:t>трехчленна</a:t>
            </a:r>
            <a:r>
              <a:rPr lang="ru-RU" noProof="0" dirty="0"/>
              <a:t> (</a:t>
            </a:r>
            <a:r>
              <a:rPr lang="ru-RU" i="1" noProof="0" dirty="0" err="1"/>
              <a:t>tento</a:t>
            </a:r>
            <a:r>
              <a:rPr lang="ru-RU" i="1" noProof="0" dirty="0"/>
              <a:t> / </a:t>
            </a:r>
            <a:r>
              <a:rPr lang="ru-RU" i="1" noProof="0" dirty="0" err="1"/>
              <a:t>tenhle</a:t>
            </a:r>
            <a:r>
              <a:rPr lang="ru-RU" i="1" noProof="0" dirty="0"/>
              <a:t> </a:t>
            </a:r>
            <a:r>
              <a:rPr lang="ru-RU" i="1" noProof="0" dirty="0" err="1"/>
              <a:t>x</a:t>
            </a:r>
            <a:r>
              <a:rPr lang="ru-RU" i="1" noProof="0" dirty="0"/>
              <a:t>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x</a:t>
            </a:r>
            <a:r>
              <a:rPr lang="ru-RU" i="1" noProof="0" dirty="0"/>
              <a:t> </a:t>
            </a:r>
            <a:r>
              <a:rPr lang="ru-RU" i="1" noProof="0" dirty="0" err="1"/>
              <a:t>tamten</a:t>
            </a:r>
            <a:r>
              <a:rPr lang="ru-RU" i="1" noProof="0" dirty="0"/>
              <a:t> /</a:t>
            </a:r>
            <a:r>
              <a:rPr lang="ru-RU" i="1" noProof="0" dirty="0" err="1"/>
              <a:t>tamhleten</a:t>
            </a:r>
            <a:r>
              <a:rPr lang="ru-RU" noProof="0" dirty="0"/>
              <a:t>, причем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noProof="0" dirty="0"/>
              <a:t>выступает как </a:t>
            </a:r>
            <a:r>
              <a:rPr lang="ru-RU" noProof="0" dirty="0" err="1"/>
              <a:t>пространственно</a:t>
            </a:r>
            <a:r>
              <a:rPr lang="ru-RU" noProof="0" dirty="0"/>
              <a:t> немаркированный член);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в разговорной речи также встречаются местоимения с частицами (</a:t>
            </a:r>
            <a:r>
              <a:rPr lang="ru-RU" i="1" noProof="0" dirty="0"/>
              <a:t>вот этот, вон тот</a:t>
            </a:r>
            <a:r>
              <a:rPr lang="ru-RU" noProof="0" dirty="0"/>
              <a:t>);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Чешским указательным местоимениям в деловом стиле часто соответствуют иные части речи в РЯ (</a:t>
            </a:r>
            <a:r>
              <a:rPr lang="ru-RU" i="1" noProof="0" dirty="0" err="1"/>
              <a:t>tento</a:t>
            </a:r>
            <a:r>
              <a:rPr lang="ru-RU" i="1" noProof="0" dirty="0"/>
              <a:t> </a:t>
            </a:r>
            <a:r>
              <a:rPr lang="ru-RU" i="1" noProof="0" dirty="0" err="1"/>
              <a:t>dopis</a:t>
            </a:r>
            <a:r>
              <a:rPr lang="ru-RU" i="1" noProof="0" dirty="0"/>
              <a:t> – настоящее письмо, </a:t>
            </a:r>
            <a:r>
              <a:rPr lang="ru-RU" i="1" noProof="0" dirty="0" err="1"/>
              <a:t>tato</a:t>
            </a:r>
            <a:r>
              <a:rPr lang="ru-RU" i="1" noProof="0" dirty="0"/>
              <a:t> </a:t>
            </a:r>
            <a:r>
              <a:rPr lang="ru-RU" i="1" noProof="0" dirty="0" err="1"/>
              <a:t>otázka</a:t>
            </a:r>
            <a:r>
              <a:rPr lang="ru-RU" i="1" noProof="0" dirty="0"/>
              <a:t> – данный вопрос, </a:t>
            </a:r>
            <a:r>
              <a:rPr lang="ru-RU" i="1" noProof="0" dirty="0" err="1"/>
              <a:t>tyto</a:t>
            </a:r>
            <a:r>
              <a:rPr lang="ru-RU" i="1" noProof="0" dirty="0"/>
              <a:t> </a:t>
            </a:r>
            <a:r>
              <a:rPr lang="ru-RU" i="1" noProof="0" dirty="0" err="1"/>
              <a:t>okolnosti</a:t>
            </a:r>
            <a:r>
              <a:rPr lang="ru-RU" i="1" noProof="0" dirty="0"/>
              <a:t> – следующие обстоятельства</a:t>
            </a:r>
            <a:r>
              <a:rPr lang="ru-RU" noProof="0" dirty="0"/>
              <a:t>).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u="sng" noProof="0" dirty="0"/>
              <a:t>Чешское идентифицирующее </a:t>
            </a:r>
            <a:r>
              <a:rPr lang="ru-RU" i="1" u="sng" noProof="0" dirty="0" err="1"/>
              <a:t>ten</a:t>
            </a:r>
            <a:r>
              <a:rPr lang="ru-RU" u="sng" noProof="0" dirty="0"/>
              <a:t> часто соответствует русскому личному местоимению 3-го лица</a:t>
            </a:r>
            <a:r>
              <a:rPr lang="ru-RU" noProof="0" dirty="0"/>
              <a:t>. (</a:t>
            </a:r>
            <a:r>
              <a:rPr lang="ru-RU" i="1" noProof="0" dirty="0" err="1"/>
              <a:t>Požádali</a:t>
            </a:r>
            <a:r>
              <a:rPr lang="ru-RU" i="1" noProof="0" dirty="0"/>
              <a:t> </a:t>
            </a:r>
            <a:r>
              <a:rPr lang="ru-RU" i="1" noProof="0" dirty="0" err="1"/>
              <a:t>jsme</a:t>
            </a:r>
            <a:r>
              <a:rPr lang="ru-RU" i="1" noProof="0" dirty="0"/>
              <a:t> </a:t>
            </a:r>
            <a:r>
              <a:rPr lang="ru-RU" i="1" noProof="0" dirty="0" err="1"/>
              <a:t>o</a:t>
            </a:r>
            <a:r>
              <a:rPr lang="ru-RU" i="1" noProof="0" dirty="0"/>
              <a:t> </a:t>
            </a:r>
            <a:r>
              <a:rPr lang="ru-RU" i="1" noProof="0" dirty="0" err="1"/>
              <a:t>pomoc</a:t>
            </a:r>
            <a:r>
              <a:rPr lang="ru-RU" i="1" noProof="0" dirty="0"/>
              <a:t> </a:t>
            </a:r>
            <a:r>
              <a:rPr lang="ru-RU" i="1" noProof="0" dirty="0" err="1"/>
              <a:t>souseda</a:t>
            </a:r>
            <a:r>
              <a:rPr lang="ru-RU" i="1" noProof="0" dirty="0"/>
              <a:t>. </a:t>
            </a:r>
            <a:r>
              <a:rPr lang="ru-RU" i="1" noProof="0" dirty="0" err="1"/>
              <a:t>Ale</a:t>
            </a:r>
            <a:r>
              <a:rPr lang="ru-RU" i="1" noProof="0" dirty="0"/>
              <a:t>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nám</a:t>
            </a:r>
            <a:r>
              <a:rPr lang="ru-RU" i="1" noProof="0" dirty="0"/>
              <a:t> </a:t>
            </a:r>
            <a:r>
              <a:rPr lang="ru-RU" i="1" noProof="0" dirty="0" err="1"/>
              <a:t>nemohl</a:t>
            </a:r>
            <a:r>
              <a:rPr lang="ru-RU" i="1" noProof="0" dirty="0"/>
              <a:t> </a:t>
            </a:r>
            <a:r>
              <a:rPr lang="ru-RU" i="1" noProof="0" dirty="0" err="1"/>
              <a:t>pomoci</a:t>
            </a:r>
            <a:r>
              <a:rPr lang="ru-RU" noProof="0" dirty="0"/>
              <a:t>. X </a:t>
            </a:r>
            <a:r>
              <a:rPr lang="ru-RU" i="1" noProof="0" dirty="0"/>
              <a:t>Мы попросили соседа о помощи, но он не мог нам помочь.</a:t>
            </a:r>
            <a:r>
              <a:rPr lang="ru-RU" noProof="0" dirty="0"/>
              <a:t>).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9. Указательные местоимения: ЧЯ vs РЯ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791852" cy="14859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9. Указательные местоимения: ЧЯ </a:t>
            </a:r>
            <a:r>
              <a:rPr lang="ru-RU" noProof="0" dirty="0" err="1"/>
              <a:t>vs</a:t>
            </a:r>
            <a:r>
              <a:rPr lang="ru-RU" noProof="0" dirty="0"/>
              <a:t> РЯ</a:t>
            </a:r>
          </a:p>
        </p:txBody>
      </p:sp>
      <p:sp>
        <p:nvSpPr>
          <p:cNvPr id="177" name="Чешское ten, чрезвычайно частотное в обиходно-разговорном ЧЯ часто не переводится на РЯ, если оно выступает в функции приближенной к артиклевой (Už jsi koupil ty lístky na ten koncert? = Ты уже купил билеты на концерт?);…"/>
          <p:cNvSpPr txBox="1">
            <a:spLocks noGrp="1"/>
          </p:cNvSpPr>
          <p:nvPr>
            <p:ph type="body" idx="1"/>
          </p:nvPr>
        </p:nvSpPr>
        <p:spPr>
          <a:xfrm>
            <a:off x="1371600" y="1760515"/>
            <a:ext cx="9601200" cy="4106885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Чешское </a:t>
            </a:r>
            <a:r>
              <a:rPr lang="ru-RU" i="1" noProof="0" dirty="0" err="1"/>
              <a:t>ten</a:t>
            </a:r>
            <a:r>
              <a:rPr lang="ru-RU" noProof="0" dirty="0"/>
              <a:t>, чрезвычайно частотное в обиходно-разговорном ЧЯ </a:t>
            </a:r>
            <a:r>
              <a:rPr lang="ru-RU" b="1" noProof="0" dirty="0"/>
              <a:t>часто не переводится на РЯ</a:t>
            </a:r>
            <a:r>
              <a:rPr lang="ru-RU" noProof="0" dirty="0"/>
              <a:t>, если оно выступает в функции приближенной к </a:t>
            </a:r>
            <a:r>
              <a:rPr lang="ru-RU" noProof="0" dirty="0" err="1"/>
              <a:t>артиклевой</a:t>
            </a:r>
            <a:r>
              <a:rPr lang="ru-RU" noProof="0" dirty="0"/>
              <a:t> (</a:t>
            </a:r>
            <a:r>
              <a:rPr lang="ru-RU" i="1" noProof="0" dirty="0" err="1"/>
              <a:t>Už</a:t>
            </a:r>
            <a:r>
              <a:rPr lang="ru-RU" i="1" noProof="0" dirty="0"/>
              <a:t> </a:t>
            </a:r>
            <a:r>
              <a:rPr lang="ru-RU" i="1" noProof="0" dirty="0" err="1"/>
              <a:t>jsi</a:t>
            </a:r>
            <a:r>
              <a:rPr lang="ru-RU" i="1" noProof="0" dirty="0"/>
              <a:t> </a:t>
            </a:r>
            <a:r>
              <a:rPr lang="ru-RU" i="1" noProof="0" dirty="0" err="1"/>
              <a:t>koupil</a:t>
            </a:r>
            <a:r>
              <a:rPr lang="ru-RU" i="1" noProof="0" dirty="0"/>
              <a:t> </a:t>
            </a:r>
            <a:r>
              <a:rPr lang="ru-RU" i="1" noProof="0" dirty="0" err="1"/>
              <a:t>ty</a:t>
            </a:r>
            <a:r>
              <a:rPr lang="ru-RU" i="1" noProof="0" dirty="0"/>
              <a:t> </a:t>
            </a:r>
            <a:r>
              <a:rPr lang="ru-RU" i="1" noProof="0" dirty="0" err="1"/>
              <a:t>lístky</a:t>
            </a:r>
            <a:r>
              <a:rPr lang="ru-RU" i="1" noProof="0" dirty="0"/>
              <a:t> </a:t>
            </a:r>
            <a:r>
              <a:rPr lang="ru-RU" i="1" noProof="0" dirty="0" err="1"/>
              <a:t>na</a:t>
            </a:r>
            <a:r>
              <a:rPr lang="ru-RU" i="1" noProof="0" dirty="0"/>
              <a:t>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koncert</a:t>
            </a:r>
            <a:r>
              <a:rPr lang="ru-RU" i="1" noProof="0" dirty="0"/>
              <a:t>? </a:t>
            </a:r>
            <a:r>
              <a:rPr lang="ru-RU" noProof="0" dirty="0"/>
              <a:t>=</a:t>
            </a:r>
            <a:r>
              <a:rPr lang="ru-RU" i="1" noProof="0" dirty="0"/>
              <a:t> Ты уже купил билеты на концерт?</a:t>
            </a:r>
            <a:r>
              <a:rPr lang="ru-RU" noProof="0" dirty="0"/>
              <a:t>);</a:t>
            </a:r>
            <a:endParaRPr lang="ru-RU" sz="1200" noProof="0" dirty="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Конструкции типа: </a:t>
            </a:r>
            <a:r>
              <a:rPr lang="ru-RU" i="1" noProof="0" dirty="0" err="1"/>
              <a:t>to</a:t>
            </a:r>
            <a:r>
              <a:rPr lang="ru-RU" i="1" noProof="0" dirty="0"/>
              <a:t> </a:t>
            </a:r>
            <a:r>
              <a:rPr lang="ru-RU" i="1" noProof="0" dirty="0" err="1"/>
              <a:t>je</a:t>
            </a:r>
            <a:r>
              <a:rPr lang="ru-RU" i="1" noProof="0" dirty="0"/>
              <a:t> </a:t>
            </a:r>
            <a:r>
              <a:rPr lang="ru-RU" i="1" noProof="0" dirty="0" err="1"/>
              <a:t>mi</a:t>
            </a:r>
            <a:r>
              <a:rPr lang="ru-RU" i="1" noProof="0" dirty="0"/>
              <a:t> (</a:t>
            </a:r>
            <a:r>
              <a:rPr lang="ru-RU" i="1" noProof="0" dirty="0" err="1"/>
              <a:t>ale</a:t>
            </a:r>
            <a:r>
              <a:rPr lang="ru-RU" i="1" noProof="0" dirty="0"/>
              <a:t>)…</a:t>
            </a:r>
            <a:r>
              <a:rPr lang="ru-RU" noProof="0" dirty="0"/>
              <a:t> (</a:t>
            </a:r>
            <a:r>
              <a:rPr lang="ru-RU" noProof="0" dirty="0" err="1"/>
              <a:t>dativ</a:t>
            </a:r>
            <a:r>
              <a:rPr lang="ru-RU" noProof="0" dirty="0"/>
              <a:t> </a:t>
            </a:r>
            <a:r>
              <a:rPr lang="ru-RU" noProof="0" dirty="0" err="1"/>
              <a:t>sdílnosti</a:t>
            </a:r>
            <a:r>
              <a:rPr lang="ru-RU" noProof="0" dirty="0"/>
              <a:t>) соответствуют в РЯ выражениям </a:t>
            </a:r>
            <a:r>
              <a:rPr lang="ru-RU" i="1" noProof="0" dirty="0"/>
              <a:t>вот так, вот это, ну и </a:t>
            </a:r>
            <a:r>
              <a:rPr lang="ru-RU" noProof="0" dirty="0"/>
              <a:t>(</a:t>
            </a:r>
            <a:r>
              <a:rPr lang="ru-RU" i="1" noProof="0" dirty="0"/>
              <a:t>To </a:t>
            </a:r>
            <a:r>
              <a:rPr lang="ru-RU" i="1" noProof="0" dirty="0" err="1"/>
              <a:t>je</a:t>
            </a:r>
            <a:r>
              <a:rPr lang="ru-RU" i="1" noProof="0" dirty="0"/>
              <a:t> </a:t>
            </a:r>
            <a:r>
              <a:rPr lang="ru-RU" i="1" noProof="0" dirty="0" err="1"/>
              <a:t>mi</a:t>
            </a:r>
            <a:r>
              <a:rPr lang="ru-RU" i="1" noProof="0" dirty="0"/>
              <a:t> </a:t>
            </a:r>
            <a:r>
              <a:rPr lang="ru-RU" i="1" noProof="0" dirty="0" err="1"/>
              <a:t>ale</a:t>
            </a:r>
            <a:r>
              <a:rPr lang="ru-RU" i="1" noProof="0" dirty="0"/>
              <a:t> </a:t>
            </a:r>
            <a:r>
              <a:rPr lang="ru-RU" i="1" noProof="0" dirty="0" err="1"/>
              <a:t>novinka</a:t>
            </a:r>
            <a:r>
              <a:rPr lang="ru-RU" i="1" noProof="0" dirty="0"/>
              <a:t>!</a:t>
            </a:r>
            <a:r>
              <a:rPr lang="ru-RU" noProof="0" dirty="0"/>
              <a:t>=  вот так новость!, </a:t>
            </a:r>
            <a:r>
              <a:rPr lang="ru-RU" i="1" noProof="0" dirty="0"/>
              <a:t>To </a:t>
            </a:r>
            <a:r>
              <a:rPr lang="ru-RU" i="1" noProof="0" dirty="0" err="1"/>
              <a:t>je</a:t>
            </a:r>
            <a:r>
              <a:rPr lang="ru-RU" i="1" noProof="0" dirty="0"/>
              <a:t> </a:t>
            </a:r>
            <a:r>
              <a:rPr lang="ru-RU" i="1" noProof="0" dirty="0" err="1"/>
              <a:t>ale</a:t>
            </a:r>
            <a:r>
              <a:rPr lang="ru-RU" i="1" noProof="0" dirty="0"/>
              <a:t> </a:t>
            </a:r>
            <a:r>
              <a:rPr lang="ru-RU" i="1" noProof="0" dirty="0" err="1"/>
              <a:t>lhář</a:t>
            </a:r>
            <a:r>
              <a:rPr lang="ru-RU" i="1" noProof="0" dirty="0"/>
              <a:t>!</a:t>
            </a:r>
            <a:r>
              <a:rPr lang="ru-RU" noProof="0" dirty="0"/>
              <a:t> = Ну и лгун же он!);</a:t>
            </a:r>
            <a:endParaRPr lang="ru-RU" sz="1200" noProof="0" dirty="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отождествляющим местоимениям типа </a:t>
            </a:r>
            <a:r>
              <a:rPr lang="ru-RU" i="1" noProof="0" dirty="0" err="1"/>
              <a:t>ten</a:t>
            </a:r>
            <a:r>
              <a:rPr lang="ru-RU" i="1" noProof="0" dirty="0"/>
              <a:t> </a:t>
            </a:r>
            <a:r>
              <a:rPr lang="ru-RU" i="1" noProof="0" dirty="0" err="1"/>
              <a:t>samý</a:t>
            </a:r>
            <a:r>
              <a:rPr lang="ru-RU" noProof="0" dirty="0"/>
              <a:t> и </a:t>
            </a:r>
            <a:r>
              <a:rPr lang="ru-RU" i="1" noProof="0" dirty="0" err="1"/>
              <a:t>týž</a:t>
            </a:r>
            <a:r>
              <a:rPr lang="ru-RU" i="1" noProof="0" dirty="0"/>
              <a:t>/</a:t>
            </a:r>
            <a:r>
              <a:rPr lang="ru-RU" i="1" noProof="0" dirty="0" err="1"/>
              <a:t>tentýž</a:t>
            </a:r>
            <a:r>
              <a:rPr lang="ru-RU" noProof="0" dirty="0"/>
              <a:t> соответствуют выражения </a:t>
            </a:r>
            <a:r>
              <a:rPr lang="ru-RU" i="1" noProof="0" dirty="0"/>
              <a:t>тот же самый, та же самая, то же самое, те же самые</a:t>
            </a:r>
            <a:r>
              <a:rPr lang="ru-RU" noProof="0" dirty="0"/>
              <a:t>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Местоимение — основные понят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Местоимение — основные понятия</a:t>
            </a:r>
          </a:p>
        </p:txBody>
      </p:sp>
      <p:sp>
        <p:nvSpPr>
          <p:cNvPr id="110" name="Классификация местоимений:…"/>
          <p:cNvSpPr txBox="1">
            <a:spLocks noGrp="1"/>
          </p:cNvSpPr>
          <p:nvPr>
            <p:ph type="body" idx="1"/>
          </p:nvPr>
        </p:nvSpPr>
        <p:spPr>
          <a:xfrm>
            <a:off x="1371600" y="1650731"/>
            <a:ext cx="9726625" cy="4587863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u="sng" noProof="0" dirty="0"/>
              <a:t>Классификация местоимений</a:t>
            </a:r>
            <a:r>
              <a:rPr lang="ru-RU" noProof="0" dirty="0"/>
              <a:t>: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по соотнесенности с другими частями речи (3 основных группы + 2 дополнительных)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по семантическому принципу (9 разрядов)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b="1" u="sng" noProof="0" dirty="0"/>
              <a:t>Функции местоимений:</a:t>
            </a:r>
          </a:p>
          <a:p>
            <a:pPr lvl="1"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дейктическая (указательная) (</a:t>
            </a:r>
            <a:r>
              <a:rPr lang="ru-RU" i="1" noProof="0" dirty="0"/>
              <a:t>дай мне </a:t>
            </a:r>
            <a:r>
              <a:rPr lang="ru-RU" b="1" i="1" noProof="0" dirty="0"/>
              <a:t>эту</a:t>
            </a:r>
            <a:r>
              <a:rPr lang="ru-RU" i="1" noProof="0" dirty="0"/>
              <a:t> ручку</a:t>
            </a:r>
            <a:r>
              <a:rPr lang="ru-RU" noProof="0" dirty="0"/>
              <a:t>)</a:t>
            </a:r>
          </a:p>
          <a:p>
            <a:pPr lvl="1"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анафорическая (для организации текста, отсылка к упомянутому объекту) (</a:t>
            </a:r>
            <a:r>
              <a:rPr lang="ru-RU" i="1" noProof="0" dirty="0"/>
              <a:t>Мама вошла в комнату. </a:t>
            </a:r>
            <a:r>
              <a:rPr lang="ru-RU" b="1" i="1" noProof="0" dirty="0"/>
              <a:t>Она</a:t>
            </a:r>
            <a:r>
              <a:rPr lang="ru-RU" i="1" noProof="0" dirty="0"/>
              <a:t> выглядела уставшей.</a:t>
            </a:r>
            <a:r>
              <a:rPr lang="ru-RU" noProof="0" dirty="0"/>
              <a:t>)</a:t>
            </a:r>
          </a:p>
          <a:p>
            <a:pPr lvl="1"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 err="1"/>
              <a:t>кванторная</a:t>
            </a:r>
            <a:r>
              <a:rPr lang="ru-RU" noProof="0" dirty="0"/>
              <a:t> (</a:t>
            </a:r>
            <a:r>
              <a:rPr lang="ru-RU" noProof="0" dirty="0" err="1"/>
              <a:t>категоризационная</a:t>
            </a:r>
            <a:r>
              <a:rPr lang="ru-RU" noProof="0" dirty="0"/>
              <a:t>) (</a:t>
            </a:r>
            <a:r>
              <a:rPr lang="ru-RU" b="1" i="1" noProof="0" dirty="0"/>
              <a:t>Кто-нибудь</a:t>
            </a:r>
            <a:r>
              <a:rPr lang="ru-RU" i="1" noProof="0" dirty="0"/>
              <a:t> хочет ответить на этот вопрос? </a:t>
            </a:r>
            <a:r>
              <a:rPr lang="ru-RU" b="1" i="1" noProof="0" dirty="0"/>
              <a:t>Кое-кто</a:t>
            </a:r>
            <a:r>
              <a:rPr lang="ru-RU" i="1" noProof="0" dirty="0"/>
              <a:t> тобой интересуется.</a:t>
            </a:r>
            <a:r>
              <a:rPr lang="ru-RU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Классификация местоимений по их связям с другими частями реч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Классификация местоимений по их связям с другими частями речи</a:t>
            </a:r>
          </a:p>
        </p:txBody>
      </p:sp>
      <p:sp>
        <p:nvSpPr>
          <p:cNvPr id="113" name="Нажмите дважды"/>
          <p:cNvSpPr txBox="1">
            <a:spLocks noGrp="1"/>
          </p:cNvSpPr>
          <p:nvPr>
            <p:ph type="body" idx="1"/>
          </p:nvPr>
        </p:nvSpPr>
        <p:spPr>
          <a:xfrm>
            <a:off x="1371600" y="2149562"/>
            <a:ext cx="9601200" cy="3717838"/>
          </a:xfrm>
          <a:prstGeom prst="rect">
            <a:avLst/>
          </a:prstGeom>
        </p:spPr>
        <p:txBody>
          <a:bodyPr/>
          <a:lstStyle/>
          <a:p>
            <a:endParaRPr lang="ru-RU" noProof="0" dirty="0"/>
          </a:p>
        </p:txBody>
      </p:sp>
      <p:grpSp>
        <p:nvGrpSpPr>
          <p:cNvPr id="116" name="Снимок экрана 2025-12-14 в 22.20.40.png"/>
          <p:cNvGrpSpPr/>
          <p:nvPr/>
        </p:nvGrpSpPr>
        <p:grpSpPr>
          <a:xfrm>
            <a:off x="1233314" y="2048423"/>
            <a:ext cx="10388601" cy="4267201"/>
            <a:chOff x="0" y="0"/>
            <a:chExt cx="10388600" cy="4267200"/>
          </a:xfrm>
        </p:grpSpPr>
        <p:pic>
          <p:nvPicPr>
            <p:cNvPr id="115" name="Снимок экрана 2025-12-14 в 22.20.40.png" descr="Снимок экрана 2025-12-14 в 22.20.40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200" y="203200"/>
              <a:ext cx="9982200" cy="38227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4" name="Снимок экрана 2025-12-14 в 22.20.40.png" descr="Снимок экрана 2025-12-14 в 22.20.40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0388600" cy="42672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Лексико-грамматические разряды местоимений"/>
          <p:cNvSpPr txBox="1">
            <a:spLocks noGrp="1"/>
          </p:cNvSpPr>
          <p:nvPr>
            <p:ph type="title"/>
          </p:nvPr>
        </p:nvSpPr>
        <p:spPr>
          <a:xfrm>
            <a:off x="1371600" y="685799"/>
            <a:ext cx="10346605" cy="1485901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Лексико-грамматические разряды местоимений</a:t>
            </a:r>
          </a:p>
        </p:txBody>
      </p:sp>
      <p:sp>
        <p:nvSpPr>
          <p:cNvPr id="119" name="Нажмите дважды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ru-RU" noProof="0" dirty="0"/>
          </a:p>
        </p:txBody>
      </p:sp>
      <p:pic>
        <p:nvPicPr>
          <p:cNvPr id="120" name="Снимок экрана 2025-12-14 в 22.27.34.png" descr="Снимок экрана 2025-12-14 в 22.27.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994" y="1613687"/>
            <a:ext cx="10007601" cy="4648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Лексико-грамматические разряды местоимений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10346605" cy="1485900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Лексико-грамматические разряды местоимений</a:t>
            </a:r>
          </a:p>
        </p:txBody>
      </p:sp>
      <p:pic>
        <p:nvPicPr>
          <p:cNvPr id="123" name="Снимок экрана 2025-12-14 в 22.28.35.png" descr="Снимок экрана 2025-12-14 в 22.28.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185" y="1634777"/>
            <a:ext cx="8439630" cy="4883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1. Лич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1. Личные местоимения</a:t>
            </a:r>
          </a:p>
        </p:txBody>
      </p:sp>
      <p:sp>
        <p:nvSpPr>
          <p:cNvPr id="126" name="Итого 9 слов — местоимения 1-го, 2-го и 3-го лица ед. ч. и мн. ч.;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601200" cy="410542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80207" indent="-380207" defTabSz="905255">
              <a:spcBef>
                <a:spcPts val="900"/>
              </a:spcBef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Итого 9 слов — местоимения 1-го, 2-го и 3-го лица ед. ч. и мн. ч.;</a:t>
            </a:r>
          </a:p>
          <a:p>
            <a:pPr marL="380207" indent="-380207" defTabSz="905255">
              <a:spcBef>
                <a:spcPts val="900"/>
              </a:spcBef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них представлены категории лица, числа, падежа, рода (только 3-е лицо ед. ч.);</a:t>
            </a:r>
          </a:p>
          <a:p>
            <a:pPr marL="380207" indent="-380207" defTabSz="905255">
              <a:spcBef>
                <a:spcPts val="900"/>
              </a:spcBef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Категория числа 1-го и 2-го лица является классифицирующей, то есть они не изменяются по числам. </a:t>
            </a:r>
            <a:r>
              <a:rPr lang="ru-RU" i="1" noProof="0" dirty="0"/>
              <a:t>Мы, вы</a:t>
            </a:r>
            <a:r>
              <a:rPr lang="ru-RU" noProof="0" dirty="0"/>
              <a:t> — не формы мн. ч. местоимений </a:t>
            </a:r>
            <a:r>
              <a:rPr lang="ru-RU" i="1" noProof="0" dirty="0"/>
              <a:t>я, ты</a:t>
            </a:r>
            <a:r>
              <a:rPr lang="ru-RU" noProof="0" dirty="0"/>
              <a:t>;</a:t>
            </a:r>
          </a:p>
          <a:p>
            <a:pPr marL="380207" indent="-380207" defTabSz="905255">
              <a:spcBef>
                <a:spcPts val="900"/>
              </a:spcBef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Парадигме склонения личных местоимений присущ супплетивизм (</a:t>
            </a:r>
            <a:r>
              <a:rPr lang="ru-RU" i="1" noProof="0" dirty="0"/>
              <a:t>я — меня — мне</a:t>
            </a:r>
            <a:r>
              <a:rPr lang="ru-RU" noProof="0" dirty="0"/>
              <a:t>)</a:t>
            </a:r>
          </a:p>
          <a:p>
            <a:pPr marL="380207" indent="-380207" defTabSz="905255">
              <a:spcBef>
                <a:spcPts val="900"/>
              </a:spcBef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Обычно выступают в роли подлежащего или дополнения.</a:t>
            </a:r>
          </a:p>
          <a:p>
            <a:pPr marL="380207" indent="-380207" defTabSz="905255">
              <a:spcBef>
                <a:spcPts val="900"/>
              </a:spcBef>
              <a:defRPr sz="1979"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Особенности употребления местоимения «я»:</a:t>
            </a:r>
          </a:p>
          <a:p>
            <a:pPr marL="905255" lvl="1" indent="-380207" defTabSz="905255">
              <a:spcBef>
                <a:spcPts val="900"/>
              </a:spcBef>
              <a:buChar char="-"/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его не принято использовать при выражении благодарности, просьбы, извинения и т. п. (</a:t>
            </a:r>
            <a:r>
              <a:rPr lang="ru-RU" i="1" noProof="0" dirty="0"/>
              <a:t>благодарю вас; прошу понять меня правильно; думаю, что…</a:t>
            </a:r>
            <a:r>
              <a:rPr lang="ru-RU" noProof="0" dirty="0"/>
              <a:t>)</a:t>
            </a:r>
          </a:p>
          <a:p>
            <a:pPr marL="905255" lvl="1" indent="-380207" defTabSz="905255">
              <a:spcBef>
                <a:spcPts val="900"/>
              </a:spcBef>
              <a:buChar char="-"/>
              <a:defRPr sz="197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его не принято использовать в некоторых жанрах официально-делового стиля и в устной официальной речи (</a:t>
            </a:r>
            <a:r>
              <a:rPr lang="ru-RU" i="1" noProof="0" dirty="0"/>
              <a:t>считаю нужным заметить; прошу слова</a:t>
            </a:r>
            <a:r>
              <a:rPr lang="ru-RU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1. Личные местоимени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1. Личные местоимения</a:t>
            </a:r>
          </a:p>
        </p:txBody>
      </p:sp>
      <p:sp>
        <p:nvSpPr>
          <p:cNvPr id="129" name="Особенности употребления местоимения «мы»: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601200" cy="4105426"/>
          </a:xfrm>
          <a:prstGeom prst="rect">
            <a:avLst/>
          </a:prstGeom>
        </p:spPr>
        <p:txBody>
          <a:bodyPr/>
          <a:lstStyle/>
          <a:p>
            <a:pPr>
              <a:defRPr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Особенности употребления местоимения «мы»: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«мы» = «я» в книжных стилях (авторское/лекторское «мы»);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«мы» = «я» для подчеркивания своего униженного положения (</a:t>
            </a:r>
            <a:r>
              <a:rPr lang="ru-RU" i="1" noProof="0" dirty="0"/>
              <a:t>мы — люди маленькие</a:t>
            </a:r>
            <a:r>
              <a:rPr lang="ru-RU" noProof="0" dirty="0"/>
              <a:t>) или для противопоставления собеседникам себя (</a:t>
            </a:r>
            <a:r>
              <a:rPr lang="ru-RU" i="1" noProof="0" dirty="0"/>
              <a:t>нам такие связи не нужны</a:t>
            </a:r>
            <a:r>
              <a:rPr lang="ru-RU" noProof="0" dirty="0"/>
              <a:t>)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«мы» = адресат высказывания, к которому обычно обращаются на «ты» («мы» совместности) (</a:t>
            </a:r>
            <a:r>
              <a:rPr lang="ru-RU" i="1" noProof="0" dirty="0"/>
              <a:t>как мы сегодня выспались?</a:t>
            </a:r>
            <a:r>
              <a:rPr lang="ru-RU" noProof="0" dirty="0"/>
              <a:t>)</a:t>
            </a:r>
          </a:p>
          <a:p>
            <a:pPr>
              <a:defRPr b="1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Особенности употребления местоимения «вы»:</a:t>
            </a:r>
          </a:p>
          <a:p>
            <a:pPr lvl="1">
              <a:buChar char="-"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«вы» как вежливая форма обращения к другому лицу требует употребления относящегося к нему прилагательного в ед. ч. и в роде в зависимости от пола данного лица (</a:t>
            </a:r>
            <a:r>
              <a:rPr lang="ru-RU" i="1" noProof="0" dirty="0"/>
              <a:t>Какая вы </a:t>
            </a:r>
            <a:r>
              <a:rPr lang="ru-RU" b="1" i="1" noProof="0" dirty="0"/>
              <a:t>злая</a:t>
            </a:r>
            <a:r>
              <a:rPr lang="ru-RU" i="1" noProof="0" dirty="0"/>
              <a:t>! Вы </a:t>
            </a:r>
            <a:r>
              <a:rPr lang="ru-RU" b="1" i="1" noProof="0" dirty="0"/>
              <a:t>замечательный</a:t>
            </a:r>
            <a:r>
              <a:rPr lang="ru-RU" i="1" noProof="0" dirty="0"/>
              <a:t>, </a:t>
            </a:r>
            <a:r>
              <a:rPr lang="ru-RU" b="1" i="1" noProof="0" dirty="0"/>
              <a:t>умный</a:t>
            </a:r>
            <a:r>
              <a:rPr lang="ru-RU" i="1" noProof="0" dirty="0"/>
              <a:t> и </a:t>
            </a:r>
            <a:r>
              <a:rPr lang="ru-RU" b="1" i="1" noProof="0" dirty="0"/>
              <a:t>понимающий</a:t>
            </a:r>
            <a:r>
              <a:rPr lang="ru-RU" noProof="0" dirty="0"/>
              <a:t>)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1. Личные местоимения: ЧЯ vs Р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noProof="0" dirty="0"/>
              <a:t>1. Личные местоимения: ЧЯ </a:t>
            </a:r>
            <a:r>
              <a:rPr lang="ru-RU" noProof="0" dirty="0" err="1"/>
              <a:t>vs</a:t>
            </a:r>
            <a:r>
              <a:rPr lang="ru-RU" noProof="0" dirty="0"/>
              <a:t> РЯ</a:t>
            </a:r>
          </a:p>
        </p:txBody>
      </p:sp>
      <p:sp>
        <p:nvSpPr>
          <p:cNvPr id="132" name="В РЯ и ЧЯ система личных местоимений включает в себя три лица, имеющие формы ед. ч. и мн. ч.;…"/>
          <p:cNvSpPr txBox="1">
            <a:spLocks noGrp="1"/>
          </p:cNvSpPr>
          <p:nvPr>
            <p:ph type="body" idx="1"/>
          </p:nvPr>
        </p:nvSpPr>
        <p:spPr>
          <a:xfrm>
            <a:off x="1371600" y="1761974"/>
            <a:ext cx="9601200" cy="4105426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РЯ и ЧЯ система личных местоимений включает в себя три лица, имеющие формы ед. ч. и мн. ч.;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отличие от ЧЯ </a:t>
            </a:r>
            <a:r>
              <a:rPr lang="ru-RU" u="sng" noProof="0" dirty="0"/>
              <a:t>в РЯ формы им. п. мн. ч. не несут родовой признак</a:t>
            </a:r>
            <a:r>
              <a:rPr lang="ru-RU" noProof="0" dirty="0"/>
              <a:t>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ЧЯ присутствуют энклитические (краткие) формы, в РЯ их нет;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В ЧЯ личные местоимения часто опускаются;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noProof="0" dirty="0"/>
              <a:t>Оба языка объединяет изменение основы в 3-м лице после первичного предлога. После первичных предлогов у местоимений 3-го лица появляется </a:t>
            </a:r>
            <a:r>
              <a:rPr lang="ru-RU" b="1" i="1" noProof="0" dirty="0"/>
              <a:t>н</a:t>
            </a:r>
            <a:r>
              <a:rPr lang="ru-RU" noProof="0" dirty="0"/>
              <a:t> (</a:t>
            </a:r>
            <a:r>
              <a:rPr lang="ru-RU" i="1" noProof="0" dirty="0"/>
              <a:t>без него, к ней, о них</a:t>
            </a:r>
            <a:r>
              <a:rPr lang="ru-RU" noProof="0" dirty="0"/>
              <a:t>). </a:t>
            </a:r>
            <a:r>
              <a:rPr lang="ru-RU" u="sng" noProof="0" dirty="0"/>
              <a:t>Однако в РЯ </a:t>
            </a:r>
            <a:r>
              <a:rPr lang="ru-RU" b="1" i="1" u="sng" noProof="0" dirty="0"/>
              <a:t>н</a:t>
            </a:r>
            <a:r>
              <a:rPr lang="ru-RU" u="sng" noProof="0" dirty="0"/>
              <a:t> не вкладывается после вторичных предлогов</a:t>
            </a:r>
            <a:r>
              <a:rPr lang="ru-RU" noProof="0" dirty="0"/>
              <a:t> (</a:t>
            </a:r>
            <a:r>
              <a:rPr lang="ru-RU" i="1" noProof="0" dirty="0"/>
              <a:t>благодаря ему х ЧЯ </a:t>
            </a:r>
            <a:r>
              <a:rPr lang="ru-RU" i="1" noProof="0" dirty="0" err="1"/>
              <a:t>během</a:t>
            </a:r>
            <a:r>
              <a:rPr lang="ru-RU" i="1" noProof="0" dirty="0"/>
              <a:t> </a:t>
            </a:r>
            <a:r>
              <a:rPr lang="ru-RU" i="1" noProof="0" dirty="0" err="1"/>
              <a:t>něho</a:t>
            </a:r>
            <a:r>
              <a:rPr lang="ru-RU" i="1" noProof="0" dirty="0"/>
              <a:t>, </a:t>
            </a:r>
            <a:r>
              <a:rPr lang="ru-RU" i="1" noProof="0" dirty="0" err="1"/>
              <a:t>díky</a:t>
            </a:r>
            <a:r>
              <a:rPr lang="ru-RU" i="1" noProof="0" dirty="0"/>
              <a:t> </a:t>
            </a:r>
            <a:r>
              <a:rPr lang="ru-RU" i="1" noProof="0" dirty="0" err="1"/>
              <a:t>němu</a:t>
            </a:r>
            <a:r>
              <a:rPr lang="ru-RU" noProof="0" dirty="0"/>
              <a:t>).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Уголки">
  <a:themeElements>
    <a:clrScheme name="Уголки">
      <a:dk1>
        <a:srgbClr val="000000"/>
      </a:dk1>
      <a:lt1>
        <a:srgbClr val="FBEEC9"/>
      </a:lt1>
      <a:dk2>
        <a:srgbClr val="A7A7A7"/>
      </a:dk2>
      <a:lt2>
        <a:srgbClr val="535353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0000FF"/>
      </a:hlink>
      <a:folHlink>
        <a:srgbClr val="FF00FF"/>
      </a:folHlink>
    </a:clrScheme>
    <a:fontScheme name="Уголки">
      <a:majorFont>
        <a:latin typeface="Helvetica"/>
        <a:ea typeface="Helvetica"/>
        <a:cs typeface="Helvetica"/>
      </a:majorFont>
      <a:minorFont>
        <a:latin typeface="Franklin Gothic Book"/>
        <a:ea typeface="Franklin Gothic Book"/>
        <a:cs typeface="Franklin Gothic Book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Уголки">
  <a:themeElements>
    <a:clrScheme name="Уголки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0000FF"/>
      </a:hlink>
      <a:folHlink>
        <a:srgbClr val="FF00FF"/>
      </a:folHlink>
    </a:clrScheme>
    <a:fontScheme name="Уголки">
      <a:majorFont>
        <a:latin typeface="Helvetica"/>
        <a:ea typeface="Helvetica"/>
        <a:cs typeface="Helvetica"/>
      </a:majorFont>
      <a:minorFont>
        <a:latin typeface="Franklin Gothic Book"/>
        <a:ea typeface="Franklin Gothic Book"/>
        <a:cs typeface="Franklin Gothic Book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2827</Words>
  <Application>Microsoft Macintosh PowerPoint</Application>
  <PresentationFormat>Широкоэкранный</PresentationFormat>
  <Paragraphs>137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Franklin Gothic Book</vt:lpstr>
      <vt:lpstr>Times Roman</vt:lpstr>
      <vt:lpstr>Уголки</vt:lpstr>
      <vt:lpstr>Местоимения</vt:lpstr>
      <vt:lpstr>Местоимение — основные понятия</vt:lpstr>
      <vt:lpstr>Местоимение — основные понятия</vt:lpstr>
      <vt:lpstr>Классификация местоимений по их связям с другими частями речи</vt:lpstr>
      <vt:lpstr>Лексико-грамматические разряды местоимений</vt:lpstr>
      <vt:lpstr>Лексико-грамматические разряды местоимений</vt:lpstr>
      <vt:lpstr>1. Личные местоимения</vt:lpstr>
      <vt:lpstr>1. Личные местоимения</vt:lpstr>
      <vt:lpstr>1. Личные местоимения: ЧЯ vs РЯ</vt:lpstr>
      <vt:lpstr>2. Возвратное местоимение себя</vt:lpstr>
      <vt:lpstr>3.  Притяжательные местоимения</vt:lpstr>
      <vt:lpstr>4-5.  Вопросительные и относительные местоимения</vt:lpstr>
      <vt:lpstr>4-5.  Вопросительные и относительные местоимения</vt:lpstr>
      <vt:lpstr>4-5.  Вопросительные и относительные местоимения: ЧЯ vs РЯ</vt:lpstr>
      <vt:lpstr>6.  Определительные местоимения</vt:lpstr>
      <vt:lpstr>6.  Определительные местоимения</vt:lpstr>
      <vt:lpstr>7.  Отрицательные местоимения</vt:lpstr>
      <vt:lpstr>7.  Отрицательные местоимения</vt:lpstr>
      <vt:lpstr>8.  Неопределенные местоимения</vt:lpstr>
      <vt:lpstr>8.  Неопределенные местоимения</vt:lpstr>
      <vt:lpstr>8.  Неопределенные местоимения: ЧЯ vs РЯ</vt:lpstr>
      <vt:lpstr>9.  Указательные местоимения</vt:lpstr>
      <vt:lpstr>9. Указательные местоимения: ЧЯ vs РЯ</vt:lpstr>
      <vt:lpstr>9. Указательные местоимения: ЧЯ vs РЯ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MM</cp:lastModifiedBy>
  <cp:revision>1</cp:revision>
  <dcterms:modified xsi:type="dcterms:W3CDTF">2025-12-19T14:13:33Z</dcterms:modified>
</cp:coreProperties>
</file>