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E3278-E859-4E59-B225-088B7FF22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68B418-9220-4BA4-9D8E-B21EE4F46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D96C3-3C0A-4E8E-B8A0-9128FB30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41E55D-2E4E-4C1B-BDA3-CF852810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2D894-CF72-4B47-A4B5-33FF54EB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8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EFEF3-4D13-4AFD-8E33-2D21586F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AEED67-0DD8-471E-893D-02C762CD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12159-DC78-4837-B5A8-E4648AF6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EA913-FA95-4669-83BB-B2C1F8A6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16979C-9567-46B5-B5EF-D8D004DB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D7EBD3E-F1D7-4CF7-831A-22B71653E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E482E9-BC7B-4148-9A59-A2936E748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A0D057-5EFB-4E1E-A493-0B189EEE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A1B00-03EF-45B3-998F-9A53861A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6A3E28-A8F6-4C3D-B53A-69102430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87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A4840-BF90-4C0A-BF2C-DAD3906F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8998BA-C633-4166-986D-95D44431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14A37E-EFBE-4335-A354-50700492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9DF08-F4D8-4C99-B3D3-40FD29BF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8D9FDD-3D5C-462F-B01B-B218A2C8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7C446-7092-408F-AD8F-807A49BE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2AEFC-2AD5-4992-8C72-72E1F2C8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C5B45B-5915-4211-B9A3-59A678CD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6AFBA-A42B-4C4E-BF47-6A9B93DF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0C452B-55B6-46EE-B8D3-28A4EB24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88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96DCF-30B9-41FE-A00C-D7E8F37F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5B677-71E0-4698-B100-C80528E3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4A5A1F-ED8A-41E4-8C8B-FA2C66DE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39A1A2-0411-488D-B1A5-3F125533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5917DD-478C-4F6E-AB0A-9C6B9596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1B0A3A-159B-46FD-A321-A7C6130A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60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9AF3D-4FB3-4176-9181-ABDBE28B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B7FDFF-BFDD-4F37-A721-170BF24D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458B72-AEDA-4BAA-B0AD-9BF44ED10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5ED8C9-F664-45DB-BA27-E7B6DA629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B2D25A-DD21-45E2-97ED-FE7E9930E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DF705-1CB1-4EBE-AB34-9D670159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D7362B-598A-45C5-B4FB-06BE8E61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43E140-88C7-46B5-AED7-E4486790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7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B33CD-1EC6-4FCE-840B-43104FB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9295DA-9B76-4D0F-8495-8450D02E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423283-8F5B-4018-9CD1-5B69F1A1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43028F-2E7A-40E7-AF06-1C31265E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78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C4A517-D012-4FE5-A7BC-EBD173A1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2C41A7-AC8B-4C00-BAB4-D32D3A50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D6A141-FBAB-4918-B1AF-822AACE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6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D0B8E-53F6-4524-BFFB-7561A51A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58FEB-42EE-4CD2-BC08-9A459578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57E1C3-4553-4B46-9A7F-9D675AA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99FE96-6A9E-432C-996A-5E2A3F34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1D8FAB-0CEC-4AD0-9495-24E95C8C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FD4B11-010F-4391-B5F4-6B9A24E2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8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7DD51-F060-4980-BF12-C05DE7F0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ED43B0-1253-46E5-B429-F75917D8D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DA606D-3C9C-44F6-B9C0-91AD3EC5A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1CAB7B-5923-48BC-B667-3792D436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775DF6-EC0B-432B-B02B-C5DED6DF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61E981-717A-4FA9-8946-16867805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C5FDAF-63B3-423B-A9E4-2AA94E4A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DFB9E0-4A02-4F8F-BC66-FED92157F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9ECAEE-4A9B-4C99-92DC-5179D3E5D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4A0C-5721-4EBF-8E0B-090A4BEC003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6A485-EEF1-4583-B73C-B8574A7CA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AF2CD-3A1F-4966-8D4B-EADAEAE21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0603-2A23-419D-97EF-0C52DD8BF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10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759D6-5997-42CE-B071-4E40DD59B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Fabeln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93E244-E357-48AD-A7E9-E13770488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G. E. Lessing: Der Löwe mit dem Esel; Der Esel mit dem Löwen</a:t>
            </a:r>
          </a:p>
          <a:p>
            <a:r>
              <a:rPr lang="de-DE" sz="2000" dirty="0"/>
              <a:t>C. F. Gellert: Das Kutschpferd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153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792C0-D142-45B5-875E-CD18E252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Der Begriff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6528C-F61B-4556-BE75-42D1AB31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Fabula, </a:t>
            </a:r>
            <a:r>
              <a:rPr lang="de-DE" sz="1800" dirty="0" err="1"/>
              <a:t>ae</a:t>
            </a:r>
            <a:r>
              <a:rPr lang="de-DE" sz="1800" dirty="0"/>
              <a:t>, f. – Rede, Erzählung; didaktisch-reflexive Zweckdichtung; kleine Form, kurze Geschichte in Prosa oder Vers mit Tieren (oder Dingen) als Protagonisten mit menschlichen Eigenschaften und menschlichem Verhalten zum erzieherischen Zweck auf unterhaltsame Weise geschrieben; 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400" dirty="0"/>
              <a:t>- in der Antike keine selbstständige Gattung, untergeordnet dem „Mythos, Logos“ (Erzählung, Vorfall, Geschichte)</a:t>
            </a:r>
          </a:p>
          <a:p>
            <a:pPr marL="0" indent="0">
              <a:buNone/>
            </a:pPr>
            <a:r>
              <a:rPr lang="de-DE" sz="1400" dirty="0"/>
              <a:t>	- im Mittelalter als „</a:t>
            </a:r>
            <a:r>
              <a:rPr lang="de-DE" sz="1400" dirty="0" err="1"/>
              <a:t>bispel</a:t>
            </a:r>
            <a:r>
              <a:rPr lang="de-DE" sz="1400" dirty="0"/>
              <a:t>“ (Bei-Erzählung), kleinere episch-didaktische Reimpaardichtung mit Auslegung, zuerst abschätzig als 	„lügenhafte Geschichte“</a:t>
            </a:r>
          </a:p>
          <a:p>
            <a:pPr marL="0" indent="0">
              <a:buNone/>
            </a:pPr>
            <a:r>
              <a:rPr lang="de-DE" sz="1400" dirty="0"/>
              <a:t>	- erst seit dem Humanismus im 16. Jahrhundert die heutige Bezeichnung üblich</a:t>
            </a:r>
          </a:p>
          <a:p>
            <a:pPr marL="0" indent="0">
              <a:buNone/>
            </a:pPr>
            <a:r>
              <a:rPr lang="de-DE" sz="1800" dirty="0"/>
              <a:t>• Die Fabel als Zweig der Tierdichtung</a:t>
            </a:r>
          </a:p>
          <a:p>
            <a:pPr marL="0" indent="0">
              <a:buNone/>
            </a:pPr>
            <a:r>
              <a:rPr lang="de-DE" sz="1800" dirty="0"/>
              <a:t>• anthropomorphisiert bestimmte Tiere (Fuchs, Wolf, Lamm, Löwe, Esel) auf konstante menschliche Eigenschaften (Fuchs schlau, Wolf gierig, Lamm vertrauensselig) </a:t>
            </a:r>
          </a:p>
          <a:p>
            <a:pPr marL="0" indent="0">
              <a:buNone/>
            </a:pPr>
            <a:r>
              <a:rPr lang="de-DE" sz="1800" dirty="0"/>
              <a:t>• enthält dialektische Erzählstruktur (zwei Tiere, zwei polare Verhaltensweisen) meistens im Dialog, allgemeine Wahrheit wird an die Erzählung angefügt (</a:t>
            </a:r>
            <a:r>
              <a:rPr lang="de-DE" sz="1800" dirty="0" err="1"/>
              <a:t>Epimythion</a:t>
            </a:r>
            <a:r>
              <a:rPr lang="de-DE" sz="1800" dirty="0"/>
              <a:t>), oder (weniger) ihr vorangestellt (</a:t>
            </a:r>
            <a:r>
              <a:rPr lang="de-DE" sz="1800" dirty="0" err="1"/>
              <a:t>Promythion</a:t>
            </a:r>
            <a:r>
              <a:rPr lang="de-DE" sz="1800" dirty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962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644A-767B-452D-A4F6-FE695CCD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Vorbilder der Fabeldichtung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5E9398-EB37-4A75-87DF-93E6BB0D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b="1" dirty="0"/>
              <a:t>Äsop (</a:t>
            </a:r>
            <a:r>
              <a:rPr lang="de-DE" sz="1800" b="1" dirty="0" err="1"/>
              <a:t>Aisópos</a:t>
            </a:r>
            <a:r>
              <a:rPr lang="de-DE" sz="1800" b="1" dirty="0"/>
              <a:t>), </a:t>
            </a:r>
            <a:r>
              <a:rPr lang="de-DE" sz="1800" dirty="0"/>
              <a:t>der historisch nicht fassbare Sklave aus Phrygien aus dem 6. Jh. v.u.Z., auf den sich spätere griechische Fabelsammlungen berufen, v.a. die Sammlung </a:t>
            </a:r>
            <a:r>
              <a:rPr lang="de-DE" sz="1800" b="1" i="1" dirty="0"/>
              <a:t>Griechische, angeblich äsopische Fabeln </a:t>
            </a:r>
            <a:r>
              <a:rPr lang="de-DE" sz="1800" dirty="0"/>
              <a:t>(</a:t>
            </a:r>
            <a:r>
              <a:rPr lang="de-DE" sz="1800" dirty="0" err="1"/>
              <a:t>Logón</a:t>
            </a:r>
            <a:r>
              <a:rPr lang="de-DE" sz="1800" dirty="0"/>
              <a:t> </a:t>
            </a:r>
            <a:r>
              <a:rPr lang="de-DE" sz="1800" dirty="0" err="1"/>
              <a:t>Aisópeión</a:t>
            </a:r>
            <a:r>
              <a:rPr lang="de-DE" sz="1800" dirty="0"/>
              <a:t>  </a:t>
            </a:r>
            <a:r>
              <a:rPr lang="de-DE" sz="1800" dirty="0" err="1"/>
              <a:t>synagógai</a:t>
            </a:r>
            <a:r>
              <a:rPr lang="de-DE" sz="1800" dirty="0"/>
              <a:t>) aus dem 2. Jh. u.Z.</a:t>
            </a:r>
          </a:p>
          <a:p>
            <a:r>
              <a:rPr lang="de-DE" sz="1800" b="1" dirty="0" err="1"/>
              <a:t>Phädrus</a:t>
            </a:r>
            <a:r>
              <a:rPr lang="de-DE" sz="1800" b="1" dirty="0"/>
              <a:t> (Phaedrus), </a:t>
            </a:r>
            <a:r>
              <a:rPr lang="de-DE" sz="1800" dirty="0"/>
              <a:t>thrakischer Sklave aus dem 1. Jh. u.Z., der </a:t>
            </a:r>
            <a:r>
              <a:rPr lang="de-DE" sz="1800" b="1" i="1" dirty="0"/>
              <a:t>Römisch-lateinische Fabelsammlung </a:t>
            </a:r>
            <a:r>
              <a:rPr lang="de-DE" sz="1800" dirty="0"/>
              <a:t>zusammenstellte. </a:t>
            </a:r>
          </a:p>
          <a:p>
            <a:r>
              <a:rPr lang="de-DE" sz="1800" b="1" dirty="0"/>
              <a:t>Jean de La Fontaine </a:t>
            </a:r>
            <a:r>
              <a:rPr lang="de-DE" sz="1800" dirty="0"/>
              <a:t>(1621 – 1685), französischer Autor der Fabeln mit formaler Virtuosität und witzig-eleganter, freier Ausgestaltung des Handlungsteils. Er verfasste </a:t>
            </a:r>
            <a:r>
              <a:rPr lang="de-DE" sz="1800" b="1" i="1" dirty="0"/>
              <a:t>Zwölf Bücher der Fabeln </a:t>
            </a:r>
            <a:r>
              <a:rPr lang="de-DE" sz="1800" dirty="0"/>
              <a:t>(1668-1694).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714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D75CB-B487-4774-BC1B-30E01F82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/>
              <a:t>Gotthold Ephraim Lessing</a:t>
            </a:r>
            <a:br>
              <a:rPr lang="de-DE" sz="2800"/>
            </a:br>
            <a:r>
              <a:rPr lang="de-DE" sz="2800"/>
              <a:t>(1729 – 1781)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6E8D8-8858-4525-B2D5-7739A7AEF1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Theologie- und Medizinstudium in Leipzig</a:t>
            </a:r>
          </a:p>
          <a:p>
            <a:r>
              <a:rPr lang="de-DE" sz="1800" dirty="0"/>
              <a:t>Freier Schriftsteller und Kritiker, bekannt in Berlin mit namhaften Vertretern der deutschen Aufklärung</a:t>
            </a:r>
          </a:p>
          <a:p>
            <a:r>
              <a:rPr lang="de-DE" sz="1800" dirty="0"/>
              <a:t>Dramatiker und Kritiker am Hamburger Nationaltheater – </a:t>
            </a:r>
            <a:r>
              <a:rPr lang="de-DE" sz="1800" b="1" i="1" dirty="0"/>
              <a:t>Hamburgische Dramaturgie </a:t>
            </a:r>
            <a:r>
              <a:rPr lang="de-DE" sz="1800" dirty="0"/>
              <a:t>(1767-69)</a:t>
            </a:r>
          </a:p>
          <a:p>
            <a:r>
              <a:rPr lang="de-DE" sz="1800" dirty="0"/>
              <a:t>Fabeldichtung in knapper, schmuckloser Prosa mit treffsicherer Zuspitzung, angeknüpft an die späthellenistische Äsop-Tradition</a:t>
            </a:r>
          </a:p>
          <a:p>
            <a:pPr lvl="1"/>
            <a:r>
              <a:rPr lang="de-DE" sz="1400" b="1" i="1" dirty="0"/>
              <a:t>Fabeln. Drei Bücher nebst Abhandlungen mit dieser Dichtungsart verwandten Inhalts </a:t>
            </a:r>
            <a:r>
              <a:rPr lang="de-DE" sz="1400" dirty="0"/>
              <a:t>(1759)</a:t>
            </a:r>
          </a:p>
          <a:p>
            <a:pPr lvl="1"/>
            <a:r>
              <a:rPr lang="de-DE" sz="1400" dirty="0"/>
              <a:t>Abhandlungen:</a:t>
            </a:r>
          </a:p>
          <a:p>
            <a:pPr lvl="2"/>
            <a:r>
              <a:rPr lang="de-DE" sz="1000" dirty="0"/>
              <a:t>Von dem Wesen der Fabel</a:t>
            </a:r>
          </a:p>
          <a:p>
            <a:pPr lvl="2"/>
            <a:r>
              <a:rPr lang="de-DE" sz="1000" dirty="0"/>
              <a:t>Von dem Gebrauche der Tiere in der Fabel</a:t>
            </a:r>
          </a:p>
          <a:p>
            <a:pPr lvl="2"/>
            <a:r>
              <a:rPr lang="de-DE" sz="1000" dirty="0"/>
              <a:t>Von der Einteilung der Fabeln</a:t>
            </a:r>
          </a:p>
          <a:p>
            <a:pPr lvl="2"/>
            <a:r>
              <a:rPr lang="de-DE" sz="1000" dirty="0"/>
              <a:t>Von dem Vortrage der Fabeln</a:t>
            </a:r>
          </a:p>
          <a:p>
            <a:pPr lvl="2"/>
            <a:r>
              <a:rPr lang="de-DE" sz="1000" dirty="0"/>
              <a:t>Von einem besonderen Nutzen der Fabeln in den Schulen</a:t>
            </a:r>
            <a:endParaRPr lang="cs-CZ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478549-3B99-47FC-AB19-5128A8F2DD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62" y="1690688"/>
            <a:ext cx="4800600" cy="57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1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74B60-A948-4DE3-948B-1F647853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Christian Fürchtegott Gellert</a:t>
            </a:r>
            <a:br>
              <a:rPr lang="de-DE" sz="2800" dirty="0"/>
            </a:br>
            <a:r>
              <a:rPr lang="de-DE" sz="2800" dirty="0"/>
              <a:t>(1715 – 1769)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23FC1-30FD-4E38-8723-372CCB549D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1734-1744 Theologie- und Philosophiestudium in Leipzig</a:t>
            </a:r>
          </a:p>
          <a:p>
            <a:r>
              <a:rPr lang="de-DE" sz="1800" dirty="0"/>
              <a:t>1744 Dissertation über die Theorie und Geschichte der Fabel</a:t>
            </a:r>
          </a:p>
          <a:p>
            <a:r>
              <a:rPr lang="de-DE" sz="1800" dirty="0"/>
              <a:t>1751-1769 Professor für Philosophie an der Universität Leipzig</a:t>
            </a:r>
          </a:p>
          <a:p>
            <a:r>
              <a:rPr lang="de-DE" sz="1800" b="1" i="1" dirty="0"/>
              <a:t>Fabeln und Erzählungen </a:t>
            </a:r>
            <a:r>
              <a:rPr lang="de-DE" sz="1800" dirty="0"/>
              <a:t>(2 Bände, 1746, 1748)</a:t>
            </a:r>
          </a:p>
          <a:p>
            <a:r>
              <a:rPr lang="de-DE" sz="1800" b="1" i="1" dirty="0"/>
              <a:t>Die Biene und die Henne </a:t>
            </a:r>
            <a:r>
              <a:rPr lang="de-DE" sz="1800" dirty="0"/>
              <a:t>(1769)</a:t>
            </a:r>
          </a:p>
          <a:p>
            <a:r>
              <a:rPr lang="de-DE" sz="1800" dirty="0"/>
              <a:t>Bekannt durch den empfindsamen Roman</a:t>
            </a:r>
            <a:r>
              <a:rPr lang="de-DE" sz="1800" b="1" i="1" dirty="0"/>
              <a:t> Das Leben der schwedischen Gräfin G. </a:t>
            </a:r>
            <a:r>
              <a:rPr lang="de-DE" sz="1800" dirty="0"/>
              <a:t>(2 Teile, 1747, 1748)</a:t>
            </a:r>
            <a:endParaRPr 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6BC369-6875-44EF-8284-5582109621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7798" y="1825625"/>
            <a:ext cx="33504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92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495</Words>
  <Application>Microsoft Office PowerPoint</Application>
  <PresentationFormat>Širokoúhlá obrazovka</PresentationFormat>
  <Paragraphs>34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Die Fabeln</vt:lpstr>
      <vt:lpstr>Der Begriff</vt:lpstr>
      <vt:lpstr>Vorbilder der Fabeldichtung</vt:lpstr>
      <vt:lpstr>Gotthold Ephraim Lessing (1729 – 1781)</vt:lpstr>
      <vt:lpstr>Christian Fürchtegott Gellert (1715 – 1769)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Fabeln</dc:title>
  <dc:creator>Milan Tvrdík</dc:creator>
  <cp:lastModifiedBy>Milan Tvrdík</cp:lastModifiedBy>
  <cp:revision>11</cp:revision>
  <dcterms:created xsi:type="dcterms:W3CDTF">2020-03-04T08:59:13Z</dcterms:created>
  <dcterms:modified xsi:type="dcterms:W3CDTF">2021-02-25T08:21:32Z</dcterms:modified>
</cp:coreProperties>
</file>