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319" r:id="rId2"/>
    <p:sldId id="320" r:id="rId3"/>
    <p:sldId id="321" r:id="rId4"/>
    <p:sldId id="322" r:id="rId5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0" d="100"/>
          <a:sy n="80" d="100"/>
        </p:scale>
        <p:origin x="13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73D962-8CBA-40A0-846C-03677FB21A83}" type="datetimeFigureOut">
              <a:rPr lang="cs-CZ" smtClean="0"/>
              <a:t>30.10.2022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825028-461E-46D5-B36F-0B740E6EB5D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6253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606CD7C-C6FD-43F2-A6E6-66E4DC67072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34480EEA-2792-4B75-888A-65EB80DF6AD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BE7DDC9-D222-440E-B5A1-093AC7060F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16010-DDF7-47DF-8612-6BBC5CC51FDD}" type="datetimeFigureOut">
              <a:rPr lang="cs-CZ" smtClean="0"/>
              <a:t>30.10.2022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B54082D-E167-4D2C-9ACB-8F9C4BF2D4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DEE3D67-4DEA-44A6-A334-0F014015DF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83E8B-84BE-4E22-A189-08F6A34EC6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488637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9EA8F71-C348-454A-979F-8E3CF2833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4E328C5D-669D-4E53-A349-8DE78AF7E25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5543651-76F5-4A45-81F8-A8E87F1B8B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16010-DDF7-47DF-8612-6BBC5CC51FDD}" type="datetimeFigureOut">
              <a:rPr lang="cs-CZ" smtClean="0"/>
              <a:t>30.10.2022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3E0D6AE-9685-4F23-8297-B04CF1EAD7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4DE48D4-75F9-4DD1-9C19-7FB498DDF6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83E8B-84BE-4E22-A189-08F6A34EC6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348618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9B8A35AD-AE5B-48E9-BABB-5AC45C84444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1627E03B-409F-4619-BD85-C276029C15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3F4CF2A-9A21-4B03-A4AC-0DCD450DC5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16010-DDF7-47DF-8612-6BBC5CC51FDD}" type="datetimeFigureOut">
              <a:rPr lang="cs-CZ" smtClean="0"/>
              <a:t>30.10.2022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787ED85-106D-4C55-B2E1-105BC46235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5837532-9933-40A1-A0AB-1B7BB8B2A7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83E8B-84BE-4E22-A189-08F6A34EC6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83143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5322F05-DA79-4619-8BB9-27F5CAF97E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F854D98-9259-4D6A-9812-F082FB54F8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0643655-2FE5-4020-AA9D-C813F58395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16010-DDF7-47DF-8612-6BBC5CC51FDD}" type="datetimeFigureOut">
              <a:rPr lang="cs-CZ" smtClean="0"/>
              <a:t>30.10.2022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B44A159-ED31-4F8F-A326-FCF9FE6A79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9ED0D75-6A76-4767-B55E-DA2B02147E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83E8B-84BE-4E22-A189-08F6A34EC6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817582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6BAB199-73F6-4E24-AB39-AB36FDF109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D637F026-8971-41FC-BAFE-9BF6AE2E8A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B42E2F7-16C2-48D8-B03D-5ED884FF12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16010-DDF7-47DF-8612-6BBC5CC51FDD}" type="datetimeFigureOut">
              <a:rPr lang="cs-CZ" smtClean="0"/>
              <a:t>30.10.2022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748ABD1-6698-4C44-8E57-0C0F3D8EB0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323CB23-B2E5-4F1C-9380-F6DC8E4F08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83E8B-84BE-4E22-A189-08F6A34EC6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127813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15C5647-86EA-4D10-B297-B40B86BBA3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8F0B4E6-97BD-4538-9073-00221A420A0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999BB5B3-8541-4BD8-93DD-512D6B9B8B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01FA77FA-86A3-4772-872F-BF1D1EFA62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16010-DDF7-47DF-8612-6BBC5CC51FDD}" type="datetimeFigureOut">
              <a:rPr lang="cs-CZ" smtClean="0"/>
              <a:t>30.10.2022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2BBFA3CC-03BF-4F55-B7BF-166053D8E9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5ACB605E-55BD-4803-83BA-96A8E4AE0F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83E8B-84BE-4E22-A189-08F6A34EC6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503918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EFABC9F-CD4D-4FDA-A9E1-513FBB329E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E44FA345-0E31-40A8-9BF6-D0CF2FDBD3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B5116E15-B015-457B-BDCB-430475F371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9B3BF1B7-746E-42FD-9EA0-8F70751DB45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CBAB5257-CA22-4541-85E7-4C056F66556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B11CFC53-321D-4C96-82AD-9417617B05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16010-DDF7-47DF-8612-6BBC5CC51FDD}" type="datetimeFigureOut">
              <a:rPr lang="cs-CZ" smtClean="0"/>
              <a:t>30.10.2022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C674E648-B871-4DBC-B9DA-91A7D531B7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7189F1FB-95B8-402D-B941-0F2174696A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83E8B-84BE-4E22-A189-08F6A34EC6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61793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F858F1F-6D8F-4DEF-8DD8-3BBDA63AE3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E58A6665-08AD-4EAE-AC9B-9C737CFAC2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16010-DDF7-47DF-8612-6BBC5CC51FDD}" type="datetimeFigureOut">
              <a:rPr lang="cs-CZ" smtClean="0"/>
              <a:t>30.10.2022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E7CD18A7-924D-40D0-BD2E-821223801A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EBCDA895-6BF0-45BF-99E6-76A986F3DF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83E8B-84BE-4E22-A189-08F6A34EC6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407845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FB2BFC85-9B86-48FA-9641-46BDA47DF9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16010-DDF7-47DF-8612-6BBC5CC51FDD}" type="datetimeFigureOut">
              <a:rPr lang="cs-CZ" smtClean="0"/>
              <a:t>30.10.2022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CF5A384E-5AF6-451F-9178-65893612BA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C8BBA7E0-402C-4F61-B701-3CA7197B38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83E8B-84BE-4E22-A189-08F6A34EC6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72362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52E3C1F-35AB-4999-AB62-DA9895BF63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B9A2AAB-1085-458E-B78A-17575E05E9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DD380CC6-4BB9-4016-B3F9-924D4C4EAB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126B2554-CF25-4F4B-981F-A4560BA6B1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16010-DDF7-47DF-8612-6BBC5CC51FDD}" type="datetimeFigureOut">
              <a:rPr lang="cs-CZ" smtClean="0"/>
              <a:t>30.10.2022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B1B33E08-5325-40EB-B889-5A528FC705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58710018-99BB-45FE-A511-7E82F70580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83E8B-84BE-4E22-A189-08F6A34EC6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847023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9323EAB-4690-43B3-96F3-9CC7024C7B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8A910BA3-53E7-4577-A9D9-0592CEDA906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79574D4B-5F8D-4980-8591-13F5409BD6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3B1B9295-4DDF-44B6-9A90-7081B98054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16010-DDF7-47DF-8612-6BBC5CC51FDD}" type="datetimeFigureOut">
              <a:rPr lang="cs-CZ" smtClean="0"/>
              <a:t>30.10.2022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9FBC4509-D181-429F-9FC1-906501E57E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29258607-EA97-451F-A78A-5ECBE4FFCE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83E8B-84BE-4E22-A189-08F6A34EC6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478789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C61F3BE2-454B-4CCC-ADF6-250D47A408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64FC2CDB-577E-4709-8E25-A4CFC0ED77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EAF2CE5-838E-46E8-8B35-6E9F9824BAD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116010-DDF7-47DF-8612-6BBC5CC51FDD}" type="datetimeFigureOut">
              <a:rPr lang="cs-CZ" smtClean="0"/>
              <a:t>30.10.2022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9D7E2D8-4C26-4163-8D17-C99C1EB7392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9811338-0525-4933-849E-6C5268253AF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D83E8B-84BE-4E22-A189-08F6A34EC6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962795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/>
          </p:cNvSpPr>
          <p:nvPr>
            <p:ph type="title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  <a:normAutofit/>
          </a:bodyPr>
          <a:lstStyle/>
          <a:p>
            <a:pPr algn="ctr">
              <a:defRPr/>
            </a:pPr>
            <a:r>
              <a:rPr lang="cs-CZ" sz="3200" b="1" dirty="0"/>
              <a:t>vzor „tisknout“</a:t>
            </a:r>
            <a:endParaRPr lang="cs-CZ" sz="3200" dirty="0"/>
          </a:p>
        </p:txBody>
      </p:sp>
      <p:sp>
        <p:nvSpPr>
          <p:cNvPr id="20483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altLang="cs-CZ" sz="2600" b="1" dirty="0"/>
              <a:t>příčestí činné: </a:t>
            </a:r>
          </a:p>
          <a:p>
            <a:r>
              <a:rPr lang="cs-CZ" altLang="cs-CZ" sz="2600" dirty="0"/>
              <a:t>přidání koncovky -</a:t>
            </a:r>
            <a:r>
              <a:rPr lang="cs-CZ" altLang="cs-CZ" sz="2600" i="1" dirty="0"/>
              <a:t>l</a:t>
            </a:r>
            <a:r>
              <a:rPr lang="cs-CZ" altLang="cs-CZ" sz="2600" dirty="0"/>
              <a:t> ke kořeni (</a:t>
            </a:r>
            <a:r>
              <a:rPr lang="cs-CZ" altLang="cs-CZ" sz="2600" i="1" dirty="0"/>
              <a:t>tisk-l, vlád-l, </a:t>
            </a:r>
            <a:r>
              <a:rPr lang="cs-CZ" altLang="cs-CZ" sz="2600" i="1" dirty="0" err="1"/>
              <a:t>bohat</a:t>
            </a:r>
            <a:r>
              <a:rPr lang="cs-CZ" altLang="cs-CZ" sz="2600" i="1" dirty="0"/>
              <a:t>-l</a:t>
            </a:r>
            <a:r>
              <a:rPr lang="cs-CZ" altLang="cs-CZ" sz="2600" dirty="0"/>
              <a:t>)</a:t>
            </a:r>
          </a:p>
          <a:p>
            <a:r>
              <a:rPr lang="cs-CZ" altLang="cs-CZ" sz="2600" dirty="0"/>
              <a:t>podoby s -</a:t>
            </a:r>
            <a:r>
              <a:rPr lang="cs-CZ" altLang="cs-CZ" sz="2600" i="1" dirty="0"/>
              <a:t>nu</a:t>
            </a:r>
            <a:r>
              <a:rPr lang="cs-CZ" altLang="cs-CZ" sz="2600" dirty="0"/>
              <a:t>- příznakové, stylově nižší, většinou nespisovné (</a:t>
            </a:r>
            <a:r>
              <a:rPr lang="cs-CZ" altLang="cs-CZ" sz="2600" b="1" i="1" dirty="0"/>
              <a:t>couvl</a:t>
            </a:r>
            <a:r>
              <a:rPr lang="cs-CZ" altLang="cs-CZ" sz="2600" dirty="0"/>
              <a:t> – </a:t>
            </a:r>
            <a:r>
              <a:rPr lang="cs-CZ" altLang="cs-CZ" sz="2600" i="1" dirty="0"/>
              <a:t>couvnul</a:t>
            </a:r>
            <a:r>
              <a:rPr lang="cs-CZ" altLang="cs-CZ" sz="2600" dirty="0"/>
              <a:t>, </a:t>
            </a:r>
            <a:r>
              <a:rPr lang="cs-CZ" altLang="cs-CZ" sz="2600" b="1" i="1" dirty="0"/>
              <a:t>křikl</a:t>
            </a:r>
            <a:r>
              <a:rPr lang="cs-CZ" altLang="cs-CZ" sz="2600" i="1" dirty="0"/>
              <a:t> –</a:t>
            </a:r>
            <a:r>
              <a:rPr lang="cs-CZ" altLang="cs-CZ" sz="2600" dirty="0"/>
              <a:t> </a:t>
            </a:r>
            <a:r>
              <a:rPr lang="cs-CZ" altLang="cs-CZ" sz="2600" i="1" dirty="0"/>
              <a:t>křiknul</a:t>
            </a:r>
            <a:r>
              <a:rPr lang="cs-CZ" altLang="cs-CZ" sz="2600" dirty="0"/>
              <a:t>, </a:t>
            </a:r>
            <a:r>
              <a:rPr lang="cs-CZ" altLang="cs-CZ" sz="2600" b="1" i="1" dirty="0"/>
              <a:t>mrzl</a:t>
            </a:r>
            <a:r>
              <a:rPr lang="cs-CZ" altLang="cs-CZ" sz="2600" i="1" dirty="0"/>
              <a:t> – mrznul</a:t>
            </a:r>
            <a:r>
              <a:rPr lang="cs-CZ" altLang="cs-CZ" sz="2600" dirty="0"/>
              <a:t>, </a:t>
            </a:r>
            <a:r>
              <a:rPr lang="cs-CZ" altLang="cs-CZ" sz="2600" b="1" i="1" dirty="0"/>
              <a:t>polkl</a:t>
            </a:r>
            <a:r>
              <a:rPr lang="cs-CZ" altLang="cs-CZ" sz="2600" i="1" dirty="0"/>
              <a:t> –</a:t>
            </a:r>
            <a:r>
              <a:rPr lang="cs-CZ" altLang="cs-CZ" sz="2600" dirty="0"/>
              <a:t> </a:t>
            </a:r>
            <a:r>
              <a:rPr lang="cs-CZ" altLang="cs-CZ" sz="2600" i="1" dirty="0"/>
              <a:t>polknul</a:t>
            </a:r>
            <a:r>
              <a:rPr lang="cs-CZ" altLang="cs-CZ" sz="2600" dirty="0"/>
              <a:t>, </a:t>
            </a:r>
            <a:r>
              <a:rPr lang="cs-CZ" altLang="cs-CZ" sz="2600" b="1" i="1" dirty="0"/>
              <a:t>škrtl</a:t>
            </a:r>
            <a:r>
              <a:rPr lang="cs-CZ" altLang="cs-CZ" sz="2600" i="1" dirty="0"/>
              <a:t> – škrtnul</a:t>
            </a:r>
            <a:r>
              <a:rPr lang="cs-CZ" altLang="cs-CZ" sz="2600" dirty="0"/>
              <a:t>).</a:t>
            </a:r>
            <a:r>
              <a:rPr lang="cs-CZ" altLang="cs-CZ" sz="2600" i="1" dirty="0"/>
              <a:t> </a:t>
            </a:r>
            <a:endParaRPr lang="cs-CZ" altLang="cs-CZ" sz="2600" dirty="0"/>
          </a:p>
          <a:p>
            <a:endParaRPr lang="cs-CZ" altLang="cs-CZ" sz="2600" dirty="0"/>
          </a:p>
          <a:p>
            <a:r>
              <a:rPr lang="cs-CZ" altLang="cs-CZ" sz="2600" dirty="0"/>
              <a:t>podoba s </a:t>
            </a:r>
            <a:r>
              <a:rPr lang="cs-CZ" altLang="cs-CZ" sz="2600" i="1" dirty="0"/>
              <a:t>-nu-</a:t>
            </a:r>
            <a:r>
              <a:rPr lang="cs-CZ" altLang="cs-CZ" sz="2600" dirty="0"/>
              <a:t> je z výslovnostních důvodů u sloves s neslabičným základem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altLang="cs-CZ" sz="2200" i="1" dirty="0" err="1"/>
              <a:t>sch-nout</a:t>
            </a:r>
            <a:r>
              <a:rPr lang="cs-CZ" altLang="cs-CZ" sz="2200" i="1" dirty="0"/>
              <a:t> – schnul </a:t>
            </a:r>
            <a:r>
              <a:rPr lang="cs-CZ" altLang="cs-CZ" sz="2200" dirty="0"/>
              <a:t>(U předponových sloves jsou obvyklé dublety, srov. </a:t>
            </a:r>
            <a:r>
              <a:rPr lang="cs-CZ" altLang="cs-CZ" sz="2200" i="1" dirty="0"/>
              <a:t>uschl/uschnul, vyschl/vyschnul, vytkl/vytknul</a:t>
            </a:r>
            <a:r>
              <a:rPr lang="cs-CZ" altLang="cs-CZ" sz="2200" dirty="0"/>
              <a:t>.)</a:t>
            </a:r>
            <a:endParaRPr lang="cs-CZ" altLang="cs-CZ" sz="2200" i="1" dirty="0"/>
          </a:p>
          <a:p>
            <a:r>
              <a:rPr lang="cs-CZ" altLang="cs-CZ" sz="2600" dirty="0"/>
              <a:t>dublety u sloves s </a:t>
            </a:r>
            <a:r>
              <a:rPr lang="cs-CZ" altLang="cs-CZ" sz="2600" i="1" dirty="0"/>
              <a:t>-r-, -l-</a:t>
            </a:r>
            <a:endParaRPr lang="cs-CZ" altLang="cs-CZ" sz="26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cs-CZ" altLang="cs-CZ" sz="2200" i="1" dirty="0"/>
              <a:t>vrtl/vrtnul</a:t>
            </a:r>
            <a:r>
              <a:rPr lang="cs-CZ" altLang="cs-CZ" sz="2200" dirty="0"/>
              <a:t>, </a:t>
            </a:r>
            <a:r>
              <a:rPr lang="cs-CZ" altLang="cs-CZ" sz="2200" i="1" dirty="0"/>
              <a:t>smlsl/smlsnul, zhltl/zhltnul, zvrtl/zvrtnul</a:t>
            </a:r>
            <a:endParaRPr lang="cs-CZ" altLang="cs-CZ" sz="2200" dirty="0"/>
          </a:p>
        </p:txBody>
      </p:sp>
    </p:spTree>
    <p:extLst>
      <p:ext uri="{BB962C8B-B14F-4D97-AF65-F5344CB8AC3E}">
        <p14:creationId xmlns:p14="http://schemas.microsoft.com/office/powerpoint/2010/main" val="22361229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/>
          </p:cNvSpPr>
          <p:nvPr>
            <p:ph type="title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  <a:normAutofit/>
          </a:bodyPr>
          <a:lstStyle/>
          <a:p>
            <a:pPr algn="ctr">
              <a:defRPr/>
            </a:pPr>
            <a:r>
              <a:rPr lang="cs-CZ" sz="3200" b="1" dirty="0"/>
              <a:t>vzor „tisknout“</a:t>
            </a:r>
          </a:p>
        </p:txBody>
      </p:sp>
      <p:sp>
        <p:nvSpPr>
          <p:cNvPr id="21507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altLang="cs-CZ" b="1" dirty="0"/>
              <a:t>příčestí trpné:</a:t>
            </a:r>
          </a:p>
          <a:p>
            <a:r>
              <a:rPr lang="cs-CZ" altLang="cs-CZ" dirty="0"/>
              <a:t>většina sloves: zakončeno na -</a:t>
            </a:r>
            <a:r>
              <a:rPr lang="cs-CZ" altLang="cs-CZ" i="1" dirty="0" err="1"/>
              <a:t>nut</a:t>
            </a:r>
            <a:r>
              <a:rPr lang="cs-CZ" altLang="cs-CZ" dirty="0"/>
              <a:t> (</a:t>
            </a:r>
            <a:r>
              <a:rPr lang="cs-CZ" altLang="cs-CZ" i="1" dirty="0"/>
              <a:t>bodnut, zamítnut, odříznut</a:t>
            </a:r>
            <a:r>
              <a:rPr lang="cs-CZ" altLang="cs-CZ" dirty="0"/>
              <a:t>)</a:t>
            </a:r>
          </a:p>
          <a:p>
            <a:endParaRPr lang="cs-CZ" altLang="cs-CZ" dirty="0"/>
          </a:p>
          <a:p>
            <a:r>
              <a:rPr lang="cs-CZ" altLang="cs-CZ" dirty="0"/>
              <a:t>kořen zakončený na souhlásku -</a:t>
            </a:r>
            <a:r>
              <a:rPr lang="cs-CZ" altLang="cs-CZ" i="1" dirty="0"/>
              <a:t>h, -ch, -k</a:t>
            </a:r>
            <a:r>
              <a:rPr lang="cs-CZ" altLang="cs-CZ" i="1"/>
              <a:t>:</a:t>
            </a:r>
            <a:r>
              <a:rPr lang="cs-CZ" altLang="cs-CZ"/>
              <a:t> tvořeno </a:t>
            </a:r>
            <a:r>
              <a:rPr lang="cs-CZ" altLang="cs-CZ" dirty="0"/>
              <a:t>příponou </a:t>
            </a:r>
            <a:r>
              <a:rPr lang="cs-CZ" altLang="cs-CZ" i="1" dirty="0"/>
              <a:t>-en</a:t>
            </a:r>
            <a:r>
              <a:rPr lang="cs-CZ" altLang="cs-CZ" dirty="0"/>
              <a:t>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altLang="cs-CZ" i="1" dirty="0"/>
              <a:t>táhnout</a:t>
            </a:r>
            <a:r>
              <a:rPr lang="cs-CZ" altLang="cs-CZ" dirty="0"/>
              <a:t> – </a:t>
            </a:r>
            <a:r>
              <a:rPr lang="cs-CZ" altLang="cs-CZ" i="1" dirty="0"/>
              <a:t>tažen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altLang="cs-CZ" i="1" dirty="0"/>
              <a:t>odvrhnout – odvržen</a:t>
            </a:r>
            <a:endParaRPr lang="cs-CZ" altLang="cs-CZ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cs-CZ" altLang="cs-CZ" i="1" dirty="0"/>
              <a:t>napřáhnout</a:t>
            </a:r>
            <a:r>
              <a:rPr lang="cs-CZ" altLang="cs-CZ" dirty="0"/>
              <a:t> –</a:t>
            </a:r>
            <a:r>
              <a:rPr lang="cs-CZ" altLang="cs-CZ" i="1" dirty="0"/>
              <a:t> napřažen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altLang="cs-CZ" i="1" dirty="0"/>
              <a:t>nadchnout – nadšen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altLang="cs-CZ" i="1" dirty="0"/>
              <a:t>vyřknout – vyřčen </a:t>
            </a:r>
            <a:r>
              <a:rPr lang="cs-CZ" altLang="cs-CZ" dirty="0"/>
              <a:t>(i</a:t>
            </a:r>
            <a:r>
              <a:rPr lang="cs-CZ" altLang="cs-CZ" i="1" dirty="0"/>
              <a:t> vyřknut</a:t>
            </a:r>
            <a:r>
              <a:rPr lang="cs-CZ" altLang="cs-CZ" dirty="0"/>
              <a:t>)</a:t>
            </a:r>
            <a:endParaRPr lang="cs-CZ" altLang="cs-CZ" i="1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cs-CZ" altLang="cs-CZ" i="1" dirty="0"/>
              <a:t>tisknout – tištěn </a:t>
            </a:r>
            <a:r>
              <a:rPr lang="cs-CZ" altLang="cs-CZ" dirty="0"/>
              <a:t>(i</a:t>
            </a:r>
            <a:r>
              <a:rPr lang="cs-CZ" altLang="cs-CZ" i="1" dirty="0"/>
              <a:t> tisknut</a:t>
            </a:r>
            <a:r>
              <a:rPr lang="cs-CZ" altLang="cs-CZ" dirty="0"/>
              <a:t>) </a:t>
            </a:r>
            <a:endParaRPr lang="cs-CZ" altLang="cs-CZ" u="sng" dirty="0"/>
          </a:p>
          <a:p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5537238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/>
          </p:cNvSpPr>
          <p:nvPr>
            <p:ph type="title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  <a:normAutofit/>
          </a:bodyPr>
          <a:lstStyle/>
          <a:p>
            <a:pPr algn="ctr">
              <a:defRPr/>
            </a:pPr>
            <a:r>
              <a:rPr lang="cs-CZ" sz="3200" b="1" dirty="0"/>
              <a:t>vzor „tisknout“</a:t>
            </a:r>
          </a:p>
        </p:txBody>
      </p:sp>
      <p:sp>
        <p:nvSpPr>
          <p:cNvPr id="22531" name="Rectangle 3"/>
          <p:cNvSpPr>
            <a:spLocks noGrp="1"/>
          </p:cNvSpPr>
          <p:nvPr>
            <p:ph type="body" idx="1"/>
          </p:nvPr>
        </p:nvSpPr>
        <p:spPr>
          <a:xfrm>
            <a:off x="838200" y="1690688"/>
            <a:ext cx="10515600" cy="4657103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  <a:buFont typeface="Arial" charset="0"/>
              <a:buNone/>
            </a:pPr>
            <a:r>
              <a:rPr lang="cs-CZ" altLang="cs-CZ" sz="2000" b="1" dirty="0"/>
              <a:t>významové rozdíly</a:t>
            </a:r>
            <a:endParaRPr lang="cs-CZ" altLang="cs-CZ" sz="2000" b="1" i="1" dirty="0"/>
          </a:p>
          <a:p>
            <a:pPr>
              <a:lnSpc>
                <a:spcPct val="90000"/>
              </a:lnSpc>
            </a:pPr>
            <a:r>
              <a:rPr lang="cs-CZ" altLang="cs-CZ" sz="2000" i="1" dirty="0"/>
              <a:t>cítil se dotčen</a:t>
            </a:r>
            <a:r>
              <a:rPr lang="cs-CZ" altLang="cs-CZ" sz="2000" dirty="0"/>
              <a:t> × </a:t>
            </a:r>
            <a:r>
              <a:rPr lang="cs-CZ" altLang="cs-CZ" sz="2000" i="1" dirty="0"/>
              <a:t>jídlo bylo nedotknuto/nedotčeno</a:t>
            </a:r>
          </a:p>
          <a:p>
            <a:pPr>
              <a:lnSpc>
                <a:spcPct val="90000"/>
              </a:lnSpc>
            </a:pPr>
            <a:r>
              <a:rPr lang="cs-CZ" altLang="cs-CZ" sz="2000" i="1" dirty="0"/>
              <a:t>cíl byl vytčen</a:t>
            </a:r>
            <a:r>
              <a:rPr lang="cs-CZ" altLang="cs-CZ" sz="2000" dirty="0"/>
              <a:t> × </a:t>
            </a:r>
            <a:r>
              <a:rPr lang="cs-CZ" altLang="cs-CZ" sz="2000" i="1" dirty="0"/>
              <a:t>chyba byla vytknuta</a:t>
            </a:r>
          </a:p>
          <a:p>
            <a:pPr>
              <a:lnSpc>
                <a:spcPct val="90000"/>
              </a:lnSpc>
            </a:pPr>
            <a:r>
              <a:rPr lang="cs-CZ" altLang="cs-CZ" sz="2000" i="1" dirty="0"/>
              <a:t>viník byl zatčen</a:t>
            </a:r>
            <a:r>
              <a:rPr lang="cs-CZ" altLang="cs-CZ" sz="2000" dirty="0"/>
              <a:t> × </a:t>
            </a:r>
            <a:r>
              <a:rPr lang="cs-CZ" altLang="cs-CZ" sz="2000" i="1" dirty="0"/>
              <a:t>kolík byl zatknut</a:t>
            </a:r>
            <a:endParaRPr lang="cs-CZ" altLang="cs-CZ" sz="2000" dirty="0"/>
          </a:p>
          <a:p>
            <a:pPr>
              <a:lnSpc>
                <a:spcPct val="90000"/>
              </a:lnSpc>
            </a:pPr>
            <a:endParaRPr lang="cs-CZ" altLang="cs-CZ" sz="2000" dirty="0"/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cs-CZ" altLang="cs-CZ" sz="2000" b="1" dirty="0"/>
              <a:t>podstatná jména slovesná</a:t>
            </a:r>
          </a:p>
          <a:p>
            <a:pPr>
              <a:lnSpc>
                <a:spcPct val="90000"/>
              </a:lnSpc>
            </a:pPr>
            <a:r>
              <a:rPr lang="cs-CZ" altLang="cs-CZ" sz="2000" dirty="0"/>
              <a:t>tendence ke tvaru s příponou </a:t>
            </a:r>
            <a:r>
              <a:rPr lang="cs-CZ" altLang="cs-CZ" sz="2000" i="1" dirty="0"/>
              <a:t>-nu- </a:t>
            </a:r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altLang="cs-CZ" sz="1600" i="1" dirty="0"/>
              <a:t>oblečení </a:t>
            </a:r>
            <a:r>
              <a:rPr lang="cs-CZ" altLang="cs-CZ" sz="1600" dirty="0"/>
              <a:t>(oděv) </a:t>
            </a:r>
            <a:r>
              <a:rPr lang="cs-CZ" altLang="cs-CZ" sz="1600" i="1" dirty="0"/>
              <a:t>/ obléknutí </a:t>
            </a:r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altLang="cs-CZ" sz="1600" i="1" dirty="0"/>
              <a:t>převlečení </a:t>
            </a:r>
            <a:r>
              <a:rPr lang="cs-CZ" altLang="cs-CZ" sz="1600" dirty="0"/>
              <a:t>(přestrojení)</a:t>
            </a:r>
            <a:r>
              <a:rPr lang="cs-CZ" altLang="cs-CZ" sz="1600" i="1" dirty="0"/>
              <a:t> / převléknutí </a:t>
            </a:r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altLang="cs-CZ" sz="1600" i="1" dirty="0"/>
              <a:t>dopadení </a:t>
            </a:r>
            <a:r>
              <a:rPr lang="cs-CZ" altLang="cs-CZ" sz="1600" dirty="0"/>
              <a:t>(přistižení)</a:t>
            </a:r>
            <a:r>
              <a:rPr lang="cs-CZ" altLang="cs-CZ" sz="1600" i="1" dirty="0"/>
              <a:t> / </a:t>
            </a:r>
            <a:r>
              <a:rPr lang="cs-CZ" altLang="cs-CZ" sz="1600" i="1" dirty="0" err="1"/>
              <a:t>dopadnutí</a:t>
            </a:r>
            <a:r>
              <a:rPr lang="cs-CZ" altLang="cs-CZ" sz="1600" i="1" dirty="0"/>
              <a:t> </a:t>
            </a:r>
            <a:r>
              <a:rPr lang="cs-CZ" altLang="cs-CZ" sz="1600" dirty="0"/>
              <a:t>(padnutí) </a:t>
            </a:r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altLang="cs-CZ" sz="1600" i="1" dirty="0"/>
              <a:t>podtržení </a:t>
            </a:r>
            <a:r>
              <a:rPr lang="cs-CZ" altLang="cs-CZ" sz="1600" dirty="0"/>
              <a:t>(slova)</a:t>
            </a:r>
            <a:r>
              <a:rPr lang="cs-CZ" altLang="cs-CZ" sz="1600" i="1" dirty="0"/>
              <a:t> / podtrhnutí </a:t>
            </a:r>
            <a:r>
              <a:rPr lang="cs-CZ" altLang="cs-CZ" sz="1600" dirty="0"/>
              <a:t>(židle)</a:t>
            </a:r>
            <a:r>
              <a:rPr lang="cs-CZ" altLang="cs-CZ" sz="1600" i="1" dirty="0"/>
              <a:t> </a:t>
            </a:r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altLang="cs-CZ" sz="1600" i="1" dirty="0"/>
              <a:t>nařčení/nařknutí, </a:t>
            </a:r>
            <a:r>
              <a:rPr lang="cs-CZ" altLang="cs-CZ" sz="1600" dirty="0"/>
              <a:t>jen </a:t>
            </a:r>
            <a:r>
              <a:rPr lang="cs-CZ" altLang="cs-CZ" sz="1600" i="1" dirty="0"/>
              <a:t>uřknutí </a:t>
            </a:r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altLang="cs-CZ" sz="1600" i="1" dirty="0"/>
              <a:t>napadení/napadnutí</a:t>
            </a:r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altLang="cs-CZ" sz="1600" i="1" dirty="0"/>
              <a:t>zasáhnutí/zasažení</a:t>
            </a:r>
            <a:r>
              <a:rPr lang="cs-CZ" altLang="cs-CZ" sz="1600" dirty="0"/>
              <a:t> </a:t>
            </a:r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altLang="cs-CZ" sz="1600" i="1" dirty="0"/>
              <a:t>přeřeknutí </a:t>
            </a:r>
          </a:p>
        </p:txBody>
      </p:sp>
    </p:spTree>
    <p:extLst>
      <p:ext uri="{BB962C8B-B14F-4D97-AF65-F5344CB8AC3E}">
        <p14:creationId xmlns:p14="http://schemas.microsoft.com/office/powerpoint/2010/main" val="12181700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/>
          </p:cNvSpPr>
          <p:nvPr>
            <p:ph type="title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  <a:normAutofit/>
          </a:bodyPr>
          <a:lstStyle/>
          <a:p>
            <a:pPr algn="ctr">
              <a:defRPr/>
            </a:pPr>
            <a:r>
              <a:rPr lang="cs-CZ" sz="3200" b="1" dirty="0"/>
              <a:t>vzor „začít“</a:t>
            </a:r>
            <a:endParaRPr lang="cs-CZ" sz="3200" dirty="0"/>
          </a:p>
        </p:txBody>
      </p:sp>
      <p:sp>
        <p:nvSpPr>
          <p:cNvPr id="23555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altLang="cs-CZ" b="1" dirty="0"/>
              <a:t>příčestí činné: </a:t>
            </a:r>
          </a:p>
          <a:p>
            <a:r>
              <a:rPr lang="cs-CZ" altLang="cs-CZ" dirty="0"/>
              <a:t>přípona -</a:t>
            </a:r>
            <a:r>
              <a:rPr lang="cs-CZ" altLang="cs-CZ" i="1" dirty="0"/>
              <a:t>al</a:t>
            </a:r>
            <a:r>
              <a:rPr lang="cs-CZ" altLang="cs-CZ" dirty="0"/>
              <a:t> (</a:t>
            </a:r>
            <a:r>
              <a:rPr lang="cs-CZ" altLang="cs-CZ" i="1" dirty="0"/>
              <a:t>začal, počal, zaťal, vzal…</a:t>
            </a:r>
            <a:r>
              <a:rPr lang="cs-CZ" altLang="cs-CZ" dirty="0"/>
              <a:t>)</a:t>
            </a:r>
          </a:p>
          <a:p>
            <a:r>
              <a:rPr lang="cs-CZ" altLang="cs-CZ" dirty="0"/>
              <a:t>podoby s -</a:t>
            </a:r>
            <a:r>
              <a:rPr lang="cs-CZ" altLang="cs-CZ" i="1" dirty="0"/>
              <a:t>nu</a:t>
            </a:r>
            <a:r>
              <a:rPr lang="cs-CZ" altLang="cs-CZ" dirty="0"/>
              <a:t>- hovorové (</a:t>
            </a:r>
            <a:r>
              <a:rPr lang="cs-CZ" altLang="cs-CZ" i="1" dirty="0"/>
              <a:t>zatnul, podetnul</a:t>
            </a:r>
            <a:r>
              <a:rPr lang="cs-CZ" altLang="cs-CZ" dirty="0"/>
              <a:t>…)</a:t>
            </a:r>
          </a:p>
          <a:p>
            <a:endParaRPr lang="cs-CZ" altLang="cs-CZ" dirty="0"/>
          </a:p>
          <a:p>
            <a:pPr marL="0" indent="0">
              <a:buNone/>
            </a:pPr>
            <a:r>
              <a:rPr lang="cs-CZ" altLang="cs-CZ" b="1" dirty="0"/>
              <a:t>příčestí trpné: </a:t>
            </a:r>
          </a:p>
          <a:p>
            <a:r>
              <a:rPr lang="cs-CZ" altLang="cs-CZ" dirty="0"/>
              <a:t>přípona -</a:t>
            </a:r>
            <a:r>
              <a:rPr lang="cs-CZ" altLang="cs-CZ" i="1" dirty="0" err="1"/>
              <a:t>at</a:t>
            </a:r>
            <a:r>
              <a:rPr lang="cs-CZ" altLang="cs-CZ" dirty="0"/>
              <a:t> (</a:t>
            </a:r>
            <a:r>
              <a:rPr lang="cs-CZ" altLang="cs-CZ" i="1" dirty="0"/>
              <a:t>je začat, počat, zaťat…</a:t>
            </a:r>
            <a:r>
              <a:rPr lang="cs-CZ" altLang="cs-CZ" dirty="0"/>
              <a:t>)</a:t>
            </a:r>
          </a:p>
          <a:p>
            <a:endParaRPr lang="cs-CZ" altLang="cs-CZ" dirty="0"/>
          </a:p>
          <a:p>
            <a:r>
              <a:rPr lang="cs-CZ" altLang="cs-CZ" dirty="0"/>
              <a:t>odvozeniny slovesa </a:t>
            </a:r>
            <a:r>
              <a:rPr lang="cs-CZ" altLang="cs-CZ" b="1" i="1" dirty="0"/>
              <a:t>jmout</a:t>
            </a:r>
            <a:r>
              <a:rPr lang="cs-CZ" altLang="cs-CZ" dirty="0"/>
              <a:t> kolísají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altLang="cs-CZ" i="1" dirty="0"/>
              <a:t>objal/obejmul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altLang="cs-CZ" i="1" dirty="0"/>
              <a:t>najal/najmul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altLang="cs-CZ" i="1" dirty="0"/>
              <a:t>sepjal (ruce) / sepnul (spínač</a:t>
            </a:r>
            <a:r>
              <a:rPr lang="cs-CZ" altLang="cs-CZ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31716397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3088</TotalTime>
  <Words>322</Words>
  <Application>Microsoft Office PowerPoint</Application>
  <PresentationFormat>Širokoúhlá obrazovka</PresentationFormat>
  <Paragraphs>48</Paragraphs>
  <Slides>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Motiv Office</vt:lpstr>
      <vt:lpstr>vzor „tisknout“</vt:lpstr>
      <vt:lpstr>vzor „tisknout“</vt:lpstr>
      <vt:lpstr>vzor „tisknout“</vt:lpstr>
      <vt:lpstr>vzor „začít“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Úvodní jazykový seminář</dc:title>
  <dc:creator>pivo</dc:creator>
  <cp:lastModifiedBy>Andrlová Fidlerová, Alena</cp:lastModifiedBy>
  <cp:revision>78</cp:revision>
  <dcterms:created xsi:type="dcterms:W3CDTF">2017-10-19T09:50:07Z</dcterms:created>
  <dcterms:modified xsi:type="dcterms:W3CDTF">2022-10-30T19:57:36Z</dcterms:modified>
</cp:coreProperties>
</file>