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74" r:id="rId14"/>
    <p:sldId id="268" r:id="rId15"/>
    <p:sldId id="269" r:id="rId16"/>
    <p:sldId id="270" r:id="rId17"/>
    <p:sldId id="271" r:id="rId18"/>
    <p:sldId id="272" r:id="rId19"/>
    <p:sldId id="273" r:id="rId20"/>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190" autoAdjust="0"/>
  </p:normalViewPr>
  <p:slideViewPr>
    <p:cSldViewPr>
      <p:cViewPr varScale="1">
        <p:scale>
          <a:sx n="68" d="100"/>
          <a:sy n="68" d="100"/>
        </p:scale>
        <p:origin x="1446" y="6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80793C0-00E5-4FB6-8A08-3355A08BDB46}" type="datetimeFigureOut">
              <a:rPr lang="cs-CZ" smtClean="0"/>
              <a:pPr/>
              <a:t>05.04.2020</a:t>
            </a:fld>
            <a:endParaRPr lang="en-US"/>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D44830A-81FC-456B-825A-0249FFFDD547}"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a:t>Klepnutím lze upravit styl předlohy nadpisů.</a:t>
            </a:r>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Klepnutím lze upravit styl předlohy podnadpisů.</a:t>
            </a:r>
          </a:p>
        </p:txBody>
      </p:sp>
      <p:sp>
        <p:nvSpPr>
          <p:cNvPr id="4" name="Zástupný symbol pro datum 3"/>
          <p:cNvSpPr>
            <a:spLocks noGrp="1"/>
          </p:cNvSpPr>
          <p:nvPr>
            <p:ph type="dt" sz="half" idx="10"/>
          </p:nvPr>
        </p:nvSpPr>
        <p:spPr/>
        <p:txBody>
          <a:bodyPr/>
          <a:lstStyle/>
          <a:p>
            <a:fld id="{18A2481B-5154-415F-B752-558547769AA3}" type="datetimeFigureOut">
              <a:rPr lang="cs-CZ" smtClean="0"/>
              <a:pPr/>
              <a:t>05.04.2020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svislý text 2"/>
          <p:cNvSpPr>
            <a:spLocks noGrp="1"/>
          </p:cNvSpPr>
          <p:nvPr>
            <p:ph type="body" orient="vert" idx="1"/>
          </p:nvPr>
        </p:nvSpPr>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18A2481B-5154-415F-B752-558547769AA3}" type="datetimeFigureOut">
              <a:rPr lang="cs-CZ" smtClean="0"/>
              <a:pPr/>
              <a:t>05.04.2020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a:t>Klepnutím lze upravit styl předlohy nadpisů.</a:t>
            </a:r>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18A2481B-5154-415F-B752-558547769AA3}" type="datetimeFigureOut">
              <a:rPr lang="cs-CZ" smtClean="0"/>
              <a:pPr/>
              <a:t>05.04.2020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obsah 2"/>
          <p:cNvSpPr>
            <a:spLocks noGrp="1"/>
          </p:cNvSpPr>
          <p:nvPr>
            <p:ph idx="1"/>
          </p:nvPr>
        </p:nvSpPr>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18A2481B-5154-415F-B752-558547769AA3}" type="datetimeFigureOut">
              <a:rPr lang="cs-CZ" smtClean="0"/>
              <a:pPr/>
              <a:t>05.04.2020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a:t>Klepnutím lze upravit styl předlohy nadpisů.</a:t>
            </a:r>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Klepnutím lze upravit styly předlohy textu.</a:t>
            </a:r>
          </a:p>
        </p:txBody>
      </p:sp>
      <p:sp>
        <p:nvSpPr>
          <p:cNvPr id="4" name="Zástupný symbol pro datum 3"/>
          <p:cNvSpPr>
            <a:spLocks noGrp="1"/>
          </p:cNvSpPr>
          <p:nvPr>
            <p:ph type="dt" sz="half" idx="10"/>
          </p:nvPr>
        </p:nvSpPr>
        <p:spPr/>
        <p:txBody>
          <a:bodyPr/>
          <a:lstStyle/>
          <a:p>
            <a:fld id="{18A2481B-5154-415F-B752-558547769AA3}" type="datetimeFigureOut">
              <a:rPr lang="cs-CZ" smtClean="0"/>
              <a:pPr/>
              <a:t>05.04.2020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18A2481B-5154-415F-B752-558547769AA3}" type="datetimeFigureOut">
              <a:rPr lang="cs-CZ" smtClean="0"/>
              <a:pPr/>
              <a:t>05.04.2020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a:t>Klepnutím lze upravit styl předlohy nadpisů.</a:t>
            </a:r>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18A2481B-5154-415F-B752-558547769AA3}" type="datetimeFigureOut">
              <a:rPr lang="cs-CZ" smtClean="0"/>
              <a:pPr/>
              <a:t>05.04.2020</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datum 2"/>
          <p:cNvSpPr>
            <a:spLocks noGrp="1"/>
          </p:cNvSpPr>
          <p:nvPr>
            <p:ph type="dt" sz="half" idx="10"/>
          </p:nvPr>
        </p:nvSpPr>
        <p:spPr/>
        <p:txBody>
          <a:bodyPr/>
          <a:lstStyle/>
          <a:p>
            <a:fld id="{18A2481B-5154-415F-B752-558547769AA3}" type="datetimeFigureOut">
              <a:rPr lang="cs-CZ" smtClean="0"/>
              <a:pPr/>
              <a:t>05.04.2020</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18A2481B-5154-415F-B752-558547769AA3}" type="datetimeFigureOut">
              <a:rPr lang="cs-CZ" smtClean="0"/>
              <a:pPr/>
              <a:t>05.04.2020</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a:t>Klepnutím lze upravit styl předlohy nadpisů.</a:t>
            </a:r>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Klepnutím lze upravit styly předlohy textu.</a:t>
            </a:r>
          </a:p>
        </p:txBody>
      </p:sp>
      <p:sp>
        <p:nvSpPr>
          <p:cNvPr id="5" name="Zástupný symbol pro datum 4"/>
          <p:cNvSpPr>
            <a:spLocks noGrp="1"/>
          </p:cNvSpPr>
          <p:nvPr>
            <p:ph type="dt" sz="half" idx="10"/>
          </p:nvPr>
        </p:nvSpPr>
        <p:spPr/>
        <p:txBody>
          <a:bodyPr/>
          <a:lstStyle/>
          <a:p>
            <a:fld id="{18A2481B-5154-415F-B752-558547769AA3}" type="datetimeFigureOut">
              <a:rPr lang="cs-CZ" smtClean="0"/>
              <a:pPr/>
              <a:t>05.04.2020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a:t>Klepnutím lze upravit styl předlohy nadpisů.</a:t>
            </a:r>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Klepnutím lze upravit styly předlohy textu.</a:t>
            </a:r>
          </a:p>
        </p:txBody>
      </p:sp>
      <p:sp>
        <p:nvSpPr>
          <p:cNvPr id="5" name="Zástupný symbol pro datum 4"/>
          <p:cNvSpPr>
            <a:spLocks noGrp="1"/>
          </p:cNvSpPr>
          <p:nvPr>
            <p:ph type="dt" sz="half" idx="10"/>
          </p:nvPr>
        </p:nvSpPr>
        <p:spPr/>
        <p:txBody>
          <a:bodyPr/>
          <a:lstStyle/>
          <a:p>
            <a:fld id="{18A2481B-5154-415F-B752-558547769AA3}" type="datetimeFigureOut">
              <a:rPr lang="cs-CZ" smtClean="0"/>
              <a:pPr/>
              <a:t>05.04.2020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a:t>Klepnutím lze upravit styl předlohy nadpisů.</a:t>
            </a:r>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8A2481B-5154-415F-B752-558547769AA3}" type="datetimeFigureOut">
              <a:rPr lang="cs-CZ" smtClean="0"/>
              <a:pPr/>
              <a:t>05.04.2020</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264769-77EF-4CD0-90DE-F7D7F2D423C4}" type="slidenum">
              <a:rPr lang="cs-CZ" smtClean="0"/>
              <a:pPr/>
              <a:t>‹#›</a:t>
            </a:fld>
            <a:endParaRPr 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b="1" dirty="0"/>
              <a:t>HERMENEUTICS AND RECEPTION AESTHETICS</a:t>
            </a:r>
            <a:endParaRPr lang="en-US" b="1" dirty="0"/>
          </a:p>
        </p:txBody>
      </p:sp>
      <p:sp>
        <p:nvSpPr>
          <p:cNvPr id="3" name="Podnadpis 2"/>
          <p:cNvSpPr>
            <a:spLocks noGrp="1"/>
          </p:cNvSpPr>
          <p:nvPr>
            <p:ph type="subTitle" idx="1"/>
          </p:nvPr>
        </p:nvSpPr>
        <p:spPr/>
        <p:txBody>
          <a:bodyPr/>
          <a:lstStyle/>
          <a:p>
            <a:r>
              <a:rPr lang="cs-CZ" dirty="0"/>
              <a:t>SUMMER SEMESTER 2019-2020</a:t>
            </a:r>
          </a:p>
          <a:p>
            <a:r>
              <a:rPr lang="cs-CZ" dirty="0"/>
              <a:t>7th </a:t>
            </a:r>
            <a:r>
              <a:rPr lang="cs-CZ" dirty="0" err="1"/>
              <a:t>Lecture</a:t>
            </a:r>
            <a:endParaRPr lang="cs-CZ"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3C3B1EB0-516B-4522-985F-185D5CA2DF2A}"/>
              </a:ext>
            </a:extLst>
          </p:cNvPr>
          <p:cNvSpPr>
            <a:spLocks noGrp="1"/>
          </p:cNvSpPr>
          <p:nvPr>
            <p:ph idx="1"/>
          </p:nvPr>
        </p:nvSpPr>
        <p:spPr>
          <a:xfrm>
            <a:off x="457200" y="260648"/>
            <a:ext cx="8229600" cy="7200800"/>
          </a:xfrm>
        </p:spPr>
        <p:txBody>
          <a:bodyPr>
            <a:normAutofit/>
          </a:bodyPr>
          <a:lstStyle/>
          <a:p>
            <a:pPr lvl="1"/>
            <a:r>
              <a:rPr lang="cs-CZ" sz="3000" dirty="0"/>
              <a:t>R</a:t>
            </a:r>
            <a:r>
              <a:rPr lang="en-GB" sz="3000" dirty="0" err="1"/>
              <a:t>omanticism</a:t>
            </a:r>
            <a:r>
              <a:rPr lang="en-GB" sz="3000" dirty="0"/>
              <a:t> made effort to go back to mythical consciousness</a:t>
            </a:r>
            <a:r>
              <a:rPr lang="cs-CZ" sz="3000" dirty="0"/>
              <a:t>. </a:t>
            </a:r>
            <a:r>
              <a:rPr lang="en-GB" sz="3000" dirty="0"/>
              <a:t>Being aware of the fact that it </a:t>
            </a:r>
            <a:r>
              <a:rPr lang="cs-CZ" sz="3000" dirty="0" err="1"/>
              <a:t>wa</a:t>
            </a:r>
            <a:r>
              <a:rPr lang="en-GB" sz="3000" dirty="0"/>
              <a:t>s no longer possible, it sentimentally looked back to the lost mythical world</a:t>
            </a:r>
            <a:r>
              <a:rPr lang="cs-CZ" sz="3000" dirty="0"/>
              <a:t>.</a:t>
            </a:r>
          </a:p>
          <a:p>
            <a:pPr lvl="2"/>
            <a:r>
              <a:rPr lang="en-GB" sz="3000" dirty="0"/>
              <a:t>the Gothic Middle Ages</a:t>
            </a:r>
            <a:r>
              <a:rPr lang="cs-CZ" sz="3000" dirty="0"/>
              <a:t>, </a:t>
            </a:r>
            <a:r>
              <a:rPr lang="en-GB" sz="3000" dirty="0"/>
              <a:t>the simplicity of village life</a:t>
            </a:r>
            <a:r>
              <a:rPr lang="cs-CZ" sz="3000" dirty="0"/>
              <a:t> (</a:t>
            </a:r>
            <a:r>
              <a:rPr lang="en-GB" sz="3000" dirty="0"/>
              <a:t>ancient habits</a:t>
            </a:r>
            <a:r>
              <a:rPr lang="cs-CZ" sz="3000" dirty="0"/>
              <a:t>, </a:t>
            </a:r>
            <a:r>
              <a:rPr lang="en-GB" sz="3000" dirty="0"/>
              <a:t>fairy tales, etc</a:t>
            </a:r>
            <a:r>
              <a:rPr lang="cs-CZ" sz="3000" dirty="0"/>
              <a:t>.)</a:t>
            </a:r>
          </a:p>
          <a:p>
            <a:pPr lvl="1"/>
            <a:r>
              <a:rPr lang="en-GB" sz="3000" u="sng" dirty="0"/>
              <a:t>assumption of a mysterious darkness</a:t>
            </a:r>
            <a:r>
              <a:rPr lang="cs-CZ" sz="3000" dirty="0"/>
              <a:t> </a:t>
            </a:r>
            <a:r>
              <a:rPr lang="cs-CZ" sz="3000" dirty="0" err="1"/>
              <a:t>is</a:t>
            </a:r>
            <a:r>
              <a:rPr lang="cs-CZ" sz="3000" dirty="0"/>
              <a:t> </a:t>
            </a:r>
            <a:r>
              <a:rPr lang="en-GB" sz="3000" dirty="0"/>
              <a:t>as dogmatic as Reason of the Enlightenment</a:t>
            </a:r>
            <a:endParaRPr lang="cs-CZ" sz="3000" dirty="0"/>
          </a:p>
          <a:p>
            <a:pPr lvl="1"/>
            <a:r>
              <a:rPr lang="en-GB" sz="3000" u="sng" dirty="0"/>
              <a:t>The main mistake of romanticism</a:t>
            </a:r>
            <a:r>
              <a:rPr lang="cs-CZ" sz="3000" dirty="0"/>
              <a:t>:</a:t>
            </a:r>
            <a:r>
              <a:rPr lang="en-GB" sz="3000" dirty="0"/>
              <a:t> it attributes </a:t>
            </a:r>
            <a:r>
              <a:rPr lang="cs-CZ" sz="3000" dirty="0" err="1"/>
              <a:t>objective</a:t>
            </a:r>
            <a:r>
              <a:rPr lang="cs-CZ" sz="3000" dirty="0"/>
              <a:t> status</a:t>
            </a:r>
            <a:r>
              <a:rPr lang="en-GB" sz="3000" dirty="0"/>
              <a:t> to past eras, while ignoring the position from which it assesses</a:t>
            </a:r>
            <a:r>
              <a:rPr lang="cs-CZ" sz="3000" dirty="0"/>
              <a:t>.</a:t>
            </a:r>
          </a:p>
          <a:p>
            <a:pPr lvl="2"/>
            <a:r>
              <a:rPr lang="cs-CZ" sz="2600" dirty="0" err="1"/>
              <a:t>Assumption</a:t>
            </a:r>
            <a:r>
              <a:rPr lang="cs-CZ" sz="2600" dirty="0"/>
              <a:t> </a:t>
            </a:r>
            <a:r>
              <a:rPr lang="cs-CZ" sz="2600" dirty="0" err="1"/>
              <a:t>of</a:t>
            </a:r>
            <a:r>
              <a:rPr lang="cs-CZ" sz="2600" dirty="0"/>
              <a:t> </a:t>
            </a:r>
            <a:r>
              <a:rPr lang="cs-CZ" sz="2600" dirty="0" err="1"/>
              <a:t>the</a:t>
            </a:r>
            <a:r>
              <a:rPr lang="cs-CZ" sz="2600" dirty="0"/>
              <a:t> </a:t>
            </a:r>
            <a:r>
              <a:rPr lang="cs-CZ" sz="2600" dirty="0" err="1"/>
              <a:t>neutral</a:t>
            </a:r>
            <a:r>
              <a:rPr lang="cs-CZ" sz="2600" dirty="0"/>
              <a:t>/</a:t>
            </a:r>
            <a:r>
              <a:rPr lang="cs-CZ" sz="2600" dirty="0" err="1"/>
              <a:t>objective</a:t>
            </a:r>
            <a:r>
              <a:rPr lang="cs-CZ" sz="2600" dirty="0"/>
              <a:t> </a:t>
            </a:r>
            <a:r>
              <a:rPr lang="cs-CZ" sz="2600" dirty="0" err="1"/>
              <a:t>position</a:t>
            </a:r>
            <a:r>
              <a:rPr lang="cs-CZ" sz="2600" dirty="0"/>
              <a:t>.</a:t>
            </a:r>
          </a:p>
        </p:txBody>
      </p:sp>
    </p:spTree>
    <p:extLst>
      <p:ext uri="{BB962C8B-B14F-4D97-AF65-F5344CB8AC3E}">
        <p14:creationId xmlns:p14="http://schemas.microsoft.com/office/powerpoint/2010/main" val="21448337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454C4FC-F9EB-4ADE-BCEE-FB6D4B11FA6F}"/>
              </a:ext>
            </a:extLst>
          </p:cNvPr>
          <p:cNvSpPr>
            <a:spLocks noGrp="1"/>
          </p:cNvSpPr>
          <p:nvPr>
            <p:ph type="title"/>
          </p:nvPr>
        </p:nvSpPr>
        <p:spPr/>
        <p:txBody>
          <a:bodyPr>
            <a:normAutofit/>
          </a:bodyPr>
          <a:lstStyle/>
          <a:p>
            <a:r>
              <a:rPr lang="en-GB" dirty="0"/>
              <a:t>(3) </a:t>
            </a:r>
            <a:r>
              <a:rPr lang="en-GB" b="1" dirty="0"/>
              <a:t>Gadamerian </a:t>
            </a:r>
            <a:r>
              <a:rPr lang="cs-CZ" b="1" dirty="0" err="1"/>
              <a:t>hermeneutics</a:t>
            </a:r>
            <a:endParaRPr lang="cs-CZ" b="1" dirty="0"/>
          </a:p>
        </p:txBody>
      </p:sp>
      <p:sp>
        <p:nvSpPr>
          <p:cNvPr id="3" name="Zástupný obsah 2">
            <a:extLst>
              <a:ext uri="{FF2B5EF4-FFF2-40B4-BE49-F238E27FC236}">
                <a16:creationId xmlns:a16="http://schemas.microsoft.com/office/drawing/2014/main" id="{12F497EF-5F8F-4D7B-9444-2D559EC0BBCE}"/>
              </a:ext>
            </a:extLst>
          </p:cNvPr>
          <p:cNvSpPr>
            <a:spLocks noGrp="1"/>
          </p:cNvSpPr>
          <p:nvPr>
            <p:ph idx="1"/>
          </p:nvPr>
        </p:nvSpPr>
        <p:spPr/>
        <p:txBody>
          <a:bodyPr>
            <a:normAutofit fontScale="92500" lnSpcReduction="10000"/>
          </a:bodyPr>
          <a:lstStyle/>
          <a:p>
            <a:r>
              <a:rPr lang="en-GB" dirty="0"/>
              <a:t>The effort of the Enlightenment to overcome all prejudices </a:t>
            </a:r>
            <a:r>
              <a:rPr lang="cs-CZ" dirty="0"/>
              <a:t>show</a:t>
            </a:r>
            <a:r>
              <a:rPr lang="en-GB" dirty="0"/>
              <a:t>s</a:t>
            </a:r>
            <a:r>
              <a:rPr lang="cs-CZ" dirty="0"/>
              <a:t> </a:t>
            </a:r>
            <a:r>
              <a:rPr lang="cs-CZ" dirty="0" err="1"/>
              <a:t>itself</a:t>
            </a:r>
            <a:r>
              <a:rPr lang="cs-CZ" dirty="0"/>
              <a:t> as a prejudice.</a:t>
            </a:r>
          </a:p>
          <a:p>
            <a:r>
              <a:rPr lang="cs-CZ" dirty="0" err="1"/>
              <a:t>Prejudices</a:t>
            </a:r>
            <a:r>
              <a:rPr lang="cs-CZ" dirty="0"/>
              <a:t>: </a:t>
            </a:r>
          </a:p>
          <a:p>
            <a:pPr lvl="1"/>
            <a:r>
              <a:rPr lang="en-GB" dirty="0"/>
              <a:t>historical realities</a:t>
            </a:r>
            <a:endParaRPr lang="cs-CZ" dirty="0"/>
          </a:p>
          <a:p>
            <a:pPr lvl="1"/>
            <a:r>
              <a:rPr lang="en-GB" dirty="0"/>
              <a:t>belong to us inherently</a:t>
            </a:r>
            <a:r>
              <a:rPr lang="cs-CZ" dirty="0"/>
              <a:t>;</a:t>
            </a:r>
            <a:r>
              <a:rPr lang="en-GB" dirty="0"/>
              <a:t> they belong to our historical situation (</a:t>
            </a:r>
            <a:r>
              <a:rPr lang="cs-CZ" dirty="0"/>
              <a:t>=</a:t>
            </a:r>
            <a:r>
              <a:rPr lang="en-GB" dirty="0"/>
              <a:t>history does not belong to us, but we belong to history) </a:t>
            </a:r>
            <a:endParaRPr lang="cs-CZ" dirty="0"/>
          </a:p>
          <a:p>
            <a:pPr marL="457200" lvl="1" indent="0">
              <a:buNone/>
            </a:pPr>
            <a:r>
              <a:rPr lang="en-GB" dirty="0"/>
              <a:t>“That is why the prejudices of the individual, far more than his judgments, constitute the historical reality of his being”, </a:t>
            </a:r>
            <a:r>
              <a:rPr lang="cs-CZ" i="1" dirty="0"/>
              <a:t>T&amp;M</a:t>
            </a:r>
            <a:r>
              <a:rPr lang="cs-CZ" dirty="0"/>
              <a:t>, </a:t>
            </a:r>
            <a:r>
              <a:rPr lang="en-GB" dirty="0"/>
              <a:t>p. 245. </a:t>
            </a:r>
            <a:endParaRPr lang="cs-CZ" dirty="0"/>
          </a:p>
        </p:txBody>
      </p:sp>
    </p:spTree>
    <p:extLst>
      <p:ext uri="{BB962C8B-B14F-4D97-AF65-F5344CB8AC3E}">
        <p14:creationId xmlns:p14="http://schemas.microsoft.com/office/powerpoint/2010/main" val="5222637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C7EF4ED8-318D-4223-93AA-631D2D4548A2}"/>
              </a:ext>
            </a:extLst>
          </p:cNvPr>
          <p:cNvSpPr>
            <a:spLocks noGrp="1"/>
          </p:cNvSpPr>
          <p:nvPr>
            <p:ph idx="1"/>
          </p:nvPr>
        </p:nvSpPr>
        <p:spPr>
          <a:xfrm>
            <a:off x="457200" y="332656"/>
            <a:ext cx="8229600" cy="5793507"/>
          </a:xfrm>
        </p:spPr>
        <p:txBody>
          <a:bodyPr>
            <a:normAutofit/>
          </a:bodyPr>
          <a:lstStyle/>
          <a:p>
            <a:r>
              <a:rPr lang="en-GB" dirty="0"/>
              <a:t>It is necessary </a:t>
            </a:r>
            <a:r>
              <a:rPr lang="cs-CZ" dirty="0"/>
              <a:t>not </a:t>
            </a:r>
            <a:r>
              <a:rPr lang="cs-CZ" dirty="0" err="1"/>
              <a:t>only</a:t>
            </a:r>
            <a:r>
              <a:rPr lang="cs-CZ" dirty="0"/>
              <a:t> </a:t>
            </a:r>
            <a:r>
              <a:rPr lang="en-GB" dirty="0"/>
              <a:t>to </a:t>
            </a:r>
            <a:r>
              <a:rPr lang="cs-CZ" dirty="0" err="1"/>
              <a:t>analyze</a:t>
            </a:r>
            <a:r>
              <a:rPr lang="cs-CZ" dirty="0"/>
              <a:t> </a:t>
            </a:r>
            <a:r>
              <a:rPr lang="cs-CZ" dirty="0" err="1"/>
              <a:t>the</a:t>
            </a:r>
            <a:r>
              <a:rPr lang="cs-CZ" dirty="0"/>
              <a:t> </a:t>
            </a:r>
            <a:r>
              <a:rPr lang="cs-CZ" dirty="0" err="1"/>
              <a:t>given</a:t>
            </a:r>
            <a:r>
              <a:rPr lang="cs-CZ" dirty="0"/>
              <a:t> </a:t>
            </a:r>
            <a:r>
              <a:rPr lang="cs-CZ" u="sng" dirty="0"/>
              <a:t>text</a:t>
            </a:r>
            <a:r>
              <a:rPr lang="cs-CZ" dirty="0"/>
              <a:t> but </a:t>
            </a:r>
            <a:r>
              <a:rPr lang="cs-CZ" dirty="0" err="1"/>
              <a:t>also</a:t>
            </a:r>
            <a:r>
              <a:rPr lang="cs-CZ" dirty="0"/>
              <a:t> to </a:t>
            </a:r>
            <a:r>
              <a:rPr lang="en-GB" dirty="0"/>
              <a:t>reflect the </a:t>
            </a:r>
            <a:r>
              <a:rPr lang="en-GB" u="sng" dirty="0"/>
              <a:t>position</a:t>
            </a:r>
            <a:r>
              <a:rPr lang="en-GB" dirty="0"/>
              <a:t> from which the reader/recipient </a:t>
            </a:r>
            <a:r>
              <a:rPr lang="cs-CZ" dirty="0" err="1"/>
              <a:t>it</a:t>
            </a:r>
            <a:r>
              <a:rPr lang="cs-CZ" dirty="0"/>
              <a:t> </a:t>
            </a:r>
            <a:r>
              <a:rPr lang="en-GB" u="sng" dirty="0"/>
              <a:t>interprets</a:t>
            </a:r>
            <a:r>
              <a:rPr lang="cs-CZ" dirty="0"/>
              <a:t>.</a:t>
            </a:r>
          </a:p>
          <a:p>
            <a:r>
              <a:rPr lang="cs-CZ" dirty="0" err="1"/>
              <a:t>The</a:t>
            </a:r>
            <a:r>
              <a:rPr lang="cs-CZ" dirty="0"/>
              <a:t> </a:t>
            </a:r>
            <a:r>
              <a:rPr lang="en-GB" dirty="0"/>
              <a:t>position </a:t>
            </a:r>
            <a:r>
              <a:rPr lang="cs-CZ" dirty="0" err="1"/>
              <a:t>of</a:t>
            </a:r>
            <a:r>
              <a:rPr lang="cs-CZ" dirty="0"/>
              <a:t> </a:t>
            </a:r>
            <a:r>
              <a:rPr lang="cs-CZ" dirty="0" err="1"/>
              <a:t>the</a:t>
            </a:r>
            <a:r>
              <a:rPr lang="cs-CZ" dirty="0"/>
              <a:t> </a:t>
            </a:r>
            <a:r>
              <a:rPr lang="cs-CZ" dirty="0" err="1"/>
              <a:t>interpreter</a:t>
            </a:r>
            <a:r>
              <a:rPr lang="cs-CZ" dirty="0"/>
              <a:t> </a:t>
            </a:r>
            <a:r>
              <a:rPr lang="en-GB" dirty="0"/>
              <a:t>is not an innocent one</a:t>
            </a:r>
            <a:r>
              <a:rPr lang="cs-CZ" dirty="0"/>
              <a:t>; </a:t>
            </a:r>
            <a:r>
              <a:rPr lang="en-GB" dirty="0"/>
              <a:t>it is determined by prejudices (tradition) of the culture to which he belongs.</a:t>
            </a:r>
            <a:endParaRPr lang="cs-CZ" dirty="0"/>
          </a:p>
          <a:p>
            <a:r>
              <a:rPr lang="en-GB" dirty="0"/>
              <a:t> The reading itself is always determined by concepts that cannot be removed from the historic</a:t>
            </a:r>
            <a:r>
              <a:rPr lang="cs-CZ" dirty="0" err="1"/>
              <a:t>ity</a:t>
            </a:r>
            <a:r>
              <a:rPr lang="cs-CZ" dirty="0"/>
              <a:t> and </a:t>
            </a:r>
            <a:r>
              <a:rPr lang="cs-CZ" dirty="0" err="1"/>
              <a:t>put</a:t>
            </a:r>
            <a:r>
              <a:rPr lang="cs-CZ" dirty="0"/>
              <a:t> </a:t>
            </a:r>
            <a:r>
              <a:rPr lang="en-GB" dirty="0"/>
              <a:t>into a neutral “objective” realm.</a:t>
            </a:r>
            <a:endParaRPr lang="cs-CZ" dirty="0"/>
          </a:p>
          <a:p>
            <a:endParaRPr lang="cs-CZ" dirty="0"/>
          </a:p>
        </p:txBody>
      </p:sp>
    </p:spTree>
    <p:extLst>
      <p:ext uri="{BB962C8B-B14F-4D97-AF65-F5344CB8AC3E}">
        <p14:creationId xmlns:p14="http://schemas.microsoft.com/office/powerpoint/2010/main" val="21129573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514BAFC7-6F6E-4D03-BCA0-B5E01EBC3843}"/>
              </a:ext>
            </a:extLst>
          </p:cNvPr>
          <p:cNvSpPr>
            <a:spLocks noGrp="1"/>
          </p:cNvSpPr>
          <p:nvPr>
            <p:ph idx="1"/>
          </p:nvPr>
        </p:nvSpPr>
        <p:spPr>
          <a:xfrm>
            <a:off x="457200" y="476672"/>
            <a:ext cx="8229600" cy="5649491"/>
          </a:xfrm>
        </p:spPr>
        <p:txBody>
          <a:bodyPr/>
          <a:lstStyle/>
          <a:p>
            <a:pPr marL="0" indent="0">
              <a:buNone/>
            </a:pPr>
            <a:endParaRPr lang="cs-CZ" b="1" dirty="0"/>
          </a:p>
          <a:p>
            <a:pPr marL="0" indent="0">
              <a:buNone/>
            </a:pPr>
            <a:endParaRPr lang="cs-CZ" b="1" dirty="0"/>
          </a:p>
          <a:p>
            <a:pPr marL="0" indent="0">
              <a:buNone/>
            </a:pPr>
            <a:endParaRPr lang="cs-CZ" b="1" dirty="0"/>
          </a:p>
          <a:p>
            <a:pPr marL="0" indent="0">
              <a:buNone/>
            </a:pPr>
            <a:r>
              <a:rPr lang="cs-CZ" b="1" dirty="0"/>
              <a:t>	</a:t>
            </a:r>
            <a:r>
              <a:rPr lang="cs-CZ" b="1" dirty="0" err="1"/>
              <a:t>Read</a:t>
            </a:r>
            <a:r>
              <a:rPr lang="cs-CZ" b="1" dirty="0"/>
              <a:t>: H.-G. </a:t>
            </a:r>
            <a:r>
              <a:rPr lang="cs-CZ" b="1" dirty="0" err="1"/>
              <a:t>Gadamer</a:t>
            </a:r>
            <a:r>
              <a:rPr lang="cs-CZ" b="1" dirty="0"/>
              <a:t>, </a:t>
            </a:r>
            <a:r>
              <a:rPr lang="cs-CZ" dirty="0" err="1"/>
              <a:t>The</a:t>
            </a:r>
            <a:r>
              <a:rPr lang="cs-CZ" dirty="0"/>
              <a:t> </a:t>
            </a:r>
            <a:r>
              <a:rPr lang="cs-CZ" dirty="0" err="1"/>
              <a:t>discrediting</a:t>
            </a:r>
            <a:r>
              <a:rPr lang="cs-CZ" dirty="0"/>
              <a:t> </a:t>
            </a:r>
            <a:r>
              <a:rPr lang="cs-CZ" dirty="0" err="1"/>
              <a:t>of</a:t>
            </a:r>
            <a:r>
              <a:rPr lang="cs-CZ" dirty="0"/>
              <a:t> </a:t>
            </a:r>
          </a:p>
          <a:p>
            <a:pPr marL="0" indent="0">
              <a:buNone/>
            </a:pPr>
            <a:r>
              <a:rPr lang="cs-CZ" dirty="0"/>
              <a:t>	prejudice by </a:t>
            </a:r>
            <a:r>
              <a:rPr lang="cs-CZ" dirty="0" err="1"/>
              <a:t>the</a:t>
            </a:r>
            <a:r>
              <a:rPr lang="cs-CZ" dirty="0"/>
              <a:t> </a:t>
            </a:r>
            <a:r>
              <a:rPr lang="cs-CZ" dirty="0" err="1"/>
              <a:t>Enlightenment</a:t>
            </a:r>
            <a:r>
              <a:rPr lang="cs-CZ" dirty="0"/>
              <a:t>, in </a:t>
            </a:r>
            <a:r>
              <a:rPr lang="cs-CZ" i="1" dirty="0" err="1"/>
              <a:t>Truth</a:t>
            </a:r>
            <a:r>
              <a:rPr lang="cs-CZ" i="1" dirty="0"/>
              <a:t> </a:t>
            </a:r>
          </a:p>
          <a:p>
            <a:pPr marL="0" indent="0">
              <a:buNone/>
            </a:pPr>
            <a:r>
              <a:rPr lang="cs-CZ" i="1" dirty="0"/>
              <a:t>	and </a:t>
            </a:r>
            <a:r>
              <a:rPr lang="cs-CZ" i="1" dirty="0" err="1"/>
              <a:t>Method</a:t>
            </a:r>
            <a:r>
              <a:rPr lang="cs-CZ" dirty="0"/>
              <a:t>, p. 273-277.</a:t>
            </a:r>
          </a:p>
          <a:p>
            <a:endParaRPr lang="cs-CZ" dirty="0"/>
          </a:p>
        </p:txBody>
      </p:sp>
    </p:spTree>
    <p:extLst>
      <p:ext uri="{BB962C8B-B14F-4D97-AF65-F5344CB8AC3E}">
        <p14:creationId xmlns:p14="http://schemas.microsoft.com/office/powerpoint/2010/main" val="10474566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4C2D177-EB86-4FF8-A9DC-58CB1D25E7C2}"/>
              </a:ext>
            </a:extLst>
          </p:cNvPr>
          <p:cNvSpPr>
            <a:spLocks noGrp="1"/>
          </p:cNvSpPr>
          <p:nvPr>
            <p:ph type="title"/>
          </p:nvPr>
        </p:nvSpPr>
        <p:spPr/>
        <p:txBody>
          <a:bodyPr>
            <a:normAutofit fontScale="90000"/>
          </a:bodyPr>
          <a:lstStyle/>
          <a:p>
            <a:r>
              <a:rPr lang="en-GB" b="1" dirty="0"/>
              <a:t>1b/ The Concept of Authority </a:t>
            </a:r>
            <a:br>
              <a:rPr lang="cs-CZ" b="1" dirty="0"/>
            </a:br>
            <a:r>
              <a:rPr lang="en-GB" b="1" dirty="0"/>
              <a:t>and Tradition</a:t>
            </a:r>
            <a:endParaRPr lang="cs-CZ" dirty="0"/>
          </a:p>
        </p:txBody>
      </p:sp>
      <p:sp>
        <p:nvSpPr>
          <p:cNvPr id="3" name="Zástupný obsah 2">
            <a:extLst>
              <a:ext uri="{FF2B5EF4-FFF2-40B4-BE49-F238E27FC236}">
                <a16:creationId xmlns:a16="http://schemas.microsoft.com/office/drawing/2014/main" id="{5C851381-5E8D-4641-A581-505A16B08B93}"/>
              </a:ext>
            </a:extLst>
          </p:cNvPr>
          <p:cNvSpPr>
            <a:spLocks noGrp="1"/>
          </p:cNvSpPr>
          <p:nvPr>
            <p:ph idx="1"/>
          </p:nvPr>
        </p:nvSpPr>
        <p:spPr/>
        <p:txBody>
          <a:bodyPr>
            <a:normAutofit fontScale="92500"/>
          </a:bodyPr>
          <a:lstStyle/>
          <a:p>
            <a:r>
              <a:rPr lang="en-GB" dirty="0"/>
              <a:t>Authority as a paradigmatic example of the prejudice. </a:t>
            </a:r>
            <a:endParaRPr lang="cs-CZ" dirty="0"/>
          </a:p>
          <a:p>
            <a:r>
              <a:rPr lang="en-GB" dirty="0"/>
              <a:t>The Enlightenment tried to delimit </a:t>
            </a:r>
            <a:r>
              <a:rPr lang="cs-CZ" dirty="0" err="1"/>
              <a:t>an</a:t>
            </a:r>
            <a:r>
              <a:rPr lang="en-GB" dirty="0"/>
              <a:t> unprejudiced field against all kind of authorities (above all against the authority of </a:t>
            </a:r>
            <a:r>
              <a:rPr lang="cs-CZ" dirty="0" err="1"/>
              <a:t>the</a:t>
            </a:r>
            <a:r>
              <a:rPr lang="cs-CZ" dirty="0"/>
              <a:t> </a:t>
            </a:r>
            <a:r>
              <a:rPr lang="en-GB" dirty="0"/>
              <a:t>Church). To accept any authority means to give up reasoning.</a:t>
            </a:r>
            <a:endParaRPr lang="cs-CZ" dirty="0"/>
          </a:p>
          <a:p>
            <a:r>
              <a:rPr lang="en-GB" dirty="0"/>
              <a:t>Gadamer goes against this view: it cannot be said that </a:t>
            </a:r>
            <a:r>
              <a:rPr lang="cs-CZ" dirty="0" err="1"/>
              <a:t>the</a:t>
            </a:r>
            <a:r>
              <a:rPr lang="cs-CZ" dirty="0"/>
              <a:t> </a:t>
            </a:r>
            <a:r>
              <a:rPr lang="en-GB" dirty="0"/>
              <a:t>acceptance of authority is based on abdication of reason.</a:t>
            </a:r>
            <a:endParaRPr lang="cs-CZ" dirty="0"/>
          </a:p>
          <a:p>
            <a:endParaRPr lang="cs-CZ" dirty="0"/>
          </a:p>
        </p:txBody>
      </p:sp>
    </p:spTree>
    <p:extLst>
      <p:ext uri="{BB962C8B-B14F-4D97-AF65-F5344CB8AC3E}">
        <p14:creationId xmlns:p14="http://schemas.microsoft.com/office/powerpoint/2010/main" val="4245754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167B4843-8E98-4E22-A4E7-E9A5776FAF54}"/>
              </a:ext>
            </a:extLst>
          </p:cNvPr>
          <p:cNvSpPr>
            <a:spLocks noGrp="1"/>
          </p:cNvSpPr>
          <p:nvPr>
            <p:ph idx="1"/>
          </p:nvPr>
        </p:nvSpPr>
        <p:spPr>
          <a:xfrm>
            <a:off x="457200" y="260648"/>
            <a:ext cx="8229600" cy="5865515"/>
          </a:xfrm>
        </p:spPr>
        <p:txBody>
          <a:bodyPr>
            <a:normAutofit lnSpcReduction="10000"/>
          </a:bodyPr>
          <a:lstStyle/>
          <a:p>
            <a:r>
              <a:rPr lang="en-GB" u="sng" dirty="0"/>
              <a:t>Authority</a:t>
            </a:r>
            <a:r>
              <a:rPr lang="en-GB" dirty="0"/>
              <a:t> = someone (or something) who has better insight and therefore we accept him. We rely on his judgment, not by reason, but rather by emotion. Authority cannot be avoided. There is no such a rationalist who could consistently reject all authorities and pursue only the rules of reason.</a:t>
            </a:r>
            <a:endParaRPr lang="cs-CZ" dirty="0"/>
          </a:p>
          <a:p>
            <a:r>
              <a:rPr lang="en-GB" dirty="0"/>
              <a:t>An example of the authority one cannot avoid and by which one is fundamentally delimited is </a:t>
            </a:r>
            <a:r>
              <a:rPr lang="en-GB" b="1" dirty="0"/>
              <a:t>TRADITION</a:t>
            </a:r>
            <a:r>
              <a:rPr lang="en-GB" dirty="0"/>
              <a:t>. </a:t>
            </a:r>
            <a:endParaRPr lang="cs-CZ" dirty="0"/>
          </a:p>
          <a:p>
            <a:pPr lvl="1"/>
            <a:r>
              <a:rPr lang="en-GB" dirty="0"/>
              <a:t>E.g. language, education, habits: by means of</a:t>
            </a:r>
            <a:r>
              <a:rPr lang="cs-CZ" dirty="0"/>
              <a:t> these </a:t>
            </a:r>
            <a:r>
              <a:rPr lang="cs-CZ" dirty="0" err="1"/>
              <a:t>phenomena</a:t>
            </a:r>
            <a:r>
              <a:rPr lang="cs-CZ" dirty="0"/>
              <a:t> </a:t>
            </a:r>
            <a:r>
              <a:rPr lang="en-GB" dirty="0"/>
              <a:t>we perceive and think the world.</a:t>
            </a:r>
            <a:endParaRPr lang="cs-CZ" dirty="0"/>
          </a:p>
          <a:p>
            <a:endParaRPr lang="cs-CZ" dirty="0"/>
          </a:p>
          <a:p>
            <a:endParaRPr lang="cs-CZ" dirty="0"/>
          </a:p>
        </p:txBody>
      </p:sp>
    </p:spTree>
    <p:extLst>
      <p:ext uri="{BB962C8B-B14F-4D97-AF65-F5344CB8AC3E}">
        <p14:creationId xmlns:p14="http://schemas.microsoft.com/office/powerpoint/2010/main" val="42882820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BB8BA0D-DC53-4AB8-974E-2EAC9E45397E}"/>
              </a:ext>
            </a:extLst>
          </p:cNvPr>
          <p:cNvSpPr>
            <a:spLocks noGrp="1"/>
          </p:cNvSpPr>
          <p:nvPr>
            <p:ph type="title"/>
          </p:nvPr>
        </p:nvSpPr>
        <p:spPr/>
        <p:txBody>
          <a:bodyPr/>
          <a:lstStyle/>
          <a:p>
            <a:r>
              <a:rPr lang="en-GB" b="1" dirty="0"/>
              <a:t>Tradition</a:t>
            </a:r>
            <a:endParaRPr lang="cs-CZ" b="1" dirty="0"/>
          </a:p>
        </p:txBody>
      </p:sp>
      <p:sp>
        <p:nvSpPr>
          <p:cNvPr id="3" name="Zástupný obsah 2">
            <a:extLst>
              <a:ext uri="{FF2B5EF4-FFF2-40B4-BE49-F238E27FC236}">
                <a16:creationId xmlns:a16="http://schemas.microsoft.com/office/drawing/2014/main" id="{F02D4D76-DE6C-4FDB-8B78-9F6CA70E174C}"/>
              </a:ext>
            </a:extLst>
          </p:cNvPr>
          <p:cNvSpPr>
            <a:spLocks noGrp="1"/>
          </p:cNvSpPr>
          <p:nvPr>
            <p:ph idx="1"/>
          </p:nvPr>
        </p:nvSpPr>
        <p:spPr/>
        <p:txBody>
          <a:bodyPr>
            <a:normAutofit/>
          </a:bodyPr>
          <a:lstStyle/>
          <a:p>
            <a:pPr lvl="1"/>
            <a:r>
              <a:rPr lang="en-GB" dirty="0"/>
              <a:t>is a nameless authority which is valid without justification; </a:t>
            </a:r>
            <a:endParaRPr lang="cs-CZ" dirty="0"/>
          </a:p>
          <a:p>
            <a:pPr lvl="1"/>
            <a:r>
              <a:rPr lang="en-GB" dirty="0"/>
              <a:t>retains its legitimacy beyond rational reasons and largely determines our creations and </a:t>
            </a:r>
            <a:r>
              <a:rPr lang="en-GB" dirty="0" err="1"/>
              <a:t>behaviors</a:t>
            </a:r>
            <a:r>
              <a:rPr lang="cs-CZ" dirty="0"/>
              <a:t>;</a:t>
            </a:r>
          </a:p>
          <a:p>
            <a:pPr lvl="1"/>
            <a:r>
              <a:rPr lang="en-GB" dirty="0"/>
              <a:t>rarely disappears completely. Most often, it is preserved in the further historical process of other periods of time. Every culture makes use of tradition and develops itself due to tradition (× utopias – absolute cut off  from traditions)</a:t>
            </a:r>
            <a:endParaRPr lang="cs-CZ" dirty="0"/>
          </a:p>
          <a:p>
            <a:endParaRPr lang="cs-CZ" dirty="0"/>
          </a:p>
        </p:txBody>
      </p:sp>
    </p:spTree>
    <p:extLst>
      <p:ext uri="{BB962C8B-B14F-4D97-AF65-F5344CB8AC3E}">
        <p14:creationId xmlns:p14="http://schemas.microsoft.com/office/powerpoint/2010/main" val="288729641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A40BE045-9ADD-40C8-ADA4-EE93408D9382}"/>
              </a:ext>
            </a:extLst>
          </p:cNvPr>
          <p:cNvSpPr>
            <a:spLocks noGrp="1"/>
          </p:cNvSpPr>
          <p:nvPr>
            <p:ph idx="1"/>
          </p:nvPr>
        </p:nvSpPr>
        <p:spPr>
          <a:xfrm>
            <a:off x="457200" y="1052736"/>
            <a:ext cx="8229600" cy="5073427"/>
          </a:xfrm>
        </p:spPr>
        <p:txBody>
          <a:bodyPr/>
          <a:lstStyle/>
          <a:p>
            <a:r>
              <a:rPr lang="en-GB" dirty="0"/>
              <a:t>Hermeneutic</a:t>
            </a:r>
            <a:r>
              <a:rPr lang="cs-CZ" dirty="0"/>
              <a:t> a</a:t>
            </a:r>
            <a:r>
              <a:rPr lang="en-GB" dirty="0" err="1"/>
              <a:t>wareness</a:t>
            </a:r>
            <a:r>
              <a:rPr lang="en-GB" dirty="0"/>
              <a:t> of the fact that we always dwell in some tradition(s). If we deal with texts from another historic era, if we try to understand them, we must take into account our own tradition. </a:t>
            </a:r>
            <a:endParaRPr lang="cs-CZ" dirty="0"/>
          </a:p>
          <a:p>
            <a:r>
              <a:rPr lang="en-GB" dirty="0"/>
              <a:t>When reading a foreign text, we can better understand our own tradition we belong to.</a:t>
            </a:r>
            <a:endParaRPr lang="cs-CZ" dirty="0"/>
          </a:p>
          <a:p>
            <a:endParaRPr lang="cs-CZ" dirty="0"/>
          </a:p>
        </p:txBody>
      </p:sp>
    </p:spTree>
    <p:extLst>
      <p:ext uri="{BB962C8B-B14F-4D97-AF65-F5344CB8AC3E}">
        <p14:creationId xmlns:p14="http://schemas.microsoft.com/office/powerpoint/2010/main" val="364082248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464E98E-1D2D-48FF-9C30-9E12BEAB2D41}"/>
              </a:ext>
            </a:extLst>
          </p:cNvPr>
          <p:cNvSpPr>
            <a:spLocks noGrp="1"/>
          </p:cNvSpPr>
          <p:nvPr>
            <p:ph type="title"/>
          </p:nvPr>
        </p:nvSpPr>
        <p:spPr>
          <a:xfrm>
            <a:off x="457200" y="274638"/>
            <a:ext cx="8229600" cy="1714202"/>
          </a:xfrm>
        </p:spPr>
        <p:txBody>
          <a:bodyPr>
            <a:normAutofit fontScale="90000"/>
          </a:bodyPr>
          <a:lstStyle/>
          <a:p>
            <a:r>
              <a:rPr lang="en-GB" dirty="0"/>
              <a:t>Gadamerian comparison of the tradition of </a:t>
            </a:r>
            <a:br>
              <a:rPr lang="cs-CZ" dirty="0"/>
            </a:br>
            <a:r>
              <a:rPr lang="en-GB" dirty="0"/>
              <a:t>human and natural sciences</a:t>
            </a:r>
            <a:endParaRPr lang="cs-CZ" dirty="0"/>
          </a:p>
        </p:txBody>
      </p:sp>
      <p:sp>
        <p:nvSpPr>
          <p:cNvPr id="3" name="Zástupný obsah 2">
            <a:extLst>
              <a:ext uri="{FF2B5EF4-FFF2-40B4-BE49-F238E27FC236}">
                <a16:creationId xmlns:a16="http://schemas.microsoft.com/office/drawing/2014/main" id="{6E353F94-F575-4877-9429-8B9158C381C1}"/>
              </a:ext>
            </a:extLst>
          </p:cNvPr>
          <p:cNvSpPr>
            <a:spLocks noGrp="1"/>
          </p:cNvSpPr>
          <p:nvPr>
            <p:ph idx="1"/>
          </p:nvPr>
        </p:nvSpPr>
        <p:spPr>
          <a:xfrm>
            <a:off x="457200" y="2204864"/>
            <a:ext cx="8229600" cy="3921299"/>
          </a:xfrm>
        </p:spPr>
        <p:txBody>
          <a:bodyPr>
            <a:normAutofit/>
          </a:bodyPr>
          <a:lstStyle/>
          <a:p>
            <a:pPr lvl="1"/>
            <a:r>
              <a:rPr lang="cs-CZ" dirty="0"/>
              <a:t>t</a:t>
            </a:r>
            <a:r>
              <a:rPr lang="en-GB" dirty="0"/>
              <a:t>he way human sciences work is inseparable from </a:t>
            </a:r>
            <a:r>
              <a:rPr lang="cs-CZ" b="1" dirty="0" err="1"/>
              <a:t>authority</a:t>
            </a:r>
            <a:r>
              <a:rPr lang="cs-CZ" dirty="0"/>
              <a:t> and </a:t>
            </a:r>
            <a:r>
              <a:rPr lang="en-GB" b="1" dirty="0"/>
              <a:t>tradition</a:t>
            </a:r>
            <a:r>
              <a:rPr lang="en-GB" dirty="0"/>
              <a:t> </a:t>
            </a:r>
            <a:endParaRPr lang="cs-CZ" dirty="0"/>
          </a:p>
          <a:p>
            <a:pPr marL="0" indent="0">
              <a:buNone/>
            </a:pPr>
            <a:r>
              <a:rPr lang="cs-CZ" dirty="0"/>
              <a:t>		</a:t>
            </a:r>
            <a:r>
              <a:rPr lang="en-GB" dirty="0"/>
              <a:t>× </a:t>
            </a:r>
            <a:endParaRPr lang="cs-CZ" dirty="0"/>
          </a:p>
          <a:p>
            <a:pPr lvl="1"/>
            <a:r>
              <a:rPr lang="en-GB" dirty="0"/>
              <a:t>the idea of </a:t>
            </a:r>
            <a:r>
              <a:rPr lang="en-GB" b="1" dirty="0"/>
              <a:t>progress</a:t>
            </a:r>
            <a:r>
              <a:rPr lang="en-GB" dirty="0"/>
              <a:t> present in natural sciences</a:t>
            </a:r>
            <a:endParaRPr lang="cs-CZ" dirty="0"/>
          </a:p>
          <a:p>
            <a:r>
              <a:rPr lang="cs-CZ" dirty="0" err="1"/>
              <a:t>Read</a:t>
            </a:r>
            <a:r>
              <a:rPr lang="cs-CZ" dirty="0"/>
              <a:t>: </a:t>
            </a:r>
            <a:r>
              <a:rPr lang="cs-CZ" i="1" dirty="0" err="1"/>
              <a:t>Truth</a:t>
            </a:r>
            <a:r>
              <a:rPr lang="cs-CZ" i="1" dirty="0"/>
              <a:t> &amp; </a:t>
            </a:r>
            <a:r>
              <a:rPr lang="cs-CZ" i="1" dirty="0" err="1"/>
              <a:t>Method</a:t>
            </a:r>
            <a:r>
              <a:rPr lang="cs-CZ" dirty="0"/>
              <a:t>, p. 283-285.</a:t>
            </a:r>
          </a:p>
          <a:p>
            <a:r>
              <a:rPr lang="en-GB" dirty="0"/>
              <a:t>Cf. Thomas S. Kuhn, </a:t>
            </a:r>
            <a:r>
              <a:rPr lang="en-GB" i="1" dirty="0"/>
              <a:t>Structure of Scientific Revolutions</a:t>
            </a:r>
            <a:r>
              <a:rPr lang="cs-CZ" dirty="0"/>
              <a:t>, Chicago </a:t>
            </a:r>
            <a:r>
              <a:rPr lang="cs-CZ" dirty="0" err="1"/>
              <a:t>Press</a:t>
            </a:r>
            <a:r>
              <a:rPr lang="cs-CZ" dirty="0"/>
              <a:t> 1962.</a:t>
            </a:r>
          </a:p>
          <a:p>
            <a:endParaRPr lang="cs-CZ" dirty="0"/>
          </a:p>
          <a:p>
            <a:endParaRPr lang="cs-CZ" dirty="0"/>
          </a:p>
        </p:txBody>
      </p:sp>
    </p:spTree>
    <p:extLst>
      <p:ext uri="{BB962C8B-B14F-4D97-AF65-F5344CB8AC3E}">
        <p14:creationId xmlns:p14="http://schemas.microsoft.com/office/powerpoint/2010/main" val="294030481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906EAD08-878D-4EF5-A0B4-0DCCEAA335BC}"/>
              </a:ext>
            </a:extLst>
          </p:cNvPr>
          <p:cNvSpPr>
            <a:spLocks noGrp="1"/>
          </p:cNvSpPr>
          <p:nvPr>
            <p:ph idx="1"/>
          </p:nvPr>
        </p:nvSpPr>
        <p:spPr>
          <a:xfrm>
            <a:off x="457200" y="476672"/>
            <a:ext cx="8229600" cy="5649491"/>
          </a:xfrm>
        </p:spPr>
        <p:txBody>
          <a:bodyPr/>
          <a:lstStyle/>
          <a:p>
            <a:endParaRPr lang="cs-CZ" b="1" dirty="0"/>
          </a:p>
          <a:p>
            <a:endParaRPr lang="cs-CZ" b="1" dirty="0"/>
          </a:p>
          <a:p>
            <a:endParaRPr lang="cs-CZ" b="1" dirty="0"/>
          </a:p>
          <a:p>
            <a:pPr marL="0" indent="0">
              <a:buNone/>
            </a:pPr>
            <a:r>
              <a:rPr lang="cs-CZ" b="1" dirty="0"/>
              <a:t>	</a:t>
            </a:r>
            <a:r>
              <a:rPr lang="cs-CZ" b="1" dirty="0" err="1"/>
              <a:t>Read</a:t>
            </a:r>
            <a:r>
              <a:rPr lang="cs-CZ" b="1" dirty="0"/>
              <a:t>: H.-G. </a:t>
            </a:r>
            <a:r>
              <a:rPr lang="cs-CZ" b="1" dirty="0" err="1"/>
              <a:t>Gadamer</a:t>
            </a:r>
            <a:r>
              <a:rPr lang="cs-CZ" b="1" dirty="0"/>
              <a:t>, </a:t>
            </a:r>
            <a:r>
              <a:rPr lang="cs-CZ" dirty="0" err="1"/>
              <a:t>The</a:t>
            </a:r>
            <a:r>
              <a:rPr lang="cs-CZ" dirty="0"/>
              <a:t> </a:t>
            </a:r>
            <a:r>
              <a:rPr lang="cs-CZ" dirty="0" err="1"/>
              <a:t>Rehabilitation</a:t>
            </a:r>
            <a:r>
              <a:rPr lang="cs-CZ" dirty="0"/>
              <a:t> </a:t>
            </a:r>
          </a:p>
          <a:p>
            <a:pPr marL="0" indent="0">
              <a:buNone/>
            </a:pPr>
            <a:r>
              <a:rPr lang="cs-CZ" dirty="0"/>
              <a:t>	</a:t>
            </a:r>
            <a:r>
              <a:rPr lang="cs-CZ" dirty="0" err="1"/>
              <a:t>of</a:t>
            </a:r>
            <a:r>
              <a:rPr lang="cs-CZ" dirty="0"/>
              <a:t> </a:t>
            </a:r>
            <a:r>
              <a:rPr lang="cs-CZ" dirty="0" err="1"/>
              <a:t>Authority</a:t>
            </a:r>
            <a:r>
              <a:rPr lang="cs-CZ" dirty="0"/>
              <a:t> and </a:t>
            </a:r>
            <a:r>
              <a:rPr lang="cs-CZ" dirty="0" err="1"/>
              <a:t>Tradition</a:t>
            </a:r>
            <a:r>
              <a:rPr lang="cs-CZ" dirty="0"/>
              <a:t>, in </a:t>
            </a:r>
            <a:r>
              <a:rPr lang="cs-CZ" i="1" dirty="0" err="1"/>
              <a:t>Truth</a:t>
            </a:r>
            <a:r>
              <a:rPr lang="cs-CZ" i="1" dirty="0"/>
              <a:t> and </a:t>
            </a:r>
          </a:p>
          <a:p>
            <a:pPr marL="0" indent="0">
              <a:buNone/>
            </a:pPr>
            <a:r>
              <a:rPr lang="cs-CZ" i="1" dirty="0"/>
              <a:t>	</a:t>
            </a:r>
            <a:r>
              <a:rPr lang="cs-CZ" i="1" dirty="0" err="1"/>
              <a:t>Method</a:t>
            </a:r>
            <a:r>
              <a:rPr lang="cs-CZ" dirty="0"/>
              <a:t>, p. 277-284.</a:t>
            </a:r>
          </a:p>
          <a:p>
            <a:endParaRPr lang="cs-CZ" dirty="0"/>
          </a:p>
        </p:txBody>
      </p:sp>
    </p:spTree>
    <p:extLst>
      <p:ext uri="{BB962C8B-B14F-4D97-AF65-F5344CB8AC3E}">
        <p14:creationId xmlns:p14="http://schemas.microsoft.com/office/powerpoint/2010/main" val="27823290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B7C496E-3E3F-4655-8146-2CBE8FBE8814}"/>
              </a:ext>
            </a:extLst>
          </p:cNvPr>
          <p:cNvSpPr>
            <a:spLocks noGrp="1"/>
          </p:cNvSpPr>
          <p:nvPr>
            <p:ph type="title"/>
          </p:nvPr>
        </p:nvSpPr>
        <p:spPr/>
        <p:txBody>
          <a:bodyPr>
            <a:normAutofit fontScale="90000"/>
          </a:bodyPr>
          <a:lstStyle/>
          <a:p>
            <a:r>
              <a:rPr lang="en-GB" dirty="0"/>
              <a:t>Recapitulation of </a:t>
            </a:r>
            <a:br>
              <a:rPr lang="cs-CZ" dirty="0"/>
            </a:br>
            <a:r>
              <a:rPr lang="en-GB" dirty="0"/>
              <a:t>the previous 5</a:t>
            </a:r>
            <a:r>
              <a:rPr lang="en-GB" baseline="30000" dirty="0"/>
              <a:t>th</a:t>
            </a:r>
            <a:r>
              <a:rPr lang="en-GB" dirty="0"/>
              <a:t> and 6</a:t>
            </a:r>
            <a:r>
              <a:rPr lang="en-GB" baseline="30000" dirty="0"/>
              <a:t>th</a:t>
            </a:r>
            <a:r>
              <a:rPr lang="en-GB" dirty="0"/>
              <a:t> lectures</a:t>
            </a:r>
            <a:endParaRPr lang="cs-CZ" dirty="0"/>
          </a:p>
        </p:txBody>
      </p:sp>
      <p:sp>
        <p:nvSpPr>
          <p:cNvPr id="3" name="Zástupný obsah 2">
            <a:extLst>
              <a:ext uri="{FF2B5EF4-FFF2-40B4-BE49-F238E27FC236}">
                <a16:creationId xmlns:a16="http://schemas.microsoft.com/office/drawing/2014/main" id="{44696788-7596-4C50-8DAA-1A334D57F791}"/>
              </a:ext>
            </a:extLst>
          </p:cNvPr>
          <p:cNvSpPr>
            <a:spLocks noGrp="1"/>
          </p:cNvSpPr>
          <p:nvPr>
            <p:ph idx="1"/>
          </p:nvPr>
        </p:nvSpPr>
        <p:spPr/>
        <p:txBody>
          <a:bodyPr>
            <a:normAutofit/>
          </a:bodyPr>
          <a:lstStyle/>
          <a:p>
            <a:r>
              <a:rPr lang="en-GB" dirty="0"/>
              <a:t>1. The problem of method </a:t>
            </a:r>
            <a:endParaRPr lang="cs-CZ" dirty="0"/>
          </a:p>
          <a:p>
            <a:pPr lvl="2"/>
            <a:r>
              <a:rPr lang="en-GB" dirty="0"/>
              <a:t>critique of preceding attempts of methodology of human sciences. </a:t>
            </a:r>
            <a:endParaRPr lang="cs-CZ" dirty="0"/>
          </a:p>
          <a:p>
            <a:pPr lvl="2"/>
            <a:r>
              <a:rPr lang="en-GB" dirty="0"/>
              <a:t>better way is to proceed </a:t>
            </a:r>
            <a:r>
              <a:rPr lang="cs-CZ" dirty="0" err="1"/>
              <a:t>from</a:t>
            </a:r>
            <a:r>
              <a:rPr lang="en-GB" dirty="0"/>
              <a:t> the humanist tradition than </a:t>
            </a:r>
            <a:r>
              <a:rPr lang="cs-CZ" dirty="0"/>
              <a:t>	</a:t>
            </a:r>
            <a:r>
              <a:rPr lang="cs-CZ" dirty="0" err="1"/>
              <a:t>from</a:t>
            </a:r>
            <a:r>
              <a:rPr lang="en-GB" dirty="0"/>
              <a:t> epistemological methodology</a:t>
            </a:r>
            <a:endParaRPr lang="cs-CZ" dirty="0"/>
          </a:p>
          <a:p>
            <a:pPr lvl="2"/>
            <a:r>
              <a:rPr lang="en-GB" dirty="0"/>
              <a:t>cut off from the ideal of objective sciences</a:t>
            </a:r>
            <a:endParaRPr lang="cs-CZ" dirty="0"/>
          </a:p>
          <a:p>
            <a:r>
              <a:rPr lang="en-GB" dirty="0"/>
              <a:t>2. Four concept of the humanist tradition:</a:t>
            </a:r>
            <a:endParaRPr lang="cs-CZ" dirty="0"/>
          </a:p>
          <a:p>
            <a:pPr lvl="1"/>
            <a:r>
              <a:rPr lang="en-GB" dirty="0"/>
              <a:t> </a:t>
            </a:r>
            <a:r>
              <a:rPr lang="en-GB" i="1" dirty="0" err="1"/>
              <a:t>Bildung</a:t>
            </a:r>
            <a:r>
              <a:rPr lang="en-GB" dirty="0"/>
              <a:t>, </a:t>
            </a:r>
            <a:r>
              <a:rPr lang="en-GB" i="1" dirty="0" err="1"/>
              <a:t>sensus</a:t>
            </a:r>
            <a:r>
              <a:rPr lang="en-GB" i="1" dirty="0"/>
              <a:t> </a:t>
            </a:r>
            <a:r>
              <a:rPr lang="en-GB" i="1" dirty="0" err="1"/>
              <a:t>communis</a:t>
            </a:r>
            <a:r>
              <a:rPr lang="en-GB" dirty="0"/>
              <a:t>, judgment, taste</a:t>
            </a:r>
            <a:endParaRPr lang="cs-CZ" dirty="0"/>
          </a:p>
          <a:p>
            <a:pPr lvl="1"/>
            <a:r>
              <a:rPr lang="en-GB" dirty="0"/>
              <a:t>Kantian depreciation of their cognitive value</a:t>
            </a:r>
            <a:endParaRPr lang="cs-CZ" dirty="0"/>
          </a:p>
          <a:p>
            <a:endParaRPr lang="cs-CZ" dirty="0"/>
          </a:p>
        </p:txBody>
      </p:sp>
    </p:spTree>
    <p:extLst>
      <p:ext uri="{BB962C8B-B14F-4D97-AF65-F5344CB8AC3E}">
        <p14:creationId xmlns:p14="http://schemas.microsoft.com/office/powerpoint/2010/main" val="10370588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DC8D947-319B-4B79-9199-1D141A8EF4E2}"/>
              </a:ext>
            </a:extLst>
          </p:cNvPr>
          <p:cNvSpPr>
            <a:spLocks noGrp="1"/>
          </p:cNvSpPr>
          <p:nvPr>
            <p:ph type="title"/>
          </p:nvPr>
        </p:nvSpPr>
        <p:spPr/>
        <p:txBody>
          <a:bodyPr>
            <a:normAutofit fontScale="90000"/>
          </a:bodyPr>
          <a:lstStyle/>
          <a:p>
            <a:r>
              <a:rPr lang="en-GB" b="1" dirty="0"/>
              <a:t>Elements of a theory </a:t>
            </a:r>
            <a:br>
              <a:rPr lang="cs-CZ" b="1" dirty="0"/>
            </a:br>
            <a:r>
              <a:rPr lang="en-GB" b="1" dirty="0"/>
              <a:t>of hermeneutic experience</a:t>
            </a:r>
            <a:endParaRPr lang="cs-CZ" dirty="0"/>
          </a:p>
        </p:txBody>
      </p:sp>
      <p:sp>
        <p:nvSpPr>
          <p:cNvPr id="3" name="Zástupný obsah 2">
            <a:extLst>
              <a:ext uri="{FF2B5EF4-FFF2-40B4-BE49-F238E27FC236}">
                <a16:creationId xmlns:a16="http://schemas.microsoft.com/office/drawing/2014/main" id="{A9808B2D-585C-46B7-8CA9-F446172ED20E}"/>
              </a:ext>
            </a:extLst>
          </p:cNvPr>
          <p:cNvSpPr>
            <a:spLocks noGrp="1"/>
          </p:cNvSpPr>
          <p:nvPr>
            <p:ph idx="1"/>
          </p:nvPr>
        </p:nvSpPr>
        <p:spPr/>
        <p:txBody>
          <a:bodyPr/>
          <a:lstStyle/>
          <a:p>
            <a:r>
              <a:rPr lang="en-GB" dirty="0"/>
              <a:t>See: H.-G. Gadamer, </a:t>
            </a:r>
            <a:r>
              <a:rPr lang="en-GB" i="1" dirty="0"/>
              <a:t>Truth &amp; Method</a:t>
            </a:r>
            <a:r>
              <a:rPr lang="en-GB" dirty="0"/>
              <a:t>, p. 267-306.</a:t>
            </a:r>
            <a:endParaRPr lang="cs-CZ" dirty="0"/>
          </a:p>
          <a:p>
            <a:r>
              <a:rPr lang="cs-CZ" dirty="0"/>
              <a:t>T</a:t>
            </a:r>
            <a:r>
              <a:rPr lang="en-GB" dirty="0" err="1"/>
              <a:t>hree</a:t>
            </a:r>
            <a:r>
              <a:rPr lang="en-GB" dirty="0"/>
              <a:t> main concepts constituting the “conditions of possibility” of hermeneutic experience</a:t>
            </a:r>
            <a:r>
              <a:rPr lang="cs-CZ" dirty="0"/>
              <a:t>,</a:t>
            </a:r>
            <a:r>
              <a:rPr lang="en-GB" dirty="0"/>
              <a:t> </a:t>
            </a:r>
            <a:r>
              <a:rPr lang="en-GB" dirty="0" err="1"/>
              <a:t>th</a:t>
            </a:r>
            <a:r>
              <a:rPr lang="cs-CZ" dirty="0"/>
              <a:t>re</a:t>
            </a:r>
            <a:r>
              <a:rPr lang="en-GB" dirty="0"/>
              <a:t>e factors accompanying every experience which has a hermeneutic character.</a:t>
            </a:r>
            <a:endParaRPr lang="cs-CZ" dirty="0"/>
          </a:p>
          <a:p>
            <a:endParaRPr lang="cs-CZ" dirty="0"/>
          </a:p>
        </p:txBody>
      </p:sp>
    </p:spTree>
    <p:extLst>
      <p:ext uri="{BB962C8B-B14F-4D97-AF65-F5344CB8AC3E}">
        <p14:creationId xmlns:p14="http://schemas.microsoft.com/office/powerpoint/2010/main" val="14670950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885F773-7EE7-4B11-9A33-3549E643409D}"/>
              </a:ext>
            </a:extLst>
          </p:cNvPr>
          <p:cNvSpPr>
            <a:spLocks noGrp="1"/>
          </p:cNvSpPr>
          <p:nvPr>
            <p:ph type="title"/>
          </p:nvPr>
        </p:nvSpPr>
        <p:spPr/>
        <p:txBody>
          <a:bodyPr>
            <a:normAutofit fontScale="90000"/>
          </a:bodyPr>
          <a:lstStyle/>
          <a:p>
            <a:r>
              <a:rPr lang="en-GB" b="1" dirty="0"/>
              <a:t>1. Prejudices as conditions of understanding</a:t>
            </a:r>
            <a:endParaRPr lang="cs-CZ" dirty="0"/>
          </a:p>
        </p:txBody>
      </p:sp>
      <p:sp>
        <p:nvSpPr>
          <p:cNvPr id="3" name="Zástupný obsah 2">
            <a:extLst>
              <a:ext uri="{FF2B5EF4-FFF2-40B4-BE49-F238E27FC236}">
                <a16:creationId xmlns:a16="http://schemas.microsoft.com/office/drawing/2014/main" id="{4A24A48F-7DC1-41C8-B199-2CE4F812C459}"/>
              </a:ext>
            </a:extLst>
          </p:cNvPr>
          <p:cNvSpPr>
            <a:spLocks noGrp="1"/>
          </p:cNvSpPr>
          <p:nvPr>
            <p:ph idx="1"/>
          </p:nvPr>
        </p:nvSpPr>
        <p:spPr/>
        <p:txBody>
          <a:bodyPr>
            <a:normAutofit fontScale="92500" lnSpcReduction="10000"/>
          </a:bodyPr>
          <a:lstStyle/>
          <a:p>
            <a:r>
              <a:rPr lang="en-GB" dirty="0"/>
              <a:t>In executing hermeneutic experience, an interpreter should not seek “neutrality” (approach of objectivist sciences, a kind of ‘extinction of one’s self’). But he should be aware of and make aware of his own fore-structure of understanding, i.e. his prejudices. </a:t>
            </a:r>
            <a:endParaRPr lang="cs-CZ" dirty="0"/>
          </a:p>
          <a:p>
            <a:r>
              <a:rPr lang="cs-CZ" dirty="0"/>
              <a:t>I</a:t>
            </a:r>
            <a:r>
              <a:rPr lang="en-GB" dirty="0"/>
              <a:t>n contrast to traditional approach, Gadamer argues that one should not remove one’s prejudices (pre-opinions) from one’s way but realize them and take them into account</a:t>
            </a:r>
            <a:r>
              <a:rPr lang="cs-CZ" dirty="0"/>
              <a:t>.</a:t>
            </a:r>
          </a:p>
          <a:p>
            <a:endParaRPr lang="cs-CZ" dirty="0"/>
          </a:p>
        </p:txBody>
      </p:sp>
    </p:spTree>
    <p:extLst>
      <p:ext uri="{BB962C8B-B14F-4D97-AF65-F5344CB8AC3E}">
        <p14:creationId xmlns:p14="http://schemas.microsoft.com/office/powerpoint/2010/main" val="16475843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324A9A90-545C-429F-8356-8516771C6E36}"/>
              </a:ext>
            </a:extLst>
          </p:cNvPr>
          <p:cNvSpPr>
            <a:spLocks noGrp="1"/>
          </p:cNvSpPr>
          <p:nvPr>
            <p:ph idx="1"/>
          </p:nvPr>
        </p:nvSpPr>
        <p:spPr>
          <a:xfrm>
            <a:off x="457200" y="404664"/>
            <a:ext cx="8229600" cy="5721499"/>
          </a:xfrm>
        </p:spPr>
        <p:txBody>
          <a:bodyPr>
            <a:normAutofit fontScale="92500"/>
          </a:bodyPr>
          <a:lstStyle/>
          <a:p>
            <a:r>
              <a:rPr lang="en-GB" dirty="0"/>
              <a:t>“The important thing is to be aware of one's own bias, so that the text can present itself in all its otherness and thus assert its own truth against one's own fore-meanings. (…) understanding will be concerned not merely to form anticipatory ideas, but to make them conscious, so as to check them and thus acquire right understanding from the things themselves. This is what Heidegger means when he talks about making our scientific theme ‘secure’ by deriving our fore-having, fore</a:t>
            </a:r>
            <a:r>
              <a:rPr lang="cs-CZ" dirty="0"/>
              <a:t>-</a:t>
            </a:r>
            <a:r>
              <a:rPr lang="en-GB" dirty="0"/>
              <a:t>sight and fore-conception from the things themselves”, </a:t>
            </a:r>
            <a:r>
              <a:rPr lang="en-GB" i="1" dirty="0"/>
              <a:t>W&amp;M</a:t>
            </a:r>
            <a:r>
              <a:rPr lang="en-GB" dirty="0"/>
              <a:t>, p. 272</a:t>
            </a:r>
            <a:endParaRPr lang="cs-CZ" dirty="0"/>
          </a:p>
        </p:txBody>
      </p:sp>
    </p:spTree>
    <p:extLst>
      <p:ext uri="{BB962C8B-B14F-4D97-AF65-F5344CB8AC3E}">
        <p14:creationId xmlns:p14="http://schemas.microsoft.com/office/powerpoint/2010/main" val="21217760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47C0C0DD-2F0F-4527-9F1F-7DB618CB4AE5}"/>
              </a:ext>
            </a:extLst>
          </p:cNvPr>
          <p:cNvSpPr>
            <a:spLocks noGrp="1"/>
          </p:cNvSpPr>
          <p:nvPr>
            <p:ph idx="1"/>
          </p:nvPr>
        </p:nvSpPr>
        <p:spPr>
          <a:xfrm>
            <a:off x="457200" y="548680"/>
            <a:ext cx="8229600" cy="5577483"/>
          </a:xfrm>
        </p:spPr>
        <p:txBody>
          <a:bodyPr>
            <a:normAutofit/>
          </a:bodyPr>
          <a:lstStyle/>
          <a:p>
            <a:endParaRPr lang="cs-CZ" dirty="0"/>
          </a:p>
          <a:p>
            <a:pPr marL="0" indent="0">
              <a:buNone/>
            </a:pPr>
            <a:endParaRPr lang="cs-CZ" dirty="0"/>
          </a:p>
          <a:p>
            <a:pPr marL="0" indent="0">
              <a:buNone/>
            </a:pPr>
            <a:r>
              <a:rPr lang="cs-CZ" dirty="0"/>
              <a:t> 	   </a:t>
            </a:r>
            <a:r>
              <a:rPr lang="en-GB" sz="4400" u="sng" dirty="0"/>
              <a:t>A historical justification</a:t>
            </a:r>
            <a:endParaRPr lang="cs-CZ" sz="4400" dirty="0"/>
          </a:p>
          <a:p>
            <a:endParaRPr lang="cs-CZ" dirty="0"/>
          </a:p>
          <a:p>
            <a:pPr marL="0" indent="0">
              <a:buNone/>
            </a:pPr>
            <a:r>
              <a:rPr lang="cs-CZ" dirty="0"/>
              <a:t>	</a:t>
            </a:r>
          </a:p>
        </p:txBody>
      </p:sp>
    </p:spTree>
    <p:extLst>
      <p:ext uri="{BB962C8B-B14F-4D97-AF65-F5344CB8AC3E}">
        <p14:creationId xmlns:p14="http://schemas.microsoft.com/office/powerpoint/2010/main" val="13231617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9630976-DA4F-48E1-A740-5CD509725113}"/>
              </a:ext>
            </a:extLst>
          </p:cNvPr>
          <p:cNvSpPr>
            <a:spLocks noGrp="1"/>
          </p:cNvSpPr>
          <p:nvPr>
            <p:ph type="title"/>
          </p:nvPr>
        </p:nvSpPr>
        <p:spPr/>
        <p:txBody>
          <a:bodyPr/>
          <a:lstStyle/>
          <a:p>
            <a:r>
              <a:rPr lang="en-GB" dirty="0"/>
              <a:t>(1) </a:t>
            </a:r>
            <a:r>
              <a:rPr lang="en-GB" b="1" dirty="0"/>
              <a:t>The </a:t>
            </a:r>
            <a:r>
              <a:rPr lang="cs-CZ" b="1" dirty="0"/>
              <a:t>E</a:t>
            </a:r>
            <a:r>
              <a:rPr lang="en-GB" b="1" dirty="0" err="1"/>
              <a:t>nlightenment</a:t>
            </a:r>
            <a:endParaRPr lang="cs-CZ" dirty="0"/>
          </a:p>
        </p:txBody>
      </p:sp>
      <p:sp>
        <p:nvSpPr>
          <p:cNvPr id="3" name="Zástupný obsah 2">
            <a:extLst>
              <a:ext uri="{FF2B5EF4-FFF2-40B4-BE49-F238E27FC236}">
                <a16:creationId xmlns:a16="http://schemas.microsoft.com/office/drawing/2014/main" id="{C7081DED-9D18-4897-BD36-69D9334AFAE1}"/>
              </a:ext>
            </a:extLst>
          </p:cNvPr>
          <p:cNvSpPr>
            <a:spLocks noGrp="1"/>
          </p:cNvSpPr>
          <p:nvPr>
            <p:ph idx="1"/>
          </p:nvPr>
        </p:nvSpPr>
        <p:spPr>
          <a:xfrm>
            <a:off x="457200" y="1268760"/>
            <a:ext cx="8229600" cy="5314602"/>
          </a:xfrm>
        </p:spPr>
        <p:txBody>
          <a:bodyPr>
            <a:normAutofit fontScale="92500" lnSpcReduction="10000"/>
          </a:bodyPr>
          <a:lstStyle/>
          <a:p>
            <a:pPr lvl="1"/>
            <a:r>
              <a:rPr lang="en-GB" sz="3200" dirty="0"/>
              <a:t>The concept of the “prejudice” gained its</a:t>
            </a:r>
            <a:r>
              <a:rPr lang="cs-CZ" sz="3200" dirty="0"/>
              <a:t> n</a:t>
            </a:r>
            <a:r>
              <a:rPr lang="en-GB" sz="3200" dirty="0" err="1"/>
              <a:t>egative</a:t>
            </a:r>
            <a:r>
              <a:rPr lang="en-GB" sz="3200" dirty="0"/>
              <a:t> meaning not before the modern</a:t>
            </a:r>
            <a:r>
              <a:rPr lang="cs-CZ" sz="3200" dirty="0"/>
              <a:t> t</a:t>
            </a:r>
            <a:r>
              <a:rPr lang="en-GB" sz="3200" dirty="0" err="1"/>
              <a:t>imes</a:t>
            </a:r>
            <a:r>
              <a:rPr lang="cs-CZ" sz="3200" dirty="0"/>
              <a:t>.</a:t>
            </a:r>
          </a:p>
          <a:p>
            <a:pPr lvl="1"/>
            <a:r>
              <a:rPr lang="en-GB" sz="3200" dirty="0"/>
              <a:t>Era in which no other meaning of the “prejudice” than that of “unfounded claim” was adopted. </a:t>
            </a:r>
            <a:endParaRPr lang="cs-CZ" sz="3200" dirty="0"/>
          </a:p>
          <a:p>
            <a:pPr lvl="1"/>
            <a:r>
              <a:rPr lang="en-GB" sz="3200" dirty="0"/>
              <a:t>A general tendency of the </a:t>
            </a:r>
            <a:r>
              <a:rPr lang="cs-CZ" sz="3200" dirty="0"/>
              <a:t>E</a:t>
            </a:r>
            <a:r>
              <a:rPr lang="en-GB" sz="3200" dirty="0" err="1"/>
              <a:t>nlightenment</a:t>
            </a:r>
            <a:r>
              <a:rPr lang="en-GB" sz="3200" dirty="0"/>
              <a:t> is to accept no authority and to decide everything before the judgment seat of reason. </a:t>
            </a:r>
            <a:endParaRPr lang="cs-CZ" sz="3200" dirty="0"/>
          </a:p>
          <a:p>
            <a:pPr lvl="1"/>
            <a:r>
              <a:rPr lang="en-GB" sz="3200" dirty="0"/>
              <a:t>The critique of </a:t>
            </a:r>
            <a:r>
              <a:rPr lang="en-GB" sz="3200" u="sng" dirty="0"/>
              <a:t>religion</a:t>
            </a:r>
            <a:r>
              <a:rPr lang="en-GB" sz="3200" dirty="0"/>
              <a:t> and </a:t>
            </a:r>
            <a:r>
              <a:rPr lang="en-GB" sz="3200" u="sng" dirty="0"/>
              <a:t>Scripture</a:t>
            </a:r>
            <a:r>
              <a:rPr lang="en-GB" sz="3200" dirty="0"/>
              <a:t>. </a:t>
            </a:r>
            <a:endParaRPr lang="cs-CZ" sz="3200" dirty="0"/>
          </a:p>
          <a:p>
            <a:pPr lvl="1"/>
            <a:r>
              <a:rPr lang="en-GB" sz="3200" dirty="0"/>
              <a:t>Against the authority and dogmas.</a:t>
            </a:r>
            <a:endParaRPr lang="cs-CZ" sz="3200" dirty="0"/>
          </a:p>
          <a:p>
            <a:endParaRPr lang="cs-CZ" dirty="0"/>
          </a:p>
        </p:txBody>
      </p:sp>
    </p:spTree>
    <p:extLst>
      <p:ext uri="{BB962C8B-B14F-4D97-AF65-F5344CB8AC3E}">
        <p14:creationId xmlns:p14="http://schemas.microsoft.com/office/powerpoint/2010/main" val="32857422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8677B120-79C9-4139-AD34-83FAFB828D47}"/>
              </a:ext>
            </a:extLst>
          </p:cNvPr>
          <p:cNvSpPr>
            <a:spLocks noGrp="1"/>
          </p:cNvSpPr>
          <p:nvPr>
            <p:ph idx="1"/>
          </p:nvPr>
        </p:nvSpPr>
        <p:spPr>
          <a:xfrm>
            <a:off x="457200" y="476672"/>
            <a:ext cx="8229600" cy="5649491"/>
          </a:xfrm>
        </p:spPr>
        <p:txBody>
          <a:bodyPr>
            <a:normAutofit/>
          </a:bodyPr>
          <a:lstStyle/>
          <a:p>
            <a:r>
              <a:rPr lang="en-GB" u="sng" dirty="0"/>
              <a:t>The Enlightenment doctrine of prejudice</a:t>
            </a:r>
            <a:r>
              <a:rPr lang="en-GB" dirty="0"/>
              <a:t> (a basic distinction): 1. the prejudice due to human authority and 2. that due to overhastiness. </a:t>
            </a:r>
            <a:endParaRPr lang="cs-CZ" dirty="0"/>
          </a:p>
          <a:p>
            <a:pPr marL="457200" lvl="1" indent="0">
              <a:buNone/>
            </a:pPr>
            <a:r>
              <a:rPr lang="en-GB" dirty="0"/>
              <a:t>“Either the respect we have for others and their authority leads us into error, or else an overhastiness in ourselves”, p. 274.</a:t>
            </a:r>
            <a:endParaRPr lang="cs-CZ" dirty="0"/>
          </a:p>
          <a:p>
            <a:r>
              <a:rPr lang="en-GB" dirty="0"/>
              <a:t>René Descartes (1596-1650) </a:t>
            </a:r>
            <a:r>
              <a:rPr lang="cs-CZ" dirty="0"/>
              <a:t>as</a:t>
            </a:r>
            <a:r>
              <a:rPr lang="en-GB" dirty="0"/>
              <a:t> a fore-father </a:t>
            </a:r>
            <a:r>
              <a:rPr lang="cs-CZ" dirty="0" err="1"/>
              <a:t>of</a:t>
            </a:r>
            <a:r>
              <a:rPr lang="cs-CZ" dirty="0"/>
              <a:t> </a:t>
            </a:r>
            <a:r>
              <a:rPr lang="cs-CZ" dirty="0" err="1"/>
              <a:t>the</a:t>
            </a:r>
            <a:r>
              <a:rPr lang="cs-CZ" dirty="0"/>
              <a:t> </a:t>
            </a:r>
            <a:r>
              <a:rPr lang="cs-CZ" dirty="0" err="1"/>
              <a:t>Enlightenment</a:t>
            </a:r>
            <a:r>
              <a:rPr lang="cs-CZ" dirty="0"/>
              <a:t> (</a:t>
            </a:r>
            <a:r>
              <a:rPr lang="cs-CZ" dirty="0" err="1"/>
              <a:t>See</a:t>
            </a:r>
            <a:r>
              <a:rPr lang="cs-CZ" dirty="0"/>
              <a:t> 2nd </a:t>
            </a:r>
            <a:r>
              <a:rPr lang="cs-CZ" dirty="0" err="1"/>
              <a:t>lecture</a:t>
            </a:r>
            <a:r>
              <a:rPr lang="cs-CZ" dirty="0"/>
              <a:t>)</a:t>
            </a:r>
          </a:p>
          <a:p>
            <a:pPr marL="0" indent="0">
              <a:buNone/>
            </a:pPr>
            <a:endParaRPr lang="cs-CZ" dirty="0"/>
          </a:p>
          <a:p>
            <a:pPr marL="0" indent="0">
              <a:buNone/>
            </a:pPr>
            <a:endParaRPr lang="cs-CZ" dirty="0"/>
          </a:p>
          <a:p>
            <a:endParaRPr lang="cs-CZ" dirty="0"/>
          </a:p>
        </p:txBody>
      </p:sp>
    </p:spTree>
    <p:extLst>
      <p:ext uri="{BB962C8B-B14F-4D97-AF65-F5344CB8AC3E}">
        <p14:creationId xmlns:p14="http://schemas.microsoft.com/office/powerpoint/2010/main" val="3331352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A009ED4-55D5-4265-8D69-1EA3674B37FB}"/>
              </a:ext>
            </a:extLst>
          </p:cNvPr>
          <p:cNvSpPr>
            <a:spLocks noGrp="1"/>
          </p:cNvSpPr>
          <p:nvPr>
            <p:ph type="title"/>
          </p:nvPr>
        </p:nvSpPr>
        <p:spPr/>
        <p:txBody>
          <a:bodyPr/>
          <a:lstStyle/>
          <a:p>
            <a:r>
              <a:rPr lang="en-GB" dirty="0"/>
              <a:t> (2) </a:t>
            </a:r>
            <a:r>
              <a:rPr lang="en-GB" b="1" dirty="0"/>
              <a:t>The romanticism</a:t>
            </a:r>
            <a:endParaRPr lang="cs-CZ" dirty="0"/>
          </a:p>
        </p:txBody>
      </p:sp>
      <p:sp>
        <p:nvSpPr>
          <p:cNvPr id="3" name="Zástupný obsah 2">
            <a:extLst>
              <a:ext uri="{FF2B5EF4-FFF2-40B4-BE49-F238E27FC236}">
                <a16:creationId xmlns:a16="http://schemas.microsoft.com/office/drawing/2014/main" id="{0B2FB7AC-A63C-4576-9F1B-5843EB556F67}"/>
              </a:ext>
            </a:extLst>
          </p:cNvPr>
          <p:cNvSpPr>
            <a:spLocks noGrp="1"/>
          </p:cNvSpPr>
          <p:nvPr>
            <p:ph idx="1"/>
          </p:nvPr>
        </p:nvSpPr>
        <p:spPr>
          <a:xfrm>
            <a:off x="457200" y="1124744"/>
            <a:ext cx="8229600" cy="5001419"/>
          </a:xfrm>
        </p:spPr>
        <p:txBody>
          <a:bodyPr>
            <a:normAutofit fontScale="92500" lnSpcReduction="10000"/>
          </a:bodyPr>
          <a:lstStyle/>
          <a:p>
            <a:r>
              <a:rPr lang="en-GB" dirty="0"/>
              <a:t>Era which comes after the Enlightenment and can be understood as a reaction </a:t>
            </a:r>
            <a:r>
              <a:rPr lang="cs-CZ" dirty="0"/>
              <a:t>to</a:t>
            </a:r>
            <a:r>
              <a:rPr lang="en-GB" dirty="0"/>
              <a:t> </a:t>
            </a:r>
            <a:r>
              <a:rPr lang="cs-CZ" dirty="0" err="1"/>
              <a:t>it</a:t>
            </a:r>
            <a:r>
              <a:rPr lang="en-GB" dirty="0"/>
              <a:t>. At this time, the “historical consciousness” came up</a:t>
            </a:r>
            <a:r>
              <a:rPr lang="cs-CZ" dirty="0"/>
              <a:t>.</a:t>
            </a:r>
          </a:p>
          <a:p>
            <a:pPr marL="0" indent="0">
              <a:buNone/>
            </a:pPr>
            <a:r>
              <a:rPr lang="cs-CZ" dirty="0"/>
              <a:t>		</a:t>
            </a:r>
            <a:r>
              <a:rPr lang="cs-CZ" b="1" u="sng" dirty="0" err="1"/>
              <a:t>Historical</a:t>
            </a:r>
            <a:r>
              <a:rPr lang="cs-CZ" b="1" u="sng" dirty="0"/>
              <a:t> </a:t>
            </a:r>
            <a:r>
              <a:rPr lang="cs-CZ" b="1" u="sng" dirty="0" err="1"/>
              <a:t>consciousness</a:t>
            </a:r>
            <a:endParaRPr lang="cs-CZ" b="1" u="sng" dirty="0"/>
          </a:p>
          <a:p>
            <a:pPr lvl="1"/>
            <a:r>
              <a:rPr lang="en-GB" dirty="0"/>
              <a:t>A discovery of the diversity of the various historical periods.</a:t>
            </a:r>
            <a:endParaRPr lang="cs-CZ" dirty="0"/>
          </a:p>
          <a:p>
            <a:pPr lvl="1"/>
            <a:r>
              <a:rPr lang="en-GB" dirty="0"/>
              <a:t>J. G. Herder, G. W. F. Hegel</a:t>
            </a:r>
            <a:endParaRPr lang="cs-CZ" dirty="0"/>
          </a:p>
          <a:p>
            <a:pPr marL="457200" lvl="1" indent="0">
              <a:buNone/>
            </a:pPr>
            <a:r>
              <a:rPr lang="en-GB" dirty="0"/>
              <a:t>“It no longer measures the past by the standards of the present, as if they were an absolute, but it ascribes to past ages a value of their own and can even acknowledge their superiority in one respect or another”</a:t>
            </a:r>
            <a:r>
              <a:rPr lang="cs-CZ" dirty="0"/>
              <a:t>, </a:t>
            </a:r>
            <a:r>
              <a:rPr lang="cs-CZ" i="1" dirty="0"/>
              <a:t>T&amp;M</a:t>
            </a:r>
            <a:r>
              <a:rPr lang="cs-CZ" dirty="0"/>
              <a:t>, p. 276.</a:t>
            </a:r>
          </a:p>
        </p:txBody>
      </p:sp>
    </p:spTree>
    <p:extLst>
      <p:ext uri="{BB962C8B-B14F-4D97-AF65-F5344CB8AC3E}">
        <p14:creationId xmlns:p14="http://schemas.microsoft.com/office/powerpoint/2010/main" val="4093952520"/>
      </p:ext>
    </p:extLst>
  </p:cSld>
  <p:clrMapOvr>
    <a:masterClrMapping/>
  </p:clrMapOvr>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5166</TotalTime>
  <Words>1036</Words>
  <Application>Microsoft Office PowerPoint</Application>
  <PresentationFormat>Předvádění na obrazovce (4:3)</PresentationFormat>
  <Paragraphs>84</Paragraphs>
  <Slides>19</Slides>
  <Notes>0</Notes>
  <HiddenSlides>0</HiddenSlides>
  <MMClips>0</MMClips>
  <ScaleCrop>false</ScaleCrop>
  <HeadingPairs>
    <vt:vector size="6" baseType="variant">
      <vt:variant>
        <vt:lpstr>Použitá písma</vt:lpstr>
      </vt:variant>
      <vt:variant>
        <vt:i4>2</vt:i4>
      </vt:variant>
      <vt:variant>
        <vt:lpstr>Motiv</vt:lpstr>
      </vt:variant>
      <vt:variant>
        <vt:i4>1</vt:i4>
      </vt:variant>
      <vt:variant>
        <vt:lpstr>Nadpisy snímků</vt:lpstr>
      </vt:variant>
      <vt:variant>
        <vt:i4>19</vt:i4>
      </vt:variant>
    </vt:vector>
  </HeadingPairs>
  <TitlesOfParts>
    <vt:vector size="22" baseType="lpstr">
      <vt:lpstr>Arial</vt:lpstr>
      <vt:lpstr>Calibri</vt:lpstr>
      <vt:lpstr>Motiv sady Office</vt:lpstr>
      <vt:lpstr>HERMENEUTICS AND RECEPTION AESTHETICS</vt:lpstr>
      <vt:lpstr>Recapitulation of  the previous 5th and 6th lectures</vt:lpstr>
      <vt:lpstr>Elements of a theory  of hermeneutic experience</vt:lpstr>
      <vt:lpstr>1. Prejudices as conditions of understanding</vt:lpstr>
      <vt:lpstr>Prezentace aplikace PowerPoint</vt:lpstr>
      <vt:lpstr>Prezentace aplikace PowerPoint</vt:lpstr>
      <vt:lpstr>(1) The Enlightenment</vt:lpstr>
      <vt:lpstr>Prezentace aplikace PowerPoint</vt:lpstr>
      <vt:lpstr> (2) The romanticism</vt:lpstr>
      <vt:lpstr>Prezentace aplikace PowerPoint</vt:lpstr>
      <vt:lpstr>(3) Gadamerian hermeneutics</vt:lpstr>
      <vt:lpstr>Prezentace aplikace PowerPoint</vt:lpstr>
      <vt:lpstr>Prezentace aplikace PowerPoint</vt:lpstr>
      <vt:lpstr>1b/ The Concept of Authority  and Tradition</vt:lpstr>
      <vt:lpstr>Prezentace aplikace PowerPoint</vt:lpstr>
      <vt:lpstr>Tradition</vt:lpstr>
      <vt:lpstr>Prezentace aplikace PowerPoint</vt:lpstr>
      <vt:lpstr>Gadamerian comparison of the tradition of  human and natural sciences</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HERMENEUTICS AND RECEPTION AESTHETICS</dc:title>
  <dc:creator>Felix</dc:creator>
  <cp:lastModifiedBy>Felix</cp:lastModifiedBy>
  <cp:revision>214</cp:revision>
  <dcterms:created xsi:type="dcterms:W3CDTF">2020-02-22T22:39:21Z</dcterms:created>
  <dcterms:modified xsi:type="dcterms:W3CDTF">2020-04-05T19:50:27Z</dcterms:modified>
</cp:coreProperties>
</file>