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9" r:id="rId4"/>
    <p:sldId id="257" r:id="rId5"/>
    <p:sldId id="260" r:id="rId6"/>
    <p:sldId id="258" r:id="rId7"/>
    <p:sldId id="261" r:id="rId8"/>
    <p:sldId id="272" r:id="rId9"/>
    <p:sldId id="262" r:id="rId10"/>
    <p:sldId id="263" r:id="rId11"/>
    <p:sldId id="274" r:id="rId12"/>
    <p:sldId id="275" r:id="rId13"/>
    <p:sldId id="273" r:id="rId14"/>
    <p:sldId id="264" r:id="rId15"/>
    <p:sldId id="270" r:id="rId16"/>
    <p:sldId id="276" r:id="rId17"/>
    <p:sldId id="277" r:id="rId18"/>
    <p:sldId id="278" r:id="rId19"/>
    <p:sldId id="279" r:id="rId20"/>
    <p:sldId id="280"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smtClean="0"/>
              <a:t>Kliknutím lze upravit styl.</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9796027F-7875-4030-9381-8BD8C4F21935}"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7" name="Date Placeholder 4"/>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smtClean="0"/>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Guatemalská revoluce</a:t>
            </a:r>
            <a:endParaRPr lang="cs-CZ" dirty="0"/>
          </a:p>
        </p:txBody>
      </p:sp>
      <p:sp>
        <p:nvSpPr>
          <p:cNvPr id="3" name="Podnadpis 2"/>
          <p:cNvSpPr>
            <a:spLocks noGrp="1"/>
          </p:cNvSpPr>
          <p:nvPr>
            <p:ph type="subTitle" idx="1"/>
          </p:nvPr>
        </p:nvSpPr>
        <p:spPr/>
        <p:txBody>
          <a:bodyPr/>
          <a:lstStyle/>
          <a:p>
            <a:r>
              <a:rPr lang="cs-CZ" dirty="0" smtClean="0"/>
              <a:t>Československo, Guatemala, </a:t>
            </a:r>
            <a:r>
              <a:rPr lang="cs-CZ" dirty="0" smtClean="0"/>
              <a:t>Kuba, Nikaragua </a:t>
            </a:r>
            <a:r>
              <a:rPr lang="cs-CZ" dirty="0" smtClean="0"/>
              <a:t>a Východní Blok</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337" y="2060403"/>
            <a:ext cx="3681663" cy="1855558"/>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70685" cy="2132264"/>
          </a:xfrm>
          <a:prstGeom prst="rect">
            <a:avLst/>
          </a:prstGeom>
        </p:spPr>
      </p:pic>
    </p:spTree>
    <p:extLst>
      <p:ext uri="{BB962C8B-B14F-4D97-AF65-F5344CB8AC3E}">
        <p14:creationId xmlns:p14="http://schemas.microsoft.com/office/powerpoint/2010/main" val="349621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94256" y="2056895"/>
            <a:ext cx="9404723" cy="1400530"/>
          </a:xfrm>
        </p:spPr>
        <p:txBody>
          <a:bodyPr/>
          <a:lstStyle/>
          <a:p>
            <a:r>
              <a:rPr lang="cs-CZ" dirty="0" smtClean="0"/>
              <a:t>Castro u moci</a:t>
            </a:r>
            <a:endParaRPr lang="cs-CZ" dirty="0"/>
          </a:p>
        </p:txBody>
      </p:sp>
      <p:sp>
        <p:nvSpPr>
          <p:cNvPr id="3" name="Zástupný symbol pro obsah 2"/>
          <p:cNvSpPr>
            <a:spLocks noGrp="1"/>
          </p:cNvSpPr>
          <p:nvPr>
            <p:ph idx="1"/>
          </p:nvPr>
        </p:nvSpPr>
        <p:spPr>
          <a:xfrm>
            <a:off x="0" y="3457647"/>
            <a:ext cx="8977745" cy="3325537"/>
          </a:xfrm>
        </p:spPr>
        <p:txBody>
          <a:bodyPr>
            <a:normAutofit fontScale="85000" lnSpcReduction="10000"/>
          </a:bodyPr>
          <a:lstStyle/>
          <a:p>
            <a:r>
              <a:rPr lang="cs-CZ" dirty="0" smtClean="0"/>
              <a:t>Na počátku nebyl Castro sám – Manuel </a:t>
            </a:r>
            <a:r>
              <a:rPr lang="cs-CZ" dirty="0" err="1" smtClean="0"/>
              <a:t>Urrutia</a:t>
            </a:r>
            <a:r>
              <a:rPr lang="cs-CZ" dirty="0" smtClean="0"/>
              <a:t>, </a:t>
            </a:r>
            <a:r>
              <a:rPr lang="cs-CZ" dirty="0" err="1"/>
              <a:t>O</a:t>
            </a:r>
            <a:r>
              <a:rPr lang="cs-CZ" dirty="0" err="1" smtClean="0"/>
              <a:t>svaldo</a:t>
            </a:r>
            <a:r>
              <a:rPr lang="cs-CZ" dirty="0" smtClean="0"/>
              <a:t> </a:t>
            </a:r>
            <a:r>
              <a:rPr lang="cs-CZ" dirty="0" err="1" smtClean="0"/>
              <a:t>Dorticos</a:t>
            </a:r>
            <a:endParaRPr lang="cs-CZ" dirty="0" smtClean="0"/>
          </a:p>
          <a:p>
            <a:r>
              <a:rPr lang="cs-CZ" dirty="0" smtClean="0"/>
              <a:t>Castro v USA – 4/1959 – odmítnut Eisenhowerem a to otevřelo cestu spolupráci se SSSR</a:t>
            </a:r>
          </a:p>
          <a:p>
            <a:r>
              <a:rPr lang="cs-CZ" dirty="0" smtClean="0"/>
              <a:t>Blokáda – znárodnění (cukr, banky, rafinérie) – reformy školství a zdravotnictví</a:t>
            </a:r>
          </a:p>
          <a:p>
            <a:r>
              <a:rPr lang="cs-CZ" dirty="0" smtClean="0"/>
              <a:t>4/1961 – Zátoka sviní – pomoc Československa</a:t>
            </a:r>
          </a:p>
          <a:p>
            <a:r>
              <a:rPr lang="cs-CZ" dirty="0" smtClean="0"/>
              <a:t>10/1962 – Karibská krize – 13 dní – operace </a:t>
            </a:r>
            <a:r>
              <a:rPr lang="cs-CZ" dirty="0" err="1" smtClean="0"/>
              <a:t>Anadyr</a:t>
            </a:r>
            <a:endParaRPr lang="cs-CZ" dirty="0" smtClean="0"/>
          </a:p>
          <a:p>
            <a:r>
              <a:rPr lang="cs-CZ" dirty="0" smtClean="0"/>
              <a:t>Kennedyho možnosti: Invaze, nálet, diplomacie, dohoda s Castrem, blokáda/karanténa</a:t>
            </a:r>
          </a:p>
          <a:p>
            <a:r>
              <a:rPr lang="cs-CZ" dirty="0" err="1" smtClean="0"/>
              <a:t>Adlai</a:t>
            </a:r>
            <a:r>
              <a:rPr lang="cs-CZ" dirty="0" smtClean="0"/>
              <a:t> </a:t>
            </a:r>
            <a:r>
              <a:rPr lang="cs-CZ" dirty="0" err="1" smtClean="0"/>
              <a:t>Stevenson</a:t>
            </a:r>
            <a:r>
              <a:rPr lang="cs-CZ" dirty="0" smtClean="0"/>
              <a:t> na půdě OSN</a:t>
            </a:r>
          </a:p>
          <a:p>
            <a:r>
              <a:rPr lang="cs-CZ" dirty="0" smtClean="0"/>
              <a:t>Prohráli všichni – Kennedy, Castro i Chruščov</a:t>
            </a:r>
            <a:endParaRPr lang="cs-CZ"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190" y="0"/>
            <a:ext cx="5151796" cy="3457648"/>
          </a:xfrm>
          <a:prstGeom prst="rect">
            <a:avLst/>
          </a:prstGeom>
        </p:spPr>
      </p:pic>
    </p:spTree>
    <p:extLst>
      <p:ext uri="{BB962C8B-B14F-4D97-AF65-F5344CB8AC3E}">
        <p14:creationId xmlns:p14="http://schemas.microsoft.com/office/powerpoint/2010/main" val="1950030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93" y="420786"/>
            <a:ext cx="11556661" cy="6024520"/>
          </a:xfrm>
          <a:prstGeom prst="rect">
            <a:avLst/>
          </a:prstGeom>
        </p:spPr>
      </p:pic>
    </p:spTree>
    <p:extLst>
      <p:ext uri="{BB962C8B-B14F-4D97-AF65-F5344CB8AC3E}">
        <p14:creationId xmlns:p14="http://schemas.microsoft.com/office/powerpoint/2010/main" val="2912223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97" y="165246"/>
            <a:ext cx="9864242" cy="6565886"/>
          </a:xfrm>
          <a:prstGeom prst="rect">
            <a:avLst/>
          </a:prstGeom>
        </p:spPr>
      </p:pic>
    </p:spTree>
    <p:extLst>
      <p:ext uri="{BB962C8B-B14F-4D97-AF65-F5344CB8AC3E}">
        <p14:creationId xmlns:p14="http://schemas.microsoft.com/office/powerpoint/2010/main" val="3586736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68368" cy="6651653"/>
          </a:xfrm>
          <a:prstGeom prst="rect">
            <a:avLst/>
          </a:prstGeom>
        </p:spPr>
      </p:pic>
    </p:spTree>
    <p:extLst>
      <p:ext uri="{BB962C8B-B14F-4D97-AF65-F5344CB8AC3E}">
        <p14:creationId xmlns:p14="http://schemas.microsoft.com/office/powerpoint/2010/main" val="1983546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17594" y="423949"/>
            <a:ext cx="6539396" cy="1421207"/>
          </a:xfrm>
        </p:spPr>
        <p:txBody>
          <a:bodyPr/>
          <a:lstStyle/>
          <a:p>
            <a:r>
              <a:rPr lang="cs-CZ" dirty="0" smtClean="0"/>
              <a:t>Kuba a Československo</a:t>
            </a:r>
            <a:endParaRPr lang="cs-CZ" dirty="0"/>
          </a:p>
        </p:txBody>
      </p:sp>
      <p:sp>
        <p:nvSpPr>
          <p:cNvPr id="3" name="Zástupný symbol pro obsah 2"/>
          <p:cNvSpPr>
            <a:spLocks noGrp="1"/>
          </p:cNvSpPr>
          <p:nvPr>
            <p:ph idx="1"/>
          </p:nvPr>
        </p:nvSpPr>
        <p:spPr>
          <a:xfrm>
            <a:off x="4384501" y="1877353"/>
            <a:ext cx="7458061" cy="4225390"/>
          </a:xfrm>
        </p:spPr>
        <p:txBody>
          <a:bodyPr/>
          <a:lstStyle/>
          <a:p>
            <a:r>
              <a:rPr lang="cs-CZ" dirty="0" smtClean="0"/>
              <a:t>Euforická fáze – 1959-1962</a:t>
            </a:r>
          </a:p>
          <a:p>
            <a:r>
              <a:rPr lang="cs-CZ" dirty="0" smtClean="0"/>
              <a:t>Zbraně, poradci, traktory</a:t>
            </a:r>
          </a:p>
          <a:p>
            <a:r>
              <a:rPr lang="cs-CZ" dirty="0" smtClean="0"/>
              <a:t>1962-1968 – střízlivění, Kuba neplatila, neřídila se radami</a:t>
            </a:r>
          </a:p>
          <a:p>
            <a:r>
              <a:rPr lang="cs-CZ" dirty="0" smtClean="0"/>
              <a:t>Spolupráce s Čínou (jídlo) a nezúčastněnými - nestačilo</a:t>
            </a:r>
          </a:p>
          <a:p>
            <a:r>
              <a:rPr lang="cs-CZ" dirty="0" smtClean="0"/>
              <a:t>Konec 1968 – uznání Pražského jara kvůli ropě</a:t>
            </a:r>
          </a:p>
          <a:p>
            <a:r>
              <a:rPr lang="cs-CZ" dirty="0" smtClean="0"/>
              <a:t>1968-1990 – normalizované vztahy – Kuba v RVHP</a:t>
            </a:r>
          </a:p>
          <a:p>
            <a:r>
              <a:rPr lang="cs-CZ" dirty="0" smtClean="0"/>
              <a:t>Nikl, cukr, tropické plody, gastarbeitři</a:t>
            </a:r>
          </a:p>
          <a:p>
            <a:r>
              <a:rPr lang="cs-CZ" dirty="0" smtClean="0"/>
              <a:t>Perestrojka a konec</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3230"/>
            <a:ext cx="4417707" cy="4594415"/>
          </a:xfrm>
          <a:prstGeom prst="rect">
            <a:avLst/>
          </a:prstGeom>
        </p:spPr>
      </p:pic>
    </p:spTree>
    <p:extLst>
      <p:ext uri="{BB962C8B-B14F-4D97-AF65-F5344CB8AC3E}">
        <p14:creationId xmlns:p14="http://schemas.microsoft.com/office/powerpoint/2010/main" val="3225922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Operace Manuel</a:t>
            </a:r>
            <a:endParaRPr lang="cs-CZ" dirty="0"/>
          </a:p>
        </p:txBody>
      </p:sp>
      <p:sp>
        <p:nvSpPr>
          <p:cNvPr id="3" name="Zástupný symbol pro obsah 2"/>
          <p:cNvSpPr>
            <a:spLocks noGrp="1"/>
          </p:cNvSpPr>
          <p:nvPr>
            <p:ph idx="1"/>
          </p:nvPr>
        </p:nvSpPr>
        <p:spPr>
          <a:xfrm>
            <a:off x="64736" y="2052918"/>
            <a:ext cx="8172957" cy="4195481"/>
          </a:xfrm>
        </p:spPr>
        <p:txBody>
          <a:bodyPr>
            <a:normAutofit fontScale="85000" lnSpcReduction="20000"/>
          </a:bodyPr>
          <a:lstStyle/>
          <a:p>
            <a:r>
              <a:rPr lang="cs-CZ" dirty="0" smtClean="0"/>
              <a:t>Havana</a:t>
            </a:r>
            <a:r>
              <a:rPr lang="es-MX" dirty="0" smtClean="0"/>
              <a:t> 17</a:t>
            </a:r>
            <a:r>
              <a:rPr lang="cs-CZ" dirty="0" smtClean="0"/>
              <a:t>. prosince </a:t>
            </a:r>
            <a:r>
              <a:rPr lang="es-MX" dirty="0" smtClean="0"/>
              <a:t>1962 </a:t>
            </a:r>
            <a:r>
              <a:rPr lang="cs-CZ" dirty="0" smtClean="0"/>
              <a:t>kdy člen kubánské rozvědky</a:t>
            </a:r>
            <a:r>
              <a:rPr lang="es-MX" dirty="0" smtClean="0"/>
              <a:t> </a:t>
            </a:r>
            <a:r>
              <a:rPr lang="es-MX" dirty="0"/>
              <a:t>"Justo" </a:t>
            </a:r>
            <a:r>
              <a:rPr lang="cs-CZ" dirty="0" smtClean="0"/>
              <a:t>požádal československého špióna na Kubě </a:t>
            </a:r>
            <a:r>
              <a:rPr lang="es-MX" dirty="0" smtClean="0"/>
              <a:t>"</a:t>
            </a:r>
            <a:r>
              <a:rPr lang="es-MX" dirty="0" err="1" smtClean="0"/>
              <a:t>Velebil</a:t>
            </a:r>
            <a:r>
              <a:rPr lang="cs-CZ" dirty="0" smtClean="0"/>
              <a:t>a</a:t>
            </a:r>
            <a:r>
              <a:rPr lang="es-MX" dirty="0" smtClean="0"/>
              <a:t>" </a:t>
            </a:r>
            <a:r>
              <a:rPr lang="cs-CZ" dirty="0" smtClean="0"/>
              <a:t> o pomoc při vrácení do země </a:t>
            </a:r>
            <a:r>
              <a:rPr lang="es-MX" dirty="0" smtClean="0"/>
              <a:t>7 </a:t>
            </a:r>
            <a:r>
              <a:rPr lang="cs-CZ" dirty="0" smtClean="0"/>
              <a:t>členů komunistické strany Venezuely toho času na Kubě</a:t>
            </a:r>
          </a:p>
          <a:p>
            <a:r>
              <a:rPr lang="cs-CZ" dirty="0" smtClean="0"/>
              <a:t>Che Guevara</a:t>
            </a:r>
            <a:endParaRPr lang="es-MX" dirty="0"/>
          </a:p>
          <a:p>
            <a:r>
              <a:rPr lang="cs-CZ" dirty="0" smtClean="0"/>
              <a:t>Ubytování</a:t>
            </a:r>
            <a:endParaRPr lang="es-MX" dirty="0"/>
          </a:p>
          <a:p>
            <a:r>
              <a:rPr lang="es-MX" dirty="0" smtClean="0"/>
              <a:t>Log</a:t>
            </a:r>
            <a:r>
              <a:rPr lang="cs-CZ" dirty="0" err="1" smtClean="0"/>
              <a:t>istika</a:t>
            </a:r>
            <a:r>
              <a:rPr lang="es-MX" dirty="0" smtClean="0"/>
              <a:t> – </a:t>
            </a:r>
            <a:r>
              <a:rPr lang="cs-CZ" dirty="0" smtClean="0"/>
              <a:t>falešné pasy a zbraně</a:t>
            </a:r>
            <a:endParaRPr lang="es-MX" dirty="0"/>
          </a:p>
          <a:p>
            <a:r>
              <a:rPr lang="cs-CZ" dirty="0" smtClean="0"/>
              <a:t>Trénink</a:t>
            </a:r>
            <a:endParaRPr lang="es-MX" dirty="0"/>
          </a:p>
          <a:p>
            <a:r>
              <a:rPr lang="es-MX" dirty="0" smtClean="0"/>
              <a:t>P</a:t>
            </a:r>
            <a:r>
              <a:rPr lang="cs-CZ" dirty="0" err="1" smtClean="0"/>
              <a:t>řes</a:t>
            </a:r>
            <a:r>
              <a:rPr lang="cs-CZ" dirty="0" smtClean="0"/>
              <a:t> Prahu prošlo </a:t>
            </a:r>
            <a:r>
              <a:rPr lang="es-MX" dirty="0" smtClean="0"/>
              <a:t>1123 </a:t>
            </a:r>
            <a:r>
              <a:rPr lang="cs-CZ" dirty="0" smtClean="0"/>
              <a:t>osob</a:t>
            </a:r>
            <a:endParaRPr lang="es-MX" dirty="0"/>
          </a:p>
          <a:p>
            <a:r>
              <a:rPr lang="cs-CZ" b="1" i="1" dirty="0" smtClean="0"/>
              <a:t>Juan B. </a:t>
            </a:r>
            <a:r>
              <a:rPr lang="cs-CZ" b="1" i="1" dirty="0" err="1" smtClean="0"/>
              <a:t>Jofre</a:t>
            </a:r>
            <a:r>
              <a:rPr lang="cs-CZ" b="1" i="1" dirty="0" smtClean="0"/>
              <a:t>: </a:t>
            </a:r>
            <a:r>
              <a:rPr lang="es-MX" b="1" i="1" dirty="0" smtClean="0"/>
              <a:t>Cada </a:t>
            </a:r>
            <a:r>
              <a:rPr lang="es-MX" b="1" i="1" dirty="0"/>
              <a:t>grupo debe tener su jefe, quien después de llegar a Praga, llama al (a menos que ya se haya puesto en contacto en el aeropuerto)  número de teléfono designado, se presenta con el nombre de su pasaporte, una falsificación de Cuba y pedirá hablar con González  dando el saludo  de Manuel ("Saludos de Manuel"), esta persona va a responder en el otro extremo pidiendo a Augusto ("Que Hace Augusto") – </a:t>
            </a:r>
            <a:r>
              <a:rPr lang="es-MX" b="1" i="1" dirty="0" err="1"/>
              <a:t>Prokop</a:t>
            </a:r>
            <a:r>
              <a:rPr lang="es-MX" b="1" i="1" dirty="0"/>
              <a:t> </a:t>
            </a:r>
            <a:r>
              <a:rPr lang="es-MX" b="1" i="1" dirty="0" err="1"/>
              <a:t>Tomek</a:t>
            </a:r>
            <a:endParaRPr lang="es-MX"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410" y="1334283"/>
            <a:ext cx="4319113" cy="3140612"/>
          </a:xfrm>
          <a:prstGeom prst="rect">
            <a:avLst/>
          </a:prstGeom>
        </p:spPr>
      </p:pic>
    </p:spTree>
    <p:extLst>
      <p:ext uri="{BB962C8B-B14F-4D97-AF65-F5344CB8AC3E}">
        <p14:creationId xmlns:p14="http://schemas.microsoft.com/office/powerpoint/2010/main" val="2289297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664082-6F76-4DCF-935E-1F177F334BB2}"/>
              </a:ext>
            </a:extLst>
          </p:cNvPr>
          <p:cNvSpPr>
            <a:spLocks noGrp="1"/>
          </p:cNvSpPr>
          <p:nvPr>
            <p:ph type="title"/>
          </p:nvPr>
        </p:nvSpPr>
        <p:spPr>
          <a:xfrm>
            <a:off x="4508854" y="496390"/>
            <a:ext cx="5541980" cy="1356858"/>
          </a:xfrm>
        </p:spPr>
        <p:txBody>
          <a:bodyPr/>
          <a:lstStyle/>
          <a:p>
            <a:r>
              <a:rPr lang="cs-CZ" dirty="0" smtClean="0"/>
              <a:t>Povstání v Nikaragui</a:t>
            </a:r>
            <a:endParaRPr lang="cs-CZ" dirty="0"/>
          </a:p>
        </p:txBody>
      </p:sp>
      <p:sp>
        <p:nvSpPr>
          <p:cNvPr id="3" name="Zástupný obsah 2">
            <a:extLst>
              <a:ext uri="{FF2B5EF4-FFF2-40B4-BE49-F238E27FC236}">
                <a16:creationId xmlns:a16="http://schemas.microsoft.com/office/drawing/2014/main" id="{3F706215-8560-4DCA-B73E-F214648974D2}"/>
              </a:ext>
            </a:extLst>
          </p:cNvPr>
          <p:cNvSpPr>
            <a:spLocks noGrp="1"/>
          </p:cNvSpPr>
          <p:nvPr>
            <p:ph idx="1"/>
          </p:nvPr>
        </p:nvSpPr>
        <p:spPr>
          <a:xfrm>
            <a:off x="4508854" y="1471748"/>
            <a:ext cx="7683146" cy="5386252"/>
          </a:xfrm>
        </p:spPr>
        <p:txBody>
          <a:bodyPr>
            <a:normAutofit/>
          </a:bodyPr>
          <a:lstStyle/>
          <a:p>
            <a:r>
              <a:rPr lang="cs-CZ" dirty="0"/>
              <a:t>Sandinisté útočili v roce 1978, ale neúspěšně, nebyli, i přes podporu Kuby a SSSR, schopni porazit, teprve v únoru se spojily všechny síly</a:t>
            </a:r>
          </a:p>
          <a:p>
            <a:r>
              <a:rPr lang="cs-CZ" dirty="0"/>
              <a:t>Finální ofenzíva na počátku roku 1979, ale nejen guerilla, také umírněná opozice, konzervativní boháči, ale také Mexiko, Kostarika, Venezuela a Panama</a:t>
            </a:r>
          </a:p>
          <a:p>
            <a:r>
              <a:rPr lang="cs-CZ" dirty="0"/>
              <a:t>Národní garda i se zbraněmi z USA se rozložila pod tlakem </a:t>
            </a:r>
          </a:p>
          <a:p>
            <a:r>
              <a:rPr lang="cs-CZ" dirty="0"/>
              <a:t>Jimmy Carter a jeho nová doktrína</a:t>
            </a:r>
          </a:p>
          <a:p>
            <a:r>
              <a:rPr lang="cs-CZ" dirty="0"/>
              <a:t>Snaha přesvědčit OAS, ale odmítli zasáhnout – většinou diktátoři</a:t>
            </a:r>
          </a:p>
          <a:p>
            <a:r>
              <a:rPr lang="cs-CZ" dirty="0"/>
              <a:t>Snaha se dohodnout se Sandinisty – odmítli aby </a:t>
            </a:r>
            <a:r>
              <a:rPr lang="cs-CZ" dirty="0" err="1"/>
              <a:t>Somoza</a:t>
            </a:r>
            <a:r>
              <a:rPr lang="cs-CZ" dirty="0"/>
              <a:t> dožil i Národní Gardu</a:t>
            </a:r>
          </a:p>
          <a:p>
            <a:r>
              <a:rPr lang="cs-CZ" dirty="0"/>
              <a:t>Nakonec tedy neměly námitek k jeho sesazení</a:t>
            </a:r>
          </a:p>
        </p:txBody>
      </p:sp>
      <p:pic>
        <p:nvPicPr>
          <p:cNvPr id="5" name="Obrázek 4">
            <a:extLst>
              <a:ext uri="{FF2B5EF4-FFF2-40B4-BE49-F238E27FC236}">
                <a16:creationId xmlns:a16="http://schemas.microsoft.com/office/drawing/2014/main" id="{D0540C61-4D5C-46DB-8893-540F110B8C9C}"/>
              </a:ext>
            </a:extLst>
          </p:cNvPr>
          <p:cNvPicPr>
            <a:picLocks noChangeAspect="1"/>
          </p:cNvPicPr>
          <p:nvPr/>
        </p:nvPicPr>
        <p:blipFill>
          <a:blip r:embed="rId2"/>
          <a:stretch>
            <a:fillRect/>
          </a:stretch>
        </p:blipFill>
        <p:spPr>
          <a:xfrm>
            <a:off x="0" y="1968138"/>
            <a:ext cx="4508854" cy="3418114"/>
          </a:xfrm>
          <a:prstGeom prst="rect">
            <a:avLst/>
          </a:prstGeom>
        </p:spPr>
      </p:pic>
    </p:spTree>
    <p:extLst>
      <p:ext uri="{BB962C8B-B14F-4D97-AF65-F5344CB8AC3E}">
        <p14:creationId xmlns:p14="http://schemas.microsoft.com/office/powerpoint/2010/main" val="79433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5C18F1-E96A-429F-9C53-42515F68FE38}"/>
              </a:ext>
            </a:extLst>
          </p:cNvPr>
          <p:cNvSpPr>
            <a:spLocks noGrp="1"/>
          </p:cNvSpPr>
          <p:nvPr>
            <p:ph type="title"/>
          </p:nvPr>
        </p:nvSpPr>
        <p:spPr/>
        <p:txBody>
          <a:bodyPr/>
          <a:lstStyle/>
          <a:p>
            <a:r>
              <a:rPr lang="cs-CZ" dirty="0"/>
              <a:t>Vláda - protiamerická</a:t>
            </a:r>
          </a:p>
        </p:txBody>
      </p:sp>
      <p:sp>
        <p:nvSpPr>
          <p:cNvPr id="3" name="Zástupný obsah 2">
            <a:extLst>
              <a:ext uri="{FF2B5EF4-FFF2-40B4-BE49-F238E27FC236}">
                <a16:creationId xmlns:a16="http://schemas.microsoft.com/office/drawing/2014/main" id="{0A0781FA-37D4-4075-87C5-BC006EE93AA3}"/>
              </a:ext>
            </a:extLst>
          </p:cNvPr>
          <p:cNvSpPr>
            <a:spLocks noGrp="1"/>
          </p:cNvSpPr>
          <p:nvPr>
            <p:ph idx="1"/>
          </p:nvPr>
        </p:nvSpPr>
        <p:spPr>
          <a:xfrm>
            <a:off x="348344" y="1663338"/>
            <a:ext cx="7158446" cy="4741944"/>
          </a:xfrm>
        </p:spPr>
        <p:txBody>
          <a:bodyPr>
            <a:normAutofit/>
          </a:bodyPr>
          <a:lstStyle/>
          <a:p>
            <a:r>
              <a:rPr lang="cs-CZ" dirty="0"/>
              <a:t>Zastoupení širokých mas – Violeta </a:t>
            </a:r>
            <a:r>
              <a:rPr lang="cs-CZ" dirty="0" err="1"/>
              <a:t>Chamorro</a:t>
            </a:r>
            <a:r>
              <a:rPr lang="cs-CZ" dirty="0"/>
              <a:t> - latifundisté, Alfonso </a:t>
            </a:r>
            <a:r>
              <a:rPr lang="cs-CZ" dirty="0" err="1"/>
              <a:t>Robelo</a:t>
            </a:r>
            <a:r>
              <a:rPr lang="cs-CZ" dirty="0"/>
              <a:t> – průmyslník – výrobce olejů a Daniel </a:t>
            </a:r>
            <a:r>
              <a:rPr lang="cs-CZ" dirty="0" err="1"/>
              <a:t>Ortega</a:t>
            </a:r>
            <a:r>
              <a:rPr lang="cs-CZ" dirty="0"/>
              <a:t> – povstalec a socialista</a:t>
            </a:r>
          </a:p>
          <a:p>
            <a:r>
              <a:rPr lang="cs-CZ" dirty="0"/>
              <a:t>Sandinisté nikoho nikam nevzali, prostě to tak vyplynulo z paktu v </a:t>
            </a:r>
            <a:r>
              <a:rPr lang="cs-CZ" dirty="0" err="1"/>
              <a:t>Puntarenas</a:t>
            </a:r>
            <a:r>
              <a:rPr lang="cs-CZ" dirty="0"/>
              <a:t> 1978 - pluralismus, smíšená ekonomika a hnutí nezařazených</a:t>
            </a:r>
          </a:p>
          <a:p>
            <a:r>
              <a:rPr lang="cs-CZ" dirty="0" smtClean="0"/>
              <a:t>Pětičlenná </a:t>
            </a:r>
            <a:r>
              <a:rPr lang="cs-CZ" dirty="0"/>
              <a:t>junta ano, ale sandinisté drží armádu a mají převahu, 3 jsou sympatizanti, členové nebo tajní členové</a:t>
            </a:r>
          </a:p>
          <a:p>
            <a:r>
              <a:rPr lang="cs-CZ" dirty="0"/>
              <a:t>Celkové vyznění vládní junty nevypadalo jako levicové, vítalo vztahy s USA, zachování soukromého majetku a ochrana investic USA, na druhou stranu znárodnili </a:t>
            </a:r>
            <a:r>
              <a:rPr lang="cs-CZ" dirty="0" err="1"/>
              <a:t>Somozův</a:t>
            </a:r>
            <a:r>
              <a:rPr lang="cs-CZ" dirty="0"/>
              <a:t> majetek a dali jej chudině</a:t>
            </a:r>
          </a:p>
        </p:txBody>
      </p:sp>
      <p:pic>
        <p:nvPicPr>
          <p:cNvPr id="7" name="Obrázek 6">
            <a:extLst>
              <a:ext uri="{FF2B5EF4-FFF2-40B4-BE49-F238E27FC236}">
                <a16:creationId xmlns:a16="http://schemas.microsoft.com/office/drawing/2014/main" id="{9D04CF0B-968D-4B07-ADE2-EB07F0424FE3}"/>
              </a:ext>
            </a:extLst>
          </p:cNvPr>
          <p:cNvPicPr>
            <a:picLocks noChangeAspect="1"/>
          </p:cNvPicPr>
          <p:nvPr/>
        </p:nvPicPr>
        <p:blipFill>
          <a:blip r:embed="rId2"/>
          <a:stretch>
            <a:fillRect/>
          </a:stretch>
        </p:blipFill>
        <p:spPr>
          <a:xfrm>
            <a:off x="6990552" y="894806"/>
            <a:ext cx="5201448" cy="2534194"/>
          </a:xfrm>
          <a:prstGeom prst="rect">
            <a:avLst/>
          </a:prstGeom>
        </p:spPr>
      </p:pic>
    </p:spTree>
    <p:extLst>
      <p:ext uri="{BB962C8B-B14F-4D97-AF65-F5344CB8AC3E}">
        <p14:creationId xmlns:p14="http://schemas.microsoft.com/office/powerpoint/2010/main" val="36192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7B3C30-36A1-4977-A8A8-F7EAEAAF2A59}"/>
              </a:ext>
            </a:extLst>
          </p:cNvPr>
          <p:cNvSpPr>
            <a:spLocks noGrp="1"/>
          </p:cNvSpPr>
          <p:nvPr>
            <p:ph type="title"/>
          </p:nvPr>
        </p:nvSpPr>
        <p:spPr/>
        <p:txBody>
          <a:bodyPr/>
          <a:lstStyle/>
          <a:p>
            <a:r>
              <a:rPr lang="cs-CZ" dirty="0"/>
              <a:t>Sandinisté</a:t>
            </a:r>
          </a:p>
        </p:txBody>
      </p:sp>
      <p:sp>
        <p:nvSpPr>
          <p:cNvPr id="3" name="Zástupný symbol pro obsah 2">
            <a:extLst>
              <a:ext uri="{FF2B5EF4-FFF2-40B4-BE49-F238E27FC236}">
                <a16:creationId xmlns:a16="http://schemas.microsoft.com/office/drawing/2014/main" id="{8BBC3717-7B34-40D2-ABA4-0FC76EB1A556}"/>
              </a:ext>
            </a:extLst>
          </p:cNvPr>
          <p:cNvSpPr>
            <a:spLocks noGrp="1"/>
          </p:cNvSpPr>
          <p:nvPr>
            <p:ph idx="1"/>
          </p:nvPr>
        </p:nvSpPr>
        <p:spPr>
          <a:xfrm>
            <a:off x="339635" y="1785256"/>
            <a:ext cx="5843451" cy="4620025"/>
          </a:xfrm>
        </p:spPr>
        <p:txBody>
          <a:bodyPr>
            <a:normAutofit lnSpcReduction="10000"/>
          </a:bodyPr>
          <a:lstStyle/>
          <a:p>
            <a:r>
              <a:rPr lang="cs-CZ" dirty="0" err="1"/>
              <a:t>Ejército</a:t>
            </a:r>
            <a:r>
              <a:rPr lang="cs-CZ" dirty="0"/>
              <a:t> </a:t>
            </a:r>
            <a:r>
              <a:rPr lang="cs-CZ" dirty="0" err="1"/>
              <a:t>Popular</a:t>
            </a:r>
            <a:r>
              <a:rPr lang="cs-CZ" dirty="0"/>
              <a:t> Sandinista a policie – cvičení v oboru politickém od Kubánců a Východoevropanů – odmítnutí USA, Venezuely, Panamy</a:t>
            </a:r>
          </a:p>
          <a:p>
            <a:r>
              <a:rPr lang="cs-CZ" dirty="0"/>
              <a:t>Opozice mlčela, popření paktu z </a:t>
            </a:r>
            <a:r>
              <a:rPr lang="cs-CZ" dirty="0" err="1"/>
              <a:t>Puntaerenas</a:t>
            </a:r>
            <a:r>
              <a:rPr lang="cs-CZ" dirty="0"/>
              <a:t>, až do konce roku 1979, když byl zvolen </a:t>
            </a:r>
            <a:r>
              <a:rPr lang="cs-CZ" dirty="0" err="1"/>
              <a:t>Humberto</a:t>
            </a:r>
            <a:r>
              <a:rPr lang="cs-CZ" dirty="0"/>
              <a:t> </a:t>
            </a:r>
            <a:r>
              <a:rPr lang="cs-CZ" dirty="0" err="1"/>
              <a:t>Ortega</a:t>
            </a:r>
            <a:r>
              <a:rPr lang="cs-CZ" dirty="0"/>
              <a:t> ministrem obrany</a:t>
            </a:r>
          </a:p>
          <a:p>
            <a:r>
              <a:rPr lang="cs-CZ" dirty="0"/>
              <a:t>EPS měla 60 tisíc členů v roce 1983, mnohem více, než Národní garda</a:t>
            </a:r>
          </a:p>
          <a:p>
            <a:r>
              <a:rPr lang="cs-CZ" dirty="0"/>
              <a:t>Ekonomika ponechána prozatím v rukou odborníků a soukromníků</a:t>
            </a:r>
          </a:p>
          <a:p>
            <a:r>
              <a:rPr lang="cs-CZ" dirty="0" err="1"/>
              <a:t>Plan</a:t>
            </a:r>
            <a:r>
              <a:rPr lang="cs-CZ" dirty="0"/>
              <a:t> 80 – půjčky a rozvoj – GDP rostl 11 a 5,3 % 1981</a:t>
            </a:r>
          </a:p>
          <a:p>
            <a:endParaRPr lang="cs-CZ" dirty="0"/>
          </a:p>
          <a:p>
            <a:endParaRPr lang="cs-CZ" dirty="0"/>
          </a:p>
          <a:p>
            <a:endParaRPr lang="cs-CZ" dirty="0"/>
          </a:p>
          <a:p>
            <a:endParaRPr lang="cs-CZ" dirty="0"/>
          </a:p>
        </p:txBody>
      </p:sp>
      <p:pic>
        <p:nvPicPr>
          <p:cNvPr id="5" name="Obrázek 4">
            <a:extLst>
              <a:ext uri="{FF2B5EF4-FFF2-40B4-BE49-F238E27FC236}">
                <a16:creationId xmlns:a16="http://schemas.microsoft.com/office/drawing/2014/main" id="{2AF5B469-74FF-497B-A3E1-CA7E63BB1629}"/>
              </a:ext>
            </a:extLst>
          </p:cNvPr>
          <p:cNvPicPr>
            <a:picLocks noChangeAspect="1"/>
          </p:cNvPicPr>
          <p:nvPr/>
        </p:nvPicPr>
        <p:blipFill>
          <a:blip r:embed="rId2"/>
          <a:stretch>
            <a:fillRect/>
          </a:stretch>
        </p:blipFill>
        <p:spPr>
          <a:xfrm>
            <a:off x="5946376" y="1537171"/>
            <a:ext cx="6363863" cy="4158235"/>
          </a:xfrm>
          <a:prstGeom prst="rect">
            <a:avLst/>
          </a:prstGeom>
        </p:spPr>
      </p:pic>
    </p:spTree>
    <p:extLst>
      <p:ext uri="{BB962C8B-B14F-4D97-AF65-F5344CB8AC3E}">
        <p14:creationId xmlns:p14="http://schemas.microsoft.com/office/powerpoint/2010/main" val="189574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1BC61F-A683-4409-9D84-B5B587FEA194}"/>
              </a:ext>
            </a:extLst>
          </p:cNvPr>
          <p:cNvSpPr>
            <a:spLocks noGrp="1"/>
          </p:cNvSpPr>
          <p:nvPr>
            <p:ph type="title"/>
          </p:nvPr>
        </p:nvSpPr>
        <p:spPr/>
        <p:txBody>
          <a:bodyPr/>
          <a:lstStyle/>
          <a:p>
            <a:r>
              <a:rPr lang="cs-CZ" dirty="0"/>
              <a:t>Sandinisté</a:t>
            </a:r>
          </a:p>
        </p:txBody>
      </p:sp>
      <p:sp>
        <p:nvSpPr>
          <p:cNvPr id="3" name="Zástupný obsah 2">
            <a:extLst>
              <a:ext uri="{FF2B5EF4-FFF2-40B4-BE49-F238E27FC236}">
                <a16:creationId xmlns:a16="http://schemas.microsoft.com/office/drawing/2014/main" id="{FDD8538A-6D88-4D99-98A1-0747E998AB06}"/>
              </a:ext>
            </a:extLst>
          </p:cNvPr>
          <p:cNvSpPr>
            <a:spLocks noGrp="1"/>
          </p:cNvSpPr>
          <p:nvPr>
            <p:ph idx="1"/>
          </p:nvPr>
        </p:nvSpPr>
        <p:spPr>
          <a:xfrm>
            <a:off x="139337" y="2052918"/>
            <a:ext cx="6832386" cy="4195481"/>
          </a:xfrm>
        </p:spPr>
        <p:txBody>
          <a:bodyPr>
            <a:normAutofit/>
          </a:bodyPr>
          <a:lstStyle/>
          <a:p>
            <a:r>
              <a:rPr lang="cs-CZ" dirty="0"/>
              <a:t>Protesty z ultra levice, Sandinisté zasáhli, ale na druhou stranu uspíšili agrární reformu – pozemky, které ležely ladem, i lidem nespojeným se </a:t>
            </a:r>
            <a:r>
              <a:rPr lang="cs-CZ" dirty="0" err="1"/>
              <a:t>Somozou</a:t>
            </a:r>
            <a:endParaRPr lang="cs-CZ" dirty="0"/>
          </a:p>
          <a:p>
            <a:r>
              <a:rPr lang="cs-CZ" dirty="0"/>
              <a:t>Znárodnění majetku </a:t>
            </a:r>
            <a:r>
              <a:rPr lang="cs-CZ" dirty="0" err="1"/>
              <a:t>Somozy</a:t>
            </a:r>
            <a:r>
              <a:rPr lang="cs-CZ" dirty="0"/>
              <a:t>, finančního sektoru, zahraničního obchodu, přírodní zdroje</a:t>
            </a:r>
          </a:p>
          <a:p>
            <a:r>
              <a:rPr lang="cs-CZ" dirty="0"/>
              <a:t>Další znárodnění ale mělo následovat – obtížná rekonstrukce země pochroumané revolucí, 10 let, školství a zdravotnictví</a:t>
            </a:r>
          </a:p>
          <a:p>
            <a:r>
              <a:rPr lang="cs-CZ" dirty="0"/>
              <a:t>Snaha zbavit se závislosti na USA – Neutrální stát s vazbami na Kubu, půjčky ze Sovětského svazu, RVHP</a:t>
            </a:r>
          </a:p>
          <a:p>
            <a:endParaRPr lang="cs-CZ" dirty="0"/>
          </a:p>
        </p:txBody>
      </p:sp>
      <p:pic>
        <p:nvPicPr>
          <p:cNvPr id="5" name="Obrázek 4">
            <a:extLst>
              <a:ext uri="{FF2B5EF4-FFF2-40B4-BE49-F238E27FC236}">
                <a16:creationId xmlns:a16="http://schemas.microsoft.com/office/drawing/2014/main" id="{1AB11BB6-C768-47EE-B16F-3F474B49EDB8}"/>
              </a:ext>
            </a:extLst>
          </p:cNvPr>
          <p:cNvPicPr>
            <a:picLocks noChangeAspect="1"/>
          </p:cNvPicPr>
          <p:nvPr/>
        </p:nvPicPr>
        <p:blipFill>
          <a:blip r:embed="rId2"/>
          <a:stretch>
            <a:fillRect/>
          </a:stretch>
        </p:blipFill>
        <p:spPr>
          <a:xfrm>
            <a:off x="6965152" y="2160378"/>
            <a:ext cx="5226848" cy="3465359"/>
          </a:xfrm>
          <a:prstGeom prst="rect">
            <a:avLst/>
          </a:prstGeom>
        </p:spPr>
      </p:pic>
    </p:spTree>
    <p:extLst>
      <p:ext uri="{BB962C8B-B14F-4D97-AF65-F5344CB8AC3E}">
        <p14:creationId xmlns:p14="http://schemas.microsoft.com/office/powerpoint/2010/main" val="117613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60857"/>
            <a:ext cx="12192000" cy="5963920"/>
          </a:xfrm>
        </p:spPr>
      </p:pic>
    </p:spTree>
    <p:extLst>
      <p:ext uri="{BB962C8B-B14F-4D97-AF65-F5344CB8AC3E}">
        <p14:creationId xmlns:p14="http://schemas.microsoft.com/office/powerpoint/2010/main" val="3368230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99352-5863-4C74-B673-3D2E326CAFF6}"/>
              </a:ext>
            </a:extLst>
          </p:cNvPr>
          <p:cNvSpPr>
            <a:spLocks noGrp="1"/>
          </p:cNvSpPr>
          <p:nvPr>
            <p:ph type="title"/>
          </p:nvPr>
        </p:nvSpPr>
        <p:spPr/>
        <p:txBody>
          <a:bodyPr/>
          <a:lstStyle/>
          <a:p>
            <a:r>
              <a:rPr lang="cs-CZ" dirty="0"/>
              <a:t>Sandinisté u moci</a:t>
            </a:r>
          </a:p>
        </p:txBody>
      </p:sp>
      <p:sp>
        <p:nvSpPr>
          <p:cNvPr id="3" name="Zástupný symbol pro obsah 2">
            <a:extLst>
              <a:ext uri="{FF2B5EF4-FFF2-40B4-BE49-F238E27FC236}">
                <a16:creationId xmlns:a16="http://schemas.microsoft.com/office/drawing/2014/main" id="{3F04B4FE-5686-48C9-A7EC-75ACA782DF06}"/>
              </a:ext>
            </a:extLst>
          </p:cNvPr>
          <p:cNvSpPr>
            <a:spLocks noGrp="1"/>
          </p:cNvSpPr>
          <p:nvPr>
            <p:ph idx="1"/>
          </p:nvPr>
        </p:nvSpPr>
        <p:spPr>
          <a:xfrm>
            <a:off x="0" y="1853248"/>
            <a:ext cx="8064137" cy="4643346"/>
          </a:xfrm>
        </p:spPr>
        <p:txBody>
          <a:bodyPr>
            <a:normAutofit fontScale="92500" lnSpcReduction="20000"/>
          </a:bodyPr>
          <a:lstStyle/>
          <a:p>
            <a:r>
              <a:rPr lang="cs-CZ" dirty="0"/>
              <a:t>Nejdynamičtější strana – </a:t>
            </a:r>
            <a:r>
              <a:rPr lang="cs-CZ" dirty="0" err="1"/>
              <a:t>Somoza</a:t>
            </a:r>
            <a:r>
              <a:rPr lang="cs-CZ" dirty="0"/>
              <a:t> vytvořil </a:t>
            </a:r>
            <a:r>
              <a:rPr lang="cs-CZ" dirty="0" err="1"/>
              <a:t>tabulu</a:t>
            </a:r>
            <a:r>
              <a:rPr lang="cs-CZ" dirty="0"/>
              <a:t> rasu politického spektra</a:t>
            </a:r>
          </a:p>
          <a:p>
            <a:r>
              <a:rPr lang="cs-CZ" dirty="0"/>
              <a:t>Nalevo byli jediní a získali si masy</a:t>
            </a:r>
          </a:p>
          <a:p>
            <a:r>
              <a:rPr lang="cs-CZ" dirty="0"/>
              <a:t>Odmítli jakoukoliv jinou organizaci, která by měla politický vliv – USA</a:t>
            </a:r>
          </a:p>
          <a:p>
            <a:r>
              <a:rPr lang="cs-CZ" dirty="0"/>
              <a:t>Víra v lepší zítřky, která jim získávala členy</a:t>
            </a:r>
          </a:p>
          <a:p>
            <a:r>
              <a:rPr lang="cs-CZ" dirty="0"/>
              <a:t>Změny ve vládě 1979 a 1980, volby až za 5 let, Rezignace členů </a:t>
            </a:r>
            <a:r>
              <a:rPr lang="cs-CZ" dirty="0" err="1"/>
              <a:t>nesandinistů</a:t>
            </a:r>
            <a:r>
              <a:rPr lang="cs-CZ" dirty="0"/>
              <a:t>, spory s organizací soukromníků i přes ujišťování o toleranci patriotické buržoazie vs. Zrádné buržoazie</a:t>
            </a:r>
          </a:p>
          <a:p>
            <a:r>
              <a:rPr lang="cs-CZ" dirty="0"/>
              <a:t>Volby 1984 – pravice se odmítla podílet</a:t>
            </a:r>
          </a:p>
          <a:p>
            <a:r>
              <a:rPr lang="cs-CZ" dirty="0"/>
              <a:t>1987 – nová ústava, která </a:t>
            </a:r>
            <a:r>
              <a:rPr lang="cs-CZ" dirty="0" err="1"/>
              <a:t>Puntarenas</a:t>
            </a:r>
            <a:r>
              <a:rPr lang="cs-CZ" dirty="0"/>
              <a:t> pakt prakticky nedodržela</a:t>
            </a:r>
          </a:p>
          <a:p>
            <a:r>
              <a:rPr lang="cs-CZ" dirty="0"/>
              <a:t>Nestala se ale druhá Kuba – no možná proto, že na to neměli čas</a:t>
            </a:r>
          </a:p>
          <a:p>
            <a:r>
              <a:rPr lang="cs-CZ" dirty="0"/>
              <a:t>Kontrola médií, státní televize, zavření listu La </a:t>
            </a:r>
            <a:r>
              <a:rPr lang="cs-CZ" dirty="0" err="1"/>
              <a:t>Prensa</a:t>
            </a:r>
            <a:r>
              <a:rPr lang="cs-CZ" dirty="0"/>
              <a:t>, soukromé rádio jen s licencí státu</a:t>
            </a:r>
          </a:p>
          <a:p>
            <a:endParaRPr lang="cs-CZ" dirty="0"/>
          </a:p>
          <a:p>
            <a:endParaRPr lang="cs-CZ" dirty="0"/>
          </a:p>
          <a:p>
            <a:endParaRPr lang="cs-CZ" dirty="0"/>
          </a:p>
        </p:txBody>
      </p:sp>
      <p:pic>
        <p:nvPicPr>
          <p:cNvPr id="5" name="Obrázek 4">
            <a:extLst>
              <a:ext uri="{FF2B5EF4-FFF2-40B4-BE49-F238E27FC236}">
                <a16:creationId xmlns:a16="http://schemas.microsoft.com/office/drawing/2014/main" id="{5A9D982E-89BA-4618-838A-7A43BB9F8875}"/>
              </a:ext>
            </a:extLst>
          </p:cNvPr>
          <p:cNvPicPr>
            <a:picLocks noChangeAspect="1"/>
          </p:cNvPicPr>
          <p:nvPr/>
        </p:nvPicPr>
        <p:blipFill>
          <a:blip r:embed="rId2"/>
          <a:stretch>
            <a:fillRect/>
          </a:stretch>
        </p:blipFill>
        <p:spPr>
          <a:xfrm>
            <a:off x="7983831" y="2503714"/>
            <a:ext cx="4126850" cy="2747555"/>
          </a:xfrm>
          <a:prstGeom prst="rect">
            <a:avLst/>
          </a:prstGeom>
        </p:spPr>
      </p:pic>
    </p:spTree>
    <p:extLst>
      <p:ext uri="{BB962C8B-B14F-4D97-AF65-F5344CB8AC3E}">
        <p14:creationId xmlns:p14="http://schemas.microsoft.com/office/powerpoint/2010/main" val="92888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C9AD7E-8589-4A3B-8565-41E84A6DA6FB}"/>
              </a:ext>
            </a:extLst>
          </p:cNvPr>
          <p:cNvSpPr>
            <a:spLocks noGrp="1"/>
          </p:cNvSpPr>
          <p:nvPr>
            <p:ph type="title"/>
          </p:nvPr>
        </p:nvSpPr>
        <p:spPr/>
        <p:txBody>
          <a:bodyPr/>
          <a:lstStyle/>
          <a:p>
            <a:r>
              <a:rPr lang="cs-CZ" dirty="0"/>
              <a:t>Politika USA</a:t>
            </a:r>
          </a:p>
        </p:txBody>
      </p:sp>
      <p:sp>
        <p:nvSpPr>
          <p:cNvPr id="3" name="Zástupný obsah 2">
            <a:extLst>
              <a:ext uri="{FF2B5EF4-FFF2-40B4-BE49-F238E27FC236}">
                <a16:creationId xmlns:a16="http://schemas.microsoft.com/office/drawing/2014/main" id="{F2D6C4D6-9945-49BC-ACDA-AEB6E68BBCC9}"/>
              </a:ext>
            </a:extLst>
          </p:cNvPr>
          <p:cNvSpPr>
            <a:spLocks noGrp="1"/>
          </p:cNvSpPr>
          <p:nvPr>
            <p:ph idx="1"/>
          </p:nvPr>
        </p:nvSpPr>
        <p:spPr>
          <a:xfrm>
            <a:off x="0" y="2052918"/>
            <a:ext cx="7727271" cy="4195481"/>
          </a:xfrm>
        </p:spPr>
        <p:txBody>
          <a:bodyPr>
            <a:normAutofit fontScale="92500" lnSpcReduction="20000"/>
          </a:bodyPr>
          <a:lstStyle/>
          <a:p>
            <a:r>
              <a:rPr lang="cs-CZ" dirty="0"/>
              <a:t>1979 </a:t>
            </a:r>
            <a:r>
              <a:rPr lang="cs-CZ" dirty="0" err="1"/>
              <a:t>Ortega</a:t>
            </a:r>
            <a:r>
              <a:rPr lang="cs-CZ" dirty="0"/>
              <a:t> v Bílém domě – chtěl přátelské vztahy, nemáme jednotky v Salvadoru a neviníme Vás z minulosti – Když přišel Reagan, tak jsme museli vše ukončit – mýtus</a:t>
            </a:r>
          </a:p>
          <a:p>
            <a:r>
              <a:rPr lang="cs-CZ" dirty="0"/>
              <a:t>Už za Cartera se </a:t>
            </a:r>
            <a:r>
              <a:rPr lang="cs-CZ" dirty="0" err="1"/>
              <a:t>začaa</a:t>
            </a:r>
            <a:r>
              <a:rPr lang="cs-CZ" dirty="0"/>
              <a:t> zvažovat pomoc USA (důležitá v prvních letech), protože se přišlo na to, že chlapec lhal a podporují Salvador, navíc odmítli odsoudit Afghánistán, </a:t>
            </a:r>
          </a:p>
          <a:p>
            <a:r>
              <a:rPr lang="en-GB" dirty="0"/>
              <a:t>I had no alternative but to cut off aid to the Sandinistas before I left office, because there was evidence that was clear to me that the Sandinistas were giving assistance to the revolutionaries in El Salvador, and the law required me to stop the aid. I was very eager to give the people of Nicaragua economic aid after the revolution, but it was not possible under those circumstances.</a:t>
            </a:r>
            <a:endParaRPr lang="cs-CZ" dirty="0"/>
          </a:p>
          <a:p>
            <a:r>
              <a:rPr lang="cs-CZ" dirty="0"/>
              <a:t>Už za Reagana Thomas </a:t>
            </a:r>
            <a:r>
              <a:rPr lang="cs-CZ" dirty="0" err="1"/>
              <a:t>Enders</a:t>
            </a:r>
            <a:r>
              <a:rPr lang="cs-CZ" dirty="0"/>
              <a:t> v Nikaragui – ale bez odpovědi na dohody, naopak kritika USA v OSN</a:t>
            </a:r>
            <a:endParaRPr lang="en-GB" dirty="0"/>
          </a:p>
          <a:p>
            <a:endParaRPr lang="cs-CZ" dirty="0"/>
          </a:p>
        </p:txBody>
      </p:sp>
      <p:pic>
        <p:nvPicPr>
          <p:cNvPr id="5" name="Obrázek 4">
            <a:extLst>
              <a:ext uri="{FF2B5EF4-FFF2-40B4-BE49-F238E27FC236}">
                <a16:creationId xmlns:a16="http://schemas.microsoft.com/office/drawing/2014/main" id="{FCDCB4C6-56DB-4326-8FE3-02EB07BE0E6D}"/>
              </a:ext>
            </a:extLst>
          </p:cNvPr>
          <p:cNvPicPr>
            <a:picLocks noChangeAspect="1"/>
          </p:cNvPicPr>
          <p:nvPr/>
        </p:nvPicPr>
        <p:blipFill>
          <a:blip r:embed="rId2"/>
          <a:stretch>
            <a:fillRect/>
          </a:stretch>
        </p:blipFill>
        <p:spPr>
          <a:xfrm>
            <a:off x="7727271" y="2330223"/>
            <a:ext cx="4464729" cy="3025549"/>
          </a:xfrm>
          <a:prstGeom prst="rect">
            <a:avLst/>
          </a:prstGeom>
        </p:spPr>
      </p:pic>
    </p:spTree>
    <p:extLst>
      <p:ext uri="{BB962C8B-B14F-4D97-AF65-F5344CB8AC3E}">
        <p14:creationId xmlns:p14="http://schemas.microsoft.com/office/powerpoint/2010/main" val="175094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Guatemala historie revoluce</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Jorge</a:t>
            </a:r>
            <a:r>
              <a:rPr lang="cs-CZ" dirty="0" smtClean="0"/>
              <a:t> </a:t>
            </a:r>
            <a:r>
              <a:rPr lang="cs-CZ" dirty="0" err="1" smtClean="0"/>
              <a:t>Ubico</a:t>
            </a:r>
            <a:r>
              <a:rPr lang="cs-CZ" dirty="0" smtClean="0"/>
              <a:t> – třetí generace liberálních diktátorů (31-44)</a:t>
            </a:r>
          </a:p>
          <a:p>
            <a:r>
              <a:rPr lang="cs-CZ" dirty="0" smtClean="0"/>
              <a:t>Ta jiná říjnová revoluce – začátek Guatemalského jara</a:t>
            </a:r>
          </a:p>
          <a:p>
            <a:r>
              <a:rPr lang="cs-CZ" dirty="0" smtClean="0"/>
              <a:t>Juan José </a:t>
            </a:r>
            <a:r>
              <a:rPr lang="cs-CZ" dirty="0" err="1" smtClean="0"/>
              <a:t>Arévalo</a:t>
            </a:r>
            <a:r>
              <a:rPr lang="cs-CZ" dirty="0" smtClean="0"/>
              <a:t> – filozof a profesor 1945-1951</a:t>
            </a:r>
          </a:p>
          <a:p>
            <a:r>
              <a:rPr lang="cs-CZ" dirty="0" err="1" smtClean="0"/>
              <a:t>Jácobo</a:t>
            </a:r>
            <a:r>
              <a:rPr lang="cs-CZ" dirty="0" smtClean="0"/>
              <a:t> </a:t>
            </a:r>
            <a:r>
              <a:rPr lang="cs-CZ" dirty="0" err="1" smtClean="0"/>
              <a:t>Arbenz</a:t>
            </a:r>
            <a:r>
              <a:rPr lang="cs-CZ" dirty="0" smtClean="0"/>
              <a:t> – ministr obrany a nástupce</a:t>
            </a:r>
          </a:p>
          <a:p>
            <a:r>
              <a:rPr lang="cs-CZ" dirty="0" smtClean="0"/>
              <a:t>Nová ústava – školství</a:t>
            </a:r>
          </a:p>
          <a:p>
            <a:r>
              <a:rPr lang="cs-CZ" dirty="0" smtClean="0"/>
              <a:t>Pozemková reforma</a:t>
            </a:r>
          </a:p>
          <a:p>
            <a:r>
              <a:rPr lang="cs-CZ" dirty="0" smtClean="0"/>
              <a:t>Diversifikace obchodních partnerů</a:t>
            </a:r>
          </a:p>
          <a:p>
            <a:r>
              <a:rPr lang="cs-CZ" dirty="0" smtClean="0"/>
              <a:t>Ekonomická nezávislost – UFCO, </a:t>
            </a:r>
            <a:r>
              <a:rPr lang="cs-CZ" dirty="0" err="1" smtClean="0"/>
              <a:t>Empresa</a:t>
            </a:r>
            <a:r>
              <a:rPr lang="cs-CZ" dirty="0" smtClean="0"/>
              <a:t> </a:t>
            </a:r>
            <a:r>
              <a:rPr lang="cs-CZ" dirty="0" err="1" smtClean="0"/>
              <a:t>Eléctrica</a:t>
            </a:r>
            <a:r>
              <a:rPr lang="cs-CZ" dirty="0" smtClean="0"/>
              <a:t>, IRCA</a:t>
            </a:r>
          </a:p>
          <a:p>
            <a:r>
              <a:rPr lang="cs-CZ" dirty="0" smtClean="0"/>
              <a:t>Otázka obrany – zbraně</a:t>
            </a:r>
          </a:p>
          <a:p>
            <a:r>
              <a:rPr lang="cs-CZ" dirty="0" smtClean="0"/>
              <a:t>Komunista?</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872" y="0"/>
            <a:ext cx="3310128" cy="438912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580" y="4262187"/>
            <a:ext cx="3480420" cy="2595813"/>
          </a:xfrm>
          <a:prstGeom prst="rect">
            <a:avLst/>
          </a:prstGeom>
        </p:spPr>
      </p:pic>
    </p:spTree>
    <p:extLst>
      <p:ext uri="{BB962C8B-B14F-4D97-AF65-F5344CB8AC3E}">
        <p14:creationId xmlns:p14="http://schemas.microsoft.com/office/powerpoint/2010/main" val="266736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Širší souvislosti Studené války</a:t>
            </a:r>
            <a:endParaRPr lang="cs-CZ" dirty="0"/>
          </a:p>
        </p:txBody>
      </p:sp>
      <p:sp>
        <p:nvSpPr>
          <p:cNvPr id="3" name="Zástupný symbol pro obsah 2"/>
          <p:cNvSpPr>
            <a:spLocks noGrp="1"/>
          </p:cNvSpPr>
          <p:nvPr>
            <p:ph idx="1"/>
          </p:nvPr>
        </p:nvSpPr>
        <p:spPr/>
        <p:txBody>
          <a:bodyPr/>
          <a:lstStyle/>
          <a:p>
            <a:r>
              <a:rPr lang="cs-CZ" dirty="0" smtClean="0"/>
              <a:t>Železná opona a Trumanova doktrína</a:t>
            </a:r>
          </a:p>
          <a:p>
            <a:r>
              <a:rPr lang="cs-CZ" dirty="0" smtClean="0"/>
              <a:t>Rio </a:t>
            </a:r>
            <a:r>
              <a:rPr lang="cs-CZ" dirty="0" err="1" smtClean="0"/>
              <a:t>Treaty</a:t>
            </a:r>
            <a:r>
              <a:rPr lang="cs-CZ" dirty="0" smtClean="0"/>
              <a:t> – </a:t>
            </a:r>
            <a:r>
              <a:rPr lang="cs-CZ" dirty="0" err="1" smtClean="0"/>
              <a:t>Rijský</a:t>
            </a:r>
            <a:r>
              <a:rPr lang="cs-CZ" dirty="0" smtClean="0"/>
              <a:t> Pakt – 1947</a:t>
            </a:r>
          </a:p>
          <a:p>
            <a:r>
              <a:rPr lang="cs-CZ" dirty="0" smtClean="0"/>
              <a:t>Kolektivní obrana a Guatemala proti</a:t>
            </a:r>
          </a:p>
          <a:p>
            <a:r>
              <a:rPr lang="cs-CZ" dirty="0" err="1" smtClean="0"/>
              <a:t>Arévalova</a:t>
            </a:r>
            <a:r>
              <a:rPr lang="cs-CZ" dirty="0" smtClean="0"/>
              <a:t> </a:t>
            </a:r>
            <a:r>
              <a:rPr lang="cs-CZ" dirty="0" err="1" smtClean="0"/>
              <a:t>Legion</a:t>
            </a:r>
            <a:r>
              <a:rPr lang="cs-CZ" dirty="0" smtClean="0"/>
              <a:t> de </a:t>
            </a:r>
            <a:r>
              <a:rPr lang="cs-CZ" dirty="0" err="1" smtClean="0"/>
              <a:t>Caribe</a:t>
            </a:r>
            <a:endParaRPr lang="cs-CZ" dirty="0" smtClean="0"/>
          </a:p>
          <a:p>
            <a:r>
              <a:rPr lang="cs-CZ" dirty="0" smtClean="0"/>
              <a:t>1949 – Atomová bomba</a:t>
            </a:r>
          </a:p>
          <a:p>
            <a:r>
              <a:rPr lang="cs-CZ" dirty="0" smtClean="0"/>
              <a:t>1951 – Korea</a:t>
            </a:r>
          </a:p>
          <a:p>
            <a:r>
              <a:rPr lang="cs-CZ" dirty="0" smtClean="0"/>
              <a:t>Operace PB </a:t>
            </a:r>
            <a:r>
              <a:rPr lang="cs-CZ" dirty="0" err="1" smtClean="0"/>
              <a:t>Fortune</a:t>
            </a:r>
            <a:r>
              <a:rPr lang="cs-CZ" dirty="0" smtClean="0"/>
              <a:t> – stopnuto protože Truman už nechtěl kandidovat</a:t>
            </a:r>
          </a:p>
          <a:p>
            <a:endParaRPr lang="cs-CZ" dirty="0" smtClean="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941" y="1325744"/>
            <a:ext cx="5729059" cy="3230214"/>
          </a:xfrm>
          <a:prstGeom prst="rect">
            <a:avLst/>
          </a:prstGeom>
        </p:spPr>
      </p:pic>
    </p:spTree>
    <p:extLst>
      <p:ext uri="{BB962C8B-B14F-4D97-AF65-F5344CB8AC3E}">
        <p14:creationId xmlns:p14="http://schemas.microsoft.com/office/powerpoint/2010/main" val="44699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President Eisenhower</a:t>
            </a:r>
            <a:endParaRPr lang="cs-CZ" dirty="0"/>
          </a:p>
        </p:txBody>
      </p:sp>
      <p:sp>
        <p:nvSpPr>
          <p:cNvPr id="3" name="Zástupný symbol pro obsah 2"/>
          <p:cNvSpPr>
            <a:spLocks noGrp="1"/>
          </p:cNvSpPr>
          <p:nvPr>
            <p:ph idx="1"/>
          </p:nvPr>
        </p:nvSpPr>
        <p:spPr/>
        <p:txBody>
          <a:bodyPr/>
          <a:lstStyle/>
          <a:p>
            <a:r>
              <a:rPr lang="cs-CZ" dirty="0" smtClean="0"/>
              <a:t>I </a:t>
            </a:r>
            <a:r>
              <a:rPr lang="cs-CZ" dirty="0" err="1" smtClean="0"/>
              <a:t>Like</a:t>
            </a:r>
            <a:r>
              <a:rPr lang="cs-CZ" dirty="0" smtClean="0"/>
              <a:t> IKE – New </a:t>
            </a:r>
            <a:r>
              <a:rPr lang="cs-CZ" dirty="0" err="1" smtClean="0"/>
              <a:t>Look</a:t>
            </a:r>
            <a:r>
              <a:rPr lang="cs-CZ" dirty="0" smtClean="0"/>
              <a:t> – John </a:t>
            </a:r>
            <a:r>
              <a:rPr lang="cs-CZ" dirty="0" err="1" smtClean="0"/>
              <a:t>Foster</a:t>
            </a:r>
            <a:r>
              <a:rPr lang="cs-CZ" dirty="0" smtClean="0"/>
              <a:t> </a:t>
            </a:r>
            <a:r>
              <a:rPr lang="cs-CZ" dirty="0" err="1" smtClean="0"/>
              <a:t>Dulles</a:t>
            </a:r>
            <a:r>
              <a:rPr lang="cs-CZ" dirty="0" smtClean="0"/>
              <a:t> a Allen </a:t>
            </a:r>
            <a:r>
              <a:rPr lang="cs-CZ" dirty="0" err="1" smtClean="0"/>
              <a:t>Dulles</a:t>
            </a:r>
            <a:endParaRPr lang="cs-CZ" dirty="0" smtClean="0"/>
          </a:p>
          <a:p>
            <a:r>
              <a:rPr lang="cs-CZ" dirty="0" smtClean="0"/>
              <a:t>Změna i v USSR – Nikita Chruščov</a:t>
            </a:r>
          </a:p>
          <a:p>
            <a:r>
              <a:rPr lang="cs-CZ" dirty="0" smtClean="0"/>
              <a:t>Joseph </a:t>
            </a:r>
            <a:r>
              <a:rPr lang="cs-CZ" dirty="0" err="1" smtClean="0"/>
              <a:t>McCarthy</a:t>
            </a:r>
            <a:r>
              <a:rPr lang="cs-CZ" dirty="0" smtClean="0"/>
              <a:t> a jeho hon na čarodějnice</a:t>
            </a:r>
          </a:p>
          <a:p>
            <a:r>
              <a:rPr lang="cs-CZ" dirty="0" smtClean="0"/>
              <a:t>Operace PB SUCCESS – jako v Iránu TP AJAX</a:t>
            </a:r>
          </a:p>
          <a:p>
            <a:pPr marL="457200" indent="-457200">
              <a:buFont typeface="+mj-lt"/>
              <a:buAutoNum type="arabicPeriod"/>
            </a:pPr>
            <a:r>
              <a:rPr lang="cs-CZ" dirty="0" smtClean="0"/>
              <a:t>Propaganda – role UFCO</a:t>
            </a:r>
          </a:p>
          <a:p>
            <a:pPr marL="457200" indent="-457200">
              <a:buFont typeface="+mj-lt"/>
              <a:buAutoNum type="arabicPeriod"/>
            </a:pPr>
            <a:r>
              <a:rPr lang="cs-CZ" dirty="0" smtClean="0"/>
              <a:t>Ekonomická blokáda</a:t>
            </a:r>
          </a:p>
          <a:p>
            <a:pPr marL="457200" indent="-457200">
              <a:buFont typeface="+mj-lt"/>
              <a:buAutoNum type="arabicPeriod"/>
            </a:pPr>
            <a:r>
              <a:rPr lang="cs-CZ" dirty="0" smtClean="0"/>
              <a:t>Mezinárodní tlak – izolace – konference v Caracasu  (3/1954)</a:t>
            </a:r>
          </a:p>
          <a:p>
            <a:pPr marL="457200" indent="-457200">
              <a:buFont typeface="+mj-lt"/>
              <a:buAutoNum type="arabicPeriod"/>
            </a:pPr>
            <a:r>
              <a:rPr lang="cs-CZ" dirty="0" smtClean="0"/>
              <a:t>Ozbrojená akce – CIA trénuje guatemalský exil</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871" y="0"/>
            <a:ext cx="2239451" cy="2255003"/>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061" y="2550695"/>
            <a:ext cx="2872939" cy="4307305"/>
          </a:xfrm>
          <a:prstGeom prst="rect">
            <a:avLst/>
          </a:prstGeom>
        </p:spPr>
      </p:pic>
    </p:spTree>
    <p:extLst>
      <p:ext uri="{BB962C8B-B14F-4D97-AF65-F5344CB8AC3E}">
        <p14:creationId xmlns:p14="http://schemas.microsoft.com/office/powerpoint/2010/main" val="318559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Československo a Guatemala</a:t>
            </a:r>
            <a:endParaRPr lang="cs-CZ" dirty="0"/>
          </a:p>
        </p:txBody>
      </p:sp>
      <p:sp>
        <p:nvSpPr>
          <p:cNvPr id="3" name="Zástupný symbol pro obsah 2"/>
          <p:cNvSpPr>
            <a:spLocks noGrp="1"/>
          </p:cNvSpPr>
          <p:nvPr>
            <p:ph idx="1"/>
          </p:nvPr>
        </p:nvSpPr>
        <p:spPr>
          <a:xfrm>
            <a:off x="1103313" y="2052918"/>
            <a:ext cx="7735888" cy="4195481"/>
          </a:xfrm>
        </p:spPr>
        <p:txBody>
          <a:bodyPr>
            <a:normAutofit fontScale="92500" lnSpcReduction="20000"/>
          </a:bodyPr>
          <a:lstStyle/>
          <a:p>
            <a:r>
              <a:rPr lang="cs-CZ" dirty="0" smtClean="0"/>
              <a:t>První republika – navázání vztahů</a:t>
            </a:r>
          </a:p>
          <a:p>
            <a:r>
              <a:rPr lang="cs-CZ" dirty="0" smtClean="0"/>
              <a:t>Rozmach ve 30. letech – František </a:t>
            </a:r>
            <a:r>
              <a:rPr lang="cs-CZ" dirty="0" err="1" smtClean="0"/>
              <a:t>Krafka</a:t>
            </a:r>
            <a:r>
              <a:rPr lang="cs-CZ" dirty="0" smtClean="0"/>
              <a:t>, Vlastimil </a:t>
            </a:r>
            <a:r>
              <a:rPr lang="cs-CZ" dirty="0" err="1" smtClean="0"/>
              <a:t>Kybal</a:t>
            </a:r>
            <a:endParaRPr lang="cs-CZ" dirty="0" smtClean="0"/>
          </a:p>
          <a:p>
            <a:r>
              <a:rPr lang="cs-CZ" dirty="0" smtClean="0"/>
              <a:t>Obchodní smlouva z 1936  a prodej zbraní – 4000 pušek model 24 </a:t>
            </a:r>
            <a:r>
              <a:rPr lang="cs-CZ" dirty="0" err="1" smtClean="0"/>
              <a:t>Mauser</a:t>
            </a:r>
            <a:r>
              <a:rPr lang="cs-CZ" dirty="0" smtClean="0"/>
              <a:t>, 50 kulometů model 30 ZB</a:t>
            </a:r>
          </a:p>
          <a:p>
            <a:r>
              <a:rPr lang="cs-CZ" dirty="0" smtClean="0"/>
              <a:t>Během války </a:t>
            </a:r>
            <a:r>
              <a:rPr lang="cs-CZ" dirty="0" err="1" smtClean="0"/>
              <a:t>Ubico</a:t>
            </a:r>
            <a:r>
              <a:rPr lang="cs-CZ" dirty="0" smtClean="0"/>
              <a:t> podporuje Československou věc</a:t>
            </a:r>
          </a:p>
          <a:p>
            <a:r>
              <a:rPr lang="cs-CZ" dirty="0" smtClean="0"/>
              <a:t>Po válce snaha o obnovení spolupráce ukončená 1948 – </a:t>
            </a:r>
            <a:r>
              <a:rPr lang="cs-CZ" dirty="0" err="1" smtClean="0"/>
              <a:t>Arévalo</a:t>
            </a:r>
            <a:r>
              <a:rPr lang="cs-CZ" dirty="0" smtClean="0"/>
              <a:t> neuspěl</a:t>
            </a:r>
          </a:p>
          <a:p>
            <a:r>
              <a:rPr lang="cs-CZ" dirty="0" err="1" smtClean="0"/>
              <a:t>Arbenz</a:t>
            </a:r>
            <a:r>
              <a:rPr lang="cs-CZ" dirty="0" smtClean="0"/>
              <a:t> a Carlos Manuel </a:t>
            </a:r>
            <a:r>
              <a:rPr lang="cs-CZ" dirty="0" err="1" smtClean="0"/>
              <a:t>Pellecer</a:t>
            </a:r>
            <a:endParaRPr lang="cs-CZ" dirty="0" smtClean="0"/>
          </a:p>
          <a:p>
            <a:r>
              <a:rPr lang="cs-CZ" dirty="0" smtClean="0"/>
              <a:t>José </a:t>
            </a:r>
            <a:r>
              <a:rPr lang="cs-CZ" dirty="0"/>
              <a:t>Manuel Fortuny </a:t>
            </a:r>
            <a:r>
              <a:rPr lang="cs-CZ" dirty="0" smtClean="0"/>
              <a:t>a Alfonso </a:t>
            </a:r>
            <a:r>
              <a:rPr lang="cs-CZ" dirty="0" err="1" smtClean="0"/>
              <a:t>Martínez</a:t>
            </a:r>
            <a:r>
              <a:rPr lang="cs-CZ" dirty="0" smtClean="0"/>
              <a:t> dohodli nákup</a:t>
            </a:r>
          </a:p>
          <a:p>
            <a:r>
              <a:rPr lang="cs-CZ" dirty="0" smtClean="0"/>
              <a:t>Československo nebylo v NATO</a:t>
            </a:r>
          </a:p>
          <a:p>
            <a:r>
              <a:rPr lang="cs-CZ" dirty="0" smtClean="0"/>
              <a:t>Antonín Novotný si vyžádal souhlas Moskvy</a:t>
            </a:r>
          </a:p>
          <a:p>
            <a:r>
              <a:rPr lang="cs-CZ" dirty="0" smtClean="0"/>
              <a:t>Konzulát v Guatemale</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1439779"/>
            <a:ext cx="3276600" cy="4572000"/>
          </a:xfrm>
          <a:prstGeom prst="rect">
            <a:avLst/>
          </a:prstGeom>
        </p:spPr>
      </p:pic>
    </p:spTree>
    <p:extLst>
      <p:ext uri="{BB962C8B-B14F-4D97-AF65-F5344CB8AC3E}">
        <p14:creationId xmlns:p14="http://schemas.microsoft.com/office/powerpoint/2010/main" val="23496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Arbenzův</a:t>
            </a:r>
            <a:r>
              <a:rPr lang="cs-CZ" dirty="0" smtClean="0"/>
              <a:t> pád</a:t>
            </a:r>
            <a:endParaRPr lang="cs-CZ" dirty="0"/>
          </a:p>
        </p:txBody>
      </p:sp>
      <p:sp>
        <p:nvSpPr>
          <p:cNvPr id="3" name="Zástupný symbol pro obsah 2"/>
          <p:cNvSpPr>
            <a:spLocks noGrp="1"/>
          </p:cNvSpPr>
          <p:nvPr>
            <p:ph idx="1"/>
          </p:nvPr>
        </p:nvSpPr>
        <p:spPr>
          <a:xfrm>
            <a:off x="1103312" y="2052918"/>
            <a:ext cx="7363205" cy="4195481"/>
          </a:xfrm>
        </p:spPr>
        <p:txBody>
          <a:bodyPr/>
          <a:lstStyle/>
          <a:p>
            <a:r>
              <a:rPr lang="cs-CZ" dirty="0" smtClean="0"/>
              <a:t>Podpora k jeho odstranění nebyla v roce 1954 velká</a:t>
            </a:r>
          </a:p>
          <a:p>
            <a:r>
              <a:rPr lang="cs-CZ" dirty="0" smtClean="0"/>
              <a:t>Prakticky pouze Nikaragua</a:t>
            </a:r>
          </a:p>
          <a:p>
            <a:r>
              <a:rPr lang="cs-CZ" dirty="0" smtClean="0"/>
              <a:t>Pak ale vyplula loď </a:t>
            </a:r>
            <a:r>
              <a:rPr lang="cs-CZ" dirty="0" err="1" smtClean="0"/>
              <a:t>Alfhem</a:t>
            </a:r>
            <a:r>
              <a:rPr lang="cs-CZ" dirty="0" smtClean="0"/>
              <a:t> s nákladem zbraní</a:t>
            </a:r>
          </a:p>
          <a:p>
            <a:r>
              <a:rPr lang="cs-CZ" dirty="0" smtClean="0"/>
              <a:t>Zbytky po Němcích, aby zakryli původce</a:t>
            </a:r>
          </a:p>
          <a:p>
            <a:r>
              <a:rPr lang="cs-CZ" dirty="0" err="1" smtClean="0"/>
              <a:t>Arbenz</a:t>
            </a:r>
            <a:r>
              <a:rPr lang="cs-CZ" dirty="0" smtClean="0"/>
              <a:t> naivní a nechápal geopolitiku</a:t>
            </a:r>
          </a:p>
          <a:p>
            <a:r>
              <a:rPr lang="cs-CZ" dirty="0" smtClean="0"/>
              <a:t>Podpora pro propagandu</a:t>
            </a:r>
          </a:p>
          <a:p>
            <a:r>
              <a:rPr lang="cs-CZ" dirty="0" smtClean="0"/>
              <a:t>Státy jako Kuba, Honduras, Kostarika, Mexiko s tímto mají problém</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517" y="1572125"/>
            <a:ext cx="3725483" cy="4122821"/>
          </a:xfrm>
          <a:prstGeom prst="rect">
            <a:avLst/>
          </a:prstGeom>
        </p:spPr>
      </p:pic>
    </p:spTree>
    <p:extLst>
      <p:ext uri="{BB962C8B-B14F-4D97-AF65-F5344CB8AC3E}">
        <p14:creationId xmlns:p14="http://schemas.microsoft.com/office/powerpoint/2010/main" val="2247726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Epilog</a:t>
            </a:r>
            <a:endParaRPr lang="cs-CZ" dirty="0"/>
          </a:p>
        </p:txBody>
      </p:sp>
      <p:sp>
        <p:nvSpPr>
          <p:cNvPr id="3" name="Zástupný symbol pro obsah 2"/>
          <p:cNvSpPr>
            <a:spLocks noGrp="1"/>
          </p:cNvSpPr>
          <p:nvPr>
            <p:ph idx="1"/>
          </p:nvPr>
        </p:nvSpPr>
        <p:spPr>
          <a:xfrm>
            <a:off x="464041" y="1844985"/>
            <a:ext cx="8436463" cy="4209206"/>
          </a:xfrm>
        </p:spPr>
        <p:txBody>
          <a:bodyPr/>
          <a:lstStyle/>
          <a:p>
            <a:r>
              <a:rPr lang="cs-CZ" dirty="0" err="1" smtClean="0"/>
              <a:t>Castillo</a:t>
            </a:r>
            <a:r>
              <a:rPr lang="cs-CZ" dirty="0" smtClean="0"/>
              <a:t> </a:t>
            </a:r>
            <a:r>
              <a:rPr lang="cs-CZ" dirty="0" err="1" smtClean="0"/>
              <a:t>Armas</a:t>
            </a:r>
            <a:r>
              <a:rPr lang="cs-CZ" dirty="0" smtClean="0"/>
              <a:t> 17. a 18. června 1954</a:t>
            </a:r>
          </a:p>
          <a:p>
            <a:r>
              <a:rPr lang="cs-CZ" dirty="0" smtClean="0"/>
              <a:t>Deset dní bojů a </a:t>
            </a:r>
            <a:r>
              <a:rPr lang="cs-CZ" dirty="0" err="1" smtClean="0"/>
              <a:t>Arbenz</a:t>
            </a:r>
            <a:r>
              <a:rPr lang="cs-CZ" dirty="0" smtClean="0"/>
              <a:t> abdikuje</a:t>
            </a:r>
          </a:p>
          <a:p>
            <a:r>
              <a:rPr lang="cs-CZ" dirty="0" err="1" smtClean="0"/>
              <a:t>Arbenz</a:t>
            </a:r>
            <a:r>
              <a:rPr lang="cs-CZ" dirty="0" smtClean="0"/>
              <a:t> v Praze – 1955-1956, umírá 1971</a:t>
            </a:r>
          </a:p>
          <a:p>
            <a:r>
              <a:rPr lang="cs-CZ" dirty="0" err="1" smtClean="0"/>
              <a:t>Armas</a:t>
            </a:r>
            <a:r>
              <a:rPr lang="cs-CZ" dirty="0" smtClean="0"/>
              <a:t> zavražděn 1957</a:t>
            </a:r>
          </a:p>
          <a:p>
            <a:r>
              <a:rPr lang="cs-CZ" dirty="0" smtClean="0"/>
              <a:t>Guatemalská občanská válka prakticky do roku 1996</a:t>
            </a:r>
          </a:p>
          <a:p>
            <a:r>
              <a:rPr lang="cs-CZ" dirty="0" smtClean="0"/>
              <a:t>Kdybychom věděli, co naše intervence způsobí za katastrofu, tak bychom to neudělali</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504" y="0"/>
            <a:ext cx="3291496" cy="6858000"/>
          </a:xfrm>
          <a:prstGeom prst="rect">
            <a:avLst/>
          </a:prstGeom>
        </p:spPr>
      </p:pic>
    </p:spTree>
    <p:extLst>
      <p:ext uri="{BB962C8B-B14F-4D97-AF65-F5344CB8AC3E}">
        <p14:creationId xmlns:p14="http://schemas.microsoft.com/office/powerpoint/2010/main" val="1678092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71343" y="476994"/>
            <a:ext cx="5252983" cy="1400530"/>
          </a:xfrm>
        </p:spPr>
        <p:txBody>
          <a:bodyPr/>
          <a:lstStyle/>
          <a:p>
            <a:r>
              <a:rPr lang="cs-CZ" dirty="0" smtClean="0"/>
              <a:t>Kubánská revoluce</a:t>
            </a:r>
            <a:endParaRPr lang="cs-CZ" dirty="0"/>
          </a:p>
        </p:txBody>
      </p:sp>
      <p:sp>
        <p:nvSpPr>
          <p:cNvPr id="3" name="Zástupný symbol pro obsah 2"/>
          <p:cNvSpPr>
            <a:spLocks noGrp="1"/>
          </p:cNvSpPr>
          <p:nvPr>
            <p:ph idx="1"/>
          </p:nvPr>
        </p:nvSpPr>
        <p:spPr>
          <a:xfrm>
            <a:off x="3935526" y="1836892"/>
            <a:ext cx="8129700" cy="4160654"/>
          </a:xfrm>
        </p:spPr>
        <p:txBody>
          <a:bodyPr/>
          <a:lstStyle/>
          <a:p>
            <a:r>
              <a:rPr lang="cs-CZ" dirty="0" err="1" smtClean="0"/>
              <a:t>Fulgencio</a:t>
            </a:r>
            <a:r>
              <a:rPr lang="cs-CZ" dirty="0" smtClean="0"/>
              <a:t> Batista – prezident (40-44) a od 1952 diktátor</a:t>
            </a:r>
          </a:p>
          <a:p>
            <a:r>
              <a:rPr lang="cs-CZ" dirty="0" smtClean="0"/>
              <a:t>Hospodářský vliv USA, korupce, organizovaný zločin, ignorace problémů obyvatel</a:t>
            </a:r>
          </a:p>
          <a:p>
            <a:r>
              <a:rPr lang="cs-CZ" dirty="0" smtClean="0"/>
              <a:t>Eduardo </a:t>
            </a:r>
            <a:r>
              <a:rPr lang="cs-CZ" dirty="0" err="1" smtClean="0"/>
              <a:t>Chibás</a:t>
            </a:r>
            <a:r>
              <a:rPr lang="cs-CZ" dirty="0" smtClean="0"/>
              <a:t> se demonstrativně zastřelil v rádiu 1951</a:t>
            </a:r>
          </a:p>
          <a:p>
            <a:r>
              <a:rPr lang="cs-CZ" dirty="0" smtClean="0"/>
              <a:t>Útok na kasárna </a:t>
            </a:r>
            <a:r>
              <a:rPr lang="cs-CZ" dirty="0" err="1" smtClean="0"/>
              <a:t>Moncada</a:t>
            </a:r>
            <a:r>
              <a:rPr lang="cs-CZ" dirty="0" smtClean="0"/>
              <a:t> – 26/7/1953 – Fidel Castro</a:t>
            </a:r>
          </a:p>
          <a:p>
            <a:r>
              <a:rPr lang="cs-CZ" dirty="0" smtClean="0"/>
              <a:t>Dějiny mi dají za pravdu</a:t>
            </a:r>
          </a:p>
          <a:p>
            <a:r>
              <a:rPr lang="cs-CZ" dirty="0" smtClean="0"/>
              <a:t>1955 – Castro v Mexiku a Che Guevara</a:t>
            </a:r>
          </a:p>
          <a:p>
            <a:r>
              <a:rPr lang="cs-CZ" dirty="0" smtClean="0"/>
              <a:t>1956-1959 revoluce </a:t>
            </a:r>
            <a:r>
              <a:rPr lang="cs-CZ" dirty="0" err="1" smtClean="0"/>
              <a:t>barbudos</a:t>
            </a:r>
            <a:r>
              <a:rPr lang="cs-CZ" dirty="0" smtClean="0"/>
              <a:t> ze Sierra Maestra</a:t>
            </a:r>
          </a:p>
          <a:p>
            <a:r>
              <a:rPr lang="cs-CZ" dirty="0" smtClean="0"/>
              <a:t>Batista ztratil podporu USA – veřejné mínění – novinář Herbert </a:t>
            </a:r>
            <a:r>
              <a:rPr lang="cs-CZ" dirty="0" err="1" smtClean="0"/>
              <a:t>Matthews</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3013"/>
            <a:ext cx="3696678" cy="5388743"/>
          </a:xfrm>
          <a:prstGeom prst="rect">
            <a:avLst/>
          </a:prstGeom>
        </p:spPr>
      </p:pic>
    </p:spTree>
    <p:extLst>
      <p:ext uri="{BB962C8B-B14F-4D97-AF65-F5344CB8AC3E}">
        <p14:creationId xmlns:p14="http://schemas.microsoft.com/office/powerpoint/2010/main" val="14611449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777</TotalTime>
  <Words>1305</Words>
  <Application>Microsoft Office PowerPoint</Application>
  <PresentationFormat>Širokoúhlá obrazovka</PresentationFormat>
  <Paragraphs>133</Paragraphs>
  <Slides>21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Century Gothic</vt:lpstr>
      <vt:lpstr>Wingdings 3</vt:lpstr>
      <vt:lpstr>Ion</vt:lpstr>
      <vt:lpstr>Guatemalská revoluce</vt:lpstr>
      <vt:lpstr>Prezentace aplikace PowerPoint</vt:lpstr>
      <vt:lpstr>Guatemala historie revoluce</vt:lpstr>
      <vt:lpstr>Širší souvislosti Studené války</vt:lpstr>
      <vt:lpstr>President Eisenhower</vt:lpstr>
      <vt:lpstr>Československo a Guatemala</vt:lpstr>
      <vt:lpstr>Arbenzův pád</vt:lpstr>
      <vt:lpstr>Epilog</vt:lpstr>
      <vt:lpstr>Kubánská revoluce</vt:lpstr>
      <vt:lpstr>Castro u moci</vt:lpstr>
      <vt:lpstr>Prezentace aplikace PowerPoint</vt:lpstr>
      <vt:lpstr>Prezentace aplikace PowerPoint</vt:lpstr>
      <vt:lpstr>Prezentace aplikace PowerPoint</vt:lpstr>
      <vt:lpstr>Kuba a Československo</vt:lpstr>
      <vt:lpstr>Operace Manuel</vt:lpstr>
      <vt:lpstr>Povstání v Nikaragui</vt:lpstr>
      <vt:lpstr>Vláda - protiamerická</vt:lpstr>
      <vt:lpstr>Sandinisté</vt:lpstr>
      <vt:lpstr>Sandinisté</vt:lpstr>
      <vt:lpstr>Sandinisté u moci</vt:lpstr>
      <vt:lpstr>Politika USA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Guatemalská revoluce</dc:title>
  <dc:creator>Uživatel systému Windows</dc:creator>
  <cp:lastModifiedBy>Uživatel systému Windows</cp:lastModifiedBy>
  <cp:revision>16</cp:revision>
  <dcterms:created xsi:type="dcterms:W3CDTF">2018-10-09T14:59:01Z</dcterms:created>
  <dcterms:modified xsi:type="dcterms:W3CDTF">2019-10-08T13:41:36Z</dcterms:modified>
</cp:coreProperties>
</file>