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60" r:id="rId3"/>
    <p:sldId id="271" r:id="rId4"/>
    <p:sldId id="272" r:id="rId5"/>
    <p:sldId id="273" r:id="rId6"/>
    <p:sldId id="274" r:id="rId7"/>
    <p:sldId id="277" r:id="rId8"/>
    <p:sldId id="278" r:id="rId9"/>
    <p:sldId id="261" r:id="rId10"/>
    <p:sldId id="262" r:id="rId11"/>
    <p:sldId id="263" r:id="rId12"/>
    <p:sldId id="265" r:id="rId13"/>
    <p:sldId id="266" r:id="rId14"/>
    <p:sldId id="267" r:id="rId15"/>
    <p:sldId id="269" r:id="rId16"/>
    <p:sldId id="290" r:id="rId17"/>
    <p:sldId id="270" r:id="rId18"/>
    <p:sldId id="282" r:id="rId19"/>
    <p:sldId id="283" r:id="rId20"/>
    <p:sldId id="286" r:id="rId21"/>
    <p:sldId id="287" r:id="rId22"/>
    <p:sldId id="259" r:id="rId23"/>
    <p:sldId id="280" r:id="rId24"/>
    <p:sldId id="291" r:id="rId25"/>
    <p:sldId id="285" r:id="rId26"/>
    <p:sldId id="288" r:id="rId27"/>
    <p:sldId id="289" r:id="rId28"/>
    <p:sldId id="264" r:id="rId29"/>
    <p:sldId id="268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6" autoAdjust="0"/>
    <p:restoredTop sz="63620" autoAdjust="0"/>
  </p:normalViewPr>
  <p:slideViewPr>
    <p:cSldViewPr>
      <p:cViewPr varScale="1">
        <p:scale>
          <a:sx n="79" d="100"/>
          <a:sy n="79" d="100"/>
        </p:scale>
        <p:origin x="255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09ABE-4637-411F-BA18-FC1D9D3BB1C5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82D8E-B427-480F-AF87-7AEFDCB979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802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2D8E-B427-480F-AF87-7AEFDCB97921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703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2D8E-B427-480F-AF87-7AEFDCB97921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648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E82D8E-B427-480F-AF87-7AEFDCB97921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677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2A046BB-A21B-4E95-9A0B-1D07B5C0EE30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62FC-F080-432F-AB3B-F3E663E62BA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631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46BB-A21B-4E95-9A0B-1D07B5C0EE30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62FC-F080-432F-AB3B-F3E663E62B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91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46BB-A21B-4E95-9A0B-1D07B5C0EE30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62FC-F080-432F-AB3B-F3E663E62BA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45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46BB-A21B-4E95-9A0B-1D07B5C0EE30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62FC-F080-432F-AB3B-F3E663E62B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31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46BB-A21B-4E95-9A0B-1D07B5C0EE30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62FC-F080-432F-AB3B-F3E663E62BA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7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46BB-A21B-4E95-9A0B-1D07B5C0EE30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62FC-F080-432F-AB3B-F3E663E62B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92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46BB-A21B-4E95-9A0B-1D07B5C0EE30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62FC-F080-432F-AB3B-F3E663E62B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41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46BB-A21B-4E95-9A0B-1D07B5C0EE30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62FC-F080-432F-AB3B-F3E663E62B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557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46BB-A21B-4E95-9A0B-1D07B5C0EE30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62FC-F080-432F-AB3B-F3E663E62B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768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46BB-A21B-4E95-9A0B-1D07B5C0EE30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62FC-F080-432F-AB3B-F3E663E62B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30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46BB-A21B-4E95-9A0B-1D07B5C0EE30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62FC-F080-432F-AB3B-F3E663E62BA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1669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2A046BB-A21B-4E95-9A0B-1D07B5C0EE30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60762FC-F080-432F-AB3B-F3E663E62BA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30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/index.php?title=Informativity&amp;action=edit&amp;redlink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6605364" cy="1463040"/>
          </a:xfrm>
        </p:spPr>
        <p:txBody>
          <a:bodyPr>
            <a:normAutofit/>
          </a:bodyPr>
          <a:lstStyle/>
          <a:p>
            <a:r>
              <a:rPr lang="cs-CZ" dirty="0" err="1"/>
              <a:t>Complex</a:t>
            </a:r>
            <a:r>
              <a:rPr lang="cs-CZ" dirty="0"/>
              <a:t> sentence: </a:t>
            </a:r>
            <a:r>
              <a:rPr lang="cs-CZ" dirty="0" err="1"/>
              <a:t>condensation</a:t>
            </a:r>
            <a:r>
              <a:rPr lang="cs-CZ" dirty="0"/>
              <a:t>, </a:t>
            </a:r>
            <a:r>
              <a:rPr lang="cs-CZ" dirty="0" err="1"/>
              <a:t>nominalization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188640"/>
            <a:ext cx="7290054" cy="504056"/>
          </a:xfrm>
        </p:spPr>
        <p:txBody>
          <a:bodyPr>
            <a:normAutofit/>
          </a:bodyPr>
          <a:lstStyle/>
          <a:p>
            <a:r>
              <a:rPr lang="cs-CZ" sz="2400" dirty="0" err="1"/>
              <a:t>Grammatical</a:t>
            </a:r>
            <a:r>
              <a:rPr lang="cs-CZ" sz="2400" dirty="0"/>
              <a:t> </a:t>
            </a:r>
            <a:r>
              <a:rPr lang="cs-CZ" sz="2400" dirty="0" err="1"/>
              <a:t>metaphor</a:t>
            </a:r>
            <a:r>
              <a:rPr lang="cs-CZ" sz="2400" dirty="0"/>
              <a:t> (</a:t>
            </a:r>
            <a:r>
              <a:rPr lang="cs-CZ" sz="2400" dirty="0" err="1"/>
              <a:t>Halliday</a:t>
            </a:r>
            <a:r>
              <a:rPr lang="cs-CZ" sz="24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92696"/>
            <a:ext cx="8784976" cy="5904656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If we look into </a:t>
            </a:r>
            <a:r>
              <a:rPr lang="en-US" sz="2400" b="1" dirty="0"/>
              <a:t>the history of the discourses </a:t>
            </a:r>
            <a:r>
              <a:rPr lang="en-US" sz="2400" dirty="0"/>
              <a:t>of technology and</a:t>
            </a:r>
            <a:r>
              <a:rPr lang="cs-CZ" sz="2400" dirty="0"/>
              <a:t> </a:t>
            </a:r>
            <a:r>
              <a:rPr lang="en-US" sz="2400" dirty="0"/>
              <a:t>science, we find new strategies evolving: new ways of organizing the</a:t>
            </a:r>
            <a:r>
              <a:rPr lang="cs-CZ" sz="2400" dirty="0"/>
              <a:t> </a:t>
            </a:r>
            <a:r>
              <a:rPr lang="en-US" sz="2400" dirty="0"/>
              <a:t>grammar as a resource for making meaning</a:t>
            </a:r>
            <a:r>
              <a:rPr lang="cs-CZ" sz="2400" dirty="0"/>
              <a:t> …</a:t>
            </a:r>
            <a:r>
              <a:rPr lang="en-US" sz="2400" dirty="0"/>
              <a:t>they are</a:t>
            </a:r>
            <a:r>
              <a:rPr lang="cs-CZ" sz="2400" dirty="0"/>
              <a:t> </a:t>
            </a:r>
            <a:r>
              <a:rPr lang="en-US" sz="2400" dirty="0"/>
              <a:t>grounded in the processes of </a:t>
            </a:r>
            <a:r>
              <a:rPr lang="en-US" sz="2400" b="1" i="1" dirty="0"/>
              <a:t>metaphor. </a:t>
            </a:r>
            <a:r>
              <a:rPr lang="cs-CZ" sz="2400" b="1" i="1" dirty="0"/>
              <a:t>…..</a:t>
            </a:r>
          </a:p>
          <a:p>
            <a:r>
              <a:rPr lang="en-US" sz="2400" dirty="0"/>
              <a:t>The step that was taken when languages began to </a:t>
            </a:r>
            <a:r>
              <a:rPr lang="en-US" sz="2400" b="1" dirty="0"/>
              <a:t>evolve technical</a:t>
            </a:r>
            <a:r>
              <a:rPr lang="cs-CZ" sz="2400" b="1" dirty="0"/>
              <a:t> </a:t>
            </a:r>
            <a:r>
              <a:rPr lang="en-US" sz="2400" b="1" dirty="0"/>
              <a:t>forms of discourse </a:t>
            </a:r>
            <a:r>
              <a:rPr lang="en-US" sz="2400" dirty="0"/>
              <a:t>was simply to move this strategy across from lexis</a:t>
            </a:r>
            <a:r>
              <a:rPr lang="cs-CZ" sz="2400" dirty="0"/>
              <a:t> </a:t>
            </a:r>
            <a:r>
              <a:rPr lang="en-US" sz="2400" dirty="0"/>
              <a:t>into grammar. </a:t>
            </a:r>
            <a:r>
              <a:rPr lang="cs-CZ" sz="2400" dirty="0"/>
              <a:t>… </a:t>
            </a:r>
            <a:r>
              <a:rPr lang="en-US" sz="2400" b="1" dirty="0"/>
              <a:t>nominalization</a:t>
            </a:r>
            <a:r>
              <a:rPr lang="en-US" sz="2400" dirty="0"/>
              <a:t>: decoupling 'qualities' and 'processes'</a:t>
            </a:r>
            <a:r>
              <a:rPr lang="cs-CZ" sz="2400" dirty="0"/>
              <a:t> </a:t>
            </a:r>
            <a:r>
              <a:rPr lang="en-US" sz="2400" dirty="0"/>
              <a:t>from their congruent realizations as adjectives and verbs, and</a:t>
            </a:r>
            <a:r>
              <a:rPr lang="cs-CZ" sz="2400" dirty="0"/>
              <a:t> </a:t>
            </a:r>
            <a:r>
              <a:rPr lang="en-US" sz="2400" dirty="0"/>
              <a:t>recoupling both these meanings with nouns. The cross-coupling</a:t>
            </a:r>
            <a:r>
              <a:rPr lang="cs-CZ" sz="2400" dirty="0"/>
              <a:t> </a:t>
            </a:r>
            <a:r>
              <a:rPr lang="en-US" sz="2400" dirty="0"/>
              <a:t>here is not between words (lexical items) but between grammatical</a:t>
            </a:r>
            <a:r>
              <a:rPr lang="cs-CZ" sz="2400" dirty="0"/>
              <a:t> </a:t>
            </a:r>
            <a:r>
              <a:rPr lang="en-US" sz="2400" dirty="0"/>
              <a:t>classes. </a:t>
            </a:r>
            <a:endParaRPr lang="en-US" sz="2400" i="1" dirty="0"/>
          </a:p>
          <a:p>
            <a:r>
              <a:rPr lang="cs-CZ" sz="2400" dirty="0"/>
              <a:t>a </a:t>
            </a:r>
            <a:r>
              <a:rPr lang="en-US" sz="2400" dirty="0"/>
              <a:t>junction of category meanings, not of word meanings</a:t>
            </a:r>
            <a:r>
              <a:rPr lang="en-US" dirty="0"/>
              <a:t>:</a:t>
            </a:r>
          </a:p>
          <a:p>
            <a:r>
              <a:rPr lang="cs-CZ" dirty="0"/>
              <a:t>  </a:t>
            </a:r>
            <a:r>
              <a:rPr lang="cs-CZ" sz="1900" dirty="0"/>
              <a:t>'</a:t>
            </a:r>
            <a:r>
              <a:rPr lang="cs-CZ" sz="1900" dirty="0" err="1"/>
              <a:t>quality</a:t>
            </a:r>
            <a:r>
              <a:rPr lang="cs-CZ" sz="1900" dirty="0"/>
              <a:t>'           'entity'                       '</a:t>
            </a:r>
            <a:r>
              <a:rPr lang="cs-CZ" sz="1900" dirty="0" err="1"/>
              <a:t>process</a:t>
            </a:r>
            <a:r>
              <a:rPr lang="cs-CZ" sz="1900" dirty="0"/>
              <a:t>‚          'entity'</a:t>
            </a:r>
          </a:p>
          <a:p>
            <a:endParaRPr lang="cs-CZ" sz="1900" dirty="0"/>
          </a:p>
          <a:p>
            <a:r>
              <a:rPr lang="cs-CZ" sz="1900" dirty="0" err="1"/>
              <a:t>adjective</a:t>
            </a:r>
            <a:r>
              <a:rPr lang="cs-CZ" sz="1900" dirty="0"/>
              <a:t>            </a:t>
            </a:r>
            <a:r>
              <a:rPr lang="cs-CZ" sz="1900" dirty="0" err="1"/>
              <a:t>noun</a:t>
            </a:r>
            <a:r>
              <a:rPr lang="cs-CZ" sz="1900" dirty="0"/>
              <a:t>                            verb            </a:t>
            </a:r>
            <a:r>
              <a:rPr lang="cs-CZ" sz="1900" dirty="0" err="1"/>
              <a:t>noun</a:t>
            </a:r>
            <a:endParaRPr lang="cs-CZ" sz="1900" dirty="0"/>
          </a:p>
          <a:p>
            <a:r>
              <a:rPr lang="en-US" sz="2400" dirty="0"/>
              <a:t>Thus, the word </a:t>
            </a:r>
            <a:r>
              <a:rPr lang="en-US" sz="2400" i="1" dirty="0"/>
              <a:t>length </a:t>
            </a:r>
            <a:r>
              <a:rPr lang="en-US" sz="2400" dirty="0"/>
              <a:t>expresses a complex meaning that is a junction</a:t>
            </a:r>
            <a:r>
              <a:rPr lang="cs-CZ" sz="2400" dirty="0"/>
              <a:t> </a:t>
            </a:r>
            <a:r>
              <a:rPr lang="en-US" sz="2400" dirty="0"/>
              <a:t>of (the quality) 'long' and the category meaning of a noun, which is</a:t>
            </a:r>
            <a:r>
              <a:rPr lang="cs-CZ" sz="2400" dirty="0"/>
              <a:t> </a:t>
            </a:r>
            <a:r>
              <a:rPr lang="en-US" sz="2400" dirty="0"/>
              <a:t>'entity' or 'thing'.</a:t>
            </a:r>
            <a:endParaRPr lang="cs-CZ" sz="2400" dirty="0"/>
          </a:p>
          <a:p>
            <a:r>
              <a:rPr lang="en-US" sz="2400" dirty="0"/>
              <a:t>Likewise </a:t>
            </a:r>
            <a:r>
              <a:rPr lang="en-US" sz="2400" i="1" dirty="0"/>
              <a:t>motion </a:t>
            </a:r>
            <a:r>
              <a:rPr lang="en-US" sz="2400" dirty="0"/>
              <a:t>expresses a complex meaning that</a:t>
            </a:r>
            <a:r>
              <a:rPr lang="cs-CZ" sz="2400" dirty="0"/>
              <a:t> </a:t>
            </a:r>
            <a:r>
              <a:rPr lang="en-US" sz="2400" dirty="0"/>
              <a:t>is a junction of (the process) 'move' and the category meaning,</a:t>
            </a:r>
            <a:r>
              <a:rPr lang="cs-CZ" sz="2400" dirty="0"/>
              <a:t> </a:t>
            </a:r>
            <a:r>
              <a:rPr lang="cs-CZ" sz="2400" dirty="0" err="1"/>
              <a:t>noun</a:t>
            </a:r>
            <a:r>
              <a:rPr lang="cs-CZ" sz="2400" dirty="0"/>
              <a:t>.</a:t>
            </a:r>
          </a:p>
          <a:p>
            <a:endParaRPr lang="cs-CZ" dirty="0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943345" y="4074286"/>
            <a:ext cx="1008112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899592" y="407428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4499992" y="4078564"/>
            <a:ext cx="1008112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4499992" y="407428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7441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25149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052736"/>
            <a:ext cx="8124384" cy="5256624"/>
          </a:xfrm>
        </p:spPr>
        <p:txBody>
          <a:bodyPr>
            <a:normAutofit/>
          </a:bodyPr>
          <a:lstStyle/>
          <a:p>
            <a:r>
              <a:rPr lang="cs-CZ" sz="2400" dirty="0"/>
              <a:t>(7) </a:t>
            </a:r>
            <a:r>
              <a:rPr lang="en-GB" sz="2400" i="1" dirty="0"/>
              <a:t>In our units, the perception of an inadequate retirement program consistently surfaces as a primary cause of our recruiting and retention problems.</a:t>
            </a:r>
            <a:endParaRPr lang="cs-CZ" sz="2400" dirty="0"/>
          </a:p>
          <a:p>
            <a:r>
              <a:rPr lang="en-GB" sz="2400" b="1" i="1" dirty="0"/>
              <a:t>People think that what we do when they retire is not good enough, so we can’t keep them.</a:t>
            </a:r>
            <a:r>
              <a:rPr lang="en-GB" sz="2400" i="1" dirty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3748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1) generalization: from 'proper' to 'common' terms (individual to</a:t>
            </a:r>
          </a:p>
          <a:p>
            <a:r>
              <a:rPr lang="cs-CZ" dirty="0" err="1"/>
              <a:t>general</a:t>
            </a:r>
            <a:r>
              <a:rPr lang="cs-CZ" dirty="0"/>
              <a:t>);</a:t>
            </a:r>
          </a:p>
          <a:p>
            <a:r>
              <a:rPr lang="en-US" dirty="0"/>
              <a:t>2) abstractness: from concrete to abstract elements;</a:t>
            </a:r>
          </a:p>
          <a:p>
            <a:r>
              <a:rPr lang="en-US" dirty="0"/>
              <a:t>3) metaphor: from congruent to metaphorical </a:t>
            </a:r>
            <a:r>
              <a:rPr lang="en-US" dirty="0" err="1"/>
              <a:t>construals</a:t>
            </a:r>
            <a:r>
              <a:rPr lang="en-US" dirty="0"/>
              <a:t>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Develops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age</a:t>
            </a:r>
            <a:r>
              <a:rPr lang="cs-CZ" dirty="0"/>
              <a:t> and </a:t>
            </a:r>
            <a:r>
              <a:rPr lang="cs-CZ" dirty="0" err="1"/>
              <a:t>education</a:t>
            </a:r>
            <a:r>
              <a:rPr lang="cs-CZ" dirty="0"/>
              <a:t>,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 slide:</a:t>
            </a:r>
          </a:p>
        </p:txBody>
      </p:sp>
    </p:spTree>
    <p:extLst>
      <p:ext uri="{BB962C8B-B14F-4D97-AF65-F5344CB8AC3E}">
        <p14:creationId xmlns:p14="http://schemas.microsoft.com/office/powerpoint/2010/main" val="4046900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7948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496944" cy="5400640"/>
          </a:xfrm>
        </p:spPr>
        <p:txBody>
          <a:bodyPr>
            <a:normAutofit/>
          </a:bodyPr>
          <a:lstStyle/>
          <a:p>
            <a:r>
              <a:rPr lang="en-US" sz="2400" b="1" dirty="0"/>
              <a:t>The truest confirmation of the accuracy of our knowledge is the</a:t>
            </a:r>
            <a:r>
              <a:rPr lang="cs-CZ" sz="2400" b="1" dirty="0"/>
              <a:t> </a:t>
            </a:r>
            <a:r>
              <a:rPr lang="cs-CZ" sz="2400" b="1" dirty="0" err="1"/>
              <a:t>effectiveness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our</a:t>
            </a:r>
            <a:r>
              <a:rPr lang="cs-CZ" sz="2400" b="1" dirty="0"/>
              <a:t> </a:t>
            </a:r>
            <a:r>
              <a:rPr lang="cs-CZ" sz="2400" b="1" dirty="0" err="1"/>
              <a:t>actions</a:t>
            </a:r>
            <a:r>
              <a:rPr lang="cs-CZ" sz="2400" b="1" dirty="0"/>
              <a:t>.</a:t>
            </a:r>
          </a:p>
          <a:p>
            <a:r>
              <a:rPr lang="en-US" dirty="0"/>
              <a:t>The best proof that our knowledge is accurate is the fact that our</a:t>
            </a:r>
            <a:r>
              <a:rPr lang="cs-CZ" dirty="0"/>
              <a:t> </a:t>
            </a:r>
            <a:r>
              <a:rPr lang="cs-CZ" dirty="0" err="1"/>
              <a:t>actions</a:t>
            </a:r>
            <a:r>
              <a:rPr lang="cs-CZ" dirty="0"/>
              <a:t> are </a:t>
            </a:r>
            <a:r>
              <a:rPr lang="cs-CZ" dirty="0" err="1"/>
              <a:t>effective</a:t>
            </a:r>
            <a:r>
              <a:rPr lang="cs-CZ" dirty="0"/>
              <a:t>. (15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age</a:t>
            </a:r>
            <a:r>
              <a:rPr lang="cs-CZ" dirty="0"/>
              <a:t>)</a:t>
            </a:r>
          </a:p>
          <a:p>
            <a:r>
              <a:rPr lang="en-US" dirty="0"/>
              <a:t>What best proves that we know something accurately is the fact</a:t>
            </a:r>
            <a:r>
              <a:rPr lang="cs-CZ" dirty="0"/>
              <a:t> </a:t>
            </a:r>
            <a:r>
              <a:rPr lang="en-US" dirty="0"/>
              <a:t>that we can act effectively. (12)</a:t>
            </a:r>
          </a:p>
          <a:p>
            <a:r>
              <a:rPr lang="en-US" dirty="0"/>
              <a:t>We can prove that we know exactly what's happening by seeing</a:t>
            </a:r>
            <a:r>
              <a:rPr lang="cs-CZ" dirty="0"/>
              <a:t> </a:t>
            </a:r>
            <a:r>
              <a:rPr lang="en-US" dirty="0"/>
              <a:t>that what we do is working. (9)</a:t>
            </a:r>
          </a:p>
          <a:p>
            <a:r>
              <a:rPr lang="en-US" dirty="0"/>
              <a:t>How can you be sure that you really know what's going on? You</a:t>
            </a:r>
            <a:r>
              <a:rPr lang="cs-CZ" dirty="0"/>
              <a:t> </a:t>
            </a:r>
            <a:r>
              <a:rPr lang="en-US" dirty="0"/>
              <a:t>do </a:t>
            </a:r>
            <a:r>
              <a:rPr lang="cs-CZ" dirty="0"/>
              <a:t>s</a:t>
            </a:r>
            <a:r>
              <a:rPr lang="en-US" dirty="0" err="1"/>
              <a:t>omething</a:t>
            </a:r>
            <a:r>
              <a:rPr lang="en-US" dirty="0"/>
              <a:t>, and then you see that it works. Like growing</a:t>
            </a:r>
            <a:r>
              <a:rPr lang="cs-CZ" dirty="0"/>
              <a:t> </a:t>
            </a:r>
            <a:r>
              <a:rPr lang="en-US" dirty="0"/>
              <a:t>plants: you water them, and then they grow. (6)</a:t>
            </a:r>
          </a:p>
          <a:p>
            <a:r>
              <a:rPr lang="en-US" dirty="0"/>
              <a:t>Look - wasn't it good that we watered that philodendron? See</a:t>
            </a:r>
            <a:r>
              <a:rPr lang="cs-CZ" dirty="0"/>
              <a:t> </a:t>
            </a:r>
            <a:r>
              <a:rPr lang="en-US" dirty="0"/>
              <a:t>how well it's growing! (3)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283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251496"/>
          </a:xfrm>
        </p:spPr>
        <p:txBody>
          <a:bodyPr>
            <a:normAutofit fontScale="90000"/>
          </a:bodyPr>
          <a:lstStyle/>
          <a:p>
            <a:r>
              <a:rPr lang="cs-CZ" dirty="0"/>
              <a:t>More </a:t>
            </a:r>
            <a:r>
              <a:rPr lang="cs-CZ" dirty="0" err="1"/>
              <a:t>examples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5" y="1052736"/>
            <a:ext cx="7836353" cy="547264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l</a:t>
            </a:r>
            <a:r>
              <a:rPr lang="cs-CZ" dirty="0"/>
              <a:t>(</a:t>
            </a:r>
            <a:r>
              <a:rPr lang="en-US" dirty="0"/>
              <a:t>a) Strength was needed to meet driver safety requirements in</a:t>
            </a:r>
            <a:r>
              <a:rPr lang="cs-CZ" dirty="0"/>
              <a:t> </a:t>
            </a:r>
            <a:r>
              <a:rPr lang="en-US" dirty="0"/>
              <a:t>the event of missile impact.</a:t>
            </a:r>
          </a:p>
          <a:p>
            <a:r>
              <a:rPr lang="cs-CZ" dirty="0"/>
              <a:t>  </a:t>
            </a:r>
            <a:r>
              <a:rPr lang="en-US" dirty="0"/>
              <a:t>(b) The material needed to be strong enough for the driver to be</a:t>
            </a:r>
            <a:r>
              <a:rPr lang="cs-CZ" dirty="0"/>
              <a:t> </a:t>
            </a:r>
            <a:r>
              <a:rPr lang="en-US" dirty="0"/>
              <a:t>safe if it got impacted by a missile.</a:t>
            </a:r>
          </a:p>
          <a:p>
            <a:r>
              <a:rPr lang="en-US" b="1" dirty="0"/>
              <a:t>2</a:t>
            </a:r>
            <a:r>
              <a:rPr lang="cs-CZ" dirty="0"/>
              <a:t>(</a:t>
            </a:r>
            <a:r>
              <a:rPr lang="en-US" dirty="0"/>
              <a:t>a) Fire intensity has a profound effect on smoke injection.</a:t>
            </a:r>
          </a:p>
          <a:p>
            <a:r>
              <a:rPr lang="cs-CZ" dirty="0"/>
              <a:t>  </a:t>
            </a:r>
            <a:r>
              <a:rPr lang="en-US" dirty="0"/>
              <a:t>(b) The more intense the fire, the more smoke it injects (into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atmosphere</a:t>
            </a:r>
            <a:r>
              <a:rPr lang="cs-CZ" dirty="0"/>
              <a:t>).</a:t>
            </a:r>
          </a:p>
          <a:p>
            <a:r>
              <a:rPr lang="en-US" b="1" dirty="0"/>
              <a:t>3</a:t>
            </a:r>
            <a:r>
              <a:rPr lang="en-US" dirty="0"/>
              <a:t> (a) The goal of evolution is to optimize the mutual adaption of</a:t>
            </a:r>
            <a:r>
              <a:rPr lang="cs-CZ" dirty="0"/>
              <a:t> species.</a:t>
            </a:r>
          </a:p>
          <a:p>
            <a:r>
              <a:rPr lang="cs-CZ" dirty="0"/>
              <a:t>  </a:t>
            </a:r>
            <a:r>
              <a:rPr lang="en-US" dirty="0"/>
              <a:t>(b) Species evolve in order to adapt to each other as well as</a:t>
            </a:r>
            <a:r>
              <a:rPr lang="cs-CZ" dirty="0"/>
              <a:t> </a:t>
            </a:r>
            <a:r>
              <a:rPr lang="cs-CZ" dirty="0" err="1"/>
              <a:t>possible</a:t>
            </a:r>
            <a:r>
              <a:rPr lang="cs-CZ" dirty="0"/>
              <a:t>.</a:t>
            </a:r>
          </a:p>
          <a:p>
            <a:r>
              <a:rPr lang="en-US" b="1" dirty="0"/>
              <a:t>4</a:t>
            </a:r>
            <a:r>
              <a:rPr lang="en-US" dirty="0"/>
              <a:t>(a) Failure to reconfirm will result in the cancellation of your</a:t>
            </a:r>
            <a:r>
              <a:rPr lang="cs-CZ" dirty="0"/>
              <a:t> </a:t>
            </a:r>
            <a:r>
              <a:rPr lang="cs-CZ" dirty="0" err="1"/>
              <a:t>reservations</a:t>
            </a:r>
            <a:r>
              <a:rPr lang="cs-CZ" dirty="0"/>
              <a:t>.</a:t>
            </a:r>
          </a:p>
          <a:p>
            <a:r>
              <a:rPr lang="cs-CZ" dirty="0"/>
              <a:t>  </a:t>
            </a:r>
            <a:r>
              <a:rPr lang="en-US" dirty="0"/>
              <a:t>(b) If you fail to reconfirm your reservations will be cancelled.</a:t>
            </a:r>
          </a:p>
          <a:p>
            <a:r>
              <a:rPr lang="en-US" b="1" dirty="0"/>
              <a:t>5</a:t>
            </a:r>
            <a:r>
              <a:rPr lang="en-US" dirty="0"/>
              <a:t> (a) We did not translate respectable revenue growth into</a:t>
            </a:r>
            <a:r>
              <a:rPr lang="cs-CZ" dirty="0"/>
              <a:t> </a:t>
            </a:r>
            <a:r>
              <a:rPr lang="cs-CZ" dirty="0" err="1"/>
              <a:t>earnings</a:t>
            </a:r>
            <a:r>
              <a:rPr lang="cs-CZ" dirty="0"/>
              <a:t> </a:t>
            </a:r>
            <a:r>
              <a:rPr lang="cs-CZ" dirty="0" err="1"/>
              <a:t>improvement</a:t>
            </a:r>
            <a:r>
              <a:rPr lang="cs-CZ" dirty="0"/>
              <a:t>.</a:t>
            </a:r>
          </a:p>
          <a:p>
            <a:r>
              <a:rPr lang="cs-CZ" dirty="0"/>
              <a:t>  (</a:t>
            </a:r>
            <a:r>
              <a:rPr lang="en-US" dirty="0"/>
              <a:t>b) Although our revenues grew respectably we were not able to</a:t>
            </a:r>
            <a:r>
              <a:rPr lang="cs-CZ" dirty="0"/>
              <a:t> </a:t>
            </a:r>
            <a:r>
              <a:rPr lang="cs-CZ" dirty="0" err="1"/>
              <a:t>improve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earnings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028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7948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568952" cy="532863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To get a sense of the grammatical gradation that links these two</a:t>
            </a:r>
            <a:r>
              <a:rPr lang="cs-CZ" dirty="0"/>
              <a:t> </a:t>
            </a:r>
            <a:r>
              <a:rPr lang="en-US" dirty="0"/>
              <a:t>different "styles", we might consider another paradigm of agnate</a:t>
            </a:r>
            <a:r>
              <a:rPr lang="cs-CZ" dirty="0"/>
              <a:t> </a:t>
            </a:r>
            <a:r>
              <a:rPr lang="cs-CZ" dirty="0" err="1"/>
              <a:t>wordings</a:t>
            </a:r>
            <a:r>
              <a:rPr lang="cs-CZ" dirty="0"/>
              <a:t>:</a:t>
            </a:r>
          </a:p>
          <a:p>
            <a:r>
              <a:rPr lang="en-US" dirty="0"/>
              <a:t>1 Glass cracks more quickly the harder you press on it.</a:t>
            </a:r>
          </a:p>
          <a:p>
            <a:r>
              <a:rPr lang="en-US" dirty="0"/>
              <a:t>2 Cracks in glass grow faster the more pressure is put on.</a:t>
            </a:r>
          </a:p>
          <a:p>
            <a:r>
              <a:rPr lang="en-US" dirty="0"/>
              <a:t>3 Glass crack growth is faster if greater stress is applied.</a:t>
            </a:r>
          </a:p>
          <a:p>
            <a:r>
              <a:rPr lang="en-US" dirty="0"/>
              <a:t>4 The rate of glass crack growth depends on the magnitude 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applied</a:t>
            </a:r>
            <a:r>
              <a:rPr lang="cs-CZ" dirty="0"/>
              <a:t> stress.</a:t>
            </a:r>
          </a:p>
          <a:p>
            <a:r>
              <a:rPr lang="en-US" dirty="0"/>
              <a:t>5 Glass crack growth rate is associated with applied stress magnitude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12" y="4109427"/>
            <a:ext cx="8856476" cy="217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059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ABDE84-FABF-43CF-84DB-FF0D61708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1124744"/>
            <a:ext cx="7764344" cy="5184616"/>
          </a:xfrm>
        </p:spPr>
        <p:txBody>
          <a:bodyPr/>
          <a:lstStyle/>
          <a:p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ACCC417-AC07-4939-8CE1-859E76707A0E}"/>
              </a:ext>
            </a:extLst>
          </p:cNvPr>
          <p:cNvSpPr txBox="1"/>
          <p:nvPr/>
        </p:nvSpPr>
        <p:spPr>
          <a:xfrm>
            <a:off x="768096" y="980728"/>
            <a:ext cx="812438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science prose followed a </a:t>
            </a:r>
            <a:r>
              <a:rPr lang="en-GB" sz="2000" b="1" dirty="0"/>
              <a:t>historical progression</a:t>
            </a:r>
            <a:endParaRPr lang="cs-CZ" sz="2000" b="1" dirty="0"/>
          </a:p>
          <a:p>
            <a:endParaRPr lang="cs-CZ" sz="2000" dirty="0"/>
          </a:p>
          <a:p>
            <a:r>
              <a:rPr lang="en-GB" sz="2000" dirty="0"/>
              <a:t>a shift in science prose from congruent styles to grammatical metaphor</a:t>
            </a:r>
            <a:r>
              <a:rPr lang="cs-CZ" sz="2000" dirty="0"/>
              <a:t> (</a:t>
            </a:r>
            <a:r>
              <a:rPr lang="en-GB" sz="2000" dirty="0"/>
              <a:t>nominalizations</a:t>
            </a:r>
            <a:r>
              <a:rPr lang="cs-CZ" sz="2000" dirty="0"/>
              <a:t>)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en-US" sz="2000" i="1" dirty="0"/>
              <a:t>A </a:t>
            </a:r>
            <a:r>
              <a:rPr lang="en-US" sz="2000" dirty="0"/>
              <a:t>happens; so </a:t>
            </a:r>
            <a:r>
              <a:rPr lang="en-US" sz="2000" i="1" dirty="0"/>
              <a:t>x </a:t>
            </a:r>
            <a:r>
              <a:rPr lang="en-US" sz="2000" dirty="0"/>
              <a:t>happens</a:t>
            </a:r>
          </a:p>
          <a:p>
            <a:pPr marL="0" indent="0">
              <a:buNone/>
            </a:pPr>
            <a:r>
              <a:rPr lang="en-US" sz="2000" dirty="0"/>
              <a:t>Because </a:t>
            </a:r>
            <a:r>
              <a:rPr lang="en-US" sz="2000" i="1" dirty="0"/>
              <a:t>a </a:t>
            </a:r>
            <a:r>
              <a:rPr lang="en-US" sz="2000" dirty="0"/>
              <a:t>happens, </a:t>
            </a:r>
            <a:r>
              <a:rPr lang="en-US" sz="2000" i="1" dirty="0"/>
              <a:t>x </a:t>
            </a:r>
            <a:r>
              <a:rPr lang="en-US" sz="2000" dirty="0"/>
              <a:t>happens</a:t>
            </a:r>
          </a:p>
          <a:p>
            <a:pPr marL="0" indent="0">
              <a:buNone/>
            </a:pPr>
            <a:r>
              <a:rPr lang="en-US" sz="2000" dirty="0"/>
              <a:t>That </a:t>
            </a:r>
            <a:r>
              <a:rPr lang="en-US" sz="2000" i="1" dirty="0"/>
              <a:t>a </a:t>
            </a:r>
            <a:r>
              <a:rPr lang="en-US" sz="2000" dirty="0"/>
              <a:t>happens causes </a:t>
            </a:r>
            <a:r>
              <a:rPr lang="en-US" sz="2000" i="1" dirty="0"/>
              <a:t>x </a:t>
            </a:r>
            <a:r>
              <a:rPr lang="en-US" sz="2000" dirty="0"/>
              <a:t>to happen</a:t>
            </a:r>
          </a:p>
          <a:p>
            <a:pPr marL="0" indent="0">
              <a:buNone/>
            </a:pPr>
            <a:r>
              <a:rPr lang="en-US" sz="2000" b="1" dirty="0"/>
              <a:t>Happening</a:t>
            </a:r>
            <a:r>
              <a:rPr lang="en-US" sz="2000" dirty="0"/>
              <a:t> </a:t>
            </a:r>
            <a:r>
              <a:rPr lang="en-US" sz="2000" i="1" dirty="0"/>
              <a:t>a </a:t>
            </a:r>
            <a:r>
              <a:rPr lang="en-US" sz="2000" dirty="0"/>
              <a:t>causes </a:t>
            </a:r>
            <a:r>
              <a:rPr lang="en-US" sz="2000" b="1" dirty="0"/>
              <a:t>happening</a:t>
            </a:r>
            <a:r>
              <a:rPr lang="en-US" sz="2000" dirty="0"/>
              <a:t> </a:t>
            </a:r>
            <a:r>
              <a:rPr lang="en-US" sz="2000" i="1" dirty="0"/>
              <a:t>x</a:t>
            </a:r>
          </a:p>
          <a:p>
            <a:pPr marL="0" indent="0">
              <a:buNone/>
            </a:pPr>
            <a:r>
              <a:rPr lang="en-US" sz="2000" b="1" dirty="0"/>
              <a:t>Happening</a:t>
            </a:r>
            <a:r>
              <a:rPr lang="en-US" sz="2000" dirty="0"/>
              <a:t> </a:t>
            </a:r>
            <a:r>
              <a:rPr lang="en-US" sz="2000" i="1" dirty="0"/>
              <a:t>a </a:t>
            </a:r>
            <a:r>
              <a:rPr lang="en-US" sz="2000" dirty="0"/>
              <a:t>is the </a:t>
            </a:r>
            <a:r>
              <a:rPr lang="en-US" sz="2000" b="1" dirty="0"/>
              <a:t>cause of happening </a:t>
            </a:r>
            <a:r>
              <a:rPr lang="en-US" sz="2000" i="1" dirty="0"/>
              <a:t>x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89898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25149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052736"/>
            <a:ext cx="7290055" cy="5256624"/>
          </a:xfrm>
        </p:spPr>
        <p:txBody>
          <a:bodyPr/>
          <a:lstStyle/>
          <a:p>
            <a:r>
              <a:rPr lang="cs-CZ" dirty="0"/>
              <a:t>(13) </a:t>
            </a:r>
            <a:r>
              <a:rPr lang="en-GB" dirty="0"/>
              <a:t>The argument to the contrary is basically an appeal to the lack of synonymy in mental language.</a:t>
            </a:r>
            <a:endParaRPr lang="cs-CZ" dirty="0"/>
          </a:p>
          <a:p>
            <a:r>
              <a:rPr lang="en-GB" dirty="0"/>
              <a:t>In order to argue that (this) is not so (he) simply points out that there are no synonyms in mental language. 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110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395512"/>
          </a:xfrm>
        </p:spPr>
        <p:txBody>
          <a:bodyPr>
            <a:normAutofit/>
          </a:bodyPr>
          <a:lstStyle/>
          <a:p>
            <a:r>
              <a:rPr lang="cs-CZ" sz="2400" dirty="0" err="1"/>
              <a:t>complexity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980728"/>
            <a:ext cx="7290055" cy="5328632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/>
              <a:t>Grammatical complexity</a:t>
            </a:r>
            <a:r>
              <a:rPr lang="en-GB" dirty="0"/>
              <a:t>: in descriptive linguistics: traditionally, dependent clauses as the most important type of grammatical complexity and structural elaboration (T-unit = a main clause and all associated dependent clauses): </a:t>
            </a:r>
            <a:endParaRPr lang="cs-CZ" dirty="0"/>
          </a:p>
          <a:p>
            <a:r>
              <a:rPr lang="en-GB" dirty="0"/>
              <a:t> </a:t>
            </a:r>
            <a:r>
              <a:rPr lang="en-GB" u="sng" dirty="0"/>
              <a:t>in conversation</a:t>
            </a:r>
            <a:r>
              <a:rPr lang="en-GB" i="1" dirty="0"/>
              <a:t>: Jill </a:t>
            </a:r>
            <a:r>
              <a:rPr lang="en-GB" i="1" u="sng" dirty="0"/>
              <a:t>mentioned</a:t>
            </a:r>
            <a:r>
              <a:rPr lang="en-GB" i="1" dirty="0"/>
              <a:t> twice today </a:t>
            </a:r>
            <a:r>
              <a:rPr lang="en-GB" dirty="0"/>
              <a:t>[</a:t>
            </a:r>
            <a:r>
              <a:rPr lang="en-GB" i="1" dirty="0"/>
              <a:t>that I </a:t>
            </a:r>
            <a:r>
              <a:rPr lang="en-GB" i="1" u="sng" dirty="0"/>
              <a:t>need</a:t>
            </a:r>
            <a:r>
              <a:rPr lang="en-GB" i="1" dirty="0"/>
              <a:t> </a:t>
            </a:r>
            <a:r>
              <a:rPr lang="en-GB" dirty="0"/>
              <a:t>[</a:t>
            </a:r>
            <a:r>
              <a:rPr lang="en-GB" i="1" dirty="0"/>
              <a:t>to </a:t>
            </a:r>
            <a:r>
              <a:rPr lang="en-GB" i="1" u="sng" dirty="0"/>
              <a:t>find</a:t>
            </a:r>
            <a:r>
              <a:rPr lang="en-GB" i="1" dirty="0"/>
              <a:t> something </a:t>
            </a:r>
            <a:r>
              <a:rPr lang="en-GB" dirty="0"/>
              <a:t>[</a:t>
            </a:r>
            <a:r>
              <a:rPr lang="en-GB" i="1" dirty="0"/>
              <a:t>to </a:t>
            </a:r>
            <a:r>
              <a:rPr lang="en-GB" i="1" u="sng" dirty="0"/>
              <a:t>put</a:t>
            </a:r>
            <a:r>
              <a:rPr lang="en-GB" i="1" dirty="0"/>
              <a:t> my trophy on</a:t>
            </a:r>
            <a:r>
              <a:rPr lang="en-GB" dirty="0"/>
              <a:t>]]]</a:t>
            </a:r>
            <a:endParaRPr lang="cs-CZ" dirty="0"/>
          </a:p>
          <a:p>
            <a:r>
              <a:rPr lang="en-GB" i="1" dirty="0"/>
              <a:t>It </a:t>
            </a:r>
            <a:r>
              <a:rPr lang="en-GB" i="1" u="sng" dirty="0"/>
              <a:t>was</a:t>
            </a:r>
            <a:r>
              <a:rPr lang="en-GB" i="1" dirty="0"/>
              <a:t> just  one of those things </a:t>
            </a:r>
            <a:r>
              <a:rPr lang="en-GB" dirty="0"/>
              <a:t>[</a:t>
            </a:r>
            <a:r>
              <a:rPr lang="en-GB" i="1" dirty="0"/>
              <a:t>where I </a:t>
            </a:r>
            <a:r>
              <a:rPr lang="en-GB" i="1" u="sng" dirty="0"/>
              <a:t>think</a:t>
            </a:r>
            <a:r>
              <a:rPr lang="en-GB" i="1" dirty="0"/>
              <a:t> </a:t>
            </a:r>
            <a:r>
              <a:rPr lang="en-GB" dirty="0"/>
              <a:t>[</a:t>
            </a:r>
            <a:r>
              <a:rPr lang="en-GB" i="1" dirty="0"/>
              <a:t>Paul’s </a:t>
            </a:r>
            <a:r>
              <a:rPr lang="en-GB" i="1" u="sng" dirty="0"/>
              <a:t>gotten</a:t>
            </a:r>
            <a:r>
              <a:rPr lang="en-GB" i="1" dirty="0"/>
              <a:t> to the point </a:t>
            </a:r>
            <a:r>
              <a:rPr lang="en-GB" dirty="0"/>
              <a:t>[</a:t>
            </a:r>
            <a:r>
              <a:rPr lang="en-GB" i="1" dirty="0"/>
              <a:t>where he won’t just </a:t>
            </a:r>
            <a:r>
              <a:rPr lang="en-GB" i="1" u="sng" dirty="0"/>
              <a:t>go</a:t>
            </a:r>
            <a:r>
              <a:rPr lang="en-GB" i="1" dirty="0"/>
              <a:t> on and </a:t>
            </a:r>
            <a:r>
              <a:rPr lang="en-GB" i="1" u="sng" dirty="0"/>
              <a:t>accept</a:t>
            </a:r>
            <a:r>
              <a:rPr lang="en-GB" i="1" dirty="0"/>
              <a:t> </a:t>
            </a:r>
            <a:r>
              <a:rPr lang="en-GB" dirty="0"/>
              <a:t>[</a:t>
            </a:r>
            <a:r>
              <a:rPr lang="en-GB" i="1" dirty="0"/>
              <a:t>what she says</a:t>
            </a:r>
            <a:r>
              <a:rPr lang="en-GB" dirty="0"/>
              <a:t>]]]]</a:t>
            </a:r>
            <a:endParaRPr lang="cs-CZ" dirty="0"/>
          </a:p>
          <a:p>
            <a:r>
              <a:rPr lang="en-GB" i="1" dirty="0"/>
              <a:t> </a:t>
            </a:r>
            <a:endParaRPr lang="cs-CZ" dirty="0"/>
          </a:p>
          <a:p>
            <a:r>
              <a:rPr lang="en-GB" u="sng" dirty="0"/>
              <a:t>in academic writing</a:t>
            </a:r>
            <a:r>
              <a:rPr lang="en-GB" dirty="0"/>
              <a:t>:</a:t>
            </a:r>
            <a:endParaRPr lang="cs-CZ" dirty="0"/>
          </a:p>
          <a:p>
            <a:r>
              <a:rPr lang="en-GB" b="1" dirty="0"/>
              <a:t>1 a.</a:t>
            </a:r>
            <a:r>
              <a:rPr lang="en-GB" dirty="0"/>
              <a:t> The French tended to trap and trade for furs, but the British settlers, who were starting to survey land in what is now Tennessee and Kentucky, looked like incipient farmers. </a:t>
            </a:r>
            <a:endParaRPr lang="cs-CZ" dirty="0"/>
          </a:p>
          <a:p>
            <a:r>
              <a:rPr lang="en-GB" dirty="0"/>
              <a:t> </a:t>
            </a:r>
            <a:r>
              <a:rPr lang="en-GB" b="1" dirty="0"/>
              <a:t>b.</a:t>
            </a:r>
            <a:r>
              <a:rPr lang="en-GB" dirty="0"/>
              <a:t> This may indeed be a part of the reason for the statistical link between schizophrenia and membership in the lower socioeconomic classes</a:t>
            </a:r>
            <a:endParaRPr lang="cs-CZ" dirty="0"/>
          </a:p>
          <a:p>
            <a:r>
              <a:rPr lang="en-GB" dirty="0"/>
              <a:t> </a:t>
            </a:r>
            <a:r>
              <a:rPr lang="en-GB" b="1" dirty="0"/>
              <a:t>b1.</a:t>
            </a:r>
            <a:r>
              <a:rPr lang="en-GB" dirty="0"/>
              <a:t> This may indeed be a part  [</a:t>
            </a:r>
            <a:r>
              <a:rPr lang="en-GB" b="1" dirty="0"/>
              <a:t>of</a:t>
            </a:r>
            <a:r>
              <a:rPr lang="en-GB" dirty="0"/>
              <a:t> the reason [</a:t>
            </a:r>
            <a:r>
              <a:rPr lang="en-GB" b="1" dirty="0"/>
              <a:t>for</a:t>
            </a:r>
            <a:r>
              <a:rPr lang="en-GB" dirty="0"/>
              <a:t> the statistical link [</a:t>
            </a:r>
            <a:r>
              <a:rPr lang="en-GB" b="1" dirty="0"/>
              <a:t>between</a:t>
            </a:r>
            <a:r>
              <a:rPr lang="en-GB" dirty="0"/>
              <a:t> schizophrenia and membership [</a:t>
            </a:r>
            <a:r>
              <a:rPr lang="en-GB" b="1" dirty="0"/>
              <a:t>in</a:t>
            </a:r>
            <a:r>
              <a:rPr lang="en-GB" dirty="0"/>
              <a:t> the lower socioeconomic classes]]]].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300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539528"/>
          </a:xfrm>
        </p:spPr>
        <p:txBody>
          <a:bodyPr>
            <a:normAutofit/>
          </a:bodyPr>
          <a:lstStyle/>
          <a:p>
            <a:r>
              <a:rPr lang="cs-CZ" sz="2400" dirty="0"/>
              <a:t>*</a:t>
            </a:r>
            <a:r>
              <a:rPr lang="cs-CZ" sz="2400" dirty="0" err="1"/>
              <a:t>Task</a:t>
            </a:r>
            <a:r>
              <a:rPr lang="cs-CZ" sz="2400" dirty="0"/>
              <a:t> 4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775815"/>
              </p:ext>
            </p:extLst>
          </p:nvPr>
        </p:nvGraphicFramePr>
        <p:xfrm>
          <a:off x="971600" y="1340768"/>
          <a:ext cx="6192688" cy="4392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3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5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Text 1.3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Text 1.4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Sentences</a:t>
                      </a:r>
                      <a:r>
                        <a:rPr lang="cs-CZ" sz="1400" dirty="0">
                          <a:effectLst/>
                        </a:rPr>
                        <a:t>: 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Words</a:t>
                      </a:r>
                      <a:r>
                        <a:rPr lang="cs-CZ" sz="1400" dirty="0">
                          <a:effectLst/>
                        </a:rPr>
                        <a:t>: 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179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94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Nominalizations</a:t>
                      </a:r>
                      <a:r>
                        <a:rPr lang="cs-CZ" sz="1400" dirty="0">
                          <a:effectLst/>
                        </a:rPr>
                        <a:t>: 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8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9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Passive</a:t>
                      </a:r>
                      <a:r>
                        <a:rPr lang="cs-CZ" sz="1400" dirty="0">
                          <a:effectLst/>
                        </a:rPr>
                        <a:t>: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5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Attributive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r>
                        <a:rPr lang="cs-CZ" sz="1400" dirty="0" err="1">
                          <a:effectLst/>
                        </a:rPr>
                        <a:t>adjectives</a:t>
                      </a:r>
                      <a:r>
                        <a:rPr lang="cs-CZ" sz="1400" dirty="0">
                          <a:effectLst/>
                        </a:rPr>
                        <a:t>: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13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2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Nouns</a:t>
                      </a:r>
                      <a:r>
                        <a:rPr lang="cs-CZ" sz="1400" dirty="0">
                          <a:effectLst/>
                        </a:rPr>
                        <a:t> as </a:t>
                      </a:r>
                      <a:r>
                        <a:rPr lang="cs-CZ" sz="1400" dirty="0" err="1">
                          <a:effectLst/>
                        </a:rPr>
                        <a:t>premodifiers</a:t>
                      </a:r>
                      <a:r>
                        <a:rPr lang="cs-CZ" sz="1400" dirty="0">
                          <a:effectLst/>
                        </a:rPr>
                        <a:t>: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2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8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Appositive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r>
                        <a:rPr lang="cs-CZ" sz="1400" dirty="0" err="1">
                          <a:effectLst/>
                        </a:rPr>
                        <a:t>NPs</a:t>
                      </a:r>
                      <a:r>
                        <a:rPr lang="cs-CZ" sz="1400" dirty="0">
                          <a:effectLst/>
                        </a:rPr>
                        <a:t>: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0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2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Length of sentences: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5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Verbs per sentence: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3-4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1-2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5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Number of dependent clauses: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284238" y="-1207593"/>
            <a:ext cx="13123577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Compare the two extracts in terms of number of:</a:t>
            </a:r>
            <a:endParaRPr kumimoji="0" lang="cs-CZ" altLang="cs-CZ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480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395512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692696"/>
            <a:ext cx="7908360" cy="5616664"/>
          </a:xfrm>
        </p:spPr>
        <p:txBody>
          <a:bodyPr>
            <a:normAutofit/>
          </a:bodyPr>
          <a:lstStyle/>
          <a:p>
            <a:r>
              <a:rPr lang="cs-CZ" sz="2400" b="1" dirty="0" err="1"/>
              <a:t>Overview</a:t>
            </a:r>
            <a:r>
              <a:rPr lang="cs-CZ" sz="2400" b="1" dirty="0"/>
              <a:t>/</a:t>
            </a:r>
            <a:r>
              <a:rPr lang="en-GB" sz="2400" b="1" dirty="0"/>
              <a:t>key words</a:t>
            </a:r>
            <a:r>
              <a:rPr lang="en-GB" sz="2400" dirty="0"/>
              <a:t>: </a:t>
            </a:r>
            <a:endParaRPr lang="cs-CZ" sz="2400" dirty="0"/>
          </a:p>
          <a:p>
            <a:r>
              <a:rPr lang="cs-CZ" sz="2400" dirty="0"/>
              <a:t>in/</a:t>
            </a:r>
            <a:r>
              <a:rPr lang="cs-CZ" sz="2400" dirty="0" err="1"/>
              <a:t>explicitness</a:t>
            </a:r>
            <a:r>
              <a:rPr lang="cs-CZ" sz="2400" dirty="0"/>
              <a:t>  &lt; &gt; </a:t>
            </a:r>
            <a:r>
              <a:rPr lang="cs-CZ" sz="2400" dirty="0" err="1"/>
              <a:t>informativity</a:t>
            </a:r>
            <a:endParaRPr lang="cs-CZ" sz="2400" dirty="0"/>
          </a:p>
          <a:p>
            <a:r>
              <a:rPr lang="cs-CZ" sz="2400" dirty="0" err="1"/>
              <a:t>speech</a:t>
            </a:r>
            <a:r>
              <a:rPr lang="cs-CZ" sz="2400" dirty="0"/>
              <a:t> &lt; &gt; </a:t>
            </a:r>
            <a:r>
              <a:rPr lang="cs-CZ" sz="2400" dirty="0" err="1"/>
              <a:t>writing</a:t>
            </a:r>
            <a:r>
              <a:rPr lang="cs-CZ" sz="2400" dirty="0"/>
              <a:t>  / </a:t>
            </a:r>
            <a:r>
              <a:rPr lang="cs-CZ" sz="2400" dirty="0" err="1"/>
              <a:t>registers</a:t>
            </a:r>
            <a:endParaRPr lang="cs-CZ" sz="2400" dirty="0"/>
          </a:p>
          <a:p>
            <a:r>
              <a:rPr lang="cs-CZ" sz="2400" dirty="0" err="1"/>
              <a:t>nominalization</a:t>
            </a:r>
            <a:endParaRPr lang="cs-CZ" sz="2400" dirty="0"/>
          </a:p>
          <a:p>
            <a:r>
              <a:rPr lang="cs-CZ" sz="2400" dirty="0" err="1"/>
              <a:t>complex</a:t>
            </a:r>
            <a:r>
              <a:rPr lang="cs-CZ" sz="2400" dirty="0"/>
              <a:t> </a:t>
            </a:r>
            <a:r>
              <a:rPr lang="cs-CZ" sz="2400" dirty="0" err="1"/>
              <a:t>condensation</a:t>
            </a:r>
            <a:endParaRPr lang="cs-CZ" sz="2400" dirty="0"/>
          </a:p>
          <a:p>
            <a:endParaRPr lang="cs-CZ" b="1" dirty="0"/>
          </a:p>
          <a:p>
            <a:r>
              <a:rPr lang="cs-CZ" sz="2400" b="1" dirty="0" err="1"/>
              <a:t>grammatical</a:t>
            </a:r>
            <a:r>
              <a:rPr lang="cs-CZ" sz="2400" b="1" dirty="0"/>
              <a:t> </a:t>
            </a:r>
            <a:r>
              <a:rPr lang="cs-CZ" sz="2400" b="1" dirty="0" err="1"/>
              <a:t>metaphor</a:t>
            </a:r>
            <a:r>
              <a:rPr lang="cs-CZ" sz="2400" b="1" dirty="0"/>
              <a:t> – </a:t>
            </a:r>
            <a:r>
              <a:rPr lang="cs-CZ" sz="2400" b="1" dirty="0" err="1"/>
              <a:t>development</a:t>
            </a:r>
            <a:r>
              <a:rPr lang="cs-CZ" sz="2400" b="1" dirty="0"/>
              <a:t> in science (</a:t>
            </a:r>
            <a:r>
              <a:rPr lang="cs-CZ" sz="2400" b="1" dirty="0" err="1"/>
              <a:t>writing</a:t>
            </a:r>
            <a:r>
              <a:rPr lang="cs-CZ" sz="2400" b="1" dirty="0"/>
              <a:t>)</a:t>
            </a:r>
          </a:p>
          <a:p>
            <a:endParaRPr lang="cs-CZ" dirty="0"/>
          </a:p>
          <a:p>
            <a:r>
              <a:rPr lang="cs-CZ" sz="2400" dirty="0"/>
              <a:t>g</a:t>
            </a:r>
            <a:r>
              <a:rPr lang="en-GB" sz="2400" dirty="0" err="1"/>
              <a:t>rammatical</a:t>
            </a:r>
            <a:r>
              <a:rPr lang="en-GB" sz="2400" dirty="0"/>
              <a:t> </a:t>
            </a:r>
            <a:r>
              <a:rPr lang="cs-CZ" sz="2400" dirty="0" err="1"/>
              <a:t>complexity</a:t>
            </a:r>
            <a:r>
              <a:rPr lang="cs-CZ" sz="2400" dirty="0"/>
              <a:t> &lt; &gt; </a:t>
            </a:r>
            <a:r>
              <a:rPr lang="cs-CZ" sz="2400" dirty="0" err="1"/>
              <a:t>lexical</a:t>
            </a:r>
            <a:r>
              <a:rPr lang="cs-CZ" sz="2400" dirty="0"/>
              <a:t> </a:t>
            </a:r>
            <a:r>
              <a:rPr lang="cs-CZ" sz="2400" dirty="0" err="1"/>
              <a:t>density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064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5146" y="3600856"/>
            <a:ext cx="6803004" cy="295232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108" y="332656"/>
            <a:ext cx="6442402" cy="294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899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53952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3244" y="2564904"/>
            <a:ext cx="7739757" cy="321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1098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395512"/>
          </a:xfrm>
        </p:spPr>
        <p:txBody>
          <a:bodyPr>
            <a:normAutofit/>
          </a:bodyPr>
          <a:lstStyle/>
          <a:p>
            <a:r>
              <a:rPr lang="cs-CZ" sz="2400" dirty="0" err="1"/>
              <a:t>Complex</a:t>
            </a:r>
            <a:r>
              <a:rPr lang="cs-CZ" sz="2400" dirty="0"/>
              <a:t> </a:t>
            </a:r>
            <a:r>
              <a:rPr lang="cs-CZ" sz="2400" dirty="0" err="1"/>
              <a:t>condensation</a:t>
            </a:r>
            <a:endParaRPr lang="cs-CZ" sz="24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60" y="2924944"/>
            <a:ext cx="8010525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60" y="1064768"/>
            <a:ext cx="81153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60369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395512"/>
          </a:xfrm>
        </p:spPr>
        <p:txBody>
          <a:bodyPr>
            <a:normAutofit/>
          </a:bodyPr>
          <a:lstStyle/>
          <a:p>
            <a:r>
              <a:rPr lang="cs-CZ" sz="2400" dirty="0" err="1"/>
              <a:t>Complex</a:t>
            </a:r>
            <a:r>
              <a:rPr lang="cs-CZ" sz="2400" dirty="0"/>
              <a:t> </a:t>
            </a:r>
            <a:r>
              <a:rPr lang="cs-CZ" sz="2400" dirty="0" err="1"/>
              <a:t>condesation</a:t>
            </a:r>
            <a:endParaRPr lang="cs-CZ" sz="2400" dirty="0"/>
          </a:p>
        </p:txBody>
      </p:sp>
      <p:pic>
        <p:nvPicPr>
          <p:cNvPr id="4" name="Picture 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49" y="2276872"/>
            <a:ext cx="7289800" cy="35835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 rot="10800000" flipV="1">
            <a:off x="3118561" y="1628800"/>
            <a:ext cx="44777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&gt;&gt;Semantic relations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implicit: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122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A84C9-4BF1-43FF-9FF1-346155A35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359074"/>
            <a:ext cx="7290054" cy="596879"/>
          </a:xfrm>
        </p:spPr>
        <p:txBody>
          <a:bodyPr>
            <a:normAutofit fontScale="90000"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Malá, M., P. Šaldová (2015) 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555D94-196B-475D-8A48-606B93285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4F22740-0532-4181-92AD-04E0538F79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3" y="844568"/>
            <a:ext cx="7874733" cy="601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3655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290054" cy="144016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04664"/>
            <a:ext cx="8712968" cy="619268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b="1" dirty="0"/>
              <a:t>Stylově nepříznakov</a:t>
            </a:r>
            <a:r>
              <a:rPr lang="cs-CZ" dirty="0"/>
              <a:t>ý (tedy charakteristický) syntaktický rys </a:t>
            </a:r>
            <a:r>
              <a:rPr lang="cs-CZ" b="1" dirty="0"/>
              <a:t>odborných</a:t>
            </a:r>
            <a:r>
              <a:rPr lang="cs-CZ" dirty="0"/>
              <a:t> komunikátů, tj. jmenné (nominální vyjadřování)</a:t>
            </a:r>
          </a:p>
          <a:p>
            <a:pPr lvl="0"/>
            <a:r>
              <a:rPr lang="cs-CZ" dirty="0"/>
              <a:t>Jmenné (nominální) syntagma = gram. konstrukce, jejímž základem je jméno x syntagma slovesné (základem je sloveso) – slovesné syntagma je prostředkem dynamiky sdělení</a:t>
            </a:r>
          </a:p>
          <a:p>
            <a:pPr lvl="0"/>
            <a:r>
              <a:rPr lang="cs-CZ" b="1" dirty="0"/>
              <a:t>Transformace</a:t>
            </a:r>
            <a:r>
              <a:rPr lang="cs-CZ" dirty="0"/>
              <a:t> – mění se povrchová struktura výpovědi a </a:t>
            </a:r>
            <a:r>
              <a:rPr lang="cs-CZ" b="1" dirty="0"/>
              <a:t>obsah zůstává zachován = výsledek je kondenzát a větně členské schéma, dle nějž se kondenzace uskutečňuje = kondenzátor</a:t>
            </a:r>
            <a:r>
              <a:rPr lang="cs-CZ" dirty="0"/>
              <a:t> (Grepl a kol. 2008, str. 752).</a:t>
            </a:r>
          </a:p>
          <a:p>
            <a:r>
              <a:rPr lang="cs-CZ" dirty="0" err="1"/>
              <a:t>Nominalizace</a:t>
            </a:r>
            <a:r>
              <a:rPr lang="cs-CZ" dirty="0"/>
              <a:t> – zhruba stejného komunikačního cíle se dosahuje transformací věty, obyčejně vedlejší – pro některé jazyky je tento typ vyjádření nepříznakový – </a:t>
            </a:r>
            <a:r>
              <a:rPr lang="cs-CZ" b="1" dirty="0"/>
              <a:t>např. francouzština, angličtina, která je povahy analytické, a nominální vyjádření je pro ni, na rozdíl od dynamické povahy češtiny, přirozené</a:t>
            </a:r>
            <a:r>
              <a:rPr lang="cs-CZ" dirty="0"/>
              <a:t>.</a:t>
            </a:r>
          </a:p>
          <a:p>
            <a:r>
              <a:rPr lang="cs-CZ" dirty="0"/>
              <a:t>Důvod: je </a:t>
            </a:r>
            <a:r>
              <a:rPr lang="cs-CZ" b="1" dirty="0"/>
              <a:t>výrazně statičtější, pojmovější</a:t>
            </a:r>
            <a:r>
              <a:rPr lang="cs-CZ" dirty="0"/>
              <a:t> než vyjádření slovesné, které přispívá v textu k dějové dynamičnosti.  Funkcí </a:t>
            </a:r>
            <a:r>
              <a:rPr lang="cs-CZ" dirty="0" err="1"/>
              <a:t>nominalizace</a:t>
            </a:r>
            <a:r>
              <a:rPr lang="cs-CZ" dirty="0"/>
              <a:t> je </a:t>
            </a:r>
            <a:r>
              <a:rPr lang="cs-CZ" b="1" dirty="0"/>
              <a:t>zhutnění</a:t>
            </a:r>
            <a:r>
              <a:rPr lang="cs-CZ" dirty="0"/>
              <a:t> výpovědi. Dochází k </a:t>
            </a:r>
            <a:r>
              <a:rPr lang="cs-CZ" b="1" dirty="0"/>
              <a:t>zhušťování vztahů mezi informacemi</a:t>
            </a:r>
            <a:r>
              <a:rPr lang="cs-CZ" dirty="0"/>
              <a:t> a k větší či menší </a:t>
            </a:r>
            <a:r>
              <a:rPr lang="cs-CZ" b="1" dirty="0"/>
              <a:t>implikaci informace </a:t>
            </a:r>
            <a:r>
              <a:rPr lang="cs-CZ" dirty="0"/>
              <a:t>(Grepl, 2008, 752-3) – právě schopnost podat výklad analyticky a staticky je pro </a:t>
            </a:r>
            <a:r>
              <a:rPr lang="cs-CZ" dirty="0" err="1"/>
              <a:t>odb</a:t>
            </a:r>
            <a:r>
              <a:rPr lang="cs-CZ" dirty="0"/>
              <a:t>. styl typická. Omezení dějovosti umožňuje uchopit jevy </a:t>
            </a:r>
            <a:r>
              <a:rPr lang="cs-CZ" b="1" dirty="0" err="1"/>
              <a:t>stavově</a:t>
            </a:r>
            <a:r>
              <a:rPr lang="cs-CZ" b="1" dirty="0"/>
              <a:t>, předmětně</a:t>
            </a:r>
            <a:r>
              <a:rPr lang="cs-CZ" dirty="0"/>
              <a:t>.  Záměna slovesného vyjádření vyjádřením jmenným neznamená však úplné popření dějovosti, objektivní dějovost vyjádření zůstává. Jde jen o metodu, která usnadňuje chápání složitých vztahů vyjadřovaných v odborném textu, ale neomezuje se na něj. </a:t>
            </a:r>
          </a:p>
          <a:p>
            <a:r>
              <a:rPr lang="cs-CZ" dirty="0"/>
              <a:t>Dalším důležitým rysem je </a:t>
            </a:r>
            <a:r>
              <a:rPr lang="cs-CZ" b="1" dirty="0"/>
              <a:t>úspornost</a:t>
            </a:r>
            <a:r>
              <a:rPr lang="cs-CZ" dirty="0"/>
              <a:t> nominálního vyjádření, tj. možnost umísťovat větší množství informačních hodnot do rámce věty, přičemž souvětné schéma se tak uvolňuje pro vyjadřování dalších vztahů. </a:t>
            </a:r>
          </a:p>
        </p:txBody>
      </p:sp>
    </p:spTree>
    <p:extLst>
      <p:ext uri="{BB962C8B-B14F-4D97-AF65-F5344CB8AC3E}">
        <p14:creationId xmlns:p14="http://schemas.microsoft.com/office/powerpoint/2010/main" val="40375663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F0CC39-F842-4675-B1B9-E38C22193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566" y="332656"/>
            <a:ext cx="7290054" cy="1499616"/>
          </a:xfrm>
        </p:spPr>
        <p:txBody>
          <a:bodyPr>
            <a:normAutofit/>
          </a:bodyPr>
          <a:lstStyle/>
          <a:p>
            <a:r>
              <a:rPr lang="cs-CZ" sz="2700" b="1" dirty="0" err="1"/>
              <a:t>Register</a:t>
            </a:r>
            <a:r>
              <a:rPr lang="cs-CZ" sz="2700" dirty="0"/>
              <a:t> (</a:t>
            </a:r>
            <a:r>
              <a:rPr lang="cs-CZ" sz="2700" dirty="0" err="1"/>
              <a:t>Biber</a:t>
            </a:r>
            <a:r>
              <a:rPr lang="cs-CZ" sz="2700" dirty="0"/>
              <a:t> and </a:t>
            </a:r>
            <a:r>
              <a:rPr lang="cs-CZ" sz="2700" dirty="0" err="1"/>
              <a:t>Conrad</a:t>
            </a:r>
            <a:r>
              <a:rPr lang="cs-CZ" sz="2700" dirty="0"/>
              <a:t> 2019: 185)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F7B66B-A4CE-4789-A1ED-31B78ADF6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E16FE4D-0B91-4A3A-8C96-D61D7DC413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747" y="926153"/>
            <a:ext cx="7290055" cy="593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997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3B4231-72C2-43D5-AFEB-28CB58FC7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755552"/>
          </a:xfrm>
        </p:spPr>
        <p:txBody>
          <a:bodyPr>
            <a:normAutofit/>
          </a:bodyPr>
          <a:lstStyle/>
          <a:p>
            <a:r>
              <a:rPr lang="cs-CZ" sz="2400" b="1" dirty="0" err="1"/>
              <a:t>Register</a:t>
            </a:r>
            <a:r>
              <a:rPr lang="cs-CZ" sz="2400" dirty="0"/>
              <a:t> (</a:t>
            </a:r>
            <a:r>
              <a:rPr lang="cs-CZ" sz="2400" dirty="0" err="1"/>
              <a:t>Biber</a:t>
            </a:r>
            <a:r>
              <a:rPr lang="cs-CZ" sz="2400" dirty="0"/>
              <a:t> and </a:t>
            </a:r>
            <a:r>
              <a:rPr lang="cs-CZ" sz="2400" dirty="0" err="1"/>
              <a:t>Conrad</a:t>
            </a:r>
            <a:r>
              <a:rPr lang="cs-CZ" sz="2400" dirty="0"/>
              <a:t> 2019: 186)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240E338-4AD0-4365-9C99-5A25202A84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3824" y="1340768"/>
            <a:ext cx="8278863" cy="5255989"/>
          </a:xfrm>
        </p:spPr>
      </p:pic>
    </p:spTree>
    <p:extLst>
      <p:ext uri="{BB962C8B-B14F-4D97-AF65-F5344CB8AC3E}">
        <p14:creationId xmlns:p14="http://schemas.microsoft.com/office/powerpoint/2010/main" val="4106134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39551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280920" cy="6120720"/>
          </a:xfrm>
        </p:spPr>
        <p:txBody>
          <a:bodyPr>
            <a:noAutofit/>
          </a:bodyPr>
          <a:lstStyle/>
          <a:p>
            <a:r>
              <a:rPr lang="en-US" sz="2400" dirty="0"/>
              <a:t>Thus what grammatical </a:t>
            </a:r>
            <a:r>
              <a:rPr lang="en-US" sz="2400" dirty="0" err="1"/>
              <a:t>meta</a:t>
            </a:r>
            <a:r>
              <a:rPr lang="en-US" sz="2400" b="1" dirty="0" err="1"/>
              <a:t>theorizing</a:t>
            </a:r>
            <a:r>
              <a:rPr lang="en-US" sz="2400" dirty="0" err="1"/>
              <a:t>phor</a:t>
            </a:r>
            <a:r>
              <a:rPr lang="en-US" sz="2400" dirty="0"/>
              <a:t> does is to increase the power</a:t>
            </a:r>
            <a:r>
              <a:rPr lang="cs-CZ" sz="2400" dirty="0"/>
              <a:t> </a:t>
            </a:r>
            <a:r>
              <a:rPr lang="en-US" sz="2400" dirty="0"/>
              <a:t>that a language has for</a:t>
            </a:r>
            <a:r>
              <a:rPr lang="en-US" sz="2400" b="1" dirty="0"/>
              <a:t>. </a:t>
            </a:r>
            <a:r>
              <a:rPr lang="en-US" sz="2400" dirty="0"/>
              <a:t>All use of language embodies</a:t>
            </a:r>
            <a:r>
              <a:rPr lang="cs-CZ" sz="2400" dirty="0"/>
              <a:t> </a:t>
            </a:r>
            <a:r>
              <a:rPr lang="en-US" sz="2400" dirty="0"/>
              <a:t>theory; as I have said in various earlier contexts, the grammar of</a:t>
            </a:r>
            <a:r>
              <a:rPr lang="cs-CZ" sz="2400" dirty="0"/>
              <a:t> </a:t>
            </a:r>
            <a:r>
              <a:rPr lang="en-US" sz="2400" dirty="0"/>
              <a:t>every language contains a theory of human experience: it categorizes</a:t>
            </a:r>
            <a:r>
              <a:rPr lang="cs-CZ" sz="2400" dirty="0"/>
              <a:t> </a:t>
            </a:r>
            <a:r>
              <a:rPr lang="en-US" sz="2400" dirty="0"/>
              <a:t>the elements of our experience into basic phenomenal types, construing</a:t>
            </a:r>
            <a:r>
              <a:rPr lang="cs-CZ" sz="2400" dirty="0"/>
              <a:t> </a:t>
            </a:r>
            <a:r>
              <a:rPr lang="en-US" sz="2400" dirty="0"/>
              <a:t>these into configurations of various kinds, and these configurations</a:t>
            </a:r>
            <a:r>
              <a:rPr lang="cs-CZ" sz="2400" dirty="0"/>
              <a:t> </a:t>
            </a:r>
            <a:r>
              <a:rPr lang="en-US" sz="2400" dirty="0"/>
              <a:t>in turn into logical sequences. </a:t>
            </a:r>
            <a:r>
              <a:rPr lang="cs-CZ" sz="2400" dirty="0"/>
              <a:t>…</a:t>
            </a:r>
            <a:endParaRPr lang="en-US" sz="2400" dirty="0"/>
          </a:p>
          <a:p>
            <a:r>
              <a:rPr lang="en-US" sz="2400" dirty="0"/>
              <a:t>But as some human groups became settled, developing writing</a:t>
            </a:r>
            <a:r>
              <a:rPr lang="cs-CZ" sz="2400" dirty="0"/>
              <a:t> </a:t>
            </a:r>
            <a:r>
              <a:rPr lang="en-US" sz="2400" dirty="0"/>
              <a:t>systems and technical competences, so their theory of experience</a:t>
            </a:r>
            <a:r>
              <a:rPr lang="cs-CZ" sz="2400" dirty="0"/>
              <a:t> </a:t>
            </a:r>
            <a:r>
              <a:rPr lang="en-US" sz="2400" dirty="0"/>
              <a:t>became </a:t>
            </a:r>
            <a:r>
              <a:rPr lang="en-US" sz="2400" b="1" dirty="0"/>
              <a:t>more abstract </a:t>
            </a:r>
            <a:r>
              <a:rPr lang="en-US" sz="2400" dirty="0"/>
              <a:t>and more powerful — and more and more the</a:t>
            </a:r>
            <a:r>
              <a:rPr lang="cs-CZ" sz="2400" dirty="0"/>
              <a:t> </a:t>
            </a:r>
            <a:r>
              <a:rPr lang="en-US" sz="2400" dirty="0"/>
              <a:t>product of conscious design. Grammatical metaphor </a:t>
            </a:r>
            <a:r>
              <a:rPr lang="en-US" sz="2400" dirty="0" err="1"/>
              <a:t>reconstrued</a:t>
            </a:r>
            <a:r>
              <a:rPr lang="en-US" sz="2400" dirty="0"/>
              <a:t> the</a:t>
            </a:r>
            <a:r>
              <a:rPr lang="cs-CZ" sz="2400" dirty="0"/>
              <a:t> </a:t>
            </a:r>
            <a:r>
              <a:rPr lang="en-US" sz="2400" dirty="0"/>
              <a:t>human environment, transforming the commonsense picture of the</a:t>
            </a:r>
            <a:r>
              <a:rPr lang="cs-CZ" sz="2400" dirty="0"/>
              <a:t> </a:t>
            </a:r>
            <a:r>
              <a:rPr lang="en-US" sz="2400" dirty="0"/>
              <a:t>world into one that imposed regularities on experience and brought</a:t>
            </a:r>
            <a:r>
              <a:rPr lang="cs-CZ" sz="2400" dirty="0"/>
              <a:t> </a:t>
            </a:r>
            <a:r>
              <a:rPr lang="en-US" sz="2400" dirty="0"/>
              <a:t>the environment more within our power to control. </a:t>
            </a:r>
            <a:r>
              <a:rPr lang="en-US" sz="2400" b="1" dirty="0"/>
              <a:t>This </a:t>
            </a:r>
            <a:r>
              <a:rPr lang="en-US" sz="2400" b="1" dirty="0" err="1"/>
              <a:t>reconstrued</a:t>
            </a:r>
            <a:r>
              <a:rPr lang="cs-CZ" sz="2400" b="1" dirty="0"/>
              <a:t> </a:t>
            </a:r>
            <a:r>
              <a:rPr lang="en-US" sz="2400" b="1" dirty="0"/>
              <a:t>version of reality is the one our children have to master as</a:t>
            </a:r>
            <a:r>
              <a:rPr lang="cs-CZ" sz="2400" b="1" dirty="0"/>
              <a:t> </a:t>
            </a:r>
            <a:r>
              <a:rPr lang="en-US" sz="2400" b="1" dirty="0"/>
              <a:t>they work their way through the obstacle course of the educational</a:t>
            </a:r>
            <a:r>
              <a:rPr lang="cs-CZ" sz="2400" b="1" dirty="0"/>
              <a:t> </a:t>
            </a:r>
            <a:r>
              <a:rPr lang="en-US" sz="2400" b="1" dirty="0"/>
              <a:t>process. </a:t>
            </a:r>
            <a:r>
              <a:rPr lang="en-US" sz="2400" dirty="0"/>
              <a:t>It is presented most clearly in </a:t>
            </a:r>
            <a:r>
              <a:rPr lang="en-US" sz="2400" b="1" dirty="0"/>
              <a:t>the discourse of the natural</a:t>
            </a:r>
            <a:r>
              <a:rPr lang="cs-CZ" sz="2400" b="1" dirty="0"/>
              <a:t> </a:t>
            </a:r>
            <a:r>
              <a:rPr lang="en-US" sz="2400" b="1" dirty="0"/>
              <a:t>sciences</a:t>
            </a:r>
            <a:r>
              <a:rPr lang="en-US" sz="2400" dirty="0"/>
              <a:t>, which is where it evolved.</a:t>
            </a:r>
            <a:r>
              <a:rPr lang="cs-CZ" sz="2400" dirty="0"/>
              <a:t> (</a:t>
            </a:r>
            <a:r>
              <a:rPr lang="cs-CZ" sz="2400" dirty="0" err="1"/>
              <a:t>Halliday</a:t>
            </a:r>
            <a:r>
              <a:rPr lang="cs-CZ" sz="2400" dirty="0"/>
              <a:t> 2004)</a:t>
            </a:r>
          </a:p>
        </p:txBody>
      </p:sp>
    </p:spTree>
    <p:extLst>
      <p:ext uri="{BB962C8B-B14F-4D97-AF65-F5344CB8AC3E}">
        <p14:creationId xmlns:p14="http://schemas.microsoft.com/office/powerpoint/2010/main" val="35706052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25149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836712"/>
            <a:ext cx="7290055" cy="5472648"/>
          </a:xfrm>
        </p:spPr>
        <p:txBody>
          <a:bodyPr>
            <a:noAutofit/>
          </a:bodyPr>
          <a:lstStyle/>
          <a:p>
            <a:r>
              <a:rPr lang="cs-CZ" sz="1800" dirty="0"/>
              <a:t>P</a:t>
            </a:r>
            <a:r>
              <a:rPr lang="en-US" sz="1800" dirty="0" err="1"/>
              <a:t>acking</a:t>
            </a:r>
            <a:r>
              <a:rPr lang="en-US" sz="1800" dirty="0"/>
              <a:t> is not the same thing as increasing complexity.</a:t>
            </a:r>
            <a:r>
              <a:rPr lang="cs-CZ" sz="1800" dirty="0"/>
              <a:t> </a:t>
            </a:r>
            <a:r>
              <a:rPr lang="en-US" sz="1800" dirty="0"/>
              <a:t>In terms of lexical density, and the</a:t>
            </a:r>
            <a:r>
              <a:rPr lang="cs-CZ" sz="1800" dirty="0"/>
              <a:t> </a:t>
            </a:r>
            <a:r>
              <a:rPr lang="en-US" sz="1800" dirty="0"/>
              <a:t>internal structure of the nominal groups, clearly the complexity</a:t>
            </a:r>
            <a:r>
              <a:rPr lang="cs-CZ" sz="1800" dirty="0"/>
              <a:t> </a:t>
            </a:r>
            <a:r>
              <a:rPr lang="en-US" sz="1800" dirty="0"/>
              <a:t>increases as the text 'matures' (with the age of the user). But in terms</a:t>
            </a:r>
            <a:r>
              <a:rPr lang="cs-CZ" sz="1800" dirty="0"/>
              <a:t> </a:t>
            </a:r>
            <a:r>
              <a:rPr lang="en-US" sz="1800" dirty="0"/>
              <a:t>of the structure of the sentence (the </a:t>
            </a:r>
            <a:r>
              <a:rPr lang="en-US" sz="1800" b="1" i="1" dirty="0"/>
              <a:t>clause complex, </a:t>
            </a:r>
            <a:r>
              <a:rPr lang="en-US" sz="1800" dirty="0"/>
              <a:t>in systemic</a:t>
            </a:r>
            <a:r>
              <a:rPr lang="cs-CZ" sz="1800" dirty="0"/>
              <a:t> </a:t>
            </a:r>
            <a:r>
              <a:rPr lang="en-US" sz="1800" dirty="0"/>
              <a:t>terms), the complexity actually </a:t>
            </a:r>
            <a:r>
              <a:rPr lang="en-US" sz="1800" b="1" dirty="0"/>
              <a:t>decreases. </a:t>
            </a:r>
            <a:endParaRPr lang="cs-CZ" sz="1800" b="1" dirty="0"/>
          </a:p>
          <a:p>
            <a:r>
              <a:rPr lang="en-US" sz="1800" dirty="0"/>
              <a:t>The wording addressed</a:t>
            </a:r>
            <a:r>
              <a:rPr lang="cs-CZ" sz="1800" dirty="0"/>
              <a:t> </a:t>
            </a:r>
            <a:r>
              <a:rPr lang="en-US" sz="1800" dirty="0"/>
              <a:t>to the six-year-old consists of two complexes of three clauses each</a:t>
            </a:r>
            <a:r>
              <a:rPr lang="cs-CZ" sz="1800" dirty="0"/>
              <a:t> </a:t>
            </a:r>
            <a:r>
              <a:rPr lang="en-US" sz="1800" dirty="0"/>
              <a:t>(which might easily be combined into a single clause complex with</a:t>
            </a:r>
            <a:r>
              <a:rPr lang="cs-CZ" sz="1800" dirty="0"/>
              <a:t> </a:t>
            </a:r>
            <a:r>
              <a:rPr lang="en-US" sz="1800" dirty="0"/>
              <a:t>six clauses in it: </a:t>
            </a:r>
            <a:r>
              <a:rPr lang="en-US" sz="1800" i="1" dirty="0"/>
              <a:t>you can be sure you know what's going on because you do</a:t>
            </a:r>
            <a:r>
              <a:rPr lang="cs-CZ" sz="1800" i="1" dirty="0"/>
              <a:t> </a:t>
            </a:r>
            <a:r>
              <a:rPr lang="en-US" sz="1800" i="1" dirty="0"/>
              <a:t>something and then you see that it works), </a:t>
            </a:r>
            <a:r>
              <a:rPr lang="en-US" sz="1800" dirty="0"/>
              <a:t>involving both </a:t>
            </a:r>
            <a:r>
              <a:rPr lang="en-US" sz="1800" dirty="0" err="1"/>
              <a:t>hypotaxis</a:t>
            </a:r>
            <a:r>
              <a:rPr lang="en-US" sz="1800" dirty="0"/>
              <a:t> and</a:t>
            </a:r>
            <a:r>
              <a:rPr lang="cs-CZ" sz="1800" dirty="0"/>
              <a:t> </a:t>
            </a:r>
            <a:r>
              <a:rPr lang="en-US" sz="1800" dirty="0"/>
              <a:t>parataxis and both expansion and projection. We </a:t>
            </a:r>
            <a:r>
              <a:rPr lang="en-US" sz="1800" dirty="0" err="1"/>
              <a:t>recognise</a:t>
            </a:r>
            <a:r>
              <a:rPr lang="en-US" sz="1800" dirty="0"/>
              <a:t> this</a:t>
            </a:r>
            <a:r>
              <a:rPr lang="cs-CZ" sz="1800" dirty="0"/>
              <a:t> </a:t>
            </a:r>
            <a:r>
              <a:rPr lang="en-US" sz="1800" dirty="0"/>
              <a:t>pattern as a phenomenon of the difference between speech and</a:t>
            </a:r>
            <a:r>
              <a:rPr lang="cs-CZ" sz="1800" dirty="0"/>
              <a:t> </a:t>
            </a:r>
            <a:r>
              <a:rPr lang="en-US" sz="1800" dirty="0"/>
              <a:t>writing: as the text is packed it becomes more 'written'. Written</a:t>
            </a:r>
            <a:r>
              <a:rPr lang="cs-CZ" sz="1800" dirty="0"/>
              <a:t> </a:t>
            </a:r>
            <a:r>
              <a:rPr lang="en-US" sz="1800" dirty="0"/>
              <a:t>technical discourse, in particular, is </a:t>
            </a:r>
            <a:r>
              <a:rPr lang="en-US" sz="1800" dirty="0" err="1"/>
              <a:t>characterised</a:t>
            </a:r>
            <a:r>
              <a:rPr lang="en-US" sz="1800" dirty="0"/>
              <a:t> by rather simple</a:t>
            </a:r>
            <a:r>
              <a:rPr lang="cs-CZ" sz="1800" dirty="0"/>
              <a:t> </a:t>
            </a:r>
            <a:r>
              <a:rPr lang="en-US" sz="1800" dirty="0"/>
              <a:t>clause and sentence structures: each sentence typically one clause,</a:t>
            </a:r>
            <a:r>
              <a:rPr lang="cs-CZ" sz="1800" dirty="0"/>
              <a:t> </a:t>
            </a:r>
            <a:r>
              <a:rPr lang="en-US" sz="1800" dirty="0"/>
              <a:t>that clause consisting of just one or two nominal groups (one of</a:t>
            </a:r>
            <a:r>
              <a:rPr lang="cs-CZ" sz="1800" dirty="0"/>
              <a:t> </a:t>
            </a:r>
            <a:r>
              <a:rPr lang="en-US" sz="1800" dirty="0"/>
              <a:t>them perhaps 'governed' by a preposition), propped up by a verbal</a:t>
            </a:r>
            <a:r>
              <a:rPr lang="cs-CZ" sz="1800" dirty="0"/>
              <a:t> </a:t>
            </a:r>
            <a:r>
              <a:rPr lang="en-US" sz="1800" dirty="0"/>
              <a:t>group, usually a relational process and most typically the verb </a:t>
            </a:r>
            <a:r>
              <a:rPr lang="en-US" sz="1800" i="1" dirty="0"/>
              <a:t>be. </a:t>
            </a:r>
            <a:r>
              <a:rPr lang="en-US" sz="1800" dirty="0"/>
              <a:t>The</a:t>
            </a:r>
            <a:r>
              <a:rPr lang="cs-CZ" sz="1800" dirty="0"/>
              <a:t> </a:t>
            </a:r>
            <a:r>
              <a:rPr lang="en-US" sz="1800" dirty="0"/>
              <a:t>nominal groups, on the other hand, may be enormously long and</a:t>
            </a:r>
            <a:r>
              <a:rPr lang="cs-CZ" sz="1800" dirty="0"/>
              <a:t> </a:t>
            </a:r>
            <a:r>
              <a:rPr lang="en-US" sz="1800" dirty="0"/>
              <a:t>complex — since all the lexical material is compressed into these one</a:t>
            </a:r>
            <a:r>
              <a:rPr lang="cs-CZ" sz="1800" dirty="0"/>
              <a:t> </a:t>
            </a:r>
            <a:r>
              <a:rPr lang="en-US" sz="1800" dirty="0"/>
              <a:t>or two groups. I have referred to these two complementary types of</a:t>
            </a:r>
            <a:r>
              <a:rPr lang="cs-CZ" sz="1800" dirty="0"/>
              <a:t> </a:t>
            </a:r>
            <a:r>
              <a:rPr lang="en-US" sz="1800" dirty="0"/>
              <a:t>complexity as </a:t>
            </a:r>
            <a:r>
              <a:rPr lang="en-US" sz="1800" b="1" dirty="0"/>
              <a:t>"lexical density" and "grammatical intricacy" </a:t>
            </a:r>
            <a:r>
              <a:rPr lang="en-US" sz="1800" dirty="0"/>
              <a:t>(Halliday</a:t>
            </a:r>
            <a:r>
              <a:rPr lang="cs-CZ" sz="1800" dirty="0"/>
              <a:t> </a:t>
            </a:r>
            <a:r>
              <a:rPr lang="en-US" sz="1800" dirty="0"/>
              <a:t>1987a): </a:t>
            </a:r>
            <a:r>
              <a:rPr lang="en-US" sz="1800" b="1" dirty="0"/>
              <a:t>density measured as the number of lexical words per</a:t>
            </a:r>
            <a:r>
              <a:rPr lang="cs-CZ" sz="1800" b="1" dirty="0"/>
              <a:t> </a:t>
            </a:r>
            <a:r>
              <a:rPr lang="en-US" sz="1800" b="1" dirty="0"/>
              <a:t>clause</a:t>
            </a:r>
            <a:r>
              <a:rPr lang="en-US" sz="1800" dirty="0"/>
              <a:t>, intricacy as the length and depth of the tactic structures</a:t>
            </a:r>
            <a:r>
              <a:rPr lang="cs-CZ" sz="1800" dirty="0"/>
              <a:t> </a:t>
            </a:r>
            <a:r>
              <a:rPr lang="en-US" sz="1800" dirty="0"/>
              <a:t>'whereby clauses come together to make up a clause complex.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1176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683544"/>
          </a:xfrm>
        </p:spPr>
        <p:txBody>
          <a:bodyPr>
            <a:normAutofit/>
          </a:bodyPr>
          <a:lstStyle/>
          <a:p>
            <a:r>
              <a:rPr lang="cs-CZ" sz="2800" dirty="0" err="1"/>
              <a:t>Reduction</a:t>
            </a:r>
            <a:r>
              <a:rPr lang="cs-CZ" sz="2800" dirty="0"/>
              <a:t> in </a:t>
            </a:r>
            <a:r>
              <a:rPr lang="cs-CZ" sz="2800" dirty="0" err="1"/>
              <a:t>explicitness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556792"/>
            <a:ext cx="7290055" cy="4752568"/>
          </a:xfrm>
        </p:spPr>
        <p:txBody>
          <a:bodyPr/>
          <a:lstStyle/>
          <a:p>
            <a:r>
              <a:rPr lang="en-GB" b="1" dirty="0"/>
              <a:t>Reduction in explicitness</a:t>
            </a:r>
            <a:r>
              <a:rPr lang="en-GB" dirty="0"/>
              <a:t>: there is, typically, </a:t>
            </a:r>
            <a:r>
              <a:rPr lang="en-GB" b="1" dirty="0"/>
              <a:t>a progression from ‘more explicit’ to ‘less explicit’ in a discourse</a:t>
            </a:r>
            <a:r>
              <a:rPr lang="en-GB" dirty="0"/>
              <a:t> (</a:t>
            </a:r>
            <a:r>
              <a:rPr lang="en-GB" i="1" dirty="0"/>
              <a:t>CGEL</a:t>
            </a:r>
            <a:r>
              <a:rPr lang="en-GB" dirty="0"/>
              <a:t>):</a:t>
            </a:r>
            <a:endParaRPr lang="cs-CZ" dirty="0"/>
          </a:p>
          <a:p>
            <a:endParaRPr lang="cs-CZ" dirty="0"/>
          </a:p>
          <a:p>
            <a:r>
              <a:rPr lang="en-GB" dirty="0"/>
              <a:t>“When flying to Rome, the main character of the novel is warned by an American passenger:</a:t>
            </a:r>
            <a:endParaRPr lang="cs-CZ" dirty="0"/>
          </a:p>
          <a:p>
            <a:r>
              <a:rPr lang="en-GB" dirty="0"/>
              <a:t>‘Your ticket does not entitle you to undisputed monopolization of the john.’</a:t>
            </a:r>
            <a:endParaRPr lang="cs-CZ" dirty="0"/>
          </a:p>
          <a:p>
            <a:endParaRPr lang="cs-CZ" dirty="0"/>
          </a:p>
          <a:p>
            <a:r>
              <a:rPr lang="en-GB" b="1" i="1" dirty="0"/>
              <a:t>the American who had ousted </a:t>
            </a:r>
            <a:r>
              <a:rPr lang="en-GB" b="1" i="1" dirty="0" err="1"/>
              <a:t>Enderby</a:t>
            </a:r>
            <a:r>
              <a:rPr lang="en-GB" b="1" i="1" dirty="0"/>
              <a:t> from the john</a:t>
            </a:r>
            <a:r>
              <a:rPr lang="en-GB" b="1" dirty="0"/>
              <a:t> </a:t>
            </a:r>
            <a:r>
              <a:rPr lang="en-GB" dirty="0"/>
              <a:t>to be further reduced to </a:t>
            </a:r>
            <a:r>
              <a:rPr lang="en-GB" b="1" i="1" dirty="0"/>
              <a:t>the American from the john</a:t>
            </a:r>
            <a:r>
              <a:rPr lang="en-GB" dirty="0"/>
              <a:t> and finally ‘an American, not </a:t>
            </a:r>
            <a:r>
              <a:rPr lang="en-GB" b="1" i="1" dirty="0"/>
              <a:t>the john one</a:t>
            </a:r>
            <a:r>
              <a:rPr lang="en-GB" dirty="0"/>
              <a:t>, poised his camera to shoot’ “</a:t>
            </a:r>
            <a:endParaRPr lang="cs-CZ" dirty="0"/>
          </a:p>
          <a:p>
            <a:r>
              <a:rPr lang="en-GB" dirty="0"/>
              <a:t> </a:t>
            </a:r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57686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188640"/>
            <a:ext cx="7290054" cy="720080"/>
          </a:xfrm>
        </p:spPr>
        <p:txBody>
          <a:bodyPr>
            <a:normAutofit/>
          </a:bodyPr>
          <a:lstStyle/>
          <a:p>
            <a:r>
              <a:rPr lang="cs-CZ" sz="2800" dirty="0" err="1"/>
              <a:t>informativity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352928" cy="5400640"/>
          </a:xfrm>
        </p:spPr>
        <p:txBody>
          <a:bodyPr>
            <a:normAutofit/>
          </a:bodyPr>
          <a:lstStyle/>
          <a:p>
            <a:r>
              <a:rPr lang="en-US" sz="2200" dirty="0">
                <a:hlinkClick r:id="rId2" tooltip="Informativity (page does not exist)"/>
              </a:rPr>
              <a:t>Informativity</a:t>
            </a:r>
            <a:r>
              <a:rPr lang="en-US" sz="2200" dirty="0"/>
              <a:t> </a:t>
            </a:r>
            <a:r>
              <a:rPr lang="cs-CZ" sz="2200" dirty="0"/>
              <a:t>-</a:t>
            </a:r>
            <a:r>
              <a:rPr lang="en-US" sz="2200" dirty="0"/>
              <a:t> the extent to which the contents of a text are already known or expected as compared to unknown or unexpected</a:t>
            </a:r>
            <a:r>
              <a:rPr lang="cs-CZ" sz="2200" dirty="0"/>
              <a:t>…..</a:t>
            </a:r>
            <a:r>
              <a:rPr lang="en-US" sz="2200" dirty="0"/>
              <a:t> The processing of highly informative text demands greater cognitive ability but at the same time is more interesting. The level of </a:t>
            </a:r>
            <a:r>
              <a:rPr lang="en-US" sz="2200" dirty="0" err="1"/>
              <a:t>informativity</a:t>
            </a:r>
            <a:r>
              <a:rPr lang="en-US" sz="2200" dirty="0"/>
              <a:t> should not exceed a point such that the text becomes too complicated and communication is endangered. Conversely, the level of </a:t>
            </a:r>
            <a:r>
              <a:rPr lang="en-US" sz="2200" dirty="0" err="1"/>
              <a:t>informativity</a:t>
            </a:r>
            <a:r>
              <a:rPr lang="en-US" sz="2200" dirty="0"/>
              <a:t> should also not be so low that it results in boredom and the rejection of the text.</a:t>
            </a:r>
            <a:endParaRPr lang="cs-CZ" sz="2200" dirty="0"/>
          </a:p>
          <a:p>
            <a:endParaRPr lang="cs-CZ" sz="2200" dirty="0"/>
          </a:p>
          <a:p>
            <a:r>
              <a:rPr lang="en-US" sz="2200" dirty="0"/>
              <a:t>The </a:t>
            </a:r>
            <a:r>
              <a:rPr lang="en-US" sz="2200" dirty="0" err="1"/>
              <a:t>informativeness</a:t>
            </a:r>
            <a:r>
              <a:rPr lang="en-US" sz="2200" dirty="0"/>
              <a:t> principle is an </a:t>
            </a:r>
            <a:r>
              <a:rPr lang="en-US" sz="2200" dirty="0" err="1"/>
              <a:t>implicature</a:t>
            </a:r>
            <a:r>
              <a:rPr lang="en-US" sz="2200" dirty="0"/>
              <a:t> in which </a:t>
            </a:r>
            <a:r>
              <a:rPr lang="cs-CZ" sz="2200" dirty="0"/>
              <a:t>t</a:t>
            </a:r>
            <a:r>
              <a:rPr lang="en-US" sz="2200" dirty="0"/>
              <a:t>he addressee is licensed to apply his or her knowledge of the world to infer an </a:t>
            </a:r>
            <a:r>
              <a:rPr lang="en-US" sz="2200" dirty="0" err="1"/>
              <a:t>implicature</a:t>
            </a:r>
            <a:r>
              <a:rPr lang="en-US" sz="2200" dirty="0"/>
              <a:t> that is informationally stronger than the actual utterance.</a:t>
            </a:r>
          </a:p>
          <a:p>
            <a:r>
              <a:rPr lang="en-US" sz="2200" dirty="0"/>
              <a:t>This principle, in addition to the cooperative principle and conversational maxims, enables the addressee to resolve apparent conflicts with </a:t>
            </a:r>
            <a:r>
              <a:rPr lang="cs-CZ" sz="2200" dirty="0"/>
              <a:t>t</a:t>
            </a:r>
            <a:r>
              <a:rPr lang="en-US" sz="2200" dirty="0"/>
              <a:t>he quantity maxim.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3255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395512"/>
          </a:xfrm>
        </p:spPr>
        <p:txBody>
          <a:bodyPr>
            <a:noAutofit/>
          </a:bodyPr>
          <a:lstStyle/>
          <a:p>
            <a:r>
              <a:rPr lang="cs-CZ" sz="2800" dirty="0" err="1"/>
              <a:t>Nominal</a:t>
            </a:r>
            <a:r>
              <a:rPr lang="cs-CZ" sz="2800" dirty="0"/>
              <a:t> </a:t>
            </a:r>
            <a:r>
              <a:rPr lang="cs-CZ" sz="2800" dirty="0" err="1"/>
              <a:t>tendencies</a:t>
            </a:r>
            <a:r>
              <a:rPr lang="cs-CZ" sz="2800" dirty="0"/>
              <a:t> in </a:t>
            </a:r>
            <a:r>
              <a:rPr lang="cs-CZ" sz="2800" dirty="0" err="1"/>
              <a:t>english</a:t>
            </a:r>
            <a:r>
              <a:rPr lang="cs-CZ" sz="2800" dirty="0"/>
              <a:t> (Mathesius 2001)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268760"/>
            <a:ext cx="7290055" cy="5040600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cs-CZ" sz="2400" b="1" dirty="0" err="1"/>
              <a:t>Two</a:t>
            </a:r>
            <a:r>
              <a:rPr lang="cs-CZ" sz="2400" b="1" dirty="0"/>
              <a:t> </a:t>
            </a:r>
            <a:r>
              <a:rPr lang="cs-CZ" sz="2400" b="1" dirty="0" err="1"/>
              <a:t>aspects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the</a:t>
            </a:r>
            <a:r>
              <a:rPr lang="cs-CZ" sz="2400" b="1" dirty="0"/>
              <a:t> </a:t>
            </a:r>
            <a:r>
              <a:rPr lang="cs-CZ" sz="2400" b="1" dirty="0" err="1"/>
              <a:t>nominal</a:t>
            </a:r>
            <a:r>
              <a:rPr lang="cs-CZ" sz="2400" b="1" dirty="0"/>
              <a:t> </a:t>
            </a:r>
            <a:r>
              <a:rPr lang="cs-CZ" sz="2400" b="1" dirty="0" err="1"/>
              <a:t>tendencies</a:t>
            </a:r>
            <a:r>
              <a:rPr lang="cs-CZ" sz="2400" b="1" dirty="0"/>
              <a:t> in </a:t>
            </a:r>
            <a:r>
              <a:rPr lang="cs-CZ" sz="2400" b="1" dirty="0" err="1"/>
              <a:t>English</a:t>
            </a:r>
            <a:r>
              <a:rPr lang="cs-CZ" sz="2400" b="1" dirty="0"/>
              <a:t> </a:t>
            </a:r>
            <a:r>
              <a:rPr lang="cs-CZ" sz="2400" dirty="0"/>
              <a:t>(Mathesius): </a:t>
            </a:r>
          </a:p>
          <a:p>
            <a:pPr>
              <a:lnSpc>
                <a:spcPct val="100000"/>
              </a:lnSpc>
            </a:pPr>
            <a:r>
              <a:rPr lang="cs-CZ" sz="2400" b="1" dirty="0"/>
              <a:t>1)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tendency</a:t>
            </a:r>
            <a:r>
              <a:rPr lang="cs-CZ" sz="2400" dirty="0"/>
              <a:t> </a:t>
            </a:r>
            <a:r>
              <a:rPr lang="cs-CZ" sz="2400" dirty="0" err="1"/>
              <a:t>towards</a:t>
            </a:r>
            <a:r>
              <a:rPr lang="cs-CZ" sz="2400" dirty="0"/>
              <a:t> </a:t>
            </a:r>
            <a:r>
              <a:rPr lang="cs-CZ" sz="2400" dirty="0" err="1"/>
              <a:t>nominal</a:t>
            </a:r>
            <a:r>
              <a:rPr lang="cs-CZ" sz="2400" dirty="0"/>
              <a:t> </a:t>
            </a:r>
            <a:r>
              <a:rPr lang="cs-CZ" sz="2400" dirty="0" err="1"/>
              <a:t>expression</a:t>
            </a:r>
            <a:r>
              <a:rPr lang="cs-CZ" sz="2400" dirty="0"/>
              <a:t> </a:t>
            </a:r>
            <a:r>
              <a:rPr lang="cs-CZ" sz="2400" b="1" u="sng" dirty="0"/>
              <a:t>in </a:t>
            </a:r>
            <a:r>
              <a:rPr lang="cs-CZ" sz="2400" b="1" u="sng" dirty="0" err="1"/>
              <a:t>English</a:t>
            </a:r>
            <a:r>
              <a:rPr lang="cs-CZ" sz="2400" b="1" u="sng" dirty="0"/>
              <a:t> </a:t>
            </a:r>
            <a:r>
              <a:rPr lang="cs-CZ" sz="2400" b="1" u="sng" dirty="0" err="1"/>
              <a:t>lexis</a:t>
            </a:r>
            <a:r>
              <a:rPr lang="cs-CZ" sz="2400" b="1" dirty="0"/>
              <a:t> </a:t>
            </a:r>
            <a:r>
              <a:rPr lang="cs-CZ" sz="2400" dirty="0"/>
              <a:t>(</a:t>
            </a:r>
            <a:r>
              <a:rPr lang="cs-CZ" sz="2400" dirty="0" err="1"/>
              <a:t>i.e</a:t>
            </a:r>
            <a:r>
              <a:rPr lang="cs-CZ" sz="2400" dirty="0"/>
              <a:t>. </a:t>
            </a:r>
            <a:r>
              <a:rPr lang="cs-CZ" sz="2400" dirty="0" err="1"/>
              <a:t>verbo-nominal</a:t>
            </a:r>
            <a:r>
              <a:rPr lang="cs-CZ" sz="2400" dirty="0"/>
              <a:t> </a:t>
            </a:r>
            <a:r>
              <a:rPr lang="cs-CZ" sz="2400" dirty="0" err="1"/>
              <a:t>expressions</a:t>
            </a:r>
            <a:r>
              <a:rPr lang="cs-CZ" sz="2400" dirty="0"/>
              <a:t> such as </a:t>
            </a:r>
            <a:r>
              <a:rPr lang="cs-CZ" sz="2400" b="1" i="1" dirty="0"/>
              <a:t>to </a:t>
            </a:r>
            <a:r>
              <a:rPr lang="cs-CZ" sz="2400" b="1" i="1" dirty="0" err="1"/>
              <a:t>have</a:t>
            </a:r>
            <a:r>
              <a:rPr lang="cs-CZ" sz="2400" b="1" i="1" dirty="0"/>
              <a:t> a </a:t>
            </a:r>
            <a:r>
              <a:rPr lang="cs-CZ" sz="2400" b="1" i="1" dirty="0" err="1"/>
              <a:t>wash</a:t>
            </a:r>
            <a:r>
              <a:rPr lang="cs-CZ" sz="2400" dirty="0"/>
              <a:t>,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fixed</a:t>
            </a:r>
            <a:r>
              <a:rPr lang="cs-CZ" sz="2400" dirty="0"/>
              <a:t> </a:t>
            </a:r>
            <a:r>
              <a:rPr lang="cs-CZ" sz="2400" dirty="0" err="1"/>
              <a:t>combinations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a verb and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adverb</a:t>
            </a:r>
            <a:r>
              <a:rPr lang="cs-CZ" sz="2400" dirty="0"/>
              <a:t>, </a:t>
            </a:r>
            <a:r>
              <a:rPr lang="cs-CZ" sz="2400" dirty="0" err="1"/>
              <a:t>e.g</a:t>
            </a:r>
            <a:r>
              <a:rPr lang="cs-CZ" sz="2400" dirty="0"/>
              <a:t>. </a:t>
            </a:r>
            <a:r>
              <a:rPr lang="cs-CZ" sz="2400" i="1" dirty="0"/>
              <a:t>to </a:t>
            </a:r>
            <a:r>
              <a:rPr lang="cs-CZ" sz="2400" i="1" dirty="0" err="1"/>
              <a:t>come</a:t>
            </a:r>
            <a:r>
              <a:rPr lang="cs-CZ" sz="2400" i="1" dirty="0"/>
              <a:t> </a:t>
            </a:r>
            <a:r>
              <a:rPr lang="cs-CZ" sz="2400" i="1" dirty="0" err="1"/>
              <a:t>back</a:t>
            </a:r>
            <a:r>
              <a:rPr lang="cs-CZ" sz="2400" dirty="0"/>
              <a:t>, </a:t>
            </a:r>
            <a:r>
              <a:rPr lang="cs-CZ" sz="2400" dirty="0" err="1"/>
              <a:t>typically</a:t>
            </a:r>
            <a:r>
              <a:rPr lang="cs-CZ" sz="2400" dirty="0"/>
              <a:t> </a:t>
            </a:r>
            <a:r>
              <a:rPr lang="cs-CZ" sz="2400" dirty="0" err="1"/>
              <a:t>paralleled</a:t>
            </a:r>
            <a:r>
              <a:rPr lang="cs-CZ" sz="2400" dirty="0"/>
              <a:t> by a </a:t>
            </a:r>
            <a:r>
              <a:rPr lang="cs-CZ" sz="2400" dirty="0" err="1"/>
              <a:t>verbal</a:t>
            </a:r>
            <a:r>
              <a:rPr lang="cs-CZ" sz="2400" dirty="0"/>
              <a:t> </a:t>
            </a:r>
            <a:r>
              <a:rPr lang="cs-CZ" sz="2400" dirty="0" err="1"/>
              <a:t>expression</a:t>
            </a:r>
            <a:r>
              <a:rPr lang="cs-CZ" sz="2400" dirty="0"/>
              <a:t> in Czech, </a:t>
            </a:r>
            <a:r>
              <a:rPr lang="cs-CZ" sz="2400" dirty="0" err="1"/>
              <a:t>cf</a:t>
            </a:r>
            <a:r>
              <a:rPr lang="cs-CZ" sz="2400" dirty="0"/>
              <a:t>. </a:t>
            </a:r>
            <a:r>
              <a:rPr lang="cs-CZ" sz="2400" i="1" dirty="0"/>
              <a:t>umýti se</a:t>
            </a:r>
            <a:r>
              <a:rPr lang="cs-CZ" sz="2400" dirty="0"/>
              <a:t>, </a:t>
            </a:r>
            <a:r>
              <a:rPr lang="cs-CZ" sz="2400" i="1" dirty="0"/>
              <a:t>odejíti</a:t>
            </a:r>
            <a:r>
              <a:rPr lang="cs-CZ" sz="2400" dirty="0"/>
              <a:t>); and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b="1" dirty="0"/>
              <a:t>2)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manifestation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same</a:t>
            </a:r>
            <a:r>
              <a:rPr lang="cs-CZ" sz="2400" dirty="0"/>
              <a:t> </a:t>
            </a:r>
            <a:r>
              <a:rPr lang="cs-CZ" sz="2400" dirty="0" err="1"/>
              <a:t>tendency</a:t>
            </a:r>
            <a:r>
              <a:rPr lang="cs-CZ" sz="2400" dirty="0"/>
              <a:t> </a:t>
            </a:r>
            <a:r>
              <a:rPr lang="cs-CZ" sz="2400" b="1" u="sng" dirty="0"/>
              <a:t>in </a:t>
            </a:r>
            <a:r>
              <a:rPr lang="cs-CZ" sz="2400" b="1" u="sng" dirty="0" err="1"/>
              <a:t>the</a:t>
            </a:r>
            <a:r>
              <a:rPr lang="cs-CZ" sz="2400" b="1" u="sng" dirty="0"/>
              <a:t> syntax </a:t>
            </a:r>
            <a:r>
              <a:rPr lang="cs-CZ" sz="2400" b="1" u="sng" dirty="0" err="1"/>
              <a:t>of</a:t>
            </a:r>
            <a:r>
              <a:rPr lang="cs-CZ" sz="2400" b="1" u="sng" dirty="0"/>
              <a:t> </a:t>
            </a:r>
            <a:r>
              <a:rPr lang="cs-CZ" sz="2400" b="1" u="sng" dirty="0" err="1"/>
              <a:t>the</a:t>
            </a:r>
            <a:r>
              <a:rPr lang="cs-CZ" sz="2400" b="1" u="sng" dirty="0"/>
              <a:t> </a:t>
            </a:r>
            <a:r>
              <a:rPr lang="cs-CZ" sz="2400" b="1" u="sng" dirty="0" err="1"/>
              <a:t>English</a:t>
            </a:r>
            <a:r>
              <a:rPr lang="cs-CZ" sz="2400" b="1" u="sng" dirty="0"/>
              <a:t> sentence</a:t>
            </a:r>
            <a:r>
              <a:rPr lang="cs-CZ" sz="2400" dirty="0"/>
              <a:t> (“Rozdíl, který je ve vyjadřování slovesném a jmenném mezi češtinou a angličtinou, se projevuje v anglické stavbě větné právě tím, že angličtina využívá neurčitých neboli jmenných tvarů měrou daleko rozsáhlejší a po svém.” (Mathesius, 2001: 64))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546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620688"/>
            <a:ext cx="7290054" cy="611536"/>
          </a:xfrm>
        </p:spPr>
        <p:txBody>
          <a:bodyPr>
            <a:normAutofit/>
          </a:bodyPr>
          <a:lstStyle/>
          <a:p>
            <a:r>
              <a:rPr lang="cs-CZ" sz="2800" dirty="0" err="1"/>
              <a:t>nominal</a:t>
            </a:r>
            <a:r>
              <a:rPr lang="cs-CZ" sz="2800" dirty="0"/>
              <a:t> </a:t>
            </a:r>
            <a:r>
              <a:rPr lang="cs-CZ" sz="2800" dirty="0" err="1"/>
              <a:t>expression</a:t>
            </a:r>
            <a:r>
              <a:rPr lang="cs-CZ" sz="2800" dirty="0"/>
              <a:t> in </a:t>
            </a:r>
            <a:r>
              <a:rPr lang="cs-CZ" sz="2800" dirty="0" err="1"/>
              <a:t>lexis</a:t>
            </a:r>
            <a:r>
              <a:rPr lang="cs-CZ" sz="2800" dirty="0"/>
              <a:t> (Dušková 2012)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340768"/>
            <a:ext cx="7290055" cy="4968592"/>
          </a:xfrm>
        </p:spPr>
        <p:txBody>
          <a:bodyPr>
            <a:normAutofit/>
          </a:bodyPr>
          <a:lstStyle/>
          <a:p>
            <a:r>
              <a:rPr lang="en-US" sz="2200" dirty="0"/>
              <a:t>“In Czech one almost invariably encounters a purely verbal predication, i.e. the action is expressed by the finite verb-form. This is also quite common in English, but in addition, a very frequent type appears to be the </a:t>
            </a:r>
            <a:r>
              <a:rPr lang="en-US" sz="2200" dirty="0" err="1"/>
              <a:t>verbo</a:t>
            </a:r>
            <a:r>
              <a:rPr lang="en-US" sz="2200" dirty="0"/>
              <a:t>-nominal predication, i.e. a predication that combines a verb and a noun to express what Czech denotes by the verb alone.” (</a:t>
            </a:r>
            <a:r>
              <a:rPr lang="en-US" sz="2200" dirty="0" err="1"/>
              <a:t>Mathesius</a:t>
            </a:r>
            <a:r>
              <a:rPr lang="en-US" sz="2200" dirty="0"/>
              <a:t> 1975: 104)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492339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467520"/>
          </a:xfrm>
        </p:spPr>
        <p:txBody>
          <a:bodyPr>
            <a:normAutofit/>
          </a:bodyPr>
          <a:lstStyle/>
          <a:p>
            <a:r>
              <a:rPr lang="cs-CZ" sz="2800" dirty="0" err="1"/>
              <a:t>nominalization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196752"/>
            <a:ext cx="7290055" cy="5112608"/>
          </a:xfrm>
        </p:spPr>
        <p:txBody>
          <a:bodyPr/>
          <a:lstStyle/>
          <a:p>
            <a:r>
              <a:rPr lang="en-GB" sz="2200" dirty="0"/>
              <a:t>An NP has a systematic correspondence with a clause structure (and normally is related morphologically to a verb or an adjective – </a:t>
            </a:r>
            <a:r>
              <a:rPr lang="en-GB" sz="2200" b="1" dirty="0"/>
              <a:t>grammatical metaphor</a:t>
            </a:r>
            <a:r>
              <a:rPr lang="en-GB" sz="2200" dirty="0"/>
              <a:t>).</a:t>
            </a:r>
            <a:endParaRPr lang="cs-CZ" sz="2200" dirty="0"/>
          </a:p>
          <a:p>
            <a:endParaRPr lang="cs-CZ" sz="2200" b="1" i="1" dirty="0"/>
          </a:p>
          <a:p>
            <a:r>
              <a:rPr lang="en-GB" sz="2200" b="1" i="1" dirty="0"/>
              <a:t>His refusal to help – He refuses to help</a:t>
            </a:r>
            <a:r>
              <a:rPr lang="cs-CZ" sz="2200" b="1" i="1" dirty="0"/>
              <a:t>.</a:t>
            </a:r>
            <a:endParaRPr lang="cs-CZ" sz="2200" dirty="0"/>
          </a:p>
          <a:p>
            <a:r>
              <a:rPr lang="en-GB" sz="2200" b="1" i="1" dirty="0"/>
              <a:t>The truth of her statement – Her statement is true</a:t>
            </a:r>
            <a:r>
              <a:rPr lang="cs-CZ" sz="2200" b="1" i="1" dirty="0"/>
              <a:t>.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765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32350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124744"/>
            <a:ext cx="7290055" cy="5184616"/>
          </a:xfrm>
        </p:spPr>
        <p:txBody>
          <a:bodyPr>
            <a:normAutofit/>
          </a:bodyPr>
          <a:lstStyle/>
          <a:p>
            <a:r>
              <a:rPr lang="cs-CZ" sz="2200" b="1" dirty="0"/>
              <a:t>(2) </a:t>
            </a:r>
            <a:r>
              <a:rPr lang="en-GB" sz="2200" b="1" dirty="0"/>
              <a:t>The reviewers criticized his play in a hostile manner. </a:t>
            </a:r>
            <a:r>
              <a:rPr lang="cs-CZ" sz="2200" b="1" dirty="0"/>
              <a:t> &gt;&gt;&gt;</a:t>
            </a:r>
          </a:p>
          <a:p>
            <a:endParaRPr lang="cs-CZ" sz="2200" i="1" dirty="0"/>
          </a:p>
          <a:p>
            <a:r>
              <a:rPr lang="en-GB" sz="2200" i="1" dirty="0"/>
              <a:t>The reviewers’ hostile criticizing of his play</a:t>
            </a:r>
            <a:endParaRPr lang="cs-CZ" sz="2200" dirty="0"/>
          </a:p>
          <a:p>
            <a:r>
              <a:rPr lang="en-GB" sz="2200" i="1" dirty="0"/>
              <a:t>The reviewers’ hostile criticism of his play</a:t>
            </a:r>
            <a:endParaRPr lang="cs-CZ" sz="2200" dirty="0"/>
          </a:p>
          <a:p>
            <a:r>
              <a:rPr lang="en-GB" sz="2200" i="1" dirty="0"/>
              <a:t>The reviewers’ criticism of his play</a:t>
            </a:r>
            <a:endParaRPr lang="cs-CZ" sz="2200" dirty="0"/>
          </a:p>
          <a:p>
            <a:r>
              <a:rPr lang="en-GB" sz="2200" i="1" dirty="0"/>
              <a:t>The reviewers’ criticism </a:t>
            </a:r>
            <a:endParaRPr lang="cs-CZ" sz="2200" dirty="0"/>
          </a:p>
          <a:p>
            <a:r>
              <a:rPr lang="en-GB" sz="2200" i="1" dirty="0"/>
              <a:t>Their criticism</a:t>
            </a:r>
            <a:endParaRPr lang="cs-CZ" sz="2200" dirty="0"/>
          </a:p>
          <a:p>
            <a:r>
              <a:rPr lang="en-GB" sz="2200" i="1" dirty="0"/>
              <a:t>The criticism</a:t>
            </a:r>
            <a:endParaRPr lang="cs-CZ" sz="2200" i="1" dirty="0"/>
          </a:p>
          <a:p>
            <a:endParaRPr lang="cs-CZ" sz="2200" i="1" dirty="0"/>
          </a:p>
          <a:p>
            <a:r>
              <a:rPr lang="cs-CZ" sz="2200" dirty="0">
                <a:solidFill>
                  <a:srgbClr val="0070C0"/>
                </a:solidFill>
              </a:rPr>
              <a:t>… </a:t>
            </a:r>
            <a:r>
              <a:rPr lang="cs-CZ" sz="2200" dirty="0" err="1">
                <a:solidFill>
                  <a:srgbClr val="0070C0"/>
                </a:solidFill>
              </a:rPr>
              <a:t>observe</a:t>
            </a:r>
            <a:r>
              <a:rPr lang="cs-CZ" sz="2200" dirty="0">
                <a:solidFill>
                  <a:srgbClr val="0070C0"/>
                </a:solidFill>
              </a:rPr>
              <a:t> </a:t>
            </a:r>
            <a:r>
              <a:rPr lang="cs-CZ" sz="2200" dirty="0" err="1">
                <a:solidFill>
                  <a:srgbClr val="0070C0"/>
                </a:solidFill>
              </a:rPr>
              <a:t>the</a:t>
            </a:r>
            <a:r>
              <a:rPr lang="cs-CZ" sz="2200" dirty="0">
                <a:solidFill>
                  <a:srgbClr val="0070C0"/>
                </a:solidFill>
              </a:rPr>
              <a:t> </a:t>
            </a:r>
            <a:r>
              <a:rPr lang="cs-CZ" sz="2200" dirty="0" err="1">
                <a:solidFill>
                  <a:srgbClr val="0070C0"/>
                </a:solidFill>
              </a:rPr>
              <a:t>degree</a:t>
            </a:r>
            <a:r>
              <a:rPr lang="cs-CZ" sz="2200" dirty="0">
                <a:solidFill>
                  <a:srgbClr val="0070C0"/>
                </a:solidFill>
              </a:rPr>
              <a:t> </a:t>
            </a:r>
            <a:r>
              <a:rPr lang="cs-CZ" sz="2200" dirty="0" err="1">
                <a:solidFill>
                  <a:srgbClr val="0070C0"/>
                </a:solidFill>
              </a:rPr>
              <a:t>of</a:t>
            </a:r>
            <a:r>
              <a:rPr lang="cs-CZ" sz="2200" dirty="0">
                <a:solidFill>
                  <a:srgbClr val="0070C0"/>
                </a:solidFill>
              </a:rPr>
              <a:t> </a:t>
            </a:r>
            <a:r>
              <a:rPr lang="cs-CZ" sz="2200" dirty="0" err="1">
                <a:solidFill>
                  <a:srgbClr val="0070C0"/>
                </a:solidFill>
              </a:rPr>
              <a:t>explicitness</a:t>
            </a:r>
            <a:r>
              <a:rPr lang="cs-CZ" sz="2200" dirty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5" name="Obrázek 4" descr="Obsah obrázku text, klipart&#10;&#10;Popis byl vytvořen automaticky">
            <a:extLst>
              <a:ext uri="{FF2B5EF4-FFF2-40B4-BE49-F238E27FC236}">
                <a16:creationId xmlns:a16="http://schemas.microsoft.com/office/drawing/2014/main" id="{6AD39695-58DE-752B-C170-243EEDF60EE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049"/>
          <a:stretch/>
        </p:blipFill>
        <p:spPr bwMode="auto">
          <a:xfrm>
            <a:off x="5409011" y="5445223"/>
            <a:ext cx="1014262" cy="7079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75791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683544"/>
          </a:xfrm>
        </p:spPr>
        <p:txBody>
          <a:bodyPr/>
          <a:lstStyle/>
          <a:p>
            <a:r>
              <a:rPr lang="cs-CZ" sz="2800" dirty="0" err="1"/>
              <a:t>Nominalization</a:t>
            </a:r>
            <a:r>
              <a:rPr lang="cs-CZ" sz="2800" dirty="0"/>
              <a:t> (GRAMMATICAL METAPHOR - HALLIDAY)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268760"/>
            <a:ext cx="7836352" cy="5040600"/>
          </a:xfrm>
        </p:spPr>
        <p:txBody>
          <a:bodyPr>
            <a:normAutofit/>
          </a:bodyPr>
          <a:lstStyle/>
          <a:p>
            <a:r>
              <a:rPr lang="cs-CZ" sz="2200" i="1" dirty="0"/>
              <a:t>„</a:t>
            </a:r>
            <a:r>
              <a:rPr lang="en-US" sz="2200" i="1" dirty="0"/>
              <a:t>And God said ... </a:t>
            </a:r>
            <a:r>
              <a:rPr lang="en-US" sz="2200" dirty="0"/>
              <a:t>With an utterance, the world came into existence.</a:t>
            </a:r>
          </a:p>
          <a:p>
            <a:r>
              <a:rPr lang="en-US" sz="2200" dirty="0"/>
              <a:t>The clausal origin of the universe, as told in Genesis, mirrors our own use of language to construe reality, and transform experience into meaning. Such is the reality-generating power of grammar, that it enables us to define 'the basic experience of being human'.</a:t>
            </a:r>
          </a:p>
          <a:p>
            <a:r>
              <a:rPr lang="en-US" sz="2200" dirty="0"/>
              <a:t>Over the course of history, as the need arose for more powerful and abstract theories of experience, humankind has relied on the power of language 'to </a:t>
            </a:r>
            <a:r>
              <a:rPr lang="en-US" sz="2200" dirty="0" err="1"/>
              <a:t>reconstrue</a:t>
            </a:r>
            <a:r>
              <a:rPr lang="en-US" sz="2200" dirty="0"/>
              <a:t> commonsense reality into one that imposed regularities on experience and brought the environment more within our power to control'.“</a:t>
            </a:r>
            <a:r>
              <a:rPr lang="cs-CZ" sz="2200" dirty="0"/>
              <a:t> (</a:t>
            </a:r>
            <a:r>
              <a:rPr lang="cs-CZ" sz="2200" dirty="0" err="1"/>
              <a:t>Halliday</a:t>
            </a:r>
            <a:r>
              <a:rPr lang="cs-CZ" sz="2200" dirty="0"/>
              <a:t> 2004: </a:t>
            </a:r>
            <a:r>
              <a:rPr lang="cs-CZ" sz="2200" dirty="0" err="1"/>
              <a:t>vii-viii</a:t>
            </a:r>
            <a:r>
              <a:rPr lang="cs-CZ" sz="2200" dirty="0"/>
              <a:t>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35878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5006</TotalTime>
  <Words>2617</Words>
  <Application>Microsoft Office PowerPoint</Application>
  <PresentationFormat>Předvádění na obrazovce (4:3)</PresentationFormat>
  <Paragraphs>164</Paragraphs>
  <Slides>29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Arial</vt:lpstr>
      <vt:lpstr>Calibri</vt:lpstr>
      <vt:lpstr>Times New Roman</vt:lpstr>
      <vt:lpstr>Tw Cen MT</vt:lpstr>
      <vt:lpstr>Tw Cen MT Condensed</vt:lpstr>
      <vt:lpstr>Wingdings 3</vt:lpstr>
      <vt:lpstr>Integrál</vt:lpstr>
      <vt:lpstr>Complex sentence: condensation, nominalization</vt:lpstr>
      <vt:lpstr>Prezentace aplikace PowerPoint</vt:lpstr>
      <vt:lpstr>Reduction in explicitness</vt:lpstr>
      <vt:lpstr>informativity</vt:lpstr>
      <vt:lpstr>Nominal tendencies in english (Mathesius 2001)</vt:lpstr>
      <vt:lpstr>nominal expression in lexis (Dušková 2012)</vt:lpstr>
      <vt:lpstr>nominalization</vt:lpstr>
      <vt:lpstr>Prezentace aplikace PowerPoint</vt:lpstr>
      <vt:lpstr>Nominalization (GRAMMATICAL METAPHOR - HALLIDAY)</vt:lpstr>
      <vt:lpstr>Grammatical metaphor (Halliday)</vt:lpstr>
      <vt:lpstr>Prezentace aplikace PowerPoint</vt:lpstr>
      <vt:lpstr>Prezentace aplikace PowerPoint</vt:lpstr>
      <vt:lpstr>Prezentace aplikace PowerPoint</vt:lpstr>
      <vt:lpstr>More examples</vt:lpstr>
      <vt:lpstr>Prezentace aplikace PowerPoint</vt:lpstr>
      <vt:lpstr>Prezentace aplikace PowerPoint</vt:lpstr>
      <vt:lpstr>Prezentace aplikace PowerPoint</vt:lpstr>
      <vt:lpstr>complexity</vt:lpstr>
      <vt:lpstr>*Task 4</vt:lpstr>
      <vt:lpstr>Prezentace aplikace PowerPoint</vt:lpstr>
      <vt:lpstr>Prezentace aplikace PowerPoint</vt:lpstr>
      <vt:lpstr>Complex condensation</vt:lpstr>
      <vt:lpstr>Complex condesation</vt:lpstr>
      <vt:lpstr>Malá, M., P. Šaldová (2015)  </vt:lpstr>
      <vt:lpstr>Prezentace aplikace PowerPoint</vt:lpstr>
      <vt:lpstr>Register (Biber and Conrad 2019: 185) </vt:lpstr>
      <vt:lpstr>Register (Biber and Conrad 2019: 186)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Ideational Metaphor (Michael Halliday)</dc:title>
  <dc:creator>Martin</dc:creator>
  <cp:lastModifiedBy>Šaldová, Pavlína</cp:lastModifiedBy>
  <cp:revision>257</cp:revision>
  <dcterms:created xsi:type="dcterms:W3CDTF">2016-11-28T12:25:08Z</dcterms:created>
  <dcterms:modified xsi:type="dcterms:W3CDTF">2024-10-26T13:25:00Z</dcterms:modified>
</cp:coreProperties>
</file>