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 id="2147483660" r:id="rId2"/>
    <p:sldMasterId id="2147483672" r:id="rId3"/>
    <p:sldMasterId id="2147483685" r:id="rId4"/>
    <p:sldMasterId id="2147483698" r:id="rId5"/>
    <p:sldMasterId id="2147483711" r:id="rId6"/>
    <p:sldMasterId id="2147483724" r:id="rId7"/>
    <p:sldMasterId id="2147483737" r:id="rId8"/>
    <p:sldMasterId id="2147483750" r:id="rId9"/>
    <p:sldMasterId id="2147483763" r:id="rId10"/>
  </p:sldMasterIdLst>
  <p:notesMasterIdLst>
    <p:notesMasterId r:id="rId86"/>
  </p:notesMasterIdLst>
  <p:sldIdLst>
    <p:sldId id="272" r:id="rId11"/>
    <p:sldId id="323" r:id="rId12"/>
    <p:sldId id="324" r:id="rId13"/>
    <p:sldId id="342" r:id="rId14"/>
    <p:sldId id="343" r:id="rId15"/>
    <p:sldId id="307" r:id="rId16"/>
    <p:sldId id="312" r:id="rId17"/>
    <p:sldId id="289" r:id="rId18"/>
    <p:sldId id="297" r:id="rId19"/>
    <p:sldId id="314" r:id="rId20"/>
    <p:sldId id="271" r:id="rId21"/>
    <p:sldId id="308" r:id="rId22"/>
    <p:sldId id="309" r:id="rId23"/>
    <p:sldId id="310" r:id="rId24"/>
    <p:sldId id="325" r:id="rId25"/>
    <p:sldId id="270" r:id="rId26"/>
    <p:sldId id="372" r:id="rId27"/>
    <p:sldId id="361" r:id="rId28"/>
    <p:sldId id="362" r:id="rId29"/>
    <p:sldId id="363" r:id="rId30"/>
    <p:sldId id="366" r:id="rId31"/>
    <p:sldId id="367" r:id="rId32"/>
    <p:sldId id="368" r:id="rId33"/>
    <p:sldId id="355" r:id="rId34"/>
    <p:sldId id="369" r:id="rId35"/>
    <p:sldId id="370" r:id="rId36"/>
    <p:sldId id="373" r:id="rId37"/>
    <p:sldId id="365" r:id="rId38"/>
    <p:sldId id="350" r:id="rId39"/>
    <p:sldId id="353" r:id="rId40"/>
    <p:sldId id="351" r:id="rId41"/>
    <p:sldId id="352" r:id="rId42"/>
    <p:sldId id="354" r:id="rId43"/>
    <p:sldId id="288" r:id="rId44"/>
    <p:sldId id="285" r:id="rId45"/>
    <p:sldId id="339" r:id="rId46"/>
    <p:sldId id="341" r:id="rId47"/>
    <p:sldId id="338" r:id="rId48"/>
    <p:sldId id="340" r:id="rId49"/>
    <p:sldId id="357" r:id="rId50"/>
    <p:sldId id="356" r:id="rId51"/>
    <p:sldId id="358" r:id="rId52"/>
    <p:sldId id="359" r:id="rId53"/>
    <p:sldId id="360" r:id="rId54"/>
    <p:sldId id="371" r:id="rId55"/>
    <p:sldId id="331" r:id="rId56"/>
    <p:sldId id="330" r:id="rId57"/>
    <p:sldId id="332" r:id="rId58"/>
    <p:sldId id="334" r:id="rId59"/>
    <p:sldId id="335" r:id="rId60"/>
    <p:sldId id="299" r:id="rId61"/>
    <p:sldId id="279" r:id="rId62"/>
    <p:sldId id="327" r:id="rId63"/>
    <p:sldId id="280" r:id="rId64"/>
    <p:sldId id="329" r:id="rId65"/>
    <p:sldId id="277" r:id="rId66"/>
    <p:sldId id="281" r:id="rId67"/>
    <p:sldId id="282" r:id="rId68"/>
    <p:sldId id="328" r:id="rId69"/>
    <p:sldId id="283" r:id="rId70"/>
    <p:sldId id="284" r:id="rId71"/>
    <p:sldId id="387" r:id="rId72"/>
    <p:sldId id="374" r:id="rId73"/>
    <p:sldId id="375" r:id="rId74"/>
    <p:sldId id="376" r:id="rId75"/>
    <p:sldId id="377" r:id="rId76"/>
    <p:sldId id="378" r:id="rId77"/>
    <p:sldId id="379" r:id="rId78"/>
    <p:sldId id="380" r:id="rId79"/>
    <p:sldId id="381" r:id="rId80"/>
    <p:sldId id="382" r:id="rId81"/>
    <p:sldId id="383" r:id="rId82"/>
    <p:sldId id="384" r:id="rId83"/>
    <p:sldId id="385" r:id="rId84"/>
    <p:sldId id="386" r:id="rId8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Světlý styl 1 – zvýraznění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9424" autoAdjust="0"/>
  </p:normalViewPr>
  <p:slideViewPr>
    <p:cSldViewPr snapToGrid="0">
      <p:cViewPr varScale="1">
        <p:scale>
          <a:sx n="41" d="100"/>
          <a:sy n="41" d="100"/>
        </p:scale>
        <p:origin x="1628" y="24"/>
      </p:cViewPr>
      <p:guideLst/>
    </p:cSldViewPr>
  </p:slideViewPr>
  <p:notesTextViewPr>
    <p:cViewPr>
      <p:scale>
        <a:sx n="1" d="1"/>
        <a:sy n="1" d="1"/>
      </p:scale>
      <p:origin x="0" y="0"/>
    </p:cViewPr>
  </p:notesTextViewPr>
  <p:sorterViewPr>
    <p:cViewPr>
      <p:scale>
        <a:sx n="66" d="100"/>
        <a:sy n="66" d="100"/>
      </p:scale>
      <p:origin x="0" y="-50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slide" Target="slides/slide74.xml"/><Relationship Id="rId89"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tableStyles" Target="tableStyles.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2BCB60-554D-4E17-BFC7-1CB5B4933294}" type="datetimeFigureOut">
              <a:rPr lang="cs-CZ" smtClean="0"/>
              <a:t>29.10.2019</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208F3B-731C-4305-A110-1ACD79727E00}" type="slidenum">
              <a:rPr lang="cs-CZ" smtClean="0"/>
              <a:t>‹#›</a:t>
            </a:fld>
            <a:endParaRPr lang="cs-CZ"/>
          </a:p>
        </p:txBody>
      </p:sp>
    </p:spTree>
    <p:extLst>
      <p:ext uri="{BB962C8B-B14F-4D97-AF65-F5344CB8AC3E}">
        <p14:creationId xmlns:p14="http://schemas.microsoft.com/office/powerpoint/2010/main" val="2251384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318C6B6D-3B79-4BEF-B390-8771D1DEB077}" type="slidenum">
              <a:rPr lang="cs-CZ" smtClean="0"/>
              <a:t>18</a:t>
            </a:fld>
            <a:endParaRPr lang="cs-CZ"/>
          </a:p>
        </p:txBody>
      </p:sp>
    </p:spTree>
    <p:extLst>
      <p:ext uri="{BB962C8B-B14F-4D97-AF65-F5344CB8AC3E}">
        <p14:creationId xmlns:p14="http://schemas.microsoft.com/office/powerpoint/2010/main" val="186242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So </a:t>
            </a:r>
            <a:r>
              <a:rPr lang="cs-CZ" sz="1200" kern="1200" dirty="0" err="1" smtClean="0">
                <a:solidFill>
                  <a:schemeClr val="tx1"/>
                </a:solidFill>
                <a:effectLst/>
                <a:latin typeface="+mn-lt"/>
                <a:ea typeface="+mn-ea"/>
                <a:cs typeface="+mn-cs"/>
              </a:rPr>
              <a:t>it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was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reading</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common</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visual</a:t>
            </a:r>
            <a:r>
              <a:rPr lang="cs-CZ" sz="1200" kern="1200" dirty="0" smtClean="0">
                <a:solidFill>
                  <a:schemeClr val="tx1"/>
                </a:solidFill>
                <a:effectLst/>
                <a:latin typeface="+mn-lt"/>
                <a:ea typeface="+mn-ea"/>
                <a:cs typeface="+mn-cs"/>
              </a:rPr>
              <a:t> text </a:t>
            </a:r>
            <a:r>
              <a:rPr lang="cs-CZ" sz="1200" kern="1200" dirty="0" err="1" smtClean="0">
                <a:solidFill>
                  <a:schemeClr val="tx1"/>
                </a:solidFill>
                <a:effectLst/>
                <a:latin typeface="+mn-lt"/>
                <a:ea typeface="+mn-ea"/>
                <a:cs typeface="+mn-cs"/>
              </a:rPr>
              <a:t>around</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us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like</a:t>
            </a:r>
            <a:r>
              <a:rPr lang="cs-CZ" sz="1200" kern="1200" dirty="0" smtClean="0">
                <a:solidFill>
                  <a:schemeClr val="tx1"/>
                </a:solidFill>
                <a:effectLst/>
                <a:latin typeface="+mn-lt"/>
                <a:ea typeface="+mn-ea"/>
                <a:cs typeface="+mn-cs"/>
              </a:rPr>
              <a:t> a </a:t>
            </a:r>
            <a:r>
              <a:rPr lang="cs-CZ" sz="1200" kern="1200" dirty="0" err="1" smtClean="0">
                <a:solidFill>
                  <a:schemeClr val="tx1"/>
                </a:solidFill>
                <a:effectLst/>
                <a:latin typeface="+mn-lt"/>
                <a:ea typeface="+mn-ea"/>
                <a:cs typeface="+mn-cs"/>
              </a:rPr>
              <a:t>magazines</a:t>
            </a:r>
            <a:r>
              <a:rPr lang="cs-CZ" sz="1200" kern="1200" dirty="0" smtClean="0">
                <a:solidFill>
                  <a:schemeClr val="tx1"/>
                </a:solidFill>
                <a:effectLst/>
                <a:latin typeface="+mn-lt"/>
                <a:ea typeface="+mn-ea"/>
                <a:cs typeface="+mn-cs"/>
              </a:rPr>
              <a:t> and </a:t>
            </a:r>
            <a:r>
              <a:rPr lang="cs-CZ" sz="1200" kern="1200" dirty="0" err="1" smtClean="0">
                <a:solidFill>
                  <a:schemeClr val="tx1"/>
                </a:solidFill>
                <a:effectLst/>
                <a:latin typeface="+mn-lt"/>
                <a:ea typeface="+mn-ea"/>
                <a:cs typeface="+mn-cs"/>
              </a:rPr>
              <a:t>advertisement</a:t>
            </a:r>
            <a:r>
              <a:rPr lang="cs-CZ" sz="1200" kern="1200" dirty="0" smtClean="0">
                <a:solidFill>
                  <a:schemeClr val="tx1"/>
                </a:solidFill>
                <a:effectLst/>
                <a:latin typeface="+mn-lt"/>
                <a:ea typeface="+mn-ea"/>
                <a:cs typeface="+mn-cs"/>
              </a:rPr>
              <a:t>) and </a:t>
            </a:r>
            <a:r>
              <a:rPr lang="cs-CZ" sz="1200" kern="1200" dirty="0" err="1" smtClean="0">
                <a:solidFill>
                  <a:schemeClr val="tx1"/>
                </a:solidFill>
                <a:effectLst/>
                <a:latin typeface="+mn-lt"/>
                <a:ea typeface="+mn-ea"/>
                <a:cs typeface="+mn-cs"/>
              </a:rPr>
              <a:t>now</a:t>
            </a:r>
            <a:r>
              <a:rPr lang="cs-CZ" sz="1200" kern="1200" baseline="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would</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like</a:t>
            </a:r>
            <a:r>
              <a:rPr lang="cs-CZ" sz="1200" kern="1200" dirty="0" smtClean="0">
                <a:solidFill>
                  <a:schemeClr val="tx1"/>
                </a:solidFill>
                <a:effectLst/>
                <a:latin typeface="+mn-lt"/>
                <a:ea typeface="+mn-ea"/>
                <a:cs typeface="+mn-cs"/>
              </a:rPr>
              <a:t> to show </a:t>
            </a:r>
            <a:r>
              <a:rPr lang="cs-CZ" sz="1200" kern="1200" dirty="0" err="1" smtClean="0">
                <a:solidFill>
                  <a:schemeClr val="tx1"/>
                </a:solidFill>
                <a:effectLst/>
                <a:latin typeface="+mn-lt"/>
                <a:ea typeface="+mn-ea"/>
                <a:cs typeface="+mn-cs"/>
              </a:rPr>
              <a:t>you</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how</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work</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with</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specific</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contemporary</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artwork</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with</a:t>
            </a:r>
            <a:r>
              <a:rPr lang="cs-CZ" sz="1200" kern="1200" baseline="0" dirty="0" smtClean="0">
                <a:solidFill>
                  <a:schemeClr val="tx1"/>
                </a:solidFill>
                <a:effectLst/>
                <a:latin typeface="+mn-lt"/>
                <a:ea typeface="+mn-ea"/>
                <a:cs typeface="+mn-cs"/>
              </a:rPr>
              <a:t> gender </a:t>
            </a:r>
            <a:r>
              <a:rPr lang="cs-CZ" sz="1200" kern="1200" baseline="0" dirty="0" err="1" smtClean="0">
                <a:solidFill>
                  <a:schemeClr val="tx1"/>
                </a:solidFill>
                <a:effectLst/>
                <a:latin typeface="+mn-lt"/>
                <a:ea typeface="+mn-ea"/>
                <a:cs typeface="+mn-cs"/>
              </a:rPr>
              <a:t>issue</a:t>
            </a:r>
            <a:r>
              <a:rPr lang="cs-CZ" sz="1200" kern="1200" baseline="0" dirty="0" smtClean="0">
                <a:solidFill>
                  <a:schemeClr val="tx1"/>
                </a:solidFill>
                <a:effectLst/>
                <a:latin typeface="+mn-lt"/>
                <a:ea typeface="+mn-ea"/>
                <a:cs typeface="+mn-cs"/>
              </a:rPr>
              <a:t>. ..so </a:t>
            </a:r>
            <a:r>
              <a:rPr lang="cs-CZ" sz="1200" kern="1200" baseline="0" dirty="0" err="1" smtClean="0">
                <a:solidFill>
                  <a:schemeClr val="tx1"/>
                </a:solidFill>
                <a:effectLst/>
                <a:latin typeface="+mn-lt"/>
                <a:ea typeface="+mn-ea"/>
                <a:cs typeface="+mn-cs"/>
              </a:rPr>
              <a:t>First</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of</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all</a:t>
            </a:r>
            <a:r>
              <a:rPr lang="cs-CZ" sz="1200" kern="1200" baseline="0" dirty="0" smtClean="0">
                <a:solidFill>
                  <a:schemeClr val="tx1"/>
                </a:solidFill>
                <a:effectLst/>
                <a:latin typeface="+mn-lt"/>
                <a:ea typeface="+mn-ea"/>
                <a:cs typeface="+mn-cs"/>
              </a:rPr>
              <a:t>..</a:t>
            </a:r>
            <a:endParaRPr lang="cs-CZ" sz="1200" kern="1200" dirty="0" smtClean="0">
              <a:solidFill>
                <a:schemeClr val="tx1"/>
              </a:solidFill>
              <a:effectLst/>
              <a:latin typeface="+mn-lt"/>
              <a:ea typeface="+mn-ea"/>
              <a:cs typeface="+mn-cs"/>
            </a:endParaRPr>
          </a:p>
          <a:p>
            <a:r>
              <a:rPr lang="cs-CZ" sz="1200" kern="1200" dirty="0" err="1" smtClean="0">
                <a:solidFill>
                  <a:schemeClr val="tx1"/>
                </a:solidFill>
                <a:effectLst/>
                <a:latin typeface="+mn-lt"/>
                <a:ea typeface="+mn-ea"/>
                <a:cs typeface="+mn-cs"/>
              </a:rPr>
              <a:t>We</a:t>
            </a:r>
            <a:r>
              <a:rPr lang="cs-CZ" sz="1200" kern="1200" dirty="0" smtClean="0">
                <a:solidFill>
                  <a:schemeClr val="tx1"/>
                </a:solidFill>
                <a:effectLst/>
                <a:latin typeface="+mn-lt"/>
                <a:ea typeface="+mn-ea"/>
                <a:cs typeface="+mn-cs"/>
              </a:rPr>
              <a:t> show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picture</a:t>
            </a:r>
            <a:r>
              <a:rPr lang="cs-CZ" sz="1200" kern="1200" dirty="0" smtClean="0">
                <a:solidFill>
                  <a:schemeClr val="tx1"/>
                </a:solidFill>
                <a:effectLst/>
                <a:latin typeface="+mn-lt"/>
                <a:ea typeface="+mn-ea"/>
                <a:cs typeface="+mn-cs"/>
              </a:rPr>
              <a:t> to </a:t>
            </a:r>
            <a:r>
              <a:rPr lang="cs-CZ" sz="1200" kern="1200" dirty="0" err="1" smtClean="0">
                <a:solidFill>
                  <a:schemeClr val="tx1"/>
                </a:solidFill>
                <a:effectLst/>
                <a:latin typeface="+mn-lt"/>
                <a:ea typeface="+mn-ea"/>
                <a:cs typeface="+mn-cs"/>
              </a:rPr>
              <a:t>students</a:t>
            </a:r>
            <a:r>
              <a:rPr lang="cs-CZ" sz="1200" kern="1200" dirty="0" smtClean="0">
                <a:solidFill>
                  <a:schemeClr val="tx1"/>
                </a:solidFill>
                <a:effectLst/>
                <a:latin typeface="+mn-lt"/>
                <a:ea typeface="+mn-ea"/>
                <a:cs typeface="+mn-cs"/>
              </a:rPr>
              <a:t> and let </a:t>
            </a:r>
            <a:r>
              <a:rPr lang="cs-CZ" sz="1200" kern="1200" dirty="0" err="1" smtClean="0">
                <a:solidFill>
                  <a:schemeClr val="tx1"/>
                </a:solidFill>
                <a:effectLst/>
                <a:latin typeface="+mn-lt"/>
                <a:ea typeface="+mn-ea"/>
                <a:cs typeface="+mn-cs"/>
              </a:rPr>
              <a:t>them</a:t>
            </a:r>
            <a:r>
              <a:rPr lang="cs-CZ" sz="1200" kern="1200" dirty="0" smtClean="0">
                <a:solidFill>
                  <a:schemeClr val="tx1"/>
                </a:solidFill>
                <a:effectLst/>
                <a:latin typeface="+mn-lt"/>
                <a:ea typeface="+mn-ea"/>
                <a:cs typeface="+mn-cs"/>
              </a:rPr>
              <a:t> study </a:t>
            </a:r>
            <a:r>
              <a:rPr lang="cs-CZ" sz="1200" kern="1200" dirty="0" err="1" smtClean="0">
                <a:solidFill>
                  <a:schemeClr val="tx1"/>
                </a:solidFill>
                <a:effectLst/>
                <a:latin typeface="+mn-lt"/>
                <a:ea typeface="+mn-ea"/>
                <a:cs typeface="+mn-cs"/>
              </a:rPr>
              <a:t>it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for</a:t>
            </a:r>
            <a:r>
              <a:rPr lang="cs-CZ" sz="1200" kern="1200" dirty="0" smtClean="0">
                <a:solidFill>
                  <a:schemeClr val="tx1"/>
                </a:solidFill>
                <a:effectLst/>
                <a:latin typeface="+mn-lt"/>
                <a:ea typeface="+mn-ea"/>
                <a:cs typeface="+mn-cs"/>
              </a:rPr>
              <a:t> a </a:t>
            </a:r>
            <a:r>
              <a:rPr lang="cs-CZ" sz="1200" kern="1200" dirty="0" err="1" smtClean="0">
                <a:solidFill>
                  <a:schemeClr val="tx1"/>
                </a:solidFill>
                <a:effectLst/>
                <a:latin typeface="+mn-lt"/>
                <a:ea typeface="+mn-ea"/>
                <a:cs typeface="+mn-cs"/>
              </a:rPr>
              <a:t>while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Everyone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will</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prepare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its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explanation</a:t>
            </a:r>
            <a:r>
              <a:rPr lang="cs-CZ" sz="1200" kern="1200" dirty="0" smtClean="0">
                <a:solidFill>
                  <a:schemeClr val="tx1"/>
                </a:solidFill>
                <a:effectLst/>
                <a:latin typeface="+mn-lt"/>
                <a:ea typeface="+mn-ea"/>
                <a:cs typeface="+mn-cs"/>
              </a:rPr>
              <a:t> .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stereotypes</a:t>
            </a:r>
            <a:r>
              <a:rPr lang="cs-CZ" sz="1200" kern="1200" dirty="0" smtClean="0">
                <a:solidFill>
                  <a:schemeClr val="tx1"/>
                </a:solidFill>
                <a:effectLst/>
                <a:latin typeface="+mn-lt"/>
                <a:ea typeface="+mn-ea"/>
                <a:cs typeface="+mn-cs"/>
              </a:rPr>
              <a:t> are </a:t>
            </a:r>
            <a:r>
              <a:rPr lang="cs-CZ" sz="1200" kern="1200" dirty="0" err="1" smtClean="0">
                <a:solidFill>
                  <a:schemeClr val="tx1"/>
                </a:solidFill>
                <a:effectLst/>
                <a:latin typeface="+mn-lt"/>
                <a:ea typeface="+mn-ea"/>
                <a:cs typeface="+mn-cs"/>
              </a:rPr>
              <a:t>occuring</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from</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beginning</a:t>
            </a:r>
            <a:r>
              <a:rPr lang="cs-CZ" sz="1200" kern="1200" dirty="0" smtClean="0">
                <a:solidFill>
                  <a:schemeClr val="tx1"/>
                </a:solidFill>
                <a:effectLst/>
                <a:latin typeface="+mn-lt"/>
                <a:ea typeface="+mn-ea"/>
                <a:cs typeface="+mn-cs"/>
              </a:rPr>
              <a:t> – </a:t>
            </a:r>
            <a:r>
              <a:rPr lang="cs-CZ" sz="1200" kern="1200" dirty="0" err="1" smtClean="0">
                <a:solidFill>
                  <a:schemeClr val="tx1"/>
                </a:solidFill>
                <a:effectLst/>
                <a:latin typeface="+mn-lt"/>
                <a:ea typeface="+mn-ea"/>
                <a:cs typeface="+mn-cs"/>
              </a:rPr>
              <a:t>Ussually</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students</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said</a:t>
            </a:r>
            <a:r>
              <a:rPr lang="cs-CZ" sz="1200" kern="1200" baseline="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Its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weird</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baby </a:t>
            </a:r>
            <a:r>
              <a:rPr lang="cs-CZ" sz="1200" kern="1200" dirty="0" err="1" smtClean="0">
                <a:solidFill>
                  <a:schemeClr val="tx1"/>
                </a:solidFill>
                <a:effectLst/>
                <a:latin typeface="+mn-lt"/>
                <a:ea typeface="+mn-ea"/>
                <a:cs typeface="+mn-cs"/>
              </a:rPr>
              <a:t>it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too</a:t>
            </a:r>
            <a:r>
              <a:rPr lang="cs-CZ" sz="1200" kern="1200" dirty="0" smtClean="0">
                <a:solidFill>
                  <a:schemeClr val="tx1"/>
                </a:solidFill>
                <a:effectLst/>
                <a:latin typeface="+mn-lt"/>
                <a:ea typeface="+mn-ea"/>
                <a:cs typeface="+mn-cs"/>
              </a:rPr>
              <a:t> big. </a:t>
            </a:r>
            <a:r>
              <a:rPr lang="cs-CZ" sz="1200" kern="1200" dirty="0" err="1" smtClean="0">
                <a:solidFill>
                  <a:schemeClr val="tx1"/>
                </a:solidFill>
                <a:effectLst/>
                <a:latin typeface="+mn-lt"/>
                <a:ea typeface="+mn-ea"/>
                <a:cs typeface="+mn-cs"/>
              </a:rPr>
              <a:t>She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looks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like</a:t>
            </a:r>
            <a:r>
              <a:rPr lang="cs-CZ" sz="1200" kern="1200" dirty="0" smtClean="0">
                <a:solidFill>
                  <a:schemeClr val="tx1"/>
                </a:solidFill>
                <a:effectLst/>
                <a:latin typeface="+mn-lt"/>
                <a:ea typeface="+mn-ea"/>
                <a:cs typeface="+mn-cs"/>
              </a:rPr>
              <a:t> a man not </a:t>
            </a:r>
            <a:r>
              <a:rPr lang="cs-CZ" sz="1200" kern="1200" dirty="0" err="1" smtClean="0">
                <a:solidFill>
                  <a:schemeClr val="tx1"/>
                </a:solidFill>
                <a:effectLst/>
                <a:latin typeface="+mn-lt"/>
                <a:ea typeface="+mn-ea"/>
                <a:cs typeface="+mn-cs"/>
              </a:rPr>
              <a:t>like</a:t>
            </a:r>
            <a:r>
              <a:rPr lang="cs-CZ" sz="1200" kern="1200" dirty="0" smtClean="0">
                <a:solidFill>
                  <a:schemeClr val="tx1"/>
                </a:solidFill>
                <a:effectLst/>
                <a:latin typeface="+mn-lt"/>
                <a:ea typeface="+mn-ea"/>
                <a:cs typeface="+mn-cs"/>
              </a:rPr>
              <a:t> a </a:t>
            </a:r>
            <a:r>
              <a:rPr lang="cs-CZ" sz="1200" kern="1200" dirty="0" err="1" smtClean="0">
                <a:solidFill>
                  <a:schemeClr val="tx1"/>
                </a:solidFill>
                <a:effectLst/>
                <a:latin typeface="+mn-lt"/>
                <a:ea typeface="+mn-ea"/>
                <a:cs typeface="+mn-cs"/>
              </a:rPr>
              <a:t>woman</a:t>
            </a:r>
            <a:r>
              <a:rPr lang="cs-CZ" sz="1200" kern="1200" dirty="0" smtClean="0">
                <a:solidFill>
                  <a:schemeClr val="tx1"/>
                </a:solidFill>
                <a:effectLst/>
                <a:latin typeface="+mn-lt"/>
                <a:ea typeface="+mn-ea"/>
                <a:cs typeface="+mn-cs"/>
              </a:rPr>
              <a:t>.. I </a:t>
            </a:r>
            <a:r>
              <a:rPr lang="cs-CZ" sz="1200" kern="1200" dirty="0" err="1" smtClean="0">
                <a:solidFill>
                  <a:schemeClr val="tx1"/>
                </a:solidFill>
                <a:effectLst/>
                <a:latin typeface="+mn-lt"/>
                <a:ea typeface="+mn-ea"/>
                <a:cs typeface="+mn-cs"/>
              </a:rPr>
              <a:t>don´t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like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it</a:t>
            </a:r>
            <a:r>
              <a:rPr lang="cs-CZ" sz="1200" kern="1200" dirty="0" smtClean="0">
                <a:solidFill>
                  <a:schemeClr val="tx1"/>
                </a:solidFill>
                <a:effectLst/>
                <a:latin typeface="+mn-lt"/>
                <a:ea typeface="+mn-ea"/>
                <a:cs typeface="+mn-cs"/>
              </a:rPr>
              <a:t>….</a:t>
            </a:r>
            <a:r>
              <a:rPr lang="cs-CZ" sz="1200" kern="1200" dirty="0" err="1" smtClean="0">
                <a:solidFill>
                  <a:schemeClr val="tx1"/>
                </a:solidFill>
                <a:effectLst/>
                <a:latin typeface="+mn-lt"/>
                <a:ea typeface="+mn-ea"/>
                <a:cs typeface="+mn-cs"/>
              </a:rPr>
              <a:t>then</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teach</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them</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how</a:t>
            </a:r>
            <a:r>
              <a:rPr lang="cs-CZ" sz="1200" kern="1200" dirty="0" smtClean="0">
                <a:solidFill>
                  <a:schemeClr val="tx1"/>
                </a:solidFill>
                <a:effectLst/>
                <a:latin typeface="+mn-lt"/>
                <a:ea typeface="+mn-ea"/>
                <a:cs typeface="+mn-cs"/>
              </a:rPr>
              <a:t> to </a:t>
            </a:r>
            <a:r>
              <a:rPr lang="cs-CZ" sz="1200" kern="1200" dirty="0" err="1" smtClean="0">
                <a:solidFill>
                  <a:schemeClr val="tx1"/>
                </a:solidFill>
                <a:effectLst/>
                <a:latin typeface="+mn-lt"/>
                <a:ea typeface="+mn-ea"/>
                <a:cs typeface="+mn-cs"/>
              </a:rPr>
              <a:t>explore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meaning</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of</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picture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Who</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is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it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Why</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picture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was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taken</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Whatś</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meaning</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of</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background.</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Can</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you</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see</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any</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historical</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context</a:t>
            </a:r>
            <a:r>
              <a:rPr lang="cs-CZ" sz="1200" kern="1200" baseline="0" dirty="0" smtClean="0">
                <a:solidFill>
                  <a:schemeClr val="tx1"/>
                </a:solidFill>
                <a:effectLst/>
                <a:latin typeface="+mn-lt"/>
                <a:ea typeface="+mn-ea"/>
                <a:cs typeface="+mn-cs"/>
              </a:rPr>
              <a:t>?</a:t>
            </a:r>
            <a:r>
              <a:rPr lang="cs-CZ" sz="1200" kern="1200" dirty="0" smtClean="0">
                <a:solidFill>
                  <a:schemeClr val="tx1"/>
                </a:solidFill>
                <a:effectLst/>
                <a:latin typeface="+mn-lt"/>
                <a:ea typeface="+mn-ea"/>
                <a:cs typeface="+mn-cs"/>
              </a:rPr>
              <a:t> Student are </a:t>
            </a:r>
            <a:r>
              <a:rPr lang="cs-CZ" sz="1200" kern="1200" dirty="0" err="1" smtClean="0">
                <a:solidFill>
                  <a:schemeClr val="tx1"/>
                </a:solidFill>
                <a:effectLst/>
                <a:latin typeface="+mn-lt"/>
                <a:ea typeface="+mn-ea"/>
                <a:cs typeface="+mn-cs"/>
              </a:rPr>
              <a:t>trying</a:t>
            </a:r>
            <a:r>
              <a:rPr lang="cs-CZ" sz="1200" kern="1200" dirty="0" smtClean="0">
                <a:solidFill>
                  <a:schemeClr val="tx1"/>
                </a:solidFill>
                <a:effectLst/>
                <a:latin typeface="+mn-lt"/>
                <a:ea typeface="+mn-ea"/>
                <a:cs typeface="+mn-cs"/>
              </a:rPr>
              <a:t> to </a:t>
            </a:r>
            <a:r>
              <a:rPr lang="cs-CZ" sz="1200" kern="1200" dirty="0" err="1" smtClean="0">
                <a:solidFill>
                  <a:schemeClr val="tx1"/>
                </a:solidFill>
                <a:effectLst/>
                <a:latin typeface="+mn-lt"/>
                <a:ea typeface="+mn-ea"/>
                <a:cs typeface="+mn-cs"/>
              </a:rPr>
              <a:t>answer</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themselves</a:t>
            </a:r>
            <a:r>
              <a:rPr lang="cs-CZ" sz="1200" kern="1200" dirty="0" smtClean="0">
                <a:solidFill>
                  <a:schemeClr val="tx1"/>
                </a:solidFill>
                <a:effectLst/>
                <a:latin typeface="+mn-lt"/>
                <a:ea typeface="+mn-ea"/>
                <a:cs typeface="+mn-cs"/>
              </a:rPr>
              <a:t> , </a:t>
            </a:r>
            <a:r>
              <a:rPr lang="cs-CZ" sz="1200" kern="1200" dirty="0" err="1" smtClean="0">
                <a:solidFill>
                  <a:schemeClr val="tx1"/>
                </a:solidFill>
                <a:effectLst/>
                <a:latin typeface="+mn-lt"/>
                <a:ea typeface="+mn-ea"/>
                <a:cs typeface="+mn-cs"/>
              </a:rPr>
              <a:t>emphatize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with</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autor….. </a:t>
            </a:r>
            <a:r>
              <a:rPr lang="cs-CZ" sz="1200" kern="1200" dirty="0" err="1" smtClean="0">
                <a:solidFill>
                  <a:schemeClr val="tx1"/>
                </a:solidFill>
                <a:effectLst/>
                <a:latin typeface="+mn-lt"/>
                <a:ea typeface="+mn-ea"/>
                <a:cs typeface="+mn-cs"/>
              </a:rPr>
              <a:t>then</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teacher</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adds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context</a:t>
            </a:r>
            <a:r>
              <a:rPr lang="cs-CZ" sz="1200" kern="1200" dirty="0" smtClean="0">
                <a:solidFill>
                  <a:schemeClr val="tx1"/>
                </a:solidFill>
                <a:effectLst/>
                <a:latin typeface="+mn-lt"/>
                <a:ea typeface="+mn-ea"/>
                <a:cs typeface="+mn-cs"/>
              </a:rPr>
              <a:t> and </a:t>
            </a:r>
            <a:r>
              <a:rPr lang="cs-CZ" sz="1200" kern="1200" dirty="0" err="1" smtClean="0">
                <a:solidFill>
                  <a:schemeClr val="tx1"/>
                </a:solidFill>
                <a:effectLst/>
                <a:latin typeface="+mn-lt"/>
                <a:ea typeface="+mn-ea"/>
                <a:cs typeface="+mn-cs"/>
              </a:rPr>
              <a:t>artist</a:t>
            </a:r>
            <a:r>
              <a:rPr lang="cs-CZ" sz="1200" kern="1200" baseline="0" dirty="0" smtClean="0">
                <a:solidFill>
                  <a:schemeClr val="tx1"/>
                </a:solidFill>
                <a:effectLst/>
                <a:latin typeface="+mn-lt"/>
                <a:ea typeface="+mn-ea"/>
                <a:cs typeface="+mn-cs"/>
              </a:rPr>
              <a:t> comment.</a:t>
            </a:r>
          </a:p>
          <a:p>
            <a:r>
              <a:rPr lang="cs-CZ" sz="1200" kern="1200" baseline="0" dirty="0" err="1" smtClean="0">
                <a:solidFill>
                  <a:schemeClr val="tx1"/>
                </a:solidFill>
                <a:effectLst/>
                <a:latin typeface="+mn-lt"/>
                <a:ea typeface="+mn-ea"/>
                <a:cs typeface="+mn-cs"/>
              </a:rPr>
              <a:t>For</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example</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here</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you</a:t>
            </a:r>
            <a:r>
              <a:rPr lang="cs-CZ" sz="1200" kern="1200" baseline="0" dirty="0" smtClean="0">
                <a:solidFill>
                  <a:schemeClr val="tx1"/>
                </a:solidFill>
                <a:effectLst/>
                <a:latin typeface="+mn-lt"/>
                <a:ea typeface="+mn-ea"/>
                <a:cs typeface="+mn-cs"/>
              </a:rPr>
              <a:t> are </a:t>
            </a:r>
            <a:r>
              <a:rPr lang="cs-CZ" sz="1200" kern="1200" baseline="0" dirty="0" err="1" smtClean="0">
                <a:solidFill>
                  <a:schemeClr val="tx1"/>
                </a:solidFill>
                <a:effectLst/>
                <a:latin typeface="+mn-lt"/>
                <a:ea typeface="+mn-ea"/>
                <a:cs typeface="+mn-cs"/>
              </a:rPr>
              <a:t>Cartherine</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Opie</a:t>
            </a:r>
            <a:r>
              <a:rPr lang="cs-CZ" sz="1200" kern="1200" baseline="0" dirty="0" smtClean="0">
                <a:solidFill>
                  <a:schemeClr val="tx1"/>
                </a:solidFill>
                <a:effectLst/>
                <a:latin typeface="+mn-lt"/>
                <a:ea typeface="+mn-ea"/>
                <a:cs typeface="+mn-cs"/>
              </a:rPr>
              <a:t> and her </a:t>
            </a:r>
            <a:r>
              <a:rPr lang="cs-CZ" sz="1200" kern="1200" baseline="0" dirty="0" err="1" smtClean="0">
                <a:solidFill>
                  <a:schemeClr val="tx1"/>
                </a:solidFill>
                <a:effectLst/>
                <a:latin typeface="+mn-lt"/>
                <a:ea typeface="+mn-ea"/>
                <a:cs typeface="+mn-cs"/>
              </a:rPr>
              <a:t>selfPortraits</a:t>
            </a:r>
            <a:r>
              <a:rPr lang="cs-CZ" sz="1200" kern="1200" baseline="0" dirty="0" smtClean="0">
                <a:solidFill>
                  <a:schemeClr val="tx1"/>
                </a:solidFill>
                <a:effectLst/>
                <a:latin typeface="+mn-lt"/>
                <a:ea typeface="+mn-ea"/>
                <a:cs typeface="+mn-cs"/>
              </a:rPr>
              <a:t>. And her comment:</a:t>
            </a:r>
            <a:endParaRPr lang="cs-CZ"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 </a:t>
            </a:r>
            <a:r>
              <a:rPr lang="en-US" sz="1200" dirty="0" smtClean="0"/>
              <a:t>I’ve pretty much been doing the same thing since I was nine,” she said. “I was making portraits of my friends. I was making self-portraits, I was making images of the neighborhood.” She was, as she likes to say, “mapping” her reality.</a:t>
            </a:r>
            <a:endParaRPr lang="cs-CZ" sz="1200" dirty="0" smtClean="0"/>
          </a:p>
          <a:p>
            <a:r>
              <a:rPr lang="cs-CZ" sz="1200" kern="1200" dirty="0" smtClean="0">
                <a:solidFill>
                  <a:schemeClr val="tx1"/>
                </a:solidFill>
                <a:effectLst/>
                <a:latin typeface="+mn-lt"/>
                <a:ea typeface="+mn-ea"/>
                <a:cs typeface="+mn-cs"/>
              </a:rPr>
              <a:t>So </a:t>
            </a:r>
            <a:r>
              <a:rPr lang="cs-CZ" sz="1200" kern="1200" dirty="0" err="1" smtClean="0">
                <a:solidFill>
                  <a:schemeClr val="tx1"/>
                </a:solidFill>
                <a:effectLst/>
                <a:latin typeface="+mn-lt"/>
                <a:ea typeface="+mn-ea"/>
                <a:cs typeface="+mn-cs"/>
              </a:rPr>
              <a:t>we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teach</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them</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going</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through</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or</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beyong</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image </a:t>
            </a:r>
            <a:r>
              <a:rPr lang="cs-CZ" sz="1200" kern="1200" dirty="0" err="1" smtClean="0">
                <a:solidFill>
                  <a:schemeClr val="tx1"/>
                </a:solidFill>
                <a:effectLst/>
                <a:latin typeface="+mn-lt"/>
                <a:ea typeface="+mn-ea"/>
                <a:cs typeface="+mn-cs"/>
              </a:rPr>
              <a:t>surface</a:t>
            </a:r>
            <a:r>
              <a:rPr lang="cs-CZ" sz="1200" kern="1200" dirty="0" smtClean="0">
                <a:solidFill>
                  <a:schemeClr val="tx1"/>
                </a:solidFill>
                <a:effectLst/>
                <a:latin typeface="+mn-lt"/>
                <a:ea typeface="+mn-ea"/>
                <a:cs typeface="+mn-cs"/>
              </a:rPr>
              <a:t> to </a:t>
            </a:r>
            <a:r>
              <a:rPr lang="cs-CZ" sz="1200" kern="1200" dirty="0" err="1" smtClean="0">
                <a:solidFill>
                  <a:schemeClr val="tx1"/>
                </a:solidFill>
                <a:effectLst/>
                <a:latin typeface="+mn-lt"/>
                <a:ea typeface="+mn-ea"/>
                <a:cs typeface="+mn-cs"/>
              </a:rPr>
              <a:t>human</a:t>
            </a:r>
            <a:r>
              <a:rPr lang="cs-CZ" sz="1200" kern="1200" dirty="0" smtClean="0">
                <a:solidFill>
                  <a:schemeClr val="tx1"/>
                </a:solidFill>
                <a:effectLst/>
                <a:latin typeface="+mn-lt"/>
                <a:ea typeface="+mn-ea"/>
                <a:cs typeface="+mn-cs"/>
              </a:rPr>
              <a:t> reality and </a:t>
            </a:r>
            <a:r>
              <a:rPr lang="cs-CZ" sz="1200" kern="1200" dirty="0" err="1" smtClean="0">
                <a:solidFill>
                  <a:schemeClr val="tx1"/>
                </a:solidFill>
                <a:effectLst/>
                <a:latin typeface="+mn-lt"/>
                <a:ea typeface="+mn-ea"/>
                <a:cs typeface="+mn-cs"/>
              </a:rPr>
              <a:t>artist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life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experiences</a:t>
            </a:r>
            <a:r>
              <a:rPr lang="cs-CZ" sz="1200" kern="1200" dirty="0" smtClean="0">
                <a:solidFill>
                  <a:schemeClr val="tx1"/>
                </a:solidFill>
                <a:effectLst/>
                <a:latin typeface="+mn-lt"/>
                <a:ea typeface="+mn-ea"/>
                <a:cs typeface="+mn-cs"/>
              </a:rPr>
              <a:t>.</a:t>
            </a:r>
          </a:p>
          <a:p>
            <a:r>
              <a:rPr lang="cs-CZ" sz="1200" kern="1200" dirty="0" err="1" smtClean="0">
                <a:solidFill>
                  <a:schemeClr val="tx1"/>
                </a:solidFill>
                <a:effectLst/>
                <a:latin typeface="+mn-lt"/>
                <a:ea typeface="+mn-ea"/>
                <a:cs typeface="+mn-cs"/>
              </a:rPr>
              <a:t>It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doesn´t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matter</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how</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does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it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looks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like</a:t>
            </a:r>
            <a:r>
              <a:rPr lang="cs-CZ" sz="1200" kern="1200" dirty="0" smtClean="0">
                <a:solidFill>
                  <a:schemeClr val="tx1"/>
                </a:solidFill>
                <a:effectLst/>
                <a:latin typeface="+mn-lt"/>
                <a:ea typeface="+mn-ea"/>
                <a:cs typeface="+mn-cs"/>
              </a:rPr>
              <a:t>.</a:t>
            </a:r>
          </a:p>
          <a:p>
            <a:r>
              <a:rPr lang="cs-CZ" sz="1200" kern="1200" dirty="0" err="1" smtClean="0">
                <a:solidFill>
                  <a:schemeClr val="tx1"/>
                </a:solidFill>
                <a:effectLst/>
                <a:latin typeface="+mn-lt"/>
                <a:ea typeface="+mn-ea"/>
                <a:cs typeface="+mn-cs"/>
              </a:rPr>
              <a:t>Behind</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picture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can</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find</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christian</a:t>
            </a:r>
            <a:r>
              <a:rPr lang="cs-CZ" sz="1200" kern="1200" dirty="0" smtClean="0">
                <a:solidFill>
                  <a:schemeClr val="tx1"/>
                </a:solidFill>
                <a:effectLst/>
                <a:latin typeface="+mn-lt"/>
                <a:ea typeface="+mn-ea"/>
                <a:cs typeface="+mn-cs"/>
              </a:rPr>
              <a:t> idol </a:t>
            </a:r>
            <a:r>
              <a:rPr lang="cs-CZ" sz="1200" kern="1200" dirty="0" err="1" smtClean="0">
                <a:solidFill>
                  <a:schemeClr val="tx1"/>
                </a:solidFill>
                <a:effectLst/>
                <a:latin typeface="+mn-lt"/>
                <a:ea typeface="+mn-ea"/>
                <a:cs typeface="+mn-cs"/>
              </a:rPr>
              <a:t>of</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mother</a:t>
            </a:r>
            <a:r>
              <a:rPr lang="cs-CZ" sz="1200" kern="1200" dirty="0" smtClean="0">
                <a:solidFill>
                  <a:schemeClr val="tx1"/>
                </a:solidFill>
                <a:effectLst/>
                <a:latin typeface="+mn-lt"/>
                <a:ea typeface="+mn-ea"/>
                <a:cs typeface="+mn-cs"/>
              </a:rPr>
              <a:t> love</a:t>
            </a:r>
          </a:p>
          <a:p>
            <a:endParaRPr lang="cs-CZ" sz="800" dirty="0" smtClean="0"/>
          </a:p>
          <a:p>
            <a:r>
              <a:rPr lang="cs-CZ" sz="800" baseline="0" dirty="0" smtClean="0"/>
              <a:t>Například komentář autorky: </a:t>
            </a:r>
          </a:p>
          <a:p>
            <a:r>
              <a:rPr lang="en-US" sz="800" dirty="0" smtClean="0"/>
              <a:t>Opie </a:t>
            </a:r>
            <a:r>
              <a:rPr lang="en-US" sz="800" dirty="0"/>
              <a:t>said, “S/M was never sexual for me.” It was something she did much more with friends than with lovers. </a:t>
            </a:r>
          </a:p>
          <a:p>
            <a:r>
              <a:rPr lang="en-US" sz="800" dirty="0" smtClean="0"/>
              <a:t>“</a:t>
            </a:r>
            <a:r>
              <a:rPr lang="en-US" sz="800" dirty="0"/>
              <a:t>I’ve never really had a successful domestic relationship,” Opie told an interviewer in those years. “I’ve always wanted one.”</a:t>
            </a:r>
            <a:endParaRPr lang="cs-CZ" sz="800" dirty="0"/>
          </a:p>
          <a:p>
            <a:r>
              <a:rPr lang="en-US" sz="800" dirty="0"/>
              <a:t>About a year later</a:t>
            </a:r>
            <a:r>
              <a:rPr lang="cs-CZ" sz="800" dirty="0"/>
              <a:t>(2012)</a:t>
            </a:r>
            <a:r>
              <a:rPr lang="en-US" sz="800" dirty="0"/>
              <a:t>, Opie made “Self-Portrait/Nursing,” which is now in the Guggenheim’s permanent collection. She is topless again in that picture, but for the first time she shows her face to the camera. Holding her son in her tattooed arms, she gazes down into his eyes as he nurses—a butch-dyke Madonna and Child. If you look closely, you can see the raised white scars across her chest, indelibly looping into the word “pervert.”</a:t>
            </a:r>
          </a:p>
          <a:p>
            <a:endParaRPr lang="cs-CZ" dirty="0"/>
          </a:p>
        </p:txBody>
      </p:sp>
      <p:sp>
        <p:nvSpPr>
          <p:cNvPr id="4" name="Zástupný symbol pro číslo snímku 3"/>
          <p:cNvSpPr>
            <a:spLocks noGrp="1"/>
          </p:cNvSpPr>
          <p:nvPr>
            <p:ph type="sldNum" sz="quarter" idx="10"/>
          </p:nvPr>
        </p:nvSpPr>
        <p:spPr/>
        <p:txBody>
          <a:bodyPr/>
          <a:lstStyle/>
          <a:p>
            <a:fld id="{CB8F3E8D-E2E2-4194-8071-3E7A0758BDC8}" type="slidenum">
              <a:rPr lang="cs-CZ" smtClean="0"/>
              <a:t>52</a:t>
            </a:fld>
            <a:endParaRPr lang="cs-CZ"/>
          </a:p>
        </p:txBody>
      </p:sp>
    </p:spTree>
    <p:extLst>
      <p:ext uri="{BB962C8B-B14F-4D97-AF65-F5344CB8AC3E}">
        <p14:creationId xmlns:p14="http://schemas.microsoft.com/office/powerpoint/2010/main" val="3500895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aseline="0" dirty="0" smtClean="0"/>
              <a:t> Mateřská identifikace</a:t>
            </a:r>
          </a:p>
          <a:p>
            <a:r>
              <a:rPr lang="cs-CZ" baseline="0" dirty="0" smtClean="0"/>
              <a:t>(Výtvarná část diplomové práce Zuzana Svatošové Gender v současném českém umění – mateřství jako specifické téma)</a:t>
            </a:r>
          </a:p>
          <a:p>
            <a:r>
              <a:rPr lang="cs-CZ" baseline="0" dirty="0" smtClean="0"/>
              <a:t>Významové roviny, které na těchto tričkách předkládám, čerpám z vlastní zkušenosti.</a:t>
            </a:r>
          </a:p>
          <a:p>
            <a:r>
              <a:rPr lang="cs-CZ" baseline="0" dirty="0" smtClean="0"/>
              <a:t>Proč jsou trička ručně vyšívaná? Jedním z důvodů je využití stereotypu o typicky žen-</a:t>
            </a:r>
            <a:r>
              <a:rPr lang="cs-CZ" baseline="0" dirty="0" err="1" smtClean="0"/>
              <a:t>ském</a:t>
            </a:r>
            <a:r>
              <a:rPr lang="cs-CZ" baseline="0" dirty="0" smtClean="0"/>
              <a:t> výtvarném vyjadřování, který se obecně připisuje ručním pracím jako je šití, pletení a vyšívání. Druhou rovinou je formální podobnost šití tržných a řezných ran provedených během porodu. A v neposlední řadě využívám výšivky jako prostředku k okrášlení klasického trička, jež využívají i výrobci konfekčního „mainstreamového“ oblečení. Dát na tričko „label“ je ten nejjednodušší způsob ozvláštnění. </a:t>
            </a:r>
          </a:p>
          <a:p>
            <a:r>
              <a:rPr lang="cs-CZ" baseline="0" dirty="0" smtClean="0"/>
              <a:t> </a:t>
            </a:r>
            <a:r>
              <a:rPr lang="cs-CZ" baseline="0" dirty="0" err="1" smtClean="0"/>
              <a:t>Mother</a:t>
            </a:r>
            <a:endParaRPr lang="cs-CZ" baseline="0" dirty="0" smtClean="0"/>
          </a:p>
          <a:p>
            <a:r>
              <a:rPr lang="cs-CZ" baseline="0" dirty="0" smtClean="0"/>
              <a:t>Výšivka je znakem bolestné porodní zkušenosti. Do trička napřed řezákem vyřežu nápis a pak ho podle vzoru v podbřišku zase zašiju. A je ze mě matka.</a:t>
            </a:r>
          </a:p>
          <a:p>
            <a:r>
              <a:rPr lang="cs-CZ" baseline="0" dirty="0" smtClean="0"/>
              <a:t>Bolestnost je však jen malý fragment, mého osobního prožívání mateřství a tak bych mohla vyšívat nekonečnou řadu triček s nápisem </a:t>
            </a:r>
            <a:r>
              <a:rPr lang="cs-CZ" baseline="0" dirty="0" err="1" smtClean="0"/>
              <a:t>Mother</a:t>
            </a:r>
            <a:r>
              <a:rPr lang="cs-CZ" baseline="0" dirty="0" smtClean="0"/>
              <a:t>, které by však nesly odlišné informace o významech, které mateřství může mít a má. Pouze bych změnila styl výšivky a změnil by se i význam sdělení slova </a:t>
            </a:r>
            <a:r>
              <a:rPr lang="cs-CZ" baseline="0" dirty="0" err="1" smtClean="0"/>
              <a:t>Mother</a:t>
            </a:r>
            <a:r>
              <a:rPr lang="cs-CZ" baseline="0" dirty="0" smtClean="0"/>
              <a:t>.</a:t>
            </a:r>
          </a:p>
          <a:p>
            <a:r>
              <a:rPr lang="cs-CZ" baseline="0" dirty="0" err="1" smtClean="0"/>
              <a:t>Mother</a:t>
            </a:r>
            <a:r>
              <a:rPr lang="cs-CZ" baseline="0" dirty="0" smtClean="0"/>
              <a:t> </a:t>
            </a:r>
            <a:r>
              <a:rPr lang="cs-CZ" baseline="0" dirty="0" err="1" smtClean="0"/>
              <a:t>lover</a:t>
            </a:r>
            <a:endParaRPr lang="cs-CZ" baseline="0" dirty="0" smtClean="0"/>
          </a:p>
          <a:p>
            <a:r>
              <a:rPr lang="cs-CZ" baseline="0" dirty="0" smtClean="0"/>
              <a:t>Výšivka </a:t>
            </a:r>
            <a:r>
              <a:rPr lang="cs-CZ" baseline="0" dirty="0" err="1" smtClean="0"/>
              <a:t>Mother</a:t>
            </a:r>
            <a:r>
              <a:rPr lang="cs-CZ" baseline="0" dirty="0" smtClean="0"/>
              <a:t> </a:t>
            </a:r>
            <a:r>
              <a:rPr lang="cs-CZ" baseline="0" dirty="0" err="1" smtClean="0"/>
              <a:t>lover</a:t>
            </a:r>
            <a:r>
              <a:rPr lang="cs-CZ" baseline="0" dirty="0" smtClean="0"/>
              <a:t> se zabývá sociálním významem mateřství a zároveň </a:t>
            </a:r>
            <a:r>
              <a:rPr lang="cs-CZ" baseline="0" dirty="0" err="1" smtClean="0"/>
              <a:t>arbitrérností</a:t>
            </a:r>
            <a:r>
              <a:rPr lang="cs-CZ" baseline="0" dirty="0" smtClean="0"/>
              <a:t> znaku (podle </a:t>
            </a:r>
            <a:r>
              <a:rPr lang="cs-CZ" baseline="0" dirty="0" err="1" smtClean="0"/>
              <a:t>Saussura</a:t>
            </a:r>
            <a:r>
              <a:rPr lang="cs-CZ" baseline="0" dirty="0" smtClean="0"/>
              <a:t> </a:t>
            </a:r>
            <a:r>
              <a:rPr lang="cs-CZ" baseline="0" dirty="0" err="1" smtClean="0"/>
              <a:t>signifikantní-označující</a:t>
            </a:r>
            <a:r>
              <a:rPr lang="cs-CZ" baseline="0" dirty="0" smtClean="0"/>
              <a:t> složkou znaku).</a:t>
            </a:r>
          </a:p>
          <a:p>
            <a:r>
              <a:rPr lang="cs-CZ" baseline="0" dirty="0" smtClean="0"/>
              <a:t>Dvě role ženy, jedno tělo. Je jisté, že bych do trička mohla vyřezat a vyšít mnohem více šablon a přesto pod ním bude prosvítat stále stejné tělo.</a:t>
            </a:r>
          </a:p>
          <a:p>
            <a:r>
              <a:rPr lang="cs-CZ" baseline="0" dirty="0" smtClean="0"/>
              <a:t>Označovaný význam role milenky a matky je nesen označujícími slovy MOTHER LO-VER. Zároveň však slova označují mě, jako nositele trička i významů. Různé slova označují stejné tělo. Diskurzy se mísí, pohledy prolínají a významy konstruují. Snažím se o výšivku </a:t>
            </a:r>
            <a:r>
              <a:rPr lang="cs-CZ" baseline="0" dirty="0" err="1" smtClean="0"/>
              <a:t>Richelieu</a:t>
            </a:r>
            <a:r>
              <a:rPr lang="cs-CZ" baseline="0" dirty="0" smtClean="0"/>
              <a:t>. </a:t>
            </a:r>
            <a:r>
              <a:rPr lang="cs-CZ" baseline="0" dirty="0" err="1" smtClean="0"/>
              <a:t>Richelieu</a:t>
            </a:r>
            <a:r>
              <a:rPr lang="cs-CZ" baseline="0" dirty="0" smtClean="0"/>
              <a:t> výšivka patří mezi ty nejobtížnější. Nacházím zde paralelu s dokonalými a těžce dosažitelnými ideály (zde představených) ženských rolí. Také se snažím.</a:t>
            </a:r>
          </a:p>
          <a:p>
            <a:r>
              <a:rPr lang="cs-CZ" baseline="0" dirty="0" err="1" smtClean="0"/>
              <a:t>Mother</a:t>
            </a:r>
            <a:r>
              <a:rPr lang="cs-CZ" baseline="0" dirty="0" smtClean="0"/>
              <a:t> but </a:t>
            </a:r>
            <a:r>
              <a:rPr lang="cs-CZ" baseline="0" dirty="0" err="1" smtClean="0"/>
              <a:t>still</a:t>
            </a:r>
            <a:r>
              <a:rPr lang="cs-CZ" baseline="0" dirty="0" smtClean="0"/>
              <a:t> </a:t>
            </a:r>
            <a:r>
              <a:rPr lang="cs-CZ" baseline="0" dirty="0" err="1" smtClean="0"/>
              <a:t>the</a:t>
            </a:r>
            <a:r>
              <a:rPr lang="cs-CZ" baseline="0" dirty="0" smtClean="0"/>
              <a:t> </a:t>
            </a:r>
            <a:r>
              <a:rPr lang="cs-CZ" baseline="0" dirty="0" err="1" smtClean="0"/>
              <a:t>same</a:t>
            </a:r>
            <a:r>
              <a:rPr lang="cs-CZ" baseline="0" dirty="0" smtClean="0"/>
              <a:t> </a:t>
            </a:r>
            <a:r>
              <a:rPr lang="cs-CZ" baseline="0" dirty="0" err="1" smtClean="0"/>
              <a:t>lover</a:t>
            </a:r>
            <a:endParaRPr lang="cs-CZ" baseline="0" dirty="0" smtClean="0"/>
          </a:p>
          <a:p>
            <a:r>
              <a:rPr lang="cs-CZ" baseline="0" dirty="0" smtClean="0"/>
              <a:t>Sloganová hříčka nápisu v sobě nese politický charakter. Stojí však za ním opět osobní zkušenost. Soukromé je veřejné.  Prohlašuji o sobě, že jsem se stala matkou, ale přesto jsem zůstala stále stejnou milenkou. K tomuto tvrzení jsem dospěla po </a:t>
            </a:r>
            <a:r>
              <a:rPr lang="cs-CZ" baseline="0" dirty="0" err="1" smtClean="0"/>
              <a:t>ná-hlém</a:t>
            </a:r>
            <a:r>
              <a:rPr lang="cs-CZ" baseline="0" dirty="0" smtClean="0"/>
              <a:t> odkrytí tabu, kterým je obestřená poporodní tělesnost ženy.</a:t>
            </a:r>
          </a:p>
          <a:p>
            <a:r>
              <a:rPr lang="cs-CZ" baseline="0" dirty="0" smtClean="0"/>
              <a:t>Po porodu totiž přišla manželovi blahopřejná SMS zpráva od obchodního partnera:</a:t>
            </a:r>
          </a:p>
          <a:p>
            <a:r>
              <a:rPr lang="cs-CZ" baseline="0" dirty="0" smtClean="0"/>
              <a:t>„Gratuluji hned </a:t>
            </a:r>
            <a:r>
              <a:rPr lang="cs-CZ" baseline="0" dirty="0" err="1" smtClean="0"/>
              <a:t>dvakrat</a:t>
            </a:r>
            <a:r>
              <a:rPr lang="cs-CZ" baseline="0" dirty="0" smtClean="0"/>
              <a:t>. Jednou za syna a </a:t>
            </a:r>
            <a:r>
              <a:rPr lang="cs-CZ" baseline="0" dirty="0" err="1" smtClean="0"/>
              <a:t>podruhe</a:t>
            </a:r>
            <a:r>
              <a:rPr lang="cs-CZ" baseline="0" dirty="0" smtClean="0"/>
              <a:t> k </a:t>
            </a:r>
            <a:r>
              <a:rPr lang="cs-CZ" baseline="0" dirty="0" err="1" smtClean="0"/>
              <a:t>cisarskemu</a:t>
            </a:r>
            <a:r>
              <a:rPr lang="cs-CZ" baseline="0" dirty="0" smtClean="0"/>
              <a:t> rezu, </a:t>
            </a:r>
            <a:r>
              <a:rPr lang="cs-CZ" baseline="0" dirty="0" err="1" smtClean="0"/>
              <a:t>nebot</a:t>
            </a:r>
            <a:r>
              <a:rPr lang="cs-CZ" baseline="0" dirty="0" smtClean="0"/>
              <a:t> </a:t>
            </a:r>
            <a:r>
              <a:rPr lang="cs-CZ" baseline="0" dirty="0" err="1" smtClean="0"/>
              <a:t>timto</a:t>
            </a:r>
            <a:r>
              <a:rPr lang="cs-CZ" baseline="0" dirty="0" smtClean="0"/>
              <a:t> </a:t>
            </a:r>
            <a:r>
              <a:rPr lang="cs-CZ" baseline="0" dirty="0" err="1" smtClean="0"/>
              <a:t>zustava</a:t>
            </a:r>
            <a:r>
              <a:rPr lang="cs-CZ" baseline="0" dirty="0" smtClean="0"/>
              <a:t> </a:t>
            </a:r>
            <a:r>
              <a:rPr lang="cs-CZ" baseline="0" dirty="0" err="1" smtClean="0"/>
              <a:t>vas</a:t>
            </a:r>
            <a:r>
              <a:rPr lang="cs-CZ" baseline="0" dirty="0" smtClean="0"/>
              <a:t> </a:t>
            </a:r>
            <a:r>
              <a:rPr lang="cs-CZ" baseline="0" dirty="0" err="1" smtClean="0"/>
              <a:t>sexualni</a:t>
            </a:r>
            <a:r>
              <a:rPr lang="cs-CZ" baseline="0" dirty="0" smtClean="0"/>
              <a:t> </a:t>
            </a:r>
            <a:r>
              <a:rPr lang="cs-CZ" baseline="0" dirty="0" err="1" smtClean="0"/>
              <a:t>zivot</a:t>
            </a:r>
            <a:r>
              <a:rPr lang="cs-CZ" baseline="0" dirty="0" smtClean="0"/>
              <a:t> na </a:t>
            </a:r>
            <a:r>
              <a:rPr lang="cs-CZ" baseline="0" dirty="0" err="1" smtClean="0"/>
              <a:t>nezmenene</a:t>
            </a:r>
            <a:r>
              <a:rPr lang="cs-CZ" baseline="0" dirty="0" smtClean="0"/>
              <a:t> </a:t>
            </a:r>
            <a:r>
              <a:rPr lang="cs-CZ" baseline="0" dirty="0" err="1" smtClean="0"/>
              <a:t>urovni</a:t>
            </a:r>
            <a:r>
              <a:rPr lang="cs-CZ" baseline="0" dirty="0" smtClean="0"/>
              <a:t>.“</a:t>
            </a:r>
          </a:p>
          <a:p>
            <a:r>
              <a:rPr lang="cs-CZ" baseline="0" dirty="0" smtClean="0"/>
              <a:t>Nejdříve nám smysl této zprávy ušel.  Později jsem si všimla (ještě na gynekologicko-porodnickém oddělení v nemocnici) reklamy, která nabízela „plastickou rekonstrukci po porodu“ za poplatek 15 000 Kč. Po té jsem se teprve začala ptát na zkušenosti známých. Je zajímavé, že pokud se někoho nezeptáte přímo „Máš to mezi nohama stejné jako před porodem?“, tak vám o tom sám od sebe, při líčení porodního zážitku, vyprávět nezačne.</a:t>
            </a:r>
          </a:p>
          <a:p>
            <a:r>
              <a:rPr lang="cs-CZ" baseline="0" dirty="0" smtClean="0"/>
              <a:t>Sesbírala jsem řadu různých názorů na poporodní změny tělesnosti, které mají „údaj-ně“ vliv na to jaká je žena milenka. „Je to tam teď mnohem volnější, hurá!“, nebo </a:t>
            </a:r>
            <a:r>
              <a:rPr lang="cs-CZ" baseline="0" dirty="0" err="1" smtClean="0"/>
              <a:t>nao</a:t>
            </a:r>
            <a:r>
              <a:rPr lang="cs-CZ" baseline="0" dirty="0" smtClean="0"/>
              <a:t>-pak „Jsem </a:t>
            </a:r>
            <a:r>
              <a:rPr lang="cs-CZ" baseline="0" dirty="0" err="1" smtClean="0"/>
              <a:t>vyplandaná</a:t>
            </a:r>
            <a:r>
              <a:rPr lang="cs-CZ" baseline="0" dirty="0" smtClean="0"/>
              <a:t>!“,  „Jizvy mě táhnou, cítím každý stech, nemohu se uvol-nit…“…….</a:t>
            </a:r>
          </a:p>
          <a:p>
            <a:r>
              <a:rPr lang="cs-CZ" baseline="0" dirty="0" smtClean="0"/>
              <a:t>Zároveň také nacházím myšlenkový stereotyp, kdy žena, která má dítě může být mu-</a:t>
            </a:r>
            <a:r>
              <a:rPr lang="cs-CZ" baseline="0" dirty="0" err="1" smtClean="0"/>
              <a:t>žem</a:t>
            </a:r>
            <a:r>
              <a:rPr lang="cs-CZ" baseline="0" dirty="0" smtClean="0"/>
              <a:t> posuzována jako jiná/horší milenka než žena bezdětná. </a:t>
            </a:r>
          </a:p>
          <a:p>
            <a:r>
              <a:rPr lang="cs-CZ" baseline="0" dirty="0" smtClean="0"/>
              <a:t>Vycházím tedy z osobní zkušenosti porodu a nacházím a sama aktivně buduji široké významové pole.</a:t>
            </a:r>
          </a:p>
          <a:p>
            <a:r>
              <a:rPr lang="cs-CZ" baseline="0" dirty="0" smtClean="0"/>
              <a:t>Příklady významů:</a:t>
            </a:r>
          </a:p>
          <a:p>
            <a:r>
              <a:rPr lang="cs-CZ" baseline="0" dirty="0" smtClean="0"/>
              <a:t>„Jsem matka, ale přesto je se mnou/já mám stejně dobrý sex jako před porodem, pro-</a:t>
            </a:r>
            <a:r>
              <a:rPr lang="cs-CZ" baseline="0" dirty="0" err="1" smtClean="0"/>
              <a:t>tože</a:t>
            </a:r>
            <a:r>
              <a:rPr lang="cs-CZ" baseline="0" dirty="0" smtClean="0"/>
              <a:t> jsem rodila císařským řezem.“ (moje)</a:t>
            </a:r>
          </a:p>
          <a:p>
            <a:r>
              <a:rPr lang="cs-CZ" baseline="0" dirty="0" smtClean="0"/>
              <a:t>„Jsem matka, ale i přesto (vaginální porod) prožívám sex úplně stejně jako před </a:t>
            </a:r>
            <a:r>
              <a:rPr lang="cs-CZ" baseline="0" dirty="0" err="1" smtClean="0"/>
              <a:t>poro</a:t>
            </a:r>
            <a:r>
              <a:rPr lang="cs-CZ" baseline="0" dirty="0" smtClean="0"/>
              <a:t>-dem.“</a:t>
            </a:r>
          </a:p>
          <a:p>
            <a:r>
              <a:rPr lang="cs-CZ" baseline="0" dirty="0" smtClean="0"/>
              <a:t>„Jsem matka, a přestože pociťuji fyzické poporodní změny v sexuální interakci, jsem to stále já, stejná milenka.“</a:t>
            </a:r>
          </a:p>
          <a:p>
            <a:r>
              <a:rPr lang="cs-CZ" baseline="0" dirty="0" smtClean="0"/>
              <a:t>Dalším významem může být propagace císařského řezu, který má blahodárný vliv na sexuální život, nebo rovina </a:t>
            </a:r>
            <a:r>
              <a:rPr lang="cs-CZ" baseline="0" dirty="0" err="1" smtClean="0"/>
              <a:t>detabuizace</a:t>
            </a:r>
            <a:r>
              <a:rPr lang="cs-CZ" baseline="0" dirty="0" smtClean="0"/>
              <a:t> daného stereotypu, aktivismus proti </a:t>
            </a:r>
            <a:r>
              <a:rPr lang="cs-CZ" baseline="0" dirty="0" err="1" smtClean="0"/>
              <a:t>předsud-kům</a:t>
            </a:r>
            <a:r>
              <a:rPr lang="cs-CZ" baseline="0" dirty="0" smtClean="0"/>
              <a:t> a podobně.</a:t>
            </a:r>
          </a:p>
          <a:p>
            <a:r>
              <a:rPr lang="cs-CZ" baseline="0" dirty="0" smtClean="0"/>
              <a:t>K výšivce volím plný steh, který mi umožňuje „psát“ tučným písmem. Chci, aby nápis přitahoval pozornost. Tento nápis přece sděluje něco velmi důležitého. Dívejte se!!</a:t>
            </a:r>
          </a:p>
          <a:p>
            <a:endParaRPr lang="cs-CZ" dirty="0"/>
          </a:p>
        </p:txBody>
      </p:sp>
      <p:sp>
        <p:nvSpPr>
          <p:cNvPr id="4" name="Zástupný symbol pro číslo snímku 3"/>
          <p:cNvSpPr>
            <a:spLocks noGrp="1"/>
          </p:cNvSpPr>
          <p:nvPr>
            <p:ph type="sldNum" sz="quarter" idx="10"/>
          </p:nvPr>
        </p:nvSpPr>
        <p:spPr/>
        <p:txBody>
          <a:bodyPr/>
          <a:lstStyle/>
          <a:p>
            <a:fld id="{CB8F3E8D-E2E2-4194-8071-3E7A0758BDC8}" type="slidenum">
              <a:rPr lang="cs-CZ" smtClean="0"/>
              <a:t>54</a:t>
            </a:fld>
            <a:endParaRPr lang="cs-CZ"/>
          </a:p>
        </p:txBody>
      </p:sp>
    </p:spTree>
    <p:extLst>
      <p:ext uri="{BB962C8B-B14F-4D97-AF65-F5344CB8AC3E}">
        <p14:creationId xmlns:p14="http://schemas.microsoft.com/office/powerpoint/2010/main" val="1467815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Here</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is</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Our</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Future</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2016</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Práce autorky Zuzana Svatošové, učitelky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Vv</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reakce na benátské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Bienálle</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(2015)</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Ve své teoretické práci se dlouhodobě zabývám tématem genderu v kultuře, umění a vzdělávání. „Gender“ označuje kulturně vytvářené rozdíly mezi muži a ženami. Dílo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Here</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is</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Our</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Future</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využívá „ženské“ vyjadřovací prostředky, vyznačující se zejména svou neviditelností. Možná kolem díla projdete, aniž byste si jej všimli. Ono samo je a není artefaktem. Odkazuje k banalitě každodennosti, skrývá v sobě však tvůrčí potenciál.  Vede k dialogu, který je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spřádavým</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mechanismem naší budoucnosti. Inspirací mi byla instalace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The</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Key</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in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the</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Hand (2015) autorky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Chiharu</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Shiota</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z japonského pavilonu, vytvořená z rudé příze a na ní zavěšených klíčů a vraků lodí. Při průchodu instalací jsem se cítila, jako bych se pohybovala pod rudě zbarvenou hladinou, jež pohltila všechny naše ztracené „klíče“ a „lodě“. V díle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Here</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is</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Our</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cs-CZ" sz="12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Future</a:t>
            </a:r>
            <a:r>
              <a:rPr kumimoji="0" lang="cs-CZ"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nabízím pozitivnější obraz naší reality, přízi zpracovávám do dokonalého tvaru kulatého polštáře a vytvářím prostor pro dialog, otevřenost a vzájemné obdarovávání.</a:t>
            </a:r>
          </a:p>
          <a:p>
            <a:endParaRPr lang="cs-CZ" dirty="0"/>
          </a:p>
        </p:txBody>
      </p:sp>
      <p:sp>
        <p:nvSpPr>
          <p:cNvPr id="4" name="Zástupný symbol pro číslo snímku 3"/>
          <p:cNvSpPr>
            <a:spLocks noGrp="1"/>
          </p:cNvSpPr>
          <p:nvPr>
            <p:ph type="sldNum" sz="quarter" idx="10"/>
          </p:nvPr>
        </p:nvSpPr>
        <p:spPr/>
        <p:txBody>
          <a:bodyPr/>
          <a:lstStyle/>
          <a:p>
            <a:fld id="{C0208F3B-731C-4305-A110-1ACD79727E00}" type="slidenum">
              <a:rPr lang="cs-CZ" smtClean="0"/>
              <a:t>55</a:t>
            </a:fld>
            <a:endParaRPr lang="cs-CZ"/>
          </a:p>
        </p:txBody>
      </p:sp>
    </p:spTree>
    <p:extLst>
      <p:ext uri="{BB962C8B-B14F-4D97-AF65-F5344CB8AC3E}">
        <p14:creationId xmlns:p14="http://schemas.microsoft.com/office/powerpoint/2010/main" val="2723378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800" dirty="0" smtClean="0"/>
              <a:t> </a:t>
            </a:r>
            <a:r>
              <a:rPr lang="cs-CZ" sz="800" dirty="0" err="1" smtClean="0"/>
              <a:t>Now</a:t>
            </a:r>
            <a:r>
              <a:rPr lang="cs-CZ" sz="800" baseline="0" dirty="0" smtClean="0"/>
              <a:t> </a:t>
            </a:r>
            <a:r>
              <a:rPr lang="cs-CZ" sz="800" baseline="0" dirty="0" err="1" smtClean="0"/>
              <a:t>we</a:t>
            </a:r>
            <a:r>
              <a:rPr lang="cs-CZ" sz="800" baseline="0" dirty="0" smtClean="0"/>
              <a:t> </a:t>
            </a:r>
            <a:r>
              <a:rPr lang="cs-CZ" sz="800" baseline="0" dirty="0" err="1" smtClean="0"/>
              <a:t>would</a:t>
            </a:r>
            <a:r>
              <a:rPr lang="cs-CZ" sz="800" baseline="0" dirty="0" smtClean="0"/>
              <a:t> </a:t>
            </a:r>
            <a:r>
              <a:rPr lang="cs-CZ" sz="800" baseline="0" dirty="0" err="1" smtClean="0"/>
              <a:t>like</a:t>
            </a:r>
            <a:r>
              <a:rPr lang="cs-CZ" sz="800" baseline="0" dirty="0" smtClean="0"/>
              <a:t> to show </a:t>
            </a:r>
            <a:r>
              <a:rPr lang="cs-CZ" sz="800" baseline="0" dirty="0" err="1" smtClean="0"/>
              <a:t>you</a:t>
            </a:r>
            <a:r>
              <a:rPr lang="cs-CZ" sz="800" baseline="0" dirty="0" smtClean="0"/>
              <a:t> </a:t>
            </a:r>
            <a:r>
              <a:rPr lang="cs-CZ" sz="800" baseline="0" dirty="0" err="1" smtClean="0"/>
              <a:t>some</a:t>
            </a:r>
            <a:r>
              <a:rPr lang="cs-CZ" sz="800" baseline="0" dirty="0" smtClean="0"/>
              <a:t> </a:t>
            </a:r>
            <a:r>
              <a:rPr lang="cs-CZ" sz="800" baseline="0" dirty="0" err="1" smtClean="0"/>
              <a:t>examples</a:t>
            </a:r>
            <a:r>
              <a:rPr lang="cs-CZ" sz="800" baseline="0" dirty="0" smtClean="0"/>
              <a:t>, </a:t>
            </a:r>
            <a:r>
              <a:rPr lang="cs-CZ" sz="800" baseline="0" dirty="0" err="1" smtClean="0"/>
              <a:t>how</a:t>
            </a:r>
            <a:r>
              <a:rPr lang="cs-CZ" sz="800" baseline="0" dirty="0" smtClean="0"/>
              <a:t> </a:t>
            </a:r>
            <a:r>
              <a:rPr lang="cs-CZ" sz="800" baseline="0" dirty="0" err="1" smtClean="0"/>
              <a:t>we</a:t>
            </a:r>
            <a:r>
              <a:rPr lang="cs-CZ" sz="800" baseline="0" dirty="0" smtClean="0"/>
              <a:t> </a:t>
            </a:r>
            <a:r>
              <a:rPr lang="cs-CZ" sz="800" baseline="0" dirty="0" err="1" smtClean="0"/>
              <a:t>work</a:t>
            </a:r>
            <a:r>
              <a:rPr lang="cs-CZ" sz="800" baseline="0" dirty="0" smtClean="0"/>
              <a:t>  </a:t>
            </a:r>
            <a:r>
              <a:rPr lang="cs-CZ" sz="800" baseline="0" dirty="0" err="1" smtClean="0"/>
              <a:t>with</a:t>
            </a:r>
            <a:r>
              <a:rPr lang="cs-CZ" sz="800" baseline="0" dirty="0" smtClean="0"/>
              <a:t> gender </a:t>
            </a:r>
            <a:r>
              <a:rPr lang="cs-CZ" sz="800" baseline="0" dirty="0" err="1" smtClean="0"/>
              <a:t>issue</a:t>
            </a:r>
            <a:r>
              <a:rPr lang="cs-CZ" sz="800" baseline="0" dirty="0" smtClean="0"/>
              <a:t> by </a:t>
            </a:r>
            <a:r>
              <a:rPr lang="cs-CZ" sz="800" baseline="0" dirty="0" err="1" smtClean="0"/>
              <a:t>improving</a:t>
            </a:r>
            <a:r>
              <a:rPr lang="cs-CZ" sz="800" baseline="0" dirty="0" smtClean="0"/>
              <a:t> </a:t>
            </a:r>
            <a:r>
              <a:rPr lang="cs-CZ" sz="800" baseline="0" dirty="0" err="1" smtClean="0"/>
              <a:t>visual</a:t>
            </a:r>
            <a:r>
              <a:rPr lang="cs-CZ" sz="800" baseline="0" dirty="0" smtClean="0"/>
              <a:t> </a:t>
            </a:r>
            <a:r>
              <a:rPr lang="cs-CZ" sz="800" baseline="0" dirty="0" err="1" smtClean="0"/>
              <a:t>literacy</a:t>
            </a:r>
            <a:r>
              <a:rPr lang="cs-CZ" sz="800" baseline="0" dirty="0" smtClean="0"/>
              <a:t>. </a:t>
            </a:r>
            <a:r>
              <a:rPr lang="cs-CZ" sz="800" dirty="0" err="1" smtClean="0"/>
              <a:t>One</a:t>
            </a:r>
            <a:r>
              <a:rPr lang="cs-CZ" sz="800" dirty="0" smtClean="0"/>
              <a:t> </a:t>
            </a:r>
            <a:r>
              <a:rPr lang="cs-CZ" sz="800" dirty="0" err="1" smtClean="0"/>
              <a:t>of</a:t>
            </a:r>
            <a:r>
              <a:rPr lang="cs-CZ" sz="800" dirty="0" smtClean="0"/>
              <a:t> </a:t>
            </a:r>
            <a:r>
              <a:rPr lang="cs-CZ" sz="800" dirty="0" err="1" smtClean="0"/>
              <a:t>methods</a:t>
            </a:r>
            <a:r>
              <a:rPr lang="cs-CZ" sz="800" dirty="0" smtClean="0"/>
              <a:t> </a:t>
            </a:r>
            <a:r>
              <a:rPr lang="cs-CZ" sz="800" dirty="0" err="1" smtClean="0"/>
              <a:t>we</a:t>
            </a:r>
            <a:r>
              <a:rPr lang="cs-CZ" sz="800" dirty="0" smtClean="0"/>
              <a:t> use </a:t>
            </a:r>
            <a:r>
              <a:rPr lang="cs-CZ" sz="800" dirty="0" err="1" smtClean="0"/>
              <a:t>is</a:t>
            </a:r>
            <a:r>
              <a:rPr lang="cs-CZ" sz="800" dirty="0" smtClean="0"/>
              <a:t> </a:t>
            </a:r>
            <a:r>
              <a:rPr lang="cs-CZ" sz="800" dirty="0" err="1" smtClean="0"/>
              <a:t>crtitical</a:t>
            </a:r>
            <a:r>
              <a:rPr lang="cs-CZ" sz="800" dirty="0" smtClean="0"/>
              <a:t> </a:t>
            </a:r>
            <a:r>
              <a:rPr lang="cs-CZ" sz="800" dirty="0" err="1" smtClean="0"/>
              <a:t>analysis</a:t>
            </a:r>
            <a:r>
              <a:rPr lang="cs-CZ" sz="800" dirty="0" smtClean="0"/>
              <a:t> </a:t>
            </a:r>
            <a:r>
              <a:rPr lang="cs-CZ" sz="800" baseline="0" dirty="0" err="1" smtClean="0"/>
              <a:t>pictures</a:t>
            </a:r>
            <a:r>
              <a:rPr lang="cs-CZ" sz="800" baseline="0" dirty="0" smtClean="0"/>
              <a:t> </a:t>
            </a:r>
            <a:r>
              <a:rPr lang="cs-CZ" sz="800" dirty="0" err="1" smtClean="0"/>
              <a:t>of</a:t>
            </a:r>
            <a:r>
              <a:rPr lang="cs-CZ" sz="800" dirty="0" smtClean="0"/>
              <a:t> </a:t>
            </a:r>
            <a:r>
              <a:rPr lang="cs-CZ" sz="800" dirty="0" err="1" smtClean="0"/>
              <a:t>popular</a:t>
            </a:r>
            <a:r>
              <a:rPr lang="cs-CZ" sz="800" baseline="0" dirty="0" smtClean="0"/>
              <a:t> </a:t>
            </a:r>
            <a:r>
              <a:rPr lang="cs-CZ" sz="800" baseline="0" dirty="0" err="1" smtClean="0"/>
              <a:t>or</a:t>
            </a:r>
            <a:r>
              <a:rPr lang="cs-CZ" sz="800" baseline="0" dirty="0" smtClean="0"/>
              <a:t> </a:t>
            </a:r>
            <a:r>
              <a:rPr lang="cs-CZ" sz="800" baseline="0" dirty="0" err="1" smtClean="0"/>
              <a:t>mainstrem</a:t>
            </a:r>
            <a:r>
              <a:rPr lang="cs-CZ" sz="800" baseline="0" dirty="0" smtClean="0"/>
              <a:t> </a:t>
            </a:r>
            <a:r>
              <a:rPr lang="cs-CZ" sz="800" baseline="0" dirty="0" err="1" smtClean="0"/>
              <a:t>magazine</a:t>
            </a:r>
            <a:r>
              <a:rPr lang="cs-CZ" sz="800" baseline="0" dirty="0" smtClean="0"/>
              <a:t>. </a:t>
            </a:r>
            <a:r>
              <a:rPr lang="cs-CZ" sz="800" baseline="0" dirty="0" err="1" smtClean="0"/>
              <a:t>The</a:t>
            </a:r>
            <a:r>
              <a:rPr lang="cs-CZ" sz="800" baseline="0" dirty="0" smtClean="0"/>
              <a:t> </a:t>
            </a:r>
            <a:r>
              <a:rPr lang="cs-CZ" sz="800" baseline="0" dirty="0" err="1" smtClean="0"/>
              <a:t>main</a:t>
            </a:r>
            <a:r>
              <a:rPr lang="cs-CZ" sz="800" baseline="0" dirty="0" smtClean="0"/>
              <a:t> point </a:t>
            </a:r>
            <a:r>
              <a:rPr lang="cs-CZ" sz="800" baseline="0" dirty="0" err="1" smtClean="0"/>
              <a:t>is</a:t>
            </a:r>
            <a:r>
              <a:rPr lang="cs-CZ" sz="800" baseline="0" dirty="0" smtClean="0"/>
              <a:t> to </a:t>
            </a:r>
            <a:r>
              <a:rPr lang="cs-CZ" sz="800" baseline="0" dirty="0" err="1" smtClean="0"/>
              <a:t>understand</a:t>
            </a:r>
            <a:r>
              <a:rPr lang="cs-CZ" sz="800" baseline="0" dirty="0" smtClean="0"/>
              <a:t> </a:t>
            </a:r>
            <a:r>
              <a:rPr lang="cs-CZ" sz="800" baseline="0" dirty="0" err="1" smtClean="0"/>
              <a:t>how</a:t>
            </a:r>
            <a:r>
              <a:rPr lang="cs-CZ" sz="800" baseline="0" dirty="0" smtClean="0"/>
              <a:t> </a:t>
            </a:r>
            <a:r>
              <a:rPr lang="cs-CZ" sz="800" baseline="0" dirty="0" err="1" smtClean="0"/>
              <a:t>our</a:t>
            </a:r>
            <a:r>
              <a:rPr lang="cs-CZ" sz="800" baseline="0" dirty="0" smtClean="0"/>
              <a:t> </a:t>
            </a:r>
            <a:r>
              <a:rPr lang="cs-CZ" sz="800" baseline="0" dirty="0" err="1" smtClean="0"/>
              <a:t>values</a:t>
            </a:r>
            <a:r>
              <a:rPr lang="cs-CZ" sz="800" baseline="0" dirty="0" smtClean="0"/>
              <a:t> are </a:t>
            </a:r>
            <a:r>
              <a:rPr lang="cs-CZ" sz="800" baseline="0" dirty="0" err="1" smtClean="0"/>
              <a:t>influenced</a:t>
            </a:r>
            <a:r>
              <a:rPr lang="cs-CZ" sz="800" baseline="0" dirty="0" smtClean="0"/>
              <a:t> and </a:t>
            </a:r>
            <a:r>
              <a:rPr lang="cs-CZ" sz="800" baseline="0" dirty="0" err="1" smtClean="0"/>
              <a:t>created</a:t>
            </a:r>
            <a:r>
              <a:rPr lang="cs-CZ" sz="800" baseline="0" dirty="0" smtClean="0"/>
              <a:t>.</a:t>
            </a:r>
          </a:p>
          <a:p>
            <a:r>
              <a:rPr lang="cs-CZ" sz="800" baseline="0" dirty="0" err="1" smtClean="0"/>
              <a:t>This</a:t>
            </a:r>
            <a:r>
              <a:rPr lang="cs-CZ" sz="800" baseline="0" dirty="0" smtClean="0"/>
              <a:t> </a:t>
            </a:r>
            <a:r>
              <a:rPr lang="cs-CZ" sz="800" baseline="0" dirty="0" err="1" smtClean="0"/>
              <a:t>is</a:t>
            </a:r>
            <a:r>
              <a:rPr lang="cs-CZ" sz="800" baseline="0" dirty="0" smtClean="0"/>
              <a:t> part </a:t>
            </a:r>
            <a:r>
              <a:rPr lang="cs-CZ" sz="800" baseline="0" dirty="0" err="1" smtClean="0"/>
              <a:t>of</a:t>
            </a:r>
            <a:r>
              <a:rPr lang="cs-CZ" sz="800" baseline="0" dirty="0" smtClean="0"/>
              <a:t> </a:t>
            </a:r>
            <a:r>
              <a:rPr lang="cs-CZ" sz="800" baseline="0" dirty="0" err="1" smtClean="0"/>
              <a:t>worksheet</a:t>
            </a:r>
            <a:r>
              <a:rPr lang="cs-CZ" sz="800" baseline="0" dirty="0" smtClean="0"/>
              <a:t> </a:t>
            </a:r>
            <a:r>
              <a:rPr lang="cs-CZ" sz="800" baseline="0" dirty="0" err="1" smtClean="0"/>
              <a:t>which</a:t>
            </a:r>
            <a:r>
              <a:rPr lang="cs-CZ" sz="800" baseline="0" dirty="0" smtClean="0"/>
              <a:t> </a:t>
            </a:r>
            <a:r>
              <a:rPr lang="cs-CZ" sz="800" baseline="0" dirty="0" err="1" smtClean="0"/>
              <a:t>was</a:t>
            </a:r>
            <a:r>
              <a:rPr lang="cs-CZ" sz="800" baseline="0" dirty="0" smtClean="0"/>
              <a:t> </a:t>
            </a:r>
            <a:r>
              <a:rPr lang="cs-CZ" sz="800" baseline="0" dirty="0" err="1" smtClean="0"/>
              <a:t>created</a:t>
            </a:r>
            <a:r>
              <a:rPr lang="cs-CZ" sz="800" baseline="0" dirty="0" smtClean="0"/>
              <a:t> to </a:t>
            </a:r>
            <a:r>
              <a:rPr lang="cs-CZ" sz="800" baseline="0" dirty="0" err="1" smtClean="0"/>
              <a:t>exhibition</a:t>
            </a:r>
            <a:r>
              <a:rPr lang="cs-CZ" sz="800" baseline="0" dirty="0" smtClean="0"/>
              <a:t> Reality? Identity!....</a:t>
            </a:r>
          </a:p>
          <a:p>
            <a:endParaRPr lang="cs-CZ" sz="800" baseline="0" dirty="0" smtClean="0"/>
          </a:p>
          <a:p>
            <a:endParaRPr lang="cs-CZ" sz="800" dirty="0" smtClean="0"/>
          </a:p>
        </p:txBody>
      </p:sp>
      <p:sp>
        <p:nvSpPr>
          <p:cNvPr id="4" name="Zástupný symbol pro číslo snímku 3"/>
          <p:cNvSpPr>
            <a:spLocks noGrp="1"/>
          </p:cNvSpPr>
          <p:nvPr>
            <p:ph type="sldNum" sz="quarter" idx="10"/>
          </p:nvPr>
        </p:nvSpPr>
        <p:spPr/>
        <p:txBody>
          <a:bodyPr/>
          <a:lstStyle/>
          <a:p>
            <a:fld id="{CB8F3E8D-E2E2-4194-8071-3E7A0758BDC8}" type="slidenum">
              <a:rPr lang="cs-CZ" smtClean="0"/>
              <a:t>56</a:t>
            </a:fld>
            <a:endParaRPr lang="cs-CZ"/>
          </a:p>
        </p:txBody>
      </p:sp>
    </p:spTree>
    <p:extLst>
      <p:ext uri="{BB962C8B-B14F-4D97-AF65-F5344CB8AC3E}">
        <p14:creationId xmlns:p14="http://schemas.microsoft.com/office/powerpoint/2010/main" val="2334071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800" dirty="0" smtClean="0"/>
              <a:t>Šimon </a:t>
            </a:r>
            <a:r>
              <a:rPr lang="cs-CZ" sz="800" dirty="0" err="1" smtClean="0"/>
              <a:t>Brejcha:</a:t>
            </a:r>
            <a:r>
              <a:rPr lang="cs-CZ" sz="800" b="1" dirty="0" err="1" smtClean="0"/>
              <a:t>O</a:t>
            </a:r>
            <a:r>
              <a:rPr lang="cs-CZ" sz="800" b="1" dirty="0" smtClean="0"/>
              <a:t> </a:t>
            </a:r>
            <a:r>
              <a:rPr lang="cs-CZ" sz="800" b="1" dirty="0"/>
              <a:t>identitě</a:t>
            </a:r>
            <a:endParaRPr lang="cs-CZ" sz="800" dirty="0"/>
          </a:p>
          <a:p>
            <a:r>
              <a:rPr lang="cs-CZ" sz="800" b="1" dirty="0"/>
              <a:t> 1. moje nejlepší vlastnosti </a:t>
            </a:r>
            <a:endParaRPr lang="cs-CZ" sz="800" dirty="0"/>
          </a:p>
          <a:p>
            <a:r>
              <a:rPr lang="cs-CZ" sz="800" dirty="0"/>
              <a:t>propojení hmatu, akce a sebevnímání – performance</a:t>
            </a:r>
          </a:p>
          <a:p>
            <a:r>
              <a:rPr lang="cs-CZ" sz="800" dirty="0" smtClean="0"/>
              <a:t>Na </a:t>
            </a:r>
            <a:r>
              <a:rPr lang="cs-CZ" sz="800" dirty="0"/>
              <a:t>výstavě současné čínské fotografie „ Podivné nebe“ jsme se žáky našli fotografie, na kterých byly vytlačeny ve dřevě vyryté čínské znaky do kůže člověka. Škoda, že jsme jim nerozuměli. Na druhou stranu tento fakt žáka donutí položit si otázku, co bylo tak důležité, že byl umělec veden k tomu, že si nějaký text , byť dočasně, vytlačil do vlastního těla. Co při tom cítil? Vnímal tento text intenzivněji? Je nějaký rozdíl, když mám ve své pokožce vytlačena banální slova nebo nějaké vznosné pravdy? Je něco, co by bylo dobré, abych měl vytlačeno ve své pokožce? Je něco, co by bylo tak důležité, aby i ostatní měli možnost si to přečíst na mém vlastním těle?</a:t>
            </a:r>
          </a:p>
          <a:p>
            <a:r>
              <a:rPr lang="cs-CZ" sz="800" dirty="0"/>
              <a:t>Je rozdíl, když je to napsáno na mně nebo na </a:t>
            </a:r>
            <a:r>
              <a:rPr lang="cs-CZ" sz="800" dirty="0" smtClean="0"/>
              <a:t>papíře?</a:t>
            </a:r>
          </a:p>
          <a:p>
            <a:r>
              <a:rPr lang="cs-CZ" sz="800" dirty="0" smtClean="0"/>
              <a:t>nechť </a:t>
            </a:r>
            <a:r>
              <a:rPr lang="cs-CZ" sz="800" dirty="0"/>
              <a:t>si děti vyberou slovo, které je pro ně důležité ( motivace výběru záleží na tobě )</a:t>
            </a:r>
          </a:p>
          <a:p>
            <a:r>
              <a:rPr lang="cs-CZ" sz="800" i="1" dirty="0"/>
              <a:t>my jsme se snažili nalézt naše nejlepší vlastnosti</a:t>
            </a:r>
            <a:endParaRPr lang="cs-CZ" sz="800" dirty="0"/>
          </a:p>
          <a:p>
            <a:pPr lvl="0"/>
            <a:r>
              <a:rPr lang="cs-CZ" sz="800" dirty="0"/>
              <a:t>nechť děti vyryjí toto slovo zrcadlově převrácené do kousku lina 5 x 5 cm, každá linka nechť je 2 mm široká a alespoň 1 mm hluboká</a:t>
            </a:r>
          </a:p>
          <a:p>
            <a:pPr lvl="0"/>
            <a:r>
              <a:rPr lang="cs-CZ" sz="800" dirty="0"/>
              <a:t>nechť žáci tlačí „ své slovo“ na část svého těla, dokud se neobtiskne</a:t>
            </a:r>
          </a:p>
          <a:p>
            <a:r>
              <a:rPr lang="cs-CZ" sz="800" i="1" dirty="0"/>
              <a:t>my jsme zvolili čelo</a:t>
            </a:r>
            <a:endParaRPr lang="cs-CZ" sz="800" dirty="0"/>
          </a:p>
          <a:p>
            <a:pPr lvl="0"/>
            <a:r>
              <a:rPr lang="cs-CZ" sz="800" dirty="0"/>
              <a:t>vyfoť a věnuj fotografii tomu, o kom si myslíš, že by měl znát tvé „ slovo“</a:t>
            </a:r>
          </a:p>
          <a:p>
            <a:r>
              <a:rPr lang="cs-CZ" sz="800" i="1" dirty="0"/>
              <a:t>kdo by měl znát tvou nejlepší vlastnost</a:t>
            </a:r>
            <a:endParaRPr lang="cs-CZ" sz="800" dirty="0"/>
          </a:p>
          <a:p>
            <a:r>
              <a:rPr lang="cs-CZ" sz="600" dirty="0" smtClean="0"/>
              <a:t>Nejobtížnější </a:t>
            </a:r>
            <a:r>
              <a:rPr lang="cs-CZ" sz="600" dirty="0"/>
              <a:t>částí tohoto cvičení byla motivace. Žáci měli najít své dobré, své  nejlepší vlastnosti. To byl pro mnohé téměř neřešitelný problém. Ne proto, že by tito žáci žádné dobré vlastnosti neměli. Ale žáci si neuvěřitelně nedůvěřovali, podceňovali se, nebyli schopni odhalit vlastnosti, na které by mohli být hrdí. A našli-li je, báli se je vyslovit. / Dlužno dodat, že tato devátá třída patřila v posledních letech k těm nejlepším a žáci se opravdu neměli za co stydět. Někde se stala chyba. / Trvalo snad hodinu, než byl každý schopen pojmenovat svou dobrou vlastnost: upřímný, vtipný, ctižádostivá, milá, přátelská, svůj……Dalo to opravdu mnoho práce. Ta na dokumentaci není vidět. </a:t>
            </a:r>
          </a:p>
          <a:p>
            <a:r>
              <a:rPr lang="cs-CZ" sz="600" dirty="0"/>
              <a:t>Aby žáci nezapomněli, jací jsou, položili své rytiny na stůl a své čelo na rytiny. Bez pohybu vyčkávali, dokud se jejich dobrá vlastnost neobtiskla na jejich čelo. ( Při tomto vyčkávání s čelem na stole, nebylo snad žáka, který by nezačal mačkat klávesnici svého mobilu. Obsah zpráv, sám  o sobě, by byl jistě zajímavým uměleckým dokumentem o této třídě …..) </a:t>
            </a:r>
          </a:p>
          <a:p>
            <a:r>
              <a:rPr lang="cs-CZ" sz="600" dirty="0"/>
              <a:t>Vyučovací jednotka nebyla efektní, ale byla efektivní. Při výtvarné práci jsme se vraceli v našem povídání k výstavě (na které jsme mimochodem měnili vnímání „své identity“ a snažili se nabourat naše kulturní stereotypy tak, jak nám to nabídl doprovodný program galerie), objevovali jsme naše vlastnosti a odpovídali si na otázku, proč se bojíme projevit na veřejnosti, hledali společně způsob, jak tento „ blok“ odstranit. Zkoumali jsme „ komunikační obsah vizuálně obrazných vyjádření samostatně vytvořených a porovnávali je s vyjádřeními přejímanými“</a:t>
            </a:r>
          </a:p>
          <a:p>
            <a:endParaRPr lang="cs-CZ" dirty="0"/>
          </a:p>
        </p:txBody>
      </p:sp>
      <p:sp>
        <p:nvSpPr>
          <p:cNvPr id="4" name="Zástupný symbol pro číslo snímku 3"/>
          <p:cNvSpPr>
            <a:spLocks noGrp="1"/>
          </p:cNvSpPr>
          <p:nvPr>
            <p:ph type="sldNum" sz="quarter" idx="10"/>
          </p:nvPr>
        </p:nvSpPr>
        <p:spPr/>
        <p:txBody>
          <a:bodyPr/>
          <a:lstStyle/>
          <a:p>
            <a:fld id="{CB8F3E8D-E2E2-4194-8071-3E7A0758BDC8}" type="slidenum">
              <a:rPr lang="cs-CZ" smtClean="0"/>
              <a:t>57</a:t>
            </a:fld>
            <a:endParaRPr lang="cs-CZ"/>
          </a:p>
        </p:txBody>
      </p:sp>
    </p:spTree>
    <p:extLst>
      <p:ext uri="{BB962C8B-B14F-4D97-AF65-F5344CB8AC3E}">
        <p14:creationId xmlns:p14="http://schemas.microsoft.com/office/powerpoint/2010/main" val="1536547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ltLang="cs-CZ" dirty="0" smtClean="0"/>
              <a:t>Soubor obrazů vytvořený žákyní 9.třídy, sestavený na základě analýzy podobné výtvarné formy s hlubším ponorem go genderových kontextů obsahu všech jednotlivých obrazů. Diskuse nad tématem.</a:t>
            </a:r>
          </a:p>
          <a:p>
            <a:endParaRPr lang="cs-CZ" altLang="cs-CZ" dirty="0" smtClean="0"/>
          </a:p>
          <a:p>
            <a:r>
              <a:rPr lang="cs-CZ" altLang="cs-CZ" dirty="0" smtClean="0"/>
              <a:t>Komentář žákyně 9.ročníku ZŠ ke kolekci tří podobných děl, kterou sestavila ve své ročníkové práci na téma </a:t>
            </a:r>
            <a:r>
              <a:rPr lang="cs-CZ" altLang="cs-CZ" sz="1300" b="1" dirty="0" smtClean="0"/>
              <a:t>Pop art a reklama</a:t>
            </a:r>
            <a:endParaRPr lang="cs-CZ" altLang="cs-CZ" dirty="0" smtClean="0"/>
          </a:p>
          <a:p>
            <a:r>
              <a:rPr lang="cs-CZ" altLang="cs-CZ" dirty="0" smtClean="0"/>
              <a:t>„Na závěr bych ráda vložila tři díla od tří různých umělců, (z 60. let 20. století a současnosti), které se odkazují na jedno z nich – tím je výše zmíněný portrét </a:t>
            </a:r>
            <a:r>
              <a:rPr lang="cs-CZ" altLang="cs-CZ" b="1" dirty="0" smtClean="0"/>
              <a:t>Marylin </a:t>
            </a:r>
            <a:r>
              <a:rPr lang="cs-CZ" altLang="cs-CZ" b="1" dirty="0" err="1" smtClean="0"/>
              <a:t>Monroe</a:t>
            </a:r>
            <a:r>
              <a:rPr lang="cs-CZ" altLang="cs-CZ" b="1" dirty="0" smtClean="0"/>
              <a:t> od </a:t>
            </a:r>
            <a:r>
              <a:rPr lang="cs-CZ" altLang="cs-CZ" b="1" dirty="0" err="1" smtClean="0"/>
              <a:t>Andyho</a:t>
            </a:r>
            <a:r>
              <a:rPr lang="cs-CZ" altLang="cs-CZ" b="1" dirty="0" smtClean="0"/>
              <a:t> </a:t>
            </a:r>
            <a:r>
              <a:rPr lang="cs-CZ" altLang="cs-CZ" b="1" dirty="0" err="1" smtClean="0"/>
              <a:t>Warhola</a:t>
            </a:r>
            <a:r>
              <a:rPr lang="cs-CZ" altLang="cs-CZ" dirty="0" smtClean="0"/>
              <a:t>. Zaznamenávají tak ‚ikony‘ své doby, navazují a reagují na prvotní myšlenku </a:t>
            </a:r>
            <a:r>
              <a:rPr lang="cs-CZ" altLang="cs-CZ" dirty="0" err="1" smtClean="0"/>
              <a:t>Warhola</a:t>
            </a:r>
            <a:r>
              <a:rPr lang="cs-CZ" altLang="cs-CZ" dirty="0" smtClean="0"/>
              <a:t> a ikonou 60. let. Je úžasné, jak se umění z různých dob vzájemně propojuje a rozvíjí myšlenku díla.</a:t>
            </a:r>
          </a:p>
          <a:p>
            <a:r>
              <a:rPr lang="cs-CZ" altLang="cs-CZ" dirty="0" smtClean="0"/>
              <a:t>Marylin </a:t>
            </a:r>
            <a:r>
              <a:rPr lang="cs-CZ" altLang="cs-CZ" dirty="0" err="1" smtClean="0"/>
              <a:t>Monroe</a:t>
            </a:r>
            <a:r>
              <a:rPr lang="cs-CZ" altLang="cs-CZ" dirty="0" smtClean="0"/>
              <a:t> v podání </a:t>
            </a:r>
            <a:r>
              <a:rPr lang="cs-CZ" altLang="cs-CZ" dirty="0" err="1" smtClean="0"/>
              <a:t>Andyho</a:t>
            </a:r>
            <a:r>
              <a:rPr lang="cs-CZ" altLang="cs-CZ" dirty="0" smtClean="0"/>
              <a:t> </a:t>
            </a:r>
            <a:r>
              <a:rPr lang="cs-CZ" altLang="cs-CZ" dirty="0" err="1" smtClean="0"/>
              <a:t>Warhola</a:t>
            </a:r>
            <a:r>
              <a:rPr lang="cs-CZ" altLang="cs-CZ" dirty="0" smtClean="0"/>
              <a:t>, neustále rozbíraná v kapitolách mé práce. Andy </a:t>
            </a:r>
            <a:r>
              <a:rPr lang="cs-CZ" altLang="cs-CZ" dirty="0" err="1" smtClean="0"/>
              <a:t>Warhol</a:t>
            </a:r>
            <a:r>
              <a:rPr lang="cs-CZ" altLang="cs-CZ" dirty="0" smtClean="0"/>
              <a:t> reagoval na její smrt. Jeho sítotisky se proslavily na základě šokujících novinek, dá se říct, že ‚využil‘ její smrti ke své slávě, ale zároveň se jí tím jako sex symbolu vysmíval, tak to alespoň vnímám.</a:t>
            </a:r>
          </a:p>
          <a:p>
            <a:r>
              <a:rPr lang="cs-CZ" altLang="cs-CZ" b="1" dirty="0" smtClean="0"/>
              <a:t>David </a:t>
            </a:r>
            <a:r>
              <a:rPr lang="cs-CZ" altLang="cs-CZ" b="1" dirty="0" err="1" smtClean="0"/>
              <a:t>LaChapelle</a:t>
            </a:r>
            <a:r>
              <a:rPr lang="cs-CZ" altLang="cs-CZ" b="1" dirty="0" smtClean="0"/>
              <a:t> </a:t>
            </a:r>
            <a:r>
              <a:rPr lang="cs-CZ" altLang="cs-CZ" dirty="0" smtClean="0"/>
              <a:t>vyfotil herečku a zpěvačku </a:t>
            </a:r>
            <a:r>
              <a:rPr lang="cs-CZ" altLang="cs-CZ" b="1" dirty="0" smtClean="0"/>
              <a:t>Amandu </a:t>
            </a:r>
            <a:r>
              <a:rPr lang="cs-CZ" altLang="cs-CZ" b="1" dirty="0" err="1" smtClean="0"/>
              <a:t>Lepore</a:t>
            </a:r>
            <a:r>
              <a:rPr lang="cs-CZ" altLang="cs-CZ" dirty="0" smtClean="0"/>
              <a:t>, stejně jako Andy </a:t>
            </a:r>
            <a:r>
              <a:rPr lang="cs-CZ" altLang="cs-CZ" dirty="0" err="1" smtClean="0"/>
              <a:t>Warhol</a:t>
            </a:r>
            <a:r>
              <a:rPr lang="cs-CZ" altLang="cs-CZ" dirty="0" smtClean="0"/>
              <a:t> Marylin </a:t>
            </a:r>
            <a:r>
              <a:rPr lang="cs-CZ" altLang="cs-CZ" dirty="0" err="1" smtClean="0"/>
              <a:t>Monroe</a:t>
            </a:r>
            <a:r>
              <a:rPr lang="cs-CZ" altLang="cs-CZ" dirty="0" smtClean="0"/>
              <a:t>. Amanda je díky svému majetku a lékařské vědě žena, narodila se ale jako chlapec Armand a už ve svých jedenácti letech věděla, že se mužem necítí. Podstoupila mnoho operací k dokonalému vzhledu. David </a:t>
            </a:r>
            <a:r>
              <a:rPr lang="cs-CZ" altLang="cs-CZ" dirty="0" err="1" smtClean="0"/>
              <a:t>LaChapelle</a:t>
            </a:r>
            <a:r>
              <a:rPr lang="cs-CZ" altLang="cs-CZ" dirty="0" smtClean="0"/>
              <a:t> opět zesměšňuje sexuální symboly a subjektivnost dokonalé image. Myslím si, že chce poukázat na  to, že nezáleží, zda-</a:t>
            </a:r>
            <a:r>
              <a:rPr lang="cs-CZ" altLang="cs-CZ" dirty="0" err="1" smtClean="0"/>
              <a:t>li</a:t>
            </a:r>
            <a:r>
              <a:rPr lang="cs-CZ" altLang="cs-CZ" dirty="0" smtClean="0"/>
              <a:t>  je to muž či žena, stále je to ta samá opakující se tvář zkopírovaná podle šablony.</a:t>
            </a:r>
          </a:p>
          <a:p>
            <a:r>
              <a:rPr lang="cs-CZ" altLang="cs-CZ" dirty="0" smtClean="0"/>
              <a:t>Třetí obraz od </a:t>
            </a:r>
            <a:r>
              <a:rPr lang="cs-CZ" altLang="cs-CZ" b="1" dirty="0" err="1" smtClean="0"/>
              <a:t>Mr.Brainwashe</a:t>
            </a:r>
            <a:r>
              <a:rPr lang="cs-CZ" altLang="cs-CZ" dirty="0" smtClean="0"/>
              <a:t> taktéž poukazuje na vžité ideály, sexualitu, tentokrát je ‚Marylin‘ </a:t>
            </a:r>
            <a:r>
              <a:rPr lang="cs-CZ" altLang="cs-CZ" b="1" dirty="0" smtClean="0"/>
              <a:t>Michael Jackson</a:t>
            </a:r>
            <a:r>
              <a:rPr lang="cs-CZ" altLang="cs-CZ" dirty="0" smtClean="0"/>
              <a:t>.</a:t>
            </a:r>
          </a:p>
          <a:p>
            <a:r>
              <a:rPr lang="cs-CZ" altLang="cs-CZ" dirty="0" smtClean="0"/>
              <a:t>Ve své práci jsem se zabývala otázkou, je-li umění součástí populární kultury, jež nás všude kolem obklopuje. Ať je vizuální nebo jiné zpracování umění kritické nebo ne, myslím si, že je součástí popu. Pop média zasahuje všechny oblasti a směry. V pop </a:t>
            </a:r>
            <a:r>
              <a:rPr lang="cs-CZ" altLang="cs-CZ" dirty="0" err="1" smtClean="0"/>
              <a:t>artu</a:t>
            </a:r>
            <a:r>
              <a:rPr lang="cs-CZ" altLang="cs-CZ" dirty="0" smtClean="0"/>
              <a:t> se reklama a umění spojí v jedno. Pop je součástí dnešní  novodobé kultury.“</a:t>
            </a:r>
          </a:p>
          <a:p>
            <a:endParaRPr lang="cs-CZ" dirty="0"/>
          </a:p>
        </p:txBody>
      </p:sp>
      <p:sp>
        <p:nvSpPr>
          <p:cNvPr id="4" name="Zástupný symbol pro číslo snímku 3"/>
          <p:cNvSpPr>
            <a:spLocks noGrp="1"/>
          </p:cNvSpPr>
          <p:nvPr>
            <p:ph type="sldNum" sz="quarter" idx="10"/>
          </p:nvPr>
        </p:nvSpPr>
        <p:spPr/>
        <p:txBody>
          <a:bodyPr/>
          <a:lstStyle/>
          <a:p>
            <a:fld id="{CB8F3E8D-E2E2-4194-8071-3E7A0758BDC8}" type="slidenum">
              <a:rPr lang="cs-CZ" smtClean="0"/>
              <a:t>58</a:t>
            </a:fld>
            <a:endParaRPr lang="cs-CZ"/>
          </a:p>
        </p:txBody>
      </p:sp>
    </p:spTree>
    <p:extLst>
      <p:ext uri="{BB962C8B-B14F-4D97-AF65-F5344CB8AC3E}">
        <p14:creationId xmlns:p14="http://schemas.microsoft.com/office/powerpoint/2010/main" val="3096855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B8F3E8D-E2E2-4194-8071-3E7A0758BDC8}" type="slidenum">
              <a:rPr lang="cs-CZ" smtClean="0"/>
              <a:t>60</a:t>
            </a:fld>
            <a:endParaRPr lang="cs-CZ"/>
          </a:p>
        </p:txBody>
      </p:sp>
    </p:spTree>
    <p:extLst>
      <p:ext uri="{BB962C8B-B14F-4D97-AF65-F5344CB8AC3E}">
        <p14:creationId xmlns:p14="http://schemas.microsoft.com/office/powerpoint/2010/main" val="2900312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B8F3E8D-E2E2-4194-8071-3E7A0758BDC8}" type="slidenum">
              <a:rPr lang="cs-CZ" smtClean="0"/>
              <a:t>61</a:t>
            </a:fld>
            <a:endParaRPr lang="cs-CZ"/>
          </a:p>
        </p:txBody>
      </p:sp>
    </p:spTree>
    <p:extLst>
      <p:ext uri="{BB962C8B-B14F-4D97-AF65-F5344CB8AC3E}">
        <p14:creationId xmlns:p14="http://schemas.microsoft.com/office/powerpoint/2010/main" val="3705861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71E2F9F-CFE5-47F8-A33D-CDF3F0E31093}" type="slidenum">
              <a:rPr lang="cs-CZ" altLang="cs-CZ" smtClean="0"/>
              <a:pPr/>
              <a:t>64</a:t>
            </a:fld>
            <a:endParaRPr lang="cs-CZ" altLang="cs-CZ"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lnSpc>
                <a:spcPct val="80000"/>
              </a:lnSpc>
            </a:pPr>
            <a:r>
              <a:rPr lang="pt-BR" altLang="cs-CZ" sz="800" smtClean="0"/>
              <a:t>1. aktivita</a:t>
            </a:r>
            <a:endParaRPr lang="pt-BR" altLang="cs-CZ" sz="800" b="1" smtClean="0"/>
          </a:p>
          <a:p>
            <a:pPr eaLnBrk="1" hangingPunct="1">
              <a:lnSpc>
                <a:spcPct val="80000"/>
              </a:lnSpc>
            </a:pPr>
            <a:r>
              <a:rPr lang="pt-BR" altLang="cs-CZ" sz="800" b="1" smtClean="0"/>
              <a:t>námět</a:t>
            </a:r>
            <a:r>
              <a:rPr lang="pt-BR" altLang="cs-CZ" sz="800" smtClean="0"/>
              <a:t>: </a:t>
            </a:r>
            <a:r>
              <a:rPr lang="pt-BR" altLang="cs-CZ" sz="800" b="1" u="sng" smtClean="0"/>
              <a:t>Tělo</a:t>
            </a:r>
            <a:endParaRPr lang="pt-BR" altLang="cs-CZ" sz="800" b="1" smtClean="0"/>
          </a:p>
          <a:p>
            <a:pPr eaLnBrk="1" hangingPunct="1">
              <a:lnSpc>
                <a:spcPct val="80000"/>
              </a:lnSpc>
            </a:pPr>
            <a:r>
              <a:rPr lang="pt-BR" altLang="cs-CZ" sz="800" b="1" smtClean="0"/>
              <a:t>koncept</a:t>
            </a:r>
            <a:r>
              <a:rPr lang="pt-BR" altLang="cs-CZ" sz="800" smtClean="0"/>
              <a:t>: já, tělo,identita, fyzická hranice, tvar, uvnitř/venku, celek</a:t>
            </a:r>
            <a:endParaRPr lang="pt-BR" altLang="cs-CZ" sz="800" b="1" smtClean="0"/>
          </a:p>
          <a:p>
            <a:pPr eaLnBrk="1" hangingPunct="1">
              <a:lnSpc>
                <a:spcPct val="80000"/>
              </a:lnSpc>
            </a:pPr>
            <a:r>
              <a:rPr lang="pt-BR" altLang="cs-CZ" sz="800" b="1" smtClean="0"/>
              <a:t>motivace</a:t>
            </a:r>
            <a:r>
              <a:rPr lang="pt-BR" altLang="cs-CZ" sz="800" smtClean="0"/>
              <a:t>:Vychází z úvodního seznámení s genderovou problematikou a z vysvětlení přínosu artefiletické techniky jako nového způsobu hledání vnitřní inspirace</a:t>
            </a:r>
            <a:endParaRPr lang="pt-BR" altLang="cs-CZ" sz="800" b="1" smtClean="0"/>
          </a:p>
          <a:p>
            <a:pPr eaLnBrk="1" hangingPunct="1">
              <a:lnSpc>
                <a:spcPct val="80000"/>
              </a:lnSpc>
            </a:pPr>
            <a:r>
              <a:rPr lang="pt-BR" altLang="cs-CZ" sz="800" b="1" smtClean="0"/>
              <a:t>zadání</a:t>
            </a:r>
            <a:r>
              <a:rPr lang="pt-BR" altLang="cs-CZ" sz="800" smtClean="0"/>
              <a:t>: </a:t>
            </a:r>
          </a:p>
          <a:p>
            <a:pPr eaLnBrk="1" hangingPunct="1">
              <a:lnSpc>
                <a:spcPct val="80000"/>
              </a:lnSpc>
            </a:pPr>
            <a:r>
              <a:rPr lang="pl-PL" altLang="cs-CZ" sz="800" b="1" smtClean="0"/>
              <a:t>výtvarný problém</a:t>
            </a:r>
            <a:r>
              <a:rPr lang="pl-PL" altLang="cs-CZ" sz="800" smtClean="0"/>
              <a:t>: Malbou vyjádřit vztah k vlastnímu tělu</a:t>
            </a:r>
            <a:endParaRPr lang="pl-PL" altLang="cs-CZ" sz="800" b="1" smtClean="0"/>
          </a:p>
          <a:p>
            <a:pPr eaLnBrk="1" hangingPunct="1">
              <a:lnSpc>
                <a:spcPct val="80000"/>
              </a:lnSpc>
            </a:pPr>
            <a:r>
              <a:rPr lang="pl-PL" altLang="cs-CZ" sz="800" b="1" smtClean="0"/>
              <a:t>technika</a:t>
            </a:r>
            <a:r>
              <a:rPr lang="pl-PL" altLang="cs-CZ" sz="800" smtClean="0"/>
              <a:t>:malba temperou, karton formátu A3</a:t>
            </a:r>
            <a:endParaRPr lang="pl-PL" altLang="cs-CZ" sz="800" b="1" smtClean="0"/>
          </a:p>
          <a:p>
            <a:pPr eaLnBrk="1" hangingPunct="1">
              <a:lnSpc>
                <a:spcPct val="80000"/>
              </a:lnSpc>
            </a:pPr>
            <a:r>
              <a:rPr lang="pl-PL" altLang="cs-CZ" sz="800" b="1" smtClean="0"/>
              <a:t>přidaná hodnota</a:t>
            </a:r>
            <a:r>
              <a:rPr lang="pl-PL" altLang="cs-CZ" sz="800" smtClean="0"/>
              <a:t>:</a:t>
            </a:r>
          </a:p>
          <a:p>
            <a:pPr eaLnBrk="1" hangingPunct="1">
              <a:lnSpc>
                <a:spcPct val="80000"/>
              </a:lnSpc>
            </a:pPr>
            <a:r>
              <a:rPr lang="pl-PL" altLang="cs-CZ" sz="800" smtClean="0"/>
              <a:t>Hledání vlastního sebepojetí, introspekce, identita.</a:t>
            </a:r>
            <a:endParaRPr lang="pl-PL" altLang="cs-CZ" sz="800" b="1" smtClean="0"/>
          </a:p>
          <a:p>
            <a:pPr eaLnBrk="1" hangingPunct="1">
              <a:lnSpc>
                <a:spcPct val="80000"/>
              </a:lnSpc>
            </a:pPr>
            <a:r>
              <a:rPr lang="pl-PL" altLang="cs-CZ" sz="800" b="1" smtClean="0"/>
              <a:t>výtvarná kultura</a:t>
            </a:r>
            <a:r>
              <a:rPr lang="pl-PL" altLang="cs-CZ" sz="800" smtClean="0"/>
              <a:t>: </a:t>
            </a:r>
          </a:p>
          <a:p>
            <a:pPr eaLnBrk="1" hangingPunct="1">
              <a:lnSpc>
                <a:spcPct val="80000"/>
              </a:lnSpc>
            </a:pPr>
            <a:r>
              <a:rPr lang="pl-PL" altLang="cs-CZ" sz="800" smtClean="0"/>
              <a:t>Gender v umění a vlna feminismu</a:t>
            </a:r>
          </a:p>
          <a:p>
            <a:pPr eaLnBrk="1" hangingPunct="1">
              <a:lnSpc>
                <a:spcPct val="80000"/>
              </a:lnSpc>
            </a:pPr>
            <a:r>
              <a:rPr lang="pl-PL" altLang="cs-CZ" sz="800" smtClean="0"/>
              <a:t>Dílo Lenky Klodové, Veroniky Bromové a dalších </a:t>
            </a:r>
            <a:endParaRPr lang="pl-PL" altLang="cs-CZ" sz="800" b="1" smtClean="0"/>
          </a:p>
          <a:p>
            <a:pPr eaLnBrk="1" hangingPunct="1">
              <a:lnSpc>
                <a:spcPct val="80000"/>
              </a:lnSpc>
            </a:pPr>
            <a:r>
              <a:rPr lang="pl-PL" altLang="cs-CZ" sz="800" b="1" smtClean="0"/>
              <a:t>jiné kontexty (socio-kulturní, historický, vědecký, filozofický, umělecký kontext):</a:t>
            </a:r>
            <a:endParaRPr lang="pl-PL" altLang="cs-CZ" sz="800" smtClean="0"/>
          </a:p>
          <a:p>
            <a:pPr eaLnBrk="1" hangingPunct="1">
              <a:lnSpc>
                <a:spcPct val="80000"/>
              </a:lnSpc>
            </a:pPr>
            <a:r>
              <a:rPr lang="pl-PL" altLang="cs-CZ" sz="800" smtClean="0"/>
              <a:t>Biologie-systém pohlavního ústrojí člověka. Pohlavní odlišnosti(hledání fáze, kdy se embrio začne přetvářet v muže/ženu,...)Fyzické odlišnosti…</a:t>
            </a:r>
          </a:p>
          <a:p>
            <a:pPr eaLnBrk="1" hangingPunct="1">
              <a:lnSpc>
                <a:spcPct val="80000"/>
              </a:lnSpc>
            </a:pPr>
            <a:r>
              <a:rPr lang="pl-PL" altLang="cs-CZ" sz="800" smtClean="0"/>
              <a:t>Sociologický pohled na vnímání rolí muže a ženy</a:t>
            </a:r>
            <a:endParaRPr lang="pl-PL" altLang="cs-CZ" sz="800" b="1" smtClean="0"/>
          </a:p>
          <a:p>
            <a:pPr eaLnBrk="1" hangingPunct="1">
              <a:lnSpc>
                <a:spcPct val="80000"/>
              </a:lnSpc>
            </a:pPr>
            <a:r>
              <a:rPr lang="pl-PL" altLang="cs-CZ" sz="800" b="1" smtClean="0"/>
              <a:t>cíl osobnostně-sociální</a:t>
            </a:r>
            <a:r>
              <a:rPr lang="pl-PL" altLang="cs-CZ" sz="800" smtClean="0"/>
              <a:t>:</a:t>
            </a:r>
          </a:p>
          <a:p>
            <a:pPr eaLnBrk="1" hangingPunct="1">
              <a:lnSpc>
                <a:spcPct val="80000"/>
              </a:lnSpc>
            </a:pPr>
            <a:r>
              <a:rPr lang="pl-PL" altLang="cs-CZ" sz="800" smtClean="0"/>
              <a:t>Hledání vlastního pojetí identity, hledání spojitostí mezi psychikou a tělem, Vhled a pochopení odlišných identit</a:t>
            </a:r>
            <a:endParaRPr lang="pl-PL" altLang="cs-CZ" sz="800" b="1" smtClean="0"/>
          </a:p>
          <a:p>
            <a:pPr eaLnBrk="1" hangingPunct="1">
              <a:lnSpc>
                <a:spcPct val="80000"/>
              </a:lnSpc>
            </a:pPr>
            <a:r>
              <a:rPr lang="pl-PL" altLang="cs-CZ" sz="800" b="1" smtClean="0"/>
              <a:t>cíl vzdělávací</a:t>
            </a:r>
            <a:r>
              <a:rPr lang="pl-PL" altLang="cs-CZ" sz="800" smtClean="0"/>
              <a:t>:</a:t>
            </a:r>
          </a:p>
          <a:p>
            <a:pPr eaLnBrk="1" hangingPunct="1">
              <a:lnSpc>
                <a:spcPct val="80000"/>
              </a:lnSpc>
            </a:pPr>
            <a:r>
              <a:rPr lang="pl-PL" altLang="cs-CZ" sz="800" smtClean="0"/>
              <a:t>Student dokáže využít obrazného vyjádření k zaznamenání vlastních prožitků a názorů. Využívá k tomu adekvátní prostředky a usiluje o osobitý výraz konečného díla. Student dokáže reflektovat svoje prožitky a tyto reflexe dokáže sdělit ostatním. Zároveň je motivován k pochopení odlišných stanovisek a názorů a je schopen o nich diskutovat.</a:t>
            </a:r>
            <a:endParaRPr lang="en-US" altLang="cs-CZ" sz="800" b="1" smtClean="0"/>
          </a:p>
          <a:p>
            <a:pPr eaLnBrk="1" hangingPunct="1">
              <a:lnSpc>
                <a:spcPct val="80000"/>
              </a:lnSpc>
            </a:pPr>
            <a:r>
              <a:rPr lang="en-US" altLang="cs-CZ" sz="800" b="1" smtClean="0"/>
              <a:t>výstupy RVP</a:t>
            </a:r>
            <a:r>
              <a:rPr lang="en-US" altLang="cs-CZ" sz="800" smtClean="0"/>
              <a:t>:</a:t>
            </a:r>
          </a:p>
          <a:p>
            <a:pPr eaLnBrk="1" hangingPunct="1">
              <a:lnSpc>
                <a:spcPct val="80000"/>
              </a:lnSpc>
            </a:pPr>
            <a:r>
              <a:rPr lang="en-US" altLang="cs-CZ" sz="800" smtClean="0"/>
              <a:t>Student:</a:t>
            </a:r>
          </a:p>
          <a:p>
            <a:pPr eaLnBrk="1" hangingPunct="1">
              <a:lnSpc>
                <a:spcPct val="80000"/>
              </a:lnSpc>
            </a:pPr>
            <a:r>
              <a:rPr lang="en-US" altLang="cs-CZ" sz="800" smtClean="0"/>
              <a:t>uplatňuje co nejširší škálu u prvků vizuálně obrazných vyjádření pro vyjádření vlastních zkušeností a pro získání osobitého výsledku</a:t>
            </a:r>
          </a:p>
          <a:p>
            <a:pPr eaLnBrk="1" hangingPunct="1">
              <a:lnSpc>
                <a:spcPct val="80000"/>
              </a:lnSpc>
            </a:pPr>
            <a:r>
              <a:rPr lang="en-US" altLang="cs-CZ" sz="800" smtClean="0"/>
              <a:t>interpretuje vlastní vizuálně obrazné vyjádření a porovnává odlišné přístupy tvorby a dokáže o nich diskutovat</a:t>
            </a:r>
            <a:endParaRPr lang="en-US" altLang="cs-CZ" sz="800" b="1" smtClean="0"/>
          </a:p>
          <a:p>
            <a:pPr eaLnBrk="1" hangingPunct="1">
              <a:lnSpc>
                <a:spcPct val="80000"/>
              </a:lnSpc>
            </a:pPr>
            <a:r>
              <a:rPr lang="en-US" altLang="cs-CZ" sz="800" b="1" smtClean="0"/>
              <a:t>mezipředmětové vazby:</a:t>
            </a:r>
            <a:endParaRPr lang="en-US" altLang="cs-CZ" sz="800" smtClean="0"/>
          </a:p>
          <a:p>
            <a:pPr eaLnBrk="1" hangingPunct="1">
              <a:lnSpc>
                <a:spcPct val="80000"/>
              </a:lnSpc>
            </a:pPr>
            <a:r>
              <a:rPr lang="en-US" altLang="cs-CZ" sz="800" smtClean="0"/>
              <a:t>Biologie, Občanská nauka(Filozofie, Sociologie, Psychologie),Dějepis</a:t>
            </a:r>
          </a:p>
          <a:p>
            <a:pPr eaLnBrk="1" hangingPunct="1">
              <a:lnSpc>
                <a:spcPct val="80000"/>
              </a:lnSpc>
            </a:pPr>
            <a:r>
              <a:rPr lang="en-US" altLang="cs-CZ" sz="800" smtClean="0"/>
              <a:t>Figurální kreslení,</a:t>
            </a:r>
            <a:endParaRPr lang="cs-CZ" altLang="cs-CZ" sz="800" smtClean="0"/>
          </a:p>
          <a:p>
            <a:pPr eaLnBrk="1" hangingPunct="1">
              <a:lnSpc>
                <a:spcPct val="80000"/>
              </a:lnSpc>
            </a:pPr>
            <a:endParaRPr lang="cs-CZ" altLang="cs-CZ" sz="800" smtClean="0"/>
          </a:p>
          <a:p>
            <a:pPr eaLnBrk="1" hangingPunct="1">
              <a:lnSpc>
                <a:spcPct val="80000"/>
              </a:lnSpc>
            </a:pPr>
            <a:r>
              <a:rPr lang="cs-CZ" altLang="cs-CZ" sz="800" smtClean="0"/>
              <a:t>Obrázky jsou ztaženy z internetové databáze fotogragií na vyhledávači Google a mají dokreslovat různost znázorňění vnitřního těla</a:t>
            </a:r>
          </a:p>
        </p:txBody>
      </p:sp>
    </p:spTree>
    <p:extLst>
      <p:ext uri="{BB962C8B-B14F-4D97-AF65-F5344CB8AC3E}">
        <p14:creationId xmlns:p14="http://schemas.microsoft.com/office/powerpoint/2010/main" val="4154430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4A98E2-CD99-4E8C-B087-F6743EE397AF}" type="slidenum">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lnSpc>
                <a:spcPct val="80000"/>
              </a:lnSpc>
            </a:pPr>
            <a:r>
              <a:rPr lang="pt-BR" altLang="cs-CZ" sz="800" dirty="0" smtClean="0"/>
              <a:t>Řízená imaginace: </a:t>
            </a:r>
            <a:endParaRPr lang="pt-BR" altLang="cs-CZ" sz="800" i="1" dirty="0" smtClean="0"/>
          </a:p>
          <a:p>
            <a:pPr eaLnBrk="1" hangingPunct="1">
              <a:lnSpc>
                <a:spcPct val="80000"/>
              </a:lnSpc>
            </a:pPr>
            <a:r>
              <a:rPr lang="pt-BR" altLang="cs-CZ" sz="800" i="1" dirty="0" smtClean="0"/>
              <a:t>Sedněte si do pohodlné pozice, několikrát se zhluboka nadechněte, zavřete oči, zklidněte své myšlenky, myslete jen na svůj dech, jak proudí celým vaším tělem…</a:t>
            </a:r>
          </a:p>
          <a:p>
            <a:pPr eaLnBrk="1" hangingPunct="1">
              <a:lnSpc>
                <a:spcPct val="80000"/>
              </a:lnSpc>
            </a:pPr>
            <a:r>
              <a:rPr lang="pt-BR" altLang="cs-CZ" sz="800" i="1" dirty="0" smtClean="0"/>
              <a:t>Představte si samy sebe jak sedíte tady ve třídě. </a:t>
            </a:r>
            <a:r>
              <a:rPr lang="pl-PL" altLang="cs-CZ" sz="800" i="1" dirty="0" smtClean="0"/>
              <a:t>Vidíte samy sebe z cizího pohledu, který je na vás směřován od okna. Oknem proudí do místnosti paprsek světla a směřuje přímo na Vás. Cítíte, jak Vás hřeje na čele. Paprsek prochází Vaší čelní kostí a náhle ozáří Váš mozek. Můžete si jej prohlednout. Pozorovat jak pracuje. Prohlédněte si jej ze všech stran. Zjistěte jak se mu daří, jak se  cítí, jestli je ve vašem těle spokojen…</a:t>
            </a:r>
          </a:p>
          <a:p>
            <a:pPr eaLnBrk="1" hangingPunct="1">
              <a:lnSpc>
                <a:spcPct val="80000"/>
              </a:lnSpc>
            </a:pPr>
            <a:r>
              <a:rPr lang="pl-PL" altLang="cs-CZ" sz="800" i="1" dirty="0" smtClean="0"/>
              <a:t>Podívejte se také na své oči, jak jsou usazeny v lebce….</a:t>
            </a:r>
          </a:p>
          <a:p>
            <a:pPr eaLnBrk="1" hangingPunct="1">
              <a:lnSpc>
                <a:spcPct val="80000"/>
              </a:lnSpc>
            </a:pPr>
            <a:r>
              <a:rPr lang="pl-PL" altLang="cs-CZ" sz="800" i="1" dirty="0" smtClean="0"/>
              <a:t>V hlavě jsou umístěny také důležité dutiny jako jsou ústa a nos. Ještě jednou si uvědomte, jak Vámi proudí s nádechem a výdechem chladivý nebo již ohřátý vzduch. Ten vzduch nás vede krkem dále, hlouběji do těla. Právě jsme svým světlem ozářili plíce. Můžeme sledovat jak rozvírají a zavírají. Opět zkuste zjistit, jak se vaše plíce cítí. Jak se jim daří.</a:t>
            </a:r>
          </a:p>
          <a:p>
            <a:pPr eaLnBrk="1" hangingPunct="1">
              <a:lnSpc>
                <a:spcPct val="80000"/>
              </a:lnSpc>
            </a:pPr>
            <a:r>
              <a:rPr lang="pl-PL" altLang="cs-CZ" sz="800" i="1" dirty="0" smtClean="0"/>
              <a:t>Skrze dech a kyslík se dostáváme s naším paprskem do krve. A najednou se ocitáme v řečišti krve, které nás zavede na divokou projížďku po celém těle. Nechte se unášet proudem a sledujte, co kolem sebe vidíte .Zastavte se ve svých důležitých orgánecha končetinách. Zeptejte se jich jak se jim daří, prohlédněte si je  a pokračujte dál.</a:t>
            </a:r>
          </a:p>
          <a:p>
            <a:pPr eaLnBrk="1" hangingPunct="1">
              <a:lnSpc>
                <a:spcPct val="80000"/>
              </a:lnSpc>
            </a:pPr>
            <a:r>
              <a:rPr lang="pl-PL" altLang="cs-CZ" sz="800" i="1" dirty="0" smtClean="0"/>
              <a:t>Můžete navštívit ledviny, játra, žaludek, brzlík ,střeva, močový měchýř, dělohu….</a:t>
            </a:r>
            <a:endParaRPr lang="fr-FR" altLang="cs-CZ" sz="800" i="1" dirty="0" smtClean="0"/>
          </a:p>
          <a:p>
            <a:pPr eaLnBrk="1" hangingPunct="1">
              <a:lnSpc>
                <a:spcPct val="80000"/>
              </a:lnSpc>
            </a:pPr>
            <a:r>
              <a:rPr lang="fr-FR" altLang="cs-CZ" sz="800" i="1" dirty="0" smtClean="0"/>
              <a:t>Pokuste se je pohladit, dotknout se jich. Pamatujte si jakou mají barvu, tvar…</a:t>
            </a:r>
          </a:p>
          <a:p>
            <a:pPr eaLnBrk="1" hangingPunct="1">
              <a:lnSpc>
                <a:spcPct val="80000"/>
              </a:lnSpc>
            </a:pPr>
            <a:r>
              <a:rPr lang="fr-FR" altLang="cs-CZ" sz="800" i="1" dirty="0" smtClean="0"/>
              <a:t>Naší vnitřní pouť zakončíme právě v děloze. Naposled si ji prohlédněte a uvědomte si, co pro vás právě tento orgán znamená…</a:t>
            </a:r>
          </a:p>
          <a:p>
            <a:pPr eaLnBrk="1" hangingPunct="1">
              <a:lnSpc>
                <a:spcPct val="80000"/>
              </a:lnSpc>
            </a:pPr>
            <a:r>
              <a:rPr lang="fr-FR" altLang="cs-CZ" sz="800" i="1" dirty="0" smtClean="0"/>
              <a:t>Zde se u vás třeba někdy usídlí nový člověk…Zkuste se do něj vcítit. Jak mu zde bude…jak se budete vzájemně dotýkat….</a:t>
            </a:r>
          </a:p>
          <a:p>
            <a:pPr eaLnBrk="1" hangingPunct="1">
              <a:lnSpc>
                <a:spcPct val="80000"/>
              </a:lnSpc>
            </a:pPr>
            <a:r>
              <a:rPr lang="fr-FR" altLang="cs-CZ" sz="800" i="1" dirty="0" smtClean="0"/>
              <a:t>Pomalu se vydáme na cestu ven z těla. </a:t>
            </a:r>
            <a:r>
              <a:rPr lang="pl-PL" altLang="cs-CZ" sz="800" i="1" dirty="0" smtClean="0"/>
              <a:t>Bude to takový malý porod. </a:t>
            </a:r>
            <a:r>
              <a:rPr lang="en-US" altLang="cs-CZ" sz="800" i="1" dirty="0" smtClean="0"/>
              <a:t>Ale </a:t>
            </a:r>
            <a:r>
              <a:rPr lang="en-US" altLang="cs-CZ" sz="800" i="1" dirty="0" err="1" smtClean="0"/>
              <a:t>nebojte</a:t>
            </a:r>
            <a:r>
              <a:rPr lang="en-US" altLang="cs-CZ" sz="800" i="1" dirty="0" smtClean="0"/>
              <a:t> se. </a:t>
            </a:r>
            <a:r>
              <a:rPr lang="en-US" altLang="cs-CZ" sz="800" i="1" dirty="0" err="1" smtClean="0"/>
              <a:t>Jde</a:t>
            </a:r>
            <a:r>
              <a:rPr lang="en-US" altLang="cs-CZ" sz="800" i="1" dirty="0" smtClean="0"/>
              <a:t> </a:t>
            </a:r>
            <a:r>
              <a:rPr lang="en-US" altLang="cs-CZ" sz="800" i="1" dirty="0" err="1" smtClean="0"/>
              <a:t>jen</a:t>
            </a:r>
            <a:r>
              <a:rPr lang="en-US" altLang="cs-CZ" sz="800" i="1" dirty="0" smtClean="0"/>
              <a:t> o </a:t>
            </a:r>
            <a:r>
              <a:rPr lang="en-US" altLang="cs-CZ" sz="800" i="1" dirty="0" err="1" smtClean="0"/>
              <a:t>pouhý</a:t>
            </a:r>
            <a:r>
              <a:rPr lang="en-US" altLang="cs-CZ" sz="800" i="1" dirty="0" smtClean="0"/>
              <a:t> </a:t>
            </a:r>
            <a:r>
              <a:rPr lang="en-US" altLang="cs-CZ" sz="800" i="1" dirty="0" err="1" smtClean="0"/>
              <a:t>paprsek</a:t>
            </a:r>
            <a:r>
              <a:rPr lang="en-US" altLang="cs-CZ" sz="800" i="1" dirty="0" smtClean="0"/>
              <a:t> </a:t>
            </a:r>
            <a:r>
              <a:rPr lang="en-US" altLang="cs-CZ" sz="800" i="1" dirty="0" err="1" smtClean="0"/>
              <a:t>světla</a:t>
            </a:r>
            <a:r>
              <a:rPr lang="en-US" altLang="cs-CZ" sz="800" i="1" dirty="0" smtClean="0"/>
              <a:t>…</a:t>
            </a:r>
          </a:p>
          <a:p>
            <a:pPr eaLnBrk="1" hangingPunct="1">
              <a:lnSpc>
                <a:spcPct val="80000"/>
              </a:lnSpc>
            </a:pPr>
            <a:r>
              <a:rPr lang="en-US" altLang="cs-CZ" sz="800" i="1" dirty="0" err="1" smtClean="0"/>
              <a:t>Když</a:t>
            </a:r>
            <a:r>
              <a:rPr lang="en-US" altLang="cs-CZ" sz="800" i="1" dirty="0" smtClean="0"/>
              <a:t> </a:t>
            </a:r>
            <a:r>
              <a:rPr lang="en-US" altLang="cs-CZ" sz="800" i="1" dirty="0" err="1" smtClean="0"/>
              <a:t>jsme</a:t>
            </a:r>
            <a:r>
              <a:rPr lang="en-US" altLang="cs-CZ" sz="800" i="1" dirty="0" smtClean="0"/>
              <a:t> se </a:t>
            </a:r>
            <a:r>
              <a:rPr lang="en-US" altLang="cs-CZ" sz="800" i="1" dirty="0" err="1" smtClean="0"/>
              <a:t>dostaly</a:t>
            </a:r>
            <a:r>
              <a:rPr lang="en-US" altLang="cs-CZ" sz="800" i="1" dirty="0" smtClean="0"/>
              <a:t> </a:t>
            </a:r>
            <a:r>
              <a:rPr lang="en-US" altLang="cs-CZ" sz="800" i="1" dirty="0" err="1" smtClean="0"/>
              <a:t>šťastně</a:t>
            </a:r>
            <a:r>
              <a:rPr lang="en-US" altLang="cs-CZ" sz="800" i="1" dirty="0" smtClean="0"/>
              <a:t> </a:t>
            </a:r>
            <a:r>
              <a:rPr lang="en-US" altLang="cs-CZ" sz="800" i="1" dirty="0" err="1" smtClean="0"/>
              <a:t>ven</a:t>
            </a:r>
            <a:r>
              <a:rPr lang="en-US" altLang="cs-CZ" sz="800" i="1" dirty="0" smtClean="0"/>
              <a:t>, </a:t>
            </a:r>
            <a:r>
              <a:rPr lang="en-US" altLang="cs-CZ" sz="800" i="1" dirty="0" err="1" smtClean="0"/>
              <a:t>prohlédneme</a:t>
            </a:r>
            <a:r>
              <a:rPr lang="en-US" altLang="cs-CZ" sz="800" i="1" dirty="0" smtClean="0"/>
              <a:t> </a:t>
            </a:r>
            <a:r>
              <a:rPr lang="en-US" altLang="cs-CZ" sz="800" i="1" dirty="0" err="1" smtClean="0"/>
              <a:t>si</a:t>
            </a:r>
            <a:r>
              <a:rPr lang="en-US" altLang="cs-CZ" sz="800" i="1" dirty="0" smtClean="0"/>
              <a:t> </a:t>
            </a:r>
            <a:r>
              <a:rPr lang="en-US" altLang="cs-CZ" sz="800" i="1" dirty="0" err="1" smtClean="0"/>
              <a:t>i</a:t>
            </a:r>
            <a:r>
              <a:rPr lang="en-US" altLang="cs-CZ" sz="800" i="1" dirty="0" smtClean="0"/>
              <a:t> </a:t>
            </a:r>
            <a:r>
              <a:rPr lang="en-US" altLang="cs-CZ" sz="800" i="1" dirty="0" err="1" smtClean="0"/>
              <a:t>své</a:t>
            </a:r>
            <a:r>
              <a:rPr lang="en-US" altLang="cs-CZ" sz="800" i="1" dirty="0" smtClean="0"/>
              <a:t> </a:t>
            </a:r>
            <a:r>
              <a:rPr lang="en-US" altLang="cs-CZ" sz="800" i="1" dirty="0" err="1" smtClean="0"/>
              <a:t>tělo</a:t>
            </a:r>
            <a:r>
              <a:rPr lang="en-US" altLang="cs-CZ" sz="800" i="1" dirty="0" smtClean="0"/>
              <a:t> z </a:t>
            </a:r>
            <a:r>
              <a:rPr lang="en-US" altLang="cs-CZ" sz="800" i="1" dirty="0" err="1" smtClean="0"/>
              <a:t>venku</a:t>
            </a:r>
            <a:r>
              <a:rPr lang="en-US" altLang="cs-CZ" sz="800" i="1" dirty="0" smtClean="0"/>
              <a:t>.</a:t>
            </a:r>
          </a:p>
          <a:p>
            <a:pPr eaLnBrk="1" hangingPunct="1">
              <a:lnSpc>
                <a:spcPct val="80000"/>
              </a:lnSpc>
            </a:pPr>
            <a:r>
              <a:rPr lang="en-US" altLang="cs-CZ" sz="800" i="1" dirty="0" err="1" smtClean="0"/>
              <a:t>Začneme</a:t>
            </a:r>
            <a:r>
              <a:rPr lang="en-US" altLang="cs-CZ" sz="800" i="1" dirty="0" smtClean="0"/>
              <a:t> u </a:t>
            </a:r>
            <a:r>
              <a:rPr lang="en-US" altLang="cs-CZ" sz="800" i="1" dirty="0" err="1" smtClean="0"/>
              <a:t>konečků</a:t>
            </a:r>
            <a:r>
              <a:rPr lang="en-US" altLang="cs-CZ" sz="800" i="1" dirty="0" smtClean="0"/>
              <a:t> </a:t>
            </a:r>
            <a:r>
              <a:rPr lang="en-US" altLang="cs-CZ" sz="800" i="1" dirty="0" err="1" smtClean="0"/>
              <a:t>prstů</a:t>
            </a:r>
            <a:r>
              <a:rPr lang="en-US" altLang="cs-CZ" sz="800" i="1" dirty="0" smtClean="0"/>
              <a:t> </a:t>
            </a:r>
            <a:r>
              <a:rPr lang="en-US" altLang="cs-CZ" sz="800" i="1" dirty="0" err="1" smtClean="0"/>
              <a:t>na</a:t>
            </a:r>
            <a:r>
              <a:rPr lang="en-US" altLang="cs-CZ" sz="800" i="1" dirty="0" smtClean="0"/>
              <a:t> </a:t>
            </a:r>
            <a:r>
              <a:rPr lang="en-US" altLang="cs-CZ" sz="800" i="1" dirty="0" err="1" smtClean="0"/>
              <a:t>nohách</a:t>
            </a:r>
            <a:r>
              <a:rPr lang="en-US" altLang="cs-CZ" sz="800" i="1" dirty="0" smtClean="0"/>
              <a:t> a </a:t>
            </a:r>
            <a:r>
              <a:rPr lang="en-US" altLang="cs-CZ" sz="800" i="1" dirty="0" err="1" smtClean="0"/>
              <a:t>půjdeme</a:t>
            </a:r>
            <a:r>
              <a:rPr lang="en-US" altLang="cs-CZ" sz="800" i="1" dirty="0" smtClean="0"/>
              <a:t> </a:t>
            </a:r>
            <a:r>
              <a:rPr lang="en-US" altLang="cs-CZ" sz="800" i="1" dirty="0" err="1" smtClean="0"/>
              <a:t>pomalu</a:t>
            </a:r>
            <a:r>
              <a:rPr lang="en-US" altLang="cs-CZ" sz="800" i="1" dirty="0" smtClean="0"/>
              <a:t> </a:t>
            </a:r>
            <a:r>
              <a:rPr lang="en-US" altLang="cs-CZ" sz="800" i="1" dirty="0" err="1" smtClean="0"/>
              <a:t>nahoru</a:t>
            </a:r>
            <a:r>
              <a:rPr lang="en-US" altLang="cs-CZ" sz="800" i="1" dirty="0" smtClean="0"/>
              <a:t> a </a:t>
            </a:r>
            <a:r>
              <a:rPr lang="en-US" altLang="cs-CZ" sz="800" i="1" dirty="0" err="1" smtClean="0"/>
              <a:t>skončíme</a:t>
            </a:r>
            <a:r>
              <a:rPr lang="en-US" altLang="cs-CZ" sz="800" i="1" dirty="0" smtClean="0"/>
              <a:t> </a:t>
            </a:r>
            <a:r>
              <a:rPr lang="en-US" altLang="cs-CZ" sz="800" i="1" dirty="0" err="1" smtClean="0"/>
              <a:t>na</a:t>
            </a:r>
            <a:r>
              <a:rPr lang="en-US" altLang="cs-CZ" sz="800" i="1" dirty="0" smtClean="0"/>
              <a:t> </a:t>
            </a:r>
            <a:r>
              <a:rPr lang="en-US" altLang="cs-CZ" sz="800" i="1" dirty="0" err="1" smtClean="0"/>
              <a:t>čele</a:t>
            </a:r>
            <a:r>
              <a:rPr lang="en-US" altLang="cs-CZ" sz="800" i="1" dirty="0" smtClean="0"/>
              <a:t>. (</a:t>
            </a:r>
            <a:r>
              <a:rPr lang="en-US" altLang="cs-CZ" sz="800" i="1" dirty="0" err="1" smtClean="0"/>
              <a:t>Postupně</a:t>
            </a:r>
            <a:r>
              <a:rPr lang="en-US" altLang="cs-CZ" sz="800" i="1" dirty="0" smtClean="0"/>
              <a:t> </a:t>
            </a:r>
            <a:r>
              <a:rPr lang="en-US" altLang="cs-CZ" sz="800" i="1" dirty="0" err="1" smtClean="0"/>
              <a:t>vyjmenováváme</a:t>
            </a:r>
            <a:r>
              <a:rPr lang="en-US" altLang="cs-CZ" sz="800" i="1" dirty="0" smtClean="0"/>
              <a:t> </a:t>
            </a:r>
            <a:r>
              <a:rPr lang="en-US" altLang="cs-CZ" sz="800" i="1" dirty="0" err="1" smtClean="0"/>
              <a:t>všechny</a:t>
            </a:r>
            <a:r>
              <a:rPr lang="en-US" altLang="cs-CZ" sz="800" i="1" dirty="0" smtClean="0"/>
              <a:t> </a:t>
            </a:r>
            <a:r>
              <a:rPr lang="en-US" altLang="cs-CZ" sz="800" i="1" dirty="0" err="1" smtClean="0"/>
              <a:t>části</a:t>
            </a:r>
            <a:r>
              <a:rPr lang="en-US" altLang="cs-CZ" sz="800" i="1" dirty="0" smtClean="0"/>
              <a:t> </a:t>
            </a:r>
            <a:r>
              <a:rPr lang="en-US" altLang="cs-CZ" sz="800" i="1" dirty="0" err="1" smtClean="0"/>
              <a:t>těla</a:t>
            </a:r>
            <a:r>
              <a:rPr lang="en-US" altLang="cs-CZ" sz="800" i="1" dirty="0" smtClean="0"/>
              <a:t>)</a:t>
            </a:r>
          </a:p>
          <a:p>
            <a:pPr eaLnBrk="1" hangingPunct="1">
              <a:lnSpc>
                <a:spcPct val="80000"/>
              </a:lnSpc>
            </a:pPr>
            <a:r>
              <a:rPr lang="en-US" altLang="cs-CZ" sz="800" i="1" dirty="0" err="1" smtClean="0"/>
              <a:t>Ještě</a:t>
            </a:r>
            <a:r>
              <a:rPr lang="en-US" altLang="cs-CZ" sz="800" i="1" dirty="0" smtClean="0"/>
              <a:t> </a:t>
            </a:r>
            <a:r>
              <a:rPr lang="en-US" altLang="cs-CZ" sz="800" i="1" dirty="0" err="1" smtClean="0"/>
              <a:t>jednou</a:t>
            </a:r>
            <a:r>
              <a:rPr lang="en-US" altLang="cs-CZ" sz="800" i="1" dirty="0" smtClean="0"/>
              <a:t> ale v </a:t>
            </a:r>
            <a:r>
              <a:rPr lang="en-US" altLang="cs-CZ" sz="800" i="1" dirty="0" err="1" smtClean="0"/>
              <a:t>rychlosti</a:t>
            </a:r>
            <a:r>
              <a:rPr lang="en-US" altLang="cs-CZ" sz="800" i="1" dirty="0" smtClean="0"/>
              <a:t> </a:t>
            </a:r>
            <a:r>
              <a:rPr lang="en-US" altLang="cs-CZ" sz="800" i="1" dirty="0" err="1" smtClean="0"/>
              <a:t>si</a:t>
            </a:r>
            <a:r>
              <a:rPr lang="en-US" altLang="cs-CZ" sz="800" i="1" dirty="0" smtClean="0"/>
              <a:t> </a:t>
            </a:r>
            <a:r>
              <a:rPr lang="en-US" altLang="cs-CZ" sz="800" i="1" dirty="0" err="1" smtClean="0"/>
              <a:t>prohlédneme</a:t>
            </a:r>
            <a:r>
              <a:rPr lang="en-US" altLang="cs-CZ" sz="800" i="1" dirty="0" smtClean="0"/>
              <a:t> </a:t>
            </a:r>
            <a:r>
              <a:rPr lang="en-US" altLang="cs-CZ" sz="800" i="1" dirty="0" err="1" smtClean="0"/>
              <a:t>celé</a:t>
            </a:r>
            <a:r>
              <a:rPr lang="en-US" altLang="cs-CZ" sz="800" i="1" dirty="0" smtClean="0"/>
              <a:t> </a:t>
            </a:r>
            <a:r>
              <a:rPr lang="en-US" altLang="cs-CZ" sz="800" i="1" dirty="0" err="1" smtClean="0"/>
              <a:t>naše</a:t>
            </a:r>
            <a:r>
              <a:rPr lang="en-US" altLang="cs-CZ" sz="800" i="1" dirty="0" smtClean="0"/>
              <a:t> </a:t>
            </a:r>
            <a:r>
              <a:rPr lang="en-US" altLang="cs-CZ" sz="800" i="1" dirty="0" err="1" smtClean="0"/>
              <a:t>tělo</a:t>
            </a:r>
            <a:r>
              <a:rPr lang="en-US" altLang="cs-CZ" sz="800" i="1" dirty="0" smtClean="0"/>
              <a:t> </a:t>
            </a:r>
            <a:r>
              <a:rPr lang="en-US" altLang="cs-CZ" sz="800" i="1" dirty="0" err="1" smtClean="0"/>
              <a:t>zvenku</a:t>
            </a:r>
            <a:r>
              <a:rPr lang="en-US" altLang="cs-CZ" sz="800" i="1" dirty="0" smtClean="0"/>
              <a:t> </a:t>
            </a:r>
            <a:r>
              <a:rPr lang="en-US" altLang="cs-CZ" sz="800" i="1" dirty="0" err="1" smtClean="0"/>
              <a:t>iI</a:t>
            </a:r>
            <a:r>
              <a:rPr lang="en-US" altLang="cs-CZ" sz="800" i="1" dirty="0" smtClean="0"/>
              <a:t> </a:t>
            </a:r>
            <a:r>
              <a:rPr lang="en-US" altLang="cs-CZ" sz="800" i="1" dirty="0" err="1" smtClean="0"/>
              <a:t>zevnitř</a:t>
            </a:r>
            <a:r>
              <a:rPr lang="en-US" altLang="cs-CZ" sz="800" i="1" dirty="0" smtClean="0"/>
              <a:t>. Je to </a:t>
            </a:r>
            <a:r>
              <a:rPr lang="en-US" altLang="cs-CZ" sz="800" i="1" dirty="0" err="1" smtClean="0"/>
              <a:t>jen</a:t>
            </a:r>
            <a:r>
              <a:rPr lang="en-US" altLang="cs-CZ" sz="800" i="1" dirty="0" smtClean="0"/>
              <a:t> </a:t>
            </a:r>
            <a:r>
              <a:rPr lang="en-US" altLang="cs-CZ" sz="800" i="1" dirty="0" err="1" smtClean="0"/>
              <a:t>záblesk</a:t>
            </a:r>
            <a:r>
              <a:rPr lang="en-US" altLang="cs-CZ" sz="800" i="1" dirty="0" smtClean="0"/>
              <a:t>, </a:t>
            </a:r>
            <a:r>
              <a:rPr lang="en-US" altLang="cs-CZ" sz="800" i="1" dirty="0" err="1" smtClean="0"/>
              <a:t>abychom</a:t>
            </a:r>
            <a:r>
              <a:rPr lang="en-US" altLang="cs-CZ" sz="800" i="1" dirty="0" smtClean="0"/>
              <a:t> </a:t>
            </a:r>
            <a:r>
              <a:rPr lang="en-US" altLang="cs-CZ" sz="800" i="1" dirty="0" err="1" smtClean="0"/>
              <a:t>si</a:t>
            </a:r>
            <a:r>
              <a:rPr lang="en-US" altLang="cs-CZ" sz="800" i="1" dirty="0" smtClean="0"/>
              <a:t> </a:t>
            </a:r>
            <a:r>
              <a:rPr lang="en-US" altLang="cs-CZ" sz="800" i="1" dirty="0" err="1" smtClean="0"/>
              <a:t>uvědomili</a:t>
            </a:r>
            <a:r>
              <a:rPr lang="en-US" altLang="cs-CZ" sz="800" i="1" dirty="0" smtClean="0"/>
              <a:t> </a:t>
            </a:r>
            <a:r>
              <a:rPr lang="en-US" altLang="cs-CZ" sz="800" i="1" dirty="0" err="1" smtClean="0"/>
              <a:t>spojitost</a:t>
            </a:r>
            <a:r>
              <a:rPr lang="en-US" altLang="cs-CZ" sz="800" i="1" dirty="0" smtClean="0"/>
              <a:t> </a:t>
            </a:r>
            <a:r>
              <a:rPr lang="en-US" altLang="cs-CZ" sz="800" i="1" dirty="0" err="1" smtClean="0"/>
              <a:t>mezi</a:t>
            </a:r>
            <a:r>
              <a:rPr lang="en-US" altLang="cs-CZ" sz="800" i="1" dirty="0" smtClean="0"/>
              <a:t> </a:t>
            </a:r>
            <a:r>
              <a:rPr lang="en-US" altLang="cs-CZ" sz="800" i="1" dirty="0" err="1" smtClean="0"/>
              <a:t>vnitřkem</a:t>
            </a:r>
            <a:r>
              <a:rPr lang="en-US" altLang="cs-CZ" sz="800" i="1" dirty="0" smtClean="0"/>
              <a:t> a </a:t>
            </a:r>
            <a:r>
              <a:rPr lang="en-US" altLang="cs-CZ" sz="800" i="1" dirty="0" err="1" smtClean="0"/>
              <a:t>vnějškem</a:t>
            </a:r>
            <a:r>
              <a:rPr lang="en-US" altLang="cs-CZ" sz="800" i="1" dirty="0" smtClean="0"/>
              <a:t>. </a:t>
            </a:r>
            <a:r>
              <a:rPr lang="en-US" altLang="cs-CZ" sz="800" i="1" dirty="0" err="1" smtClean="0"/>
              <a:t>Vše</a:t>
            </a:r>
            <a:r>
              <a:rPr lang="en-US" altLang="cs-CZ" sz="800" i="1" dirty="0" smtClean="0"/>
              <a:t> je </a:t>
            </a:r>
            <a:r>
              <a:rPr lang="en-US" altLang="cs-CZ" sz="800" i="1" dirty="0" err="1" smtClean="0"/>
              <a:t>propojeno</a:t>
            </a:r>
            <a:r>
              <a:rPr lang="en-US" altLang="cs-CZ" sz="800" i="1" dirty="0" smtClean="0"/>
              <a:t> v </a:t>
            </a:r>
            <a:r>
              <a:rPr lang="en-US" altLang="cs-CZ" sz="800" i="1" dirty="0" err="1" smtClean="0"/>
              <a:t>jeden</a:t>
            </a:r>
            <a:r>
              <a:rPr lang="en-US" altLang="cs-CZ" sz="800" i="1" dirty="0" smtClean="0"/>
              <a:t> </a:t>
            </a:r>
            <a:r>
              <a:rPr lang="en-US" altLang="cs-CZ" sz="800" i="1" dirty="0" err="1" smtClean="0"/>
              <a:t>úžasný</a:t>
            </a:r>
            <a:r>
              <a:rPr lang="en-US" altLang="cs-CZ" sz="800" i="1" dirty="0" smtClean="0"/>
              <a:t> </a:t>
            </a:r>
            <a:r>
              <a:rPr lang="en-US" altLang="cs-CZ" sz="800" i="1" dirty="0" err="1" smtClean="0"/>
              <a:t>celek</a:t>
            </a:r>
            <a:r>
              <a:rPr lang="en-US" altLang="cs-CZ" sz="800" i="1" dirty="0" smtClean="0"/>
              <a:t>, </a:t>
            </a:r>
            <a:r>
              <a:rPr lang="en-US" altLang="cs-CZ" sz="800" i="1" dirty="0" err="1" smtClean="0"/>
              <a:t>který</a:t>
            </a:r>
            <a:r>
              <a:rPr lang="en-US" altLang="cs-CZ" sz="800" i="1" dirty="0" smtClean="0"/>
              <a:t> </a:t>
            </a:r>
            <a:r>
              <a:rPr lang="en-US" altLang="cs-CZ" sz="800" i="1" dirty="0" err="1" smtClean="0"/>
              <a:t>má</a:t>
            </a:r>
            <a:r>
              <a:rPr lang="en-US" altLang="cs-CZ" sz="800" i="1" dirty="0" smtClean="0"/>
              <a:t> </a:t>
            </a:r>
            <a:r>
              <a:rPr lang="en-US" altLang="cs-CZ" sz="800" i="1" dirty="0" err="1" smtClean="0"/>
              <a:t>vaše</a:t>
            </a:r>
            <a:r>
              <a:rPr lang="en-US" altLang="cs-CZ" sz="800" i="1" dirty="0" smtClean="0"/>
              <a:t> </a:t>
            </a:r>
            <a:r>
              <a:rPr lang="en-US" altLang="cs-CZ" sz="800" i="1" dirty="0" err="1" smtClean="0"/>
              <a:t>konkrétní</a:t>
            </a:r>
            <a:r>
              <a:rPr lang="en-US" altLang="cs-CZ" sz="800" i="1" dirty="0" smtClean="0"/>
              <a:t> </a:t>
            </a:r>
            <a:r>
              <a:rPr lang="en-US" altLang="cs-CZ" sz="800" i="1" dirty="0" err="1" smtClean="0"/>
              <a:t>tvary</a:t>
            </a:r>
            <a:r>
              <a:rPr lang="en-US" altLang="cs-CZ" sz="800" i="1" dirty="0" smtClean="0"/>
              <a:t>.</a:t>
            </a:r>
          </a:p>
          <a:p>
            <a:pPr eaLnBrk="1" hangingPunct="1">
              <a:lnSpc>
                <a:spcPct val="80000"/>
              </a:lnSpc>
            </a:pPr>
            <a:r>
              <a:rPr lang="en-US" altLang="cs-CZ" sz="800" i="1" dirty="0" err="1" smtClean="0"/>
              <a:t>Celé</a:t>
            </a:r>
            <a:r>
              <a:rPr lang="en-US" altLang="cs-CZ" sz="800" i="1" dirty="0" smtClean="0"/>
              <a:t> </a:t>
            </a:r>
            <a:r>
              <a:rPr lang="en-US" altLang="cs-CZ" sz="800" i="1" dirty="0" err="1" smtClean="0"/>
              <a:t>vaše</a:t>
            </a:r>
            <a:r>
              <a:rPr lang="en-US" altLang="cs-CZ" sz="800" i="1" dirty="0" smtClean="0"/>
              <a:t> </a:t>
            </a:r>
            <a:r>
              <a:rPr lang="en-US" altLang="cs-CZ" sz="800" i="1" dirty="0" err="1" smtClean="0"/>
              <a:t>tělo</a:t>
            </a:r>
            <a:r>
              <a:rPr lang="en-US" altLang="cs-CZ" sz="800" i="1" dirty="0" smtClean="0"/>
              <a:t> se </a:t>
            </a:r>
            <a:r>
              <a:rPr lang="en-US" altLang="cs-CZ" sz="800" i="1" dirty="0" err="1" smtClean="0"/>
              <a:t>koupe</a:t>
            </a:r>
            <a:r>
              <a:rPr lang="en-US" altLang="cs-CZ" sz="800" i="1" dirty="0" smtClean="0"/>
              <a:t> </a:t>
            </a:r>
            <a:r>
              <a:rPr lang="en-US" altLang="cs-CZ" sz="800" i="1" dirty="0" err="1" smtClean="0"/>
              <a:t>ve</a:t>
            </a:r>
            <a:r>
              <a:rPr lang="en-US" altLang="cs-CZ" sz="800" i="1" dirty="0" smtClean="0"/>
              <a:t> </a:t>
            </a:r>
            <a:r>
              <a:rPr lang="en-US" altLang="cs-CZ" sz="800" i="1" dirty="0" err="1" smtClean="0"/>
              <a:t>světelné</a:t>
            </a:r>
            <a:r>
              <a:rPr lang="en-US" altLang="cs-CZ" sz="800" i="1" dirty="0" smtClean="0"/>
              <a:t> </a:t>
            </a:r>
            <a:r>
              <a:rPr lang="en-US" altLang="cs-CZ" sz="800" i="1" dirty="0" err="1" smtClean="0"/>
              <a:t>záři</a:t>
            </a:r>
            <a:r>
              <a:rPr lang="en-US" altLang="cs-CZ" sz="800" i="1" dirty="0" smtClean="0"/>
              <a:t>. </a:t>
            </a:r>
            <a:r>
              <a:rPr lang="pl-PL" altLang="cs-CZ" sz="800" i="1" dirty="0" smtClean="0"/>
              <a:t>To světlo jde od okna. Pomalu však zhasíná a vy sedíte tady ve třídě na své židli a tiše odpočíváte. Zhluboka se několikrát nadechněte.Rozhýbejte ruce a nohy. Otevřete oči.</a:t>
            </a:r>
            <a:endParaRPr lang="pl-PL" altLang="cs-CZ" sz="800" dirty="0" smtClean="0"/>
          </a:p>
          <a:p>
            <a:pPr eaLnBrk="1" hangingPunct="1">
              <a:lnSpc>
                <a:spcPct val="80000"/>
              </a:lnSpc>
            </a:pPr>
            <a:r>
              <a:rPr lang="pl-PL" altLang="cs-CZ" sz="800" dirty="0" smtClean="0"/>
              <a:t>Zadání: Namalujte zážitek, který vás nejvíce upoutal na své cestě po vlastním těle. Pokuste se vyjádřit viděné barvy a tvary, ale take emoce, své pocity, které jste prožívali.</a:t>
            </a:r>
            <a:endParaRPr lang="pl-PL" altLang="cs-CZ" sz="800" b="1" dirty="0" smtClean="0"/>
          </a:p>
          <a:p>
            <a:pPr eaLnBrk="1" hangingPunct="1">
              <a:lnSpc>
                <a:spcPct val="80000"/>
              </a:lnSpc>
            </a:pPr>
            <a:r>
              <a:rPr lang="pl-PL" altLang="cs-CZ" sz="800" b="1" dirty="0" smtClean="0"/>
              <a:t>Reflektivní otázky: </a:t>
            </a:r>
            <a:endParaRPr lang="pl-PL" altLang="cs-CZ" sz="800" dirty="0" smtClean="0"/>
          </a:p>
          <a:p>
            <a:pPr eaLnBrk="1" hangingPunct="1">
              <a:lnSpc>
                <a:spcPct val="80000"/>
              </a:lnSpc>
            </a:pPr>
            <a:r>
              <a:rPr lang="pl-PL" altLang="cs-CZ" sz="800" dirty="0" smtClean="0"/>
              <a:t>Máš ráda své tělo?</a:t>
            </a:r>
          </a:p>
          <a:p>
            <a:pPr eaLnBrk="1" hangingPunct="1">
              <a:lnSpc>
                <a:spcPct val="80000"/>
              </a:lnSpc>
            </a:pPr>
            <a:r>
              <a:rPr lang="pl-PL" altLang="cs-CZ" sz="800" dirty="0" smtClean="0"/>
              <a:t>Zaměř se na své fyzické ženství, jaké máš pocity, jak jej prožíváš?</a:t>
            </a:r>
          </a:p>
          <a:p>
            <a:pPr eaLnBrk="1" hangingPunct="1">
              <a:lnSpc>
                <a:spcPct val="80000"/>
              </a:lnSpc>
            </a:pPr>
            <a:r>
              <a:rPr lang="pl-PL" altLang="cs-CZ" sz="800" dirty="0" smtClean="0"/>
              <a:t>Co chybí tvému tělu k dokonalosti?</a:t>
            </a:r>
          </a:p>
          <a:p>
            <a:pPr eaLnBrk="1" hangingPunct="1">
              <a:lnSpc>
                <a:spcPct val="80000"/>
              </a:lnSpc>
            </a:pPr>
            <a:r>
              <a:rPr lang="pl-PL" altLang="cs-CZ" sz="800" dirty="0" smtClean="0"/>
              <a:t>Proč je nutné něco přetvářet k dokonalosti?</a:t>
            </a:r>
            <a:endParaRPr lang="pl-PL" altLang="cs-CZ" sz="800" b="1" dirty="0" smtClean="0"/>
          </a:p>
          <a:p>
            <a:pPr eaLnBrk="1" hangingPunct="1">
              <a:lnSpc>
                <a:spcPct val="80000"/>
              </a:lnSpc>
            </a:pPr>
            <a:endParaRPr lang="cs-CZ" altLang="cs-CZ" sz="800" dirty="0" smtClean="0"/>
          </a:p>
        </p:txBody>
      </p:sp>
    </p:spTree>
    <p:extLst>
      <p:ext uri="{BB962C8B-B14F-4D97-AF65-F5344CB8AC3E}">
        <p14:creationId xmlns:p14="http://schemas.microsoft.com/office/powerpoint/2010/main" val="3306612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318C6B6D-3B79-4BEF-B390-8771D1DEB077}" type="slidenum">
              <a:rPr lang="cs-CZ" smtClean="0"/>
              <a:t>19</a:t>
            </a:fld>
            <a:endParaRPr lang="cs-CZ"/>
          </a:p>
        </p:txBody>
      </p:sp>
    </p:spTree>
    <p:extLst>
      <p:ext uri="{BB962C8B-B14F-4D97-AF65-F5344CB8AC3E}">
        <p14:creationId xmlns:p14="http://schemas.microsoft.com/office/powerpoint/2010/main" val="1126292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5D7C3B-4CEE-4D0F-8331-618831599453}" type="slidenum">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cs-CZ" altLang="cs-CZ" smtClean="0"/>
              <a:t>1. Willendorfská venuše , 30 000 př.n.l.</a:t>
            </a:r>
          </a:p>
          <a:p>
            <a:pPr eaLnBrk="1" hangingPunct="1"/>
            <a:r>
              <a:rPr lang="cs-CZ" altLang="cs-CZ" smtClean="0"/>
              <a:t>2. Zrození Venuše (Sandro Botticelli), kolem roku 1482</a:t>
            </a:r>
          </a:p>
          <a:p>
            <a:pPr eaLnBrk="1" hangingPunct="1"/>
            <a:r>
              <a:rPr lang="cs-CZ" altLang="cs-CZ" smtClean="0"/>
              <a:t>3. Věstonická venuše, 25-29 000př.n.l.</a:t>
            </a:r>
          </a:p>
          <a:p>
            <a:pPr eaLnBrk="1" hangingPunct="1"/>
            <a:r>
              <a:rPr lang="cs-CZ" altLang="cs-CZ" smtClean="0"/>
              <a:t>4. Kulturistka</a:t>
            </a:r>
          </a:p>
          <a:p>
            <a:pPr eaLnBrk="1" hangingPunct="1"/>
            <a:r>
              <a:rPr lang="cs-CZ" altLang="cs-CZ" smtClean="0"/>
              <a:t>5 Anorexie, reklamní kampaň proti anorexii</a:t>
            </a:r>
          </a:p>
          <a:p>
            <a:pPr eaLnBrk="1" hangingPunct="1"/>
            <a:r>
              <a:rPr lang="cs-CZ" altLang="cs-CZ" smtClean="0"/>
              <a:t>6 Panenka Barbie</a:t>
            </a:r>
            <a:endParaRPr lang="en-US" altLang="cs-CZ" smtClean="0"/>
          </a:p>
        </p:txBody>
      </p:sp>
    </p:spTree>
    <p:extLst>
      <p:ext uri="{BB962C8B-B14F-4D97-AF65-F5344CB8AC3E}">
        <p14:creationId xmlns:p14="http://schemas.microsoft.com/office/powerpoint/2010/main" val="2426863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A4B015-5B3D-4145-9FA5-E4AA6147A497}" type="slidenum">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lnSpc>
                <a:spcPct val="80000"/>
              </a:lnSpc>
            </a:pPr>
            <a:r>
              <a:rPr lang="en-US" altLang="cs-CZ" sz="900" b="1" dirty="0" err="1" smtClean="0"/>
              <a:t>námět</a:t>
            </a:r>
            <a:r>
              <a:rPr lang="en-US" altLang="cs-CZ" sz="900" dirty="0" smtClean="0"/>
              <a:t>: </a:t>
            </a:r>
            <a:r>
              <a:rPr lang="cs-CZ" altLang="cs-CZ" sz="900" b="1" u="sng" dirty="0" smtClean="0"/>
              <a:t>Krása</a:t>
            </a:r>
            <a:endParaRPr lang="en-US" altLang="cs-CZ" sz="900" b="1" dirty="0" smtClean="0"/>
          </a:p>
          <a:p>
            <a:pPr eaLnBrk="1" hangingPunct="1">
              <a:lnSpc>
                <a:spcPct val="80000"/>
              </a:lnSpc>
            </a:pPr>
            <a:r>
              <a:rPr lang="en-US" altLang="cs-CZ" sz="900" b="1" dirty="0" err="1" smtClean="0"/>
              <a:t>koncept</a:t>
            </a:r>
            <a:r>
              <a:rPr lang="en-US" altLang="cs-CZ" sz="900" dirty="0" smtClean="0"/>
              <a:t>: </a:t>
            </a:r>
            <a:r>
              <a:rPr lang="en-US" altLang="cs-CZ" sz="900" dirty="0" err="1" smtClean="0"/>
              <a:t>já</a:t>
            </a:r>
            <a:r>
              <a:rPr lang="en-US" altLang="cs-CZ" sz="900" dirty="0" smtClean="0"/>
              <a:t>, </a:t>
            </a:r>
            <a:r>
              <a:rPr lang="en-US" altLang="cs-CZ" sz="900" dirty="0" err="1" smtClean="0"/>
              <a:t>tělo</a:t>
            </a:r>
            <a:r>
              <a:rPr lang="en-US" altLang="cs-CZ" sz="900" dirty="0" smtClean="0"/>
              <a:t>, </a:t>
            </a:r>
            <a:r>
              <a:rPr lang="en-US" altLang="cs-CZ" sz="900" dirty="0" err="1" smtClean="0"/>
              <a:t>identita</a:t>
            </a:r>
            <a:r>
              <a:rPr lang="en-US" altLang="cs-CZ" sz="900" dirty="0" smtClean="0"/>
              <a:t>, </a:t>
            </a:r>
            <a:r>
              <a:rPr lang="cs-CZ" altLang="cs-CZ" sz="900" dirty="0" smtClean="0"/>
              <a:t>idol, vzor</a:t>
            </a:r>
            <a:r>
              <a:rPr lang="en-US" altLang="cs-CZ" sz="900" dirty="0" smtClean="0"/>
              <a:t>, </a:t>
            </a:r>
            <a:r>
              <a:rPr lang="en-US" altLang="cs-CZ" sz="900" dirty="0" err="1" smtClean="0"/>
              <a:t>tvar</a:t>
            </a:r>
            <a:r>
              <a:rPr lang="en-US" altLang="cs-CZ" sz="900" dirty="0" smtClean="0"/>
              <a:t>, </a:t>
            </a:r>
            <a:endParaRPr lang="en-US" altLang="cs-CZ" sz="900" b="1" dirty="0" smtClean="0"/>
          </a:p>
          <a:p>
            <a:pPr eaLnBrk="1" hangingPunct="1">
              <a:lnSpc>
                <a:spcPct val="80000"/>
              </a:lnSpc>
            </a:pPr>
            <a:r>
              <a:rPr lang="en-US" altLang="cs-CZ" sz="900" b="1" dirty="0" err="1" smtClean="0"/>
              <a:t>motivace</a:t>
            </a:r>
            <a:r>
              <a:rPr lang="en-US" altLang="cs-CZ" sz="900" dirty="0" smtClean="0"/>
              <a:t>: </a:t>
            </a:r>
            <a:r>
              <a:rPr lang="cs-CZ" altLang="cs-CZ" sz="900" dirty="0" smtClean="0"/>
              <a:t>seznámení s knihou Umberta </a:t>
            </a:r>
            <a:r>
              <a:rPr lang="cs-CZ" altLang="cs-CZ" sz="900" dirty="0" err="1" smtClean="0"/>
              <a:t>Eca:Dějiny</a:t>
            </a:r>
            <a:r>
              <a:rPr lang="cs-CZ" altLang="cs-CZ" sz="900" dirty="0" smtClean="0"/>
              <a:t> Krásy, společná diskuse nad tématem pojetí krásy dnes a v minulosti, hledání  současných ženských </a:t>
            </a:r>
            <a:r>
              <a:rPr lang="cs-CZ" altLang="cs-CZ" sz="900" dirty="0" err="1" smtClean="0"/>
              <a:t>idelálů</a:t>
            </a:r>
            <a:r>
              <a:rPr lang="cs-CZ" altLang="cs-CZ" sz="900" dirty="0" smtClean="0"/>
              <a:t> a vzorů krásy, definování současných požadavků krásy na ženu (holení chloupků, barvení vlasů, operativní úprava vnějšku…)</a:t>
            </a:r>
            <a:endParaRPr lang="en-US" altLang="cs-CZ" sz="900" b="1" dirty="0" smtClean="0"/>
          </a:p>
          <a:p>
            <a:pPr eaLnBrk="1" hangingPunct="1">
              <a:lnSpc>
                <a:spcPct val="80000"/>
              </a:lnSpc>
            </a:pPr>
            <a:r>
              <a:rPr lang="en-US" altLang="cs-CZ" sz="900" b="1" dirty="0" err="1" smtClean="0"/>
              <a:t>zadání</a:t>
            </a:r>
            <a:r>
              <a:rPr lang="en-US" altLang="cs-CZ" sz="900" b="1" dirty="0" smtClean="0"/>
              <a:t>:</a:t>
            </a:r>
            <a:r>
              <a:rPr lang="cs-CZ" altLang="cs-CZ" sz="900" b="1" dirty="0" smtClean="0"/>
              <a:t> </a:t>
            </a:r>
            <a:r>
              <a:rPr lang="cs-CZ" altLang="cs-CZ" sz="900" dirty="0" smtClean="0"/>
              <a:t>Nakresli alespoň dvě módní </a:t>
            </a:r>
            <a:r>
              <a:rPr lang="cs-CZ" altLang="cs-CZ" sz="900" dirty="0" err="1" smtClean="0"/>
              <a:t>skicy</a:t>
            </a:r>
            <a:r>
              <a:rPr lang="cs-CZ" altLang="cs-CZ" sz="900" dirty="0" smtClean="0"/>
              <a:t> podle vlastní fotografie, které budou odrážet tvoji představu nebo projekci o různých ideálech krásy. Můžeš se inspirovat současnými nebo minulými ideály krásy. Kresbu </a:t>
            </a:r>
            <a:r>
              <a:rPr lang="cs-CZ" altLang="cs-CZ" sz="900" dirty="0" err="1" smtClean="0"/>
              <a:t>doplń</a:t>
            </a:r>
            <a:r>
              <a:rPr lang="cs-CZ" altLang="cs-CZ" sz="900" dirty="0" smtClean="0"/>
              <a:t> textem, který bude vysvětlovat tvůj záměr, pocity, východiska…</a:t>
            </a:r>
            <a:endParaRPr lang="en-US" altLang="cs-CZ" sz="900" b="1" dirty="0" smtClean="0"/>
          </a:p>
          <a:p>
            <a:pPr eaLnBrk="1" hangingPunct="1">
              <a:lnSpc>
                <a:spcPct val="80000"/>
              </a:lnSpc>
            </a:pPr>
            <a:r>
              <a:rPr lang="en-US" altLang="cs-CZ" sz="900" b="1" dirty="0" err="1" smtClean="0"/>
              <a:t>Reflektivní</a:t>
            </a:r>
            <a:r>
              <a:rPr lang="en-US" altLang="cs-CZ" sz="900" b="1" dirty="0" smtClean="0"/>
              <a:t> </a:t>
            </a:r>
            <a:r>
              <a:rPr lang="en-US" altLang="cs-CZ" sz="900" b="1" dirty="0" err="1" smtClean="0"/>
              <a:t>otázky</a:t>
            </a:r>
            <a:r>
              <a:rPr lang="en-US" altLang="cs-CZ" sz="900" b="1" dirty="0" smtClean="0"/>
              <a:t>: </a:t>
            </a:r>
            <a:endParaRPr lang="cs-CZ" altLang="cs-CZ" sz="900" b="1" dirty="0" smtClean="0"/>
          </a:p>
          <a:p>
            <a:pPr eaLnBrk="1" hangingPunct="1">
              <a:lnSpc>
                <a:spcPct val="80000"/>
              </a:lnSpc>
            </a:pPr>
            <a:r>
              <a:rPr lang="cs-CZ" altLang="cs-CZ" sz="900" dirty="0" smtClean="0"/>
              <a:t>Jaký je tvůj ideál krásy? Co dělá ženu přitažlivou? Kdo stojí za požadavkem ženské krásy? Muži? Ženy? Marketing kosmetických firem?</a:t>
            </a:r>
            <a:endParaRPr lang="en-US" altLang="cs-CZ" sz="900" dirty="0" smtClean="0"/>
          </a:p>
          <a:p>
            <a:pPr eaLnBrk="1" hangingPunct="1">
              <a:lnSpc>
                <a:spcPct val="80000"/>
              </a:lnSpc>
            </a:pPr>
            <a:r>
              <a:rPr lang="en-US" altLang="cs-CZ" sz="900" b="1" dirty="0" err="1" smtClean="0"/>
              <a:t>výtvarný</a:t>
            </a:r>
            <a:r>
              <a:rPr lang="en-US" altLang="cs-CZ" sz="900" b="1" dirty="0" smtClean="0"/>
              <a:t> </a:t>
            </a:r>
            <a:r>
              <a:rPr lang="en-US" altLang="cs-CZ" sz="900" b="1" dirty="0" err="1" smtClean="0"/>
              <a:t>problém</a:t>
            </a:r>
            <a:r>
              <a:rPr lang="cs-CZ" altLang="cs-CZ" sz="900" dirty="0" smtClean="0"/>
              <a:t>: Stylizovaná módní kresba figury podle </a:t>
            </a:r>
            <a:r>
              <a:rPr lang="cs-CZ" altLang="cs-CZ" sz="900" dirty="0" err="1" smtClean="0"/>
              <a:t>růsných</a:t>
            </a:r>
            <a:r>
              <a:rPr lang="cs-CZ" altLang="cs-CZ" sz="900" dirty="0" smtClean="0"/>
              <a:t> estetických vzorů</a:t>
            </a:r>
          </a:p>
          <a:p>
            <a:pPr eaLnBrk="1" hangingPunct="1">
              <a:lnSpc>
                <a:spcPct val="80000"/>
              </a:lnSpc>
            </a:pPr>
            <a:r>
              <a:rPr lang="en-US" altLang="cs-CZ" sz="900" b="1" dirty="0" err="1" smtClean="0"/>
              <a:t>technika</a:t>
            </a:r>
            <a:r>
              <a:rPr lang="en-US" altLang="cs-CZ" sz="900" dirty="0" smtClean="0"/>
              <a:t>:</a:t>
            </a:r>
            <a:r>
              <a:rPr lang="cs-CZ" altLang="cs-CZ" sz="900" dirty="0" smtClean="0"/>
              <a:t>kresba </a:t>
            </a:r>
            <a:r>
              <a:rPr lang="cs-CZ" altLang="cs-CZ" sz="900" dirty="0" err="1" smtClean="0"/>
              <a:t>tuškou</a:t>
            </a:r>
            <a:r>
              <a:rPr lang="cs-CZ" altLang="cs-CZ" sz="900" dirty="0" smtClean="0"/>
              <a:t>, fixem na pauzák</a:t>
            </a:r>
            <a:endParaRPr lang="en-US" altLang="cs-CZ" sz="900" b="1" dirty="0" smtClean="0"/>
          </a:p>
          <a:p>
            <a:pPr eaLnBrk="1" hangingPunct="1">
              <a:lnSpc>
                <a:spcPct val="80000"/>
              </a:lnSpc>
            </a:pPr>
            <a:r>
              <a:rPr lang="en-US" altLang="cs-CZ" sz="900" b="1" dirty="0" err="1" smtClean="0"/>
              <a:t>přidaná</a:t>
            </a:r>
            <a:r>
              <a:rPr lang="en-US" altLang="cs-CZ" sz="900" b="1" dirty="0" smtClean="0"/>
              <a:t> </a:t>
            </a:r>
            <a:r>
              <a:rPr lang="en-US" altLang="cs-CZ" sz="900" b="1" dirty="0" err="1" smtClean="0"/>
              <a:t>hodnota</a:t>
            </a:r>
            <a:r>
              <a:rPr lang="en-US" altLang="cs-CZ" sz="900" dirty="0" smtClean="0"/>
              <a:t>:</a:t>
            </a:r>
          </a:p>
          <a:p>
            <a:pPr eaLnBrk="1" hangingPunct="1">
              <a:lnSpc>
                <a:spcPct val="80000"/>
              </a:lnSpc>
            </a:pPr>
            <a:r>
              <a:rPr lang="en-US" altLang="cs-CZ" sz="900" dirty="0" err="1" smtClean="0"/>
              <a:t>Sebereflexe</a:t>
            </a:r>
            <a:r>
              <a:rPr lang="en-US" altLang="cs-CZ" sz="900" dirty="0" smtClean="0"/>
              <a:t> v </a:t>
            </a:r>
            <a:r>
              <a:rPr lang="en-US" altLang="cs-CZ" sz="900" dirty="0" err="1" smtClean="0"/>
              <a:t>širším</a:t>
            </a:r>
            <a:r>
              <a:rPr lang="en-US" altLang="cs-CZ" sz="900" dirty="0" smtClean="0"/>
              <a:t> </a:t>
            </a:r>
            <a:r>
              <a:rPr lang="en-US" altLang="cs-CZ" sz="900" dirty="0" err="1" smtClean="0"/>
              <a:t>sociokulturním</a:t>
            </a:r>
            <a:r>
              <a:rPr lang="en-US" altLang="cs-CZ" sz="900" dirty="0" smtClean="0"/>
              <a:t> </a:t>
            </a:r>
            <a:r>
              <a:rPr lang="en-US" altLang="cs-CZ" sz="900" dirty="0" err="1" smtClean="0"/>
              <a:t>rámci</a:t>
            </a:r>
            <a:endParaRPr lang="en-US" altLang="cs-CZ" sz="900" b="1" dirty="0" smtClean="0"/>
          </a:p>
          <a:p>
            <a:pPr eaLnBrk="1" hangingPunct="1">
              <a:lnSpc>
                <a:spcPct val="80000"/>
              </a:lnSpc>
            </a:pPr>
            <a:r>
              <a:rPr lang="en-US" altLang="cs-CZ" sz="900" b="1" dirty="0" err="1" smtClean="0"/>
              <a:t>výtvarná</a:t>
            </a:r>
            <a:r>
              <a:rPr lang="en-US" altLang="cs-CZ" sz="900" b="1" dirty="0" smtClean="0"/>
              <a:t> </a:t>
            </a:r>
            <a:r>
              <a:rPr lang="en-US" altLang="cs-CZ" sz="900" b="1" dirty="0" err="1" smtClean="0"/>
              <a:t>kultura</a:t>
            </a:r>
            <a:r>
              <a:rPr lang="en-US" altLang="cs-CZ" sz="900" dirty="0" smtClean="0"/>
              <a:t>: </a:t>
            </a:r>
          </a:p>
          <a:p>
            <a:pPr eaLnBrk="1" hangingPunct="1">
              <a:lnSpc>
                <a:spcPct val="80000"/>
              </a:lnSpc>
            </a:pPr>
            <a:r>
              <a:rPr lang="cs-CZ" altLang="cs-CZ" sz="900" dirty="0" smtClean="0"/>
              <a:t>Historické estetické ideály</a:t>
            </a:r>
          </a:p>
          <a:p>
            <a:pPr eaLnBrk="1" hangingPunct="1">
              <a:lnSpc>
                <a:spcPct val="80000"/>
              </a:lnSpc>
            </a:pPr>
            <a:r>
              <a:rPr lang="en-US" altLang="cs-CZ" sz="900" b="1" dirty="0" err="1" smtClean="0"/>
              <a:t>jiné</a:t>
            </a:r>
            <a:r>
              <a:rPr lang="en-US" altLang="cs-CZ" sz="900" b="1" dirty="0" smtClean="0"/>
              <a:t> </a:t>
            </a:r>
            <a:r>
              <a:rPr lang="en-US" altLang="cs-CZ" sz="900" b="1" dirty="0" err="1" smtClean="0"/>
              <a:t>kontexty</a:t>
            </a:r>
            <a:r>
              <a:rPr lang="en-US" altLang="cs-CZ" sz="900" b="1" dirty="0" smtClean="0"/>
              <a:t> (socio-</a:t>
            </a:r>
            <a:r>
              <a:rPr lang="en-US" altLang="cs-CZ" sz="900" b="1" dirty="0" err="1" smtClean="0"/>
              <a:t>kulturní</a:t>
            </a:r>
            <a:r>
              <a:rPr lang="en-US" altLang="cs-CZ" sz="900" b="1" dirty="0" smtClean="0"/>
              <a:t>, </a:t>
            </a:r>
            <a:r>
              <a:rPr lang="en-US" altLang="cs-CZ" sz="900" b="1" dirty="0" err="1" smtClean="0"/>
              <a:t>historický</a:t>
            </a:r>
            <a:r>
              <a:rPr lang="en-US" altLang="cs-CZ" sz="900" b="1" dirty="0" smtClean="0"/>
              <a:t>, </a:t>
            </a:r>
            <a:r>
              <a:rPr lang="en-US" altLang="cs-CZ" sz="900" b="1" dirty="0" err="1" smtClean="0"/>
              <a:t>vědecký</a:t>
            </a:r>
            <a:r>
              <a:rPr lang="en-US" altLang="cs-CZ" sz="900" b="1" dirty="0" smtClean="0"/>
              <a:t>, </a:t>
            </a:r>
            <a:r>
              <a:rPr lang="en-US" altLang="cs-CZ" sz="900" b="1" dirty="0" err="1" smtClean="0"/>
              <a:t>filozofický</a:t>
            </a:r>
            <a:r>
              <a:rPr lang="en-US" altLang="cs-CZ" sz="900" b="1" dirty="0" smtClean="0"/>
              <a:t>, </a:t>
            </a:r>
            <a:r>
              <a:rPr lang="en-US" altLang="cs-CZ" sz="900" b="1" dirty="0" err="1" smtClean="0"/>
              <a:t>umělecký</a:t>
            </a:r>
            <a:r>
              <a:rPr lang="en-US" altLang="cs-CZ" sz="900" b="1" dirty="0" smtClean="0"/>
              <a:t> </a:t>
            </a:r>
            <a:r>
              <a:rPr lang="en-US" altLang="cs-CZ" sz="900" b="1" dirty="0" err="1" smtClean="0"/>
              <a:t>kontext</a:t>
            </a:r>
            <a:r>
              <a:rPr lang="en-US" altLang="cs-CZ" sz="900" b="1" dirty="0" smtClean="0"/>
              <a:t>):</a:t>
            </a:r>
            <a:endParaRPr lang="de-DE" altLang="cs-CZ" sz="900" dirty="0" smtClean="0"/>
          </a:p>
          <a:p>
            <a:pPr eaLnBrk="1" hangingPunct="1">
              <a:lnSpc>
                <a:spcPct val="80000"/>
              </a:lnSpc>
            </a:pPr>
            <a:r>
              <a:rPr lang="cs-CZ" altLang="cs-CZ" sz="900" dirty="0" smtClean="0"/>
              <a:t>Dějiny umění, filozofie, </a:t>
            </a:r>
            <a:endParaRPr lang="de-DE" altLang="cs-CZ" sz="900" dirty="0" smtClean="0"/>
          </a:p>
          <a:p>
            <a:pPr eaLnBrk="1" hangingPunct="1">
              <a:lnSpc>
                <a:spcPct val="80000"/>
              </a:lnSpc>
            </a:pPr>
            <a:r>
              <a:rPr lang="de-DE" altLang="cs-CZ" sz="900" b="1" dirty="0" err="1" smtClean="0"/>
              <a:t>cíl</a:t>
            </a:r>
            <a:r>
              <a:rPr lang="de-DE" altLang="cs-CZ" sz="900" b="1" dirty="0" smtClean="0"/>
              <a:t> </a:t>
            </a:r>
            <a:r>
              <a:rPr lang="de-DE" altLang="cs-CZ" sz="900" b="1" dirty="0" err="1" smtClean="0"/>
              <a:t>osobnostně-sociální</a:t>
            </a:r>
            <a:r>
              <a:rPr lang="de-DE" altLang="cs-CZ" sz="900" dirty="0" smtClean="0"/>
              <a:t>:</a:t>
            </a:r>
          </a:p>
          <a:p>
            <a:pPr eaLnBrk="1" hangingPunct="1">
              <a:lnSpc>
                <a:spcPct val="80000"/>
              </a:lnSpc>
            </a:pPr>
            <a:r>
              <a:rPr lang="de-DE" altLang="cs-CZ" sz="900" dirty="0" err="1" smtClean="0"/>
              <a:t>Sebereflexe</a:t>
            </a:r>
            <a:r>
              <a:rPr lang="de-DE" altLang="cs-CZ" sz="900" dirty="0" smtClean="0"/>
              <a:t> v </a:t>
            </a:r>
            <a:r>
              <a:rPr lang="de-DE" altLang="cs-CZ" sz="900" dirty="0" err="1" smtClean="0"/>
              <a:t>širším</a:t>
            </a:r>
            <a:r>
              <a:rPr lang="de-DE" altLang="cs-CZ" sz="900" dirty="0" smtClean="0"/>
              <a:t> </a:t>
            </a:r>
            <a:r>
              <a:rPr lang="de-DE" altLang="cs-CZ" sz="900" dirty="0" err="1" smtClean="0"/>
              <a:t>sociokulturním</a:t>
            </a:r>
            <a:r>
              <a:rPr lang="de-DE" altLang="cs-CZ" sz="900" dirty="0" smtClean="0"/>
              <a:t> </a:t>
            </a:r>
            <a:r>
              <a:rPr lang="de-DE" altLang="cs-CZ" sz="900" dirty="0" err="1" smtClean="0"/>
              <a:t>rámci</a:t>
            </a:r>
            <a:r>
              <a:rPr lang="de-DE" altLang="cs-CZ" sz="900" dirty="0" smtClean="0"/>
              <a:t>.</a:t>
            </a:r>
            <a:endParaRPr lang="en-US" altLang="cs-CZ" sz="900" dirty="0" smtClean="0"/>
          </a:p>
          <a:p>
            <a:pPr eaLnBrk="1" hangingPunct="1">
              <a:lnSpc>
                <a:spcPct val="80000"/>
              </a:lnSpc>
            </a:pPr>
            <a:r>
              <a:rPr lang="en-US" altLang="cs-CZ" sz="900" dirty="0" err="1" smtClean="0"/>
              <a:t>Vhled</a:t>
            </a:r>
            <a:r>
              <a:rPr lang="en-US" altLang="cs-CZ" sz="900" dirty="0" smtClean="0"/>
              <a:t> a </a:t>
            </a:r>
            <a:r>
              <a:rPr lang="en-US" altLang="cs-CZ" sz="900" dirty="0" err="1" smtClean="0"/>
              <a:t>pochopení</a:t>
            </a:r>
            <a:r>
              <a:rPr lang="en-US" altLang="cs-CZ" sz="900" dirty="0" smtClean="0"/>
              <a:t> </a:t>
            </a:r>
            <a:r>
              <a:rPr lang="en-US" altLang="cs-CZ" sz="900" dirty="0" err="1" smtClean="0"/>
              <a:t>odlišných</a:t>
            </a:r>
            <a:r>
              <a:rPr lang="en-US" altLang="cs-CZ" sz="900" dirty="0" smtClean="0"/>
              <a:t> </a:t>
            </a:r>
            <a:r>
              <a:rPr lang="en-US" altLang="cs-CZ" sz="900" dirty="0" err="1" smtClean="0"/>
              <a:t>identit</a:t>
            </a:r>
            <a:r>
              <a:rPr lang="en-US" altLang="cs-CZ" sz="900" dirty="0" smtClean="0"/>
              <a:t>.</a:t>
            </a:r>
            <a:endParaRPr lang="en-US" altLang="cs-CZ" sz="900" b="1" dirty="0" smtClean="0"/>
          </a:p>
          <a:p>
            <a:pPr eaLnBrk="1" hangingPunct="1">
              <a:lnSpc>
                <a:spcPct val="80000"/>
              </a:lnSpc>
            </a:pPr>
            <a:r>
              <a:rPr lang="en-US" altLang="cs-CZ" sz="900" b="1" dirty="0" err="1" smtClean="0"/>
              <a:t>výstupy</a:t>
            </a:r>
            <a:r>
              <a:rPr lang="en-US" altLang="cs-CZ" sz="900" b="1" dirty="0" smtClean="0"/>
              <a:t> RVP</a:t>
            </a:r>
            <a:r>
              <a:rPr lang="en-US" altLang="cs-CZ" sz="900" dirty="0" smtClean="0"/>
              <a:t>:</a:t>
            </a:r>
          </a:p>
          <a:p>
            <a:pPr eaLnBrk="1" hangingPunct="1">
              <a:lnSpc>
                <a:spcPct val="80000"/>
              </a:lnSpc>
            </a:pPr>
            <a:r>
              <a:rPr lang="en-US" altLang="cs-CZ" sz="900" dirty="0" smtClean="0"/>
              <a:t>Student:</a:t>
            </a:r>
          </a:p>
          <a:p>
            <a:pPr eaLnBrk="1" hangingPunct="1">
              <a:lnSpc>
                <a:spcPct val="80000"/>
              </a:lnSpc>
            </a:pPr>
            <a:r>
              <a:rPr lang="en-US" altLang="cs-CZ" sz="900" dirty="0" err="1" smtClean="0"/>
              <a:t>uplatňuje</a:t>
            </a:r>
            <a:r>
              <a:rPr lang="en-US" altLang="cs-CZ" sz="900" dirty="0" smtClean="0"/>
              <a:t> co </a:t>
            </a:r>
            <a:r>
              <a:rPr lang="en-US" altLang="cs-CZ" sz="900" dirty="0" err="1" smtClean="0"/>
              <a:t>nejširší</a:t>
            </a:r>
            <a:r>
              <a:rPr lang="en-US" altLang="cs-CZ" sz="900" dirty="0" smtClean="0"/>
              <a:t> </a:t>
            </a:r>
            <a:r>
              <a:rPr lang="en-US" altLang="cs-CZ" sz="900" dirty="0" err="1" smtClean="0"/>
              <a:t>škálu</a:t>
            </a:r>
            <a:r>
              <a:rPr lang="en-US" altLang="cs-CZ" sz="900" dirty="0" smtClean="0"/>
              <a:t> u </a:t>
            </a:r>
            <a:r>
              <a:rPr lang="en-US" altLang="cs-CZ" sz="900" dirty="0" err="1" smtClean="0"/>
              <a:t>prvků</a:t>
            </a:r>
            <a:r>
              <a:rPr lang="en-US" altLang="cs-CZ" sz="900" dirty="0" smtClean="0"/>
              <a:t> </a:t>
            </a:r>
            <a:r>
              <a:rPr lang="en-US" altLang="cs-CZ" sz="900" dirty="0" err="1" smtClean="0"/>
              <a:t>vizuálně</a:t>
            </a:r>
            <a:r>
              <a:rPr lang="en-US" altLang="cs-CZ" sz="900" dirty="0" smtClean="0"/>
              <a:t> </a:t>
            </a:r>
            <a:r>
              <a:rPr lang="en-US" altLang="cs-CZ" sz="900" dirty="0" err="1" smtClean="0"/>
              <a:t>obrazných</a:t>
            </a:r>
            <a:r>
              <a:rPr lang="en-US" altLang="cs-CZ" sz="900" dirty="0" smtClean="0"/>
              <a:t> </a:t>
            </a:r>
            <a:r>
              <a:rPr lang="en-US" altLang="cs-CZ" sz="900" dirty="0" err="1" smtClean="0"/>
              <a:t>vyjádření</a:t>
            </a:r>
            <a:r>
              <a:rPr lang="en-US" altLang="cs-CZ" sz="900" dirty="0" smtClean="0"/>
              <a:t> pro </a:t>
            </a:r>
            <a:r>
              <a:rPr lang="en-US" altLang="cs-CZ" sz="900" dirty="0" err="1" smtClean="0"/>
              <a:t>vyjádření</a:t>
            </a:r>
            <a:r>
              <a:rPr lang="en-US" altLang="cs-CZ" sz="900" dirty="0" smtClean="0"/>
              <a:t> </a:t>
            </a:r>
            <a:r>
              <a:rPr lang="en-US" altLang="cs-CZ" sz="900" dirty="0" err="1" smtClean="0"/>
              <a:t>vlastních</a:t>
            </a:r>
            <a:r>
              <a:rPr lang="en-US" altLang="cs-CZ" sz="900" dirty="0" smtClean="0"/>
              <a:t> </a:t>
            </a:r>
            <a:r>
              <a:rPr lang="en-US" altLang="cs-CZ" sz="900" dirty="0" err="1" smtClean="0"/>
              <a:t>zkušeností</a:t>
            </a:r>
            <a:r>
              <a:rPr lang="en-US" altLang="cs-CZ" sz="900" dirty="0" smtClean="0"/>
              <a:t> a pro </a:t>
            </a:r>
            <a:r>
              <a:rPr lang="en-US" altLang="cs-CZ" sz="900" dirty="0" err="1" smtClean="0"/>
              <a:t>získání</a:t>
            </a:r>
            <a:r>
              <a:rPr lang="en-US" altLang="cs-CZ" sz="900" dirty="0" smtClean="0"/>
              <a:t> </a:t>
            </a:r>
            <a:r>
              <a:rPr lang="en-US" altLang="cs-CZ" sz="900" dirty="0" err="1" smtClean="0"/>
              <a:t>osobitého</a:t>
            </a:r>
            <a:r>
              <a:rPr lang="en-US" altLang="cs-CZ" sz="900" dirty="0" smtClean="0"/>
              <a:t> </a:t>
            </a:r>
            <a:r>
              <a:rPr lang="en-US" altLang="cs-CZ" sz="900" dirty="0" err="1" smtClean="0"/>
              <a:t>výsledku</a:t>
            </a:r>
            <a:endParaRPr lang="en-US" altLang="cs-CZ" sz="900" dirty="0" smtClean="0"/>
          </a:p>
          <a:p>
            <a:pPr eaLnBrk="1" hangingPunct="1">
              <a:lnSpc>
                <a:spcPct val="80000"/>
              </a:lnSpc>
            </a:pPr>
            <a:r>
              <a:rPr lang="en-US" altLang="cs-CZ" sz="900" dirty="0" err="1" smtClean="0"/>
              <a:t>interpretuje</a:t>
            </a:r>
            <a:r>
              <a:rPr lang="en-US" altLang="cs-CZ" sz="900" dirty="0" smtClean="0"/>
              <a:t> </a:t>
            </a:r>
            <a:r>
              <a:rPr lang="en-US" altLang="cs-CZ" sz="900" dirty="0" err="1" smtClean="0"/>
              <a:t>vlastní</a:t>
            </a:r>
            <a:r>
              <a:rPr lang="en-US" altLang="cs-CZ" sz="900" dirty="0" smtClean="0"/>
              <a:t> </a:t>
            </a:r>
            <a:r>
              <a:rPr lang="en-US" altLang="cs-CZ" sz="900" dirty="0" err="1" smtClean="0"/>
              <a:t>vizuálně</a:t>
            </a:r>
            <a:r>
              <a:rPr lang="en-US" altLang="cs-CZ" sz="900" dirty="0" smtClean="0"/>
              <a:t> </a:t>
            </a:r>
            <a:r>
              <a:rPr lang="en-US" altLang="cs-CZ" sz="900" dirty="0" err="1" smtClean="0"/>
              <a:t>obrazné</a:t>
            </a:r>
            <a:r>
              <a:rPr lang="en-US" altLang="cs-CZ" sz="900" dirty="0" smtClean="0"/>
              <a:t> </a:t>
            </a:r>
            <a:r>
              <a:rPr lang="en-US" altLang="cs-CZ" sz="900" dirty="0" err="1" smtClean="0"/>
              <a:t>vyjádření</a:t>
            </a:r>
            <a:r>
              <a:rPr lang="en-US" altLang="cs-CZ" sz="900" dirty="0" smtClean="0"/>
              <a:t> a </a:t>
            </a:r>
            <a:r>
              <a:rPr lang="en-US" altLang="cs-CZ" sz="900" dirty="0" err="1" smtClean="0"/>
              <a:t>porovnává</a:t>
            </a:r>
            <a:r>
              <a:rPr lang="en-US" altLang="cs-CZ" sz="900" dirty="0" smtClean="0"/>
              <a:t> </a:t>
            </a:r>
            <a:r>
              <a:rPr lang="en-US" altLang="cs-CZ" sz="900" dirty="0" err="1" smtClean="0"/>
              <a:t>odlišné</a:t>
            </a:r>
            <a:r>
              <a:rPr lang="en-US" altLang="cs-CZ" sz="900" dirty="0" smtClean="0"/>
              <a:t> </a:t>
            </a:r>
            <a:r>
              <a:rPr lang="en-US" altLang="cs-CZ" sz="900" dirty="0" err="1" smtClean="0"/>
              <a:t>přístupy</a:t>
            </a:r>
            <a:r>
              <a:rPr lang="en-US" altLang="cs-CZ" sz="900" dirty="0" smtClean="0"/>
              <a:t> </a:t>
            </a:r>
            <a:r>
              <a:rPr lang="en-US" altLang="cs-CZ" sz="900" dirty="0" err="1" smtClean="0"/>
              <a:t>tvorby</a:t>
            </a:r>
            <a:r>
              <a:rPr lang="en-US" altLang="cs-CZ" sz="900" dirty="0" smtClean="0"/>
              <a:t> a </a:t>
            </a:r>
            <a:r>
              <a:rPr lang="en-US" altLang="cs-CZ" sz="900" dirty="0" err="1" smtClean="0"/>
              <a:t>dokáže</a:t>
            </a:r>
            <a:r>
              <a:rPr lang="en-US" altLang="cs-CZ" sz="900" dirty="0" smtClean="0"/>
              <a:t> o </a:t>
            </a:r>
            <a:r>
              <a:rPr lang="en-US" altLang="cs-CZ" sz="900" dirty="0" err="1" smtClean="0"/>
              <a:t>nich</a:t>
            </a:r>
            <a:r>
              <a:rPr lang="en-US" altLang="cs-CZ" sz="900" dirty="0" smtClean="0"/>
              <a:t> </a:t>
            </a:r>
            <a:r>
              <a:rPr lang="en-US" altLang="cs-CZ" sz="900" dirty="0" err="1" smtClean="0"/>
              <a:t>diskutovat</a:t>
            </a:r>
            <a:endParaRPr lang="de-DE" altLang="cs-CZ" sz="900" b="1" dirty="0" smtClean="0"/>
          </a:p>
          <a:p>
            <a:pPr eaLnBrk="1" hangingPunct="1">
              <a:lnSpc>
                <a:spcPct val="80000"/>
              </a:lnSpc>
            </a:pPr>
            <a:r>
              <a:rPr lang="de-DE" altLang="cs-CZ" sz="900" b="1" dirty="0" err="1" smtClean="0"/>
              <a:t>mezipředmětové</a:t>
            </a:r>
            <a:r>
              <a:rPr lang="de-DE" altLang="cs-CZ" sz="900" b="1" dirty="0" smtClean="0"/>
              <a:t> </a:t>
            </a:r>
            <a:r>
              <a:rPr lang="de-DE" altLang="cs-CZ" sz="900" b="1" dirty="0" err="1" smtClean="0"/>
              <a:t>vazby</a:t>
            </a:r>
            <a:r>
              <a:rPr lang="de-DE" altLang="cs-CZ" sz="900" b="1" dirty="0" smtClean="0"/>
              <a:t>:</a:t>
            </a:r>
            <a:endParaRPr lang="de-DE" altLang="cs-CZ" sz="900" dirty="0" smtClean="0"/>
          </a:p>
          <a:p>
            <a:pPr eaLnBrk="1" hangingPunct="1">
              <a:lnSpc>
                <a:spcPct val="80000"/>
              </a:lnSpc>
            </a:pPr>
            <a:r>
              <a:rPr lang="de-DE" altLang="cs-CZ" sz="900" dirty="0" smtClean="0"/>
              <a:t>Biologie, </a:t>
            </a:r>
            <a:r>
              <a:rPr lang="de-DE" altLang="cs-CZ" sz="900" dirty="0" err="1" smtClean="0"/>
              <a:t>Občanská</a:t>
            </a:r>
            <a:r>
              <a:rPr lang="de-DE" altLang="cs-CZ" sz="900" dirty="0" smtClean="0"/>
              <a:t> </a:t>
            </a:r>
            <a:r>
              <a:rPr lang="de-DE" altLang="cs-CZ" sz="900" dirty="0" err="1" smtClean="0"/>
              <a:t>nauka</a:t>
            </a:r>
            <a:r>
              <a:rPr lang="de-DE" altLang="cs-CZ" sz="900" dirty="0" smtClean="0"/>
              <a:t>(</a:t>
            </a:r>
            <a:r>
              <a:rPr lang="de-DE" altLang="cs-CZ" sz="900" dirty="0" err="1" smtClean="0"/>
              <a:t>Filozofie</a:t>
            </a:r>
            <a:r>
              <a:rPr lang="de-DE" altLang="cs-CZ" sz="900" dirty="0" smtClean="0"/>
              <a:t>, </a:t>
            </a:r>
            <a:r>
              <a:rPr lang="de-DE" altLang="cs-CZ" sz="900" dirty="0" err="1" smtClean="0"/>
              <a:t>Sociologie</a:t>
            </a:r>
            <a:r>
              <a:rPr lang="de-DE" altLang="cs-CZ" sz="900" dirty="0" smtClean="0"/>
              <a:t>, Psychologie), </a:t>
            </a:r>
            <a:endParaRPr lang="cs-CZ" altLang="cs-CZ" sz="900" dirty="0" smtClean="0"/>
          </a:p>
          <a:p>
            <a:pPr eaLnBrk="1" hangingPunct="1">
              <a:lnSpc>
                <a:spcPct val="90000"/>
              </a:lnSpc>
            </a:pPr>
            <a:endParaRPr lang="en-US" altLang="cs-CZ" dirty="0" smtClean="0"/>
          </a:p>
        </p:txBody>
      </p:sp>
    </p:spTree>
    <p:extLst>
      <p:ext uri="{BB962C8B-B14F-4D97-AF65-F5344CB8AC3E}">
        <p14:creationId xmlns:p14="http://schemas.microsoft.com/office/powerpoint/2010/main" val="974613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C90756-6032-46EB-A986-94758AC37E9D}" type="slidenum">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marL="228600" indent="-228600" eaLnBrk="1" hangingPunct="1"/>
            <a:r>
              <a:rPr lang="cs-CZ" altLang="cs-CZ" smtClean="0"/>
              <a:t>Obrázky: Vše dílo Lenkdy Klodové</a:t>
            </a:r>
          </a:p>
          <a:p>
            <a:pPr marL="228600" indent="-228600" eaLnBrk="1" hangingPunct="1">
              <a:buFontTx/>
              <a:buAutoNum type="arabicPeriod"/>
            </a:pPr>
            <a:r>
              <a:rPr lang="cs-CZ" altLang="cs-CZ" smtClean="0"/>
              <a:t>Vystřihovánky</a:t>
            </a:r>
          </a:p>
          <a:p>
            <a:pPr marL="228600" indent="-228600" eaLnBrk="1" hangingPunct="1">
              <a:buFontTx/>
              <a:buAutoNum type="arabicPeriod"/>
            </a:pPr>
            <a:r>
              <a:rPr lang="cs-CZ" altLang="cs-CZ" smtClean="0"/>
              <a:t>Vlastní punčocháče</a:t>
            </a:r>
          </a:p>
          <a:p>
            <a:pPr marL="228600" indent="-228600" eaLnBrk="1" hangingPunct="1">
              <a:buFontTx/>
              <a:buAutoNum type="arabicPeriod"/>
            </a:pPr>
            <a:r>
              <a:rPr lang="cs-CZ" altLang="cs-CZ" smtClean="0"/>
              <a:t>Travestishow</a:t>
            </a:r>
          </a:p>
          <a:p>
            <a:pPr marL="228600" indent="-228600" eaLnBrk="1" hangingPunct="1">
              <a:buFontTx/>
              <a:buAutoNum type="arabicPeriod"/>
            </a:pPr>
            <a:r>
              <a:rPr lang="cs-CZ" altLang="cs-CZ" smtClean="0"/>
              <a:t>Demonstrace proti menstruaci</a:t>
            </a:r>
          </a:p>
          <a:p>
            <a:pPr marL="228600" indent="-228600" eaLnBrk="1" hangingPunct="1">
              <a:buFontTx/>
              <a:buAutoNum type="arabicPeriod"/>
            </a:pPr>
            <a:r>
              <a:rPr lang="cs-CZ" altLang="cs-CZ" smtClean="0"/>
              <a:t>Vítězky</a:t>
            </a:r>
          </a:p>
          <a:p>
            <a:pPr marL="228600" indent="-228600" eaLnBrk="1" hangingPunct="1">
              <a:buFontTx/>
              <a:buAutoNum type="arabicPeriod"/>
            </a:pPr>
            <a:r>
              <a:rPr lang="cs-CZ" altLang="cs-CZ" smtClean="0"/>
              <a:t>Prsa</a:t>
            </a:r>
          </a:p>
        </p:txBody>
      </p:sp>
    </p:spTree>
    <p:extLst>
      <p:ext uri="{BB962C8B-B14F-4D97-AF65-F5344CB8AC3E}">
        <p14:creationId xmlns:p14="http://schemas.microsoft.com/office/powerpoint/2010/main" val="4029615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90E75F-CAAC-47CC-9089-BC4ED89194F0}" type="slidenum">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lnSpc>
                <a:spcPct val="80000"/>
              </a:lnSpc>
            </a:pPr>
            <a:r>
              <a:rPr lang="en-US" altLang="cs-CZ" sz="800" b="1" dirty="0" err="1" smtClean="0"/>
              <a:t>námět</a:t>
            </a:r>
            <a:r>
              <a:rPr lang="en-US" altLang="cs-CZ" sz="800" dirty="0" smtClean="0"/>
              <a:t>: </a:t>
            </a:r>
            <a:r>
              <a:rPr lang="en-US" altLang="cs-CZ" sz="800" b="1" u="sng" dirty="0" err="1" smtClean="0"/>
              <a:t>Ženství</a:t>
            </a:r>
            <a:endParaRPr lang="en-US" altLang="cs-CZ" sz="800" b="1" dirty="0" smtClean="0"/>
          </a:p>
          <a:p>
            <a:pPr eaLnBrk="1" hangingPunct="1">
              <a:lnSpc>
                <a:spcPct val="80000"/>
              </a:lnSpc>
            </a:pPr>
            <a:r>
              <a:rPr lang="en-US" altLang="cs-CZ" sz="800" b="1" dirty="0" err="1" smtClean="0"/>
              <a:t>koncept</a:t>
            </a:r>
            <a:r>
              <a:rPr lang="en-US" altLang="cs-CZ" sz="800" dirty="0" smtClean="0"/>
              <a:t>: </a:t>
            </a:r>
            <a:r>
              <a:rPr lang="en-US" altLang="cs-CZ" sz="800" dirty="0" err="1" smtClean="0"/>
              <a:t>já</a:t>
            </a:r>
            <a:r>
              <a:rPr lang="en-US" altLang="cs-CZ" sz="800" dirty="0" smtClean="0"/>
              <a:t>, </a:t>
            </a:r>
            <a:r>
              <a:rPr lang="en-US" altLang="cs-CZ" sz="800" dirty="0" err="1" smtClean="0"/>
              <a:t>tělo</a:t>
            </a:r>
            <a:r>
              <a:rPr lang="en-US" altLang="cs-CZ" sz="800" dirty="0" smtClean="0"/>
              <a:t>, </a:t>
            </a:r>
            <a:r>
              <a:rPr lang="en-US" altLang="cs-CZ" sz="800" dirty="0" err="1" smtClean="0"/>
              <a:t>identita</a:t>
            </a:r>
            <a:r>
              <a:rPr lang="en-US" altLang="cs-CZ" sz="800" dirty="0" smtClean="0"/>
              <a:t>, </a:t>
            </a:r>
            <a:r>
              <a:rPr lang="en-US" altLang="cs-CZ" sz="800" dirty="0" err="1" smtClean="0"/>
              <a:t>archetyp</a:t>
            </a:r>
            <a:r>
              <a:rPr lang="en-US" altLang="cs-CZ" sz="800" dirty="0" smtClean="0"/>
              <a:t>, </a:t>
            </a:r>
            <a:r>
              <a:rPr lang="en-US" altLang="cs-CZ" sz="800" dirty="0" err="1" smtClean="0"/>
              <a:t>atribut</a:t>
            </a:r>
            <a:r>
              <a:rPr lang="en-US" altLang="cs-CZ" sz="800" dirty="0" smtClean="0"/>
              <a:t>, </a:t>
            </a:r>
            <a:r>
              <a:rPr lang="en-US" altLang="cs-CZ" sz="800" dirty="0" err="1" smtClean="0"/>
              <a:t>tvar</a:t>
            </a:r>
            <a:r>
              <a:rPr lang="en-US" altLang="cs-CZ" sz="800" dirty="0" smtClean="0"/>
              <a:t>, </a:t>
            </a:r>
            <a:endParaRPr lang="en-US" altLang="cs-CZ" sz="800" b="1" dirty="0" smtClean="0"/>
          </a:p>
          <a:p>
            <a:pPr eaLnBrk="1" hangingPunct="1">
              <a:lnSpc>
                <a:spcPct val="80000"/>
              </a:lnSpc>
            </a:pPr>
            <a:r>
              <a:rPr lang="en-US" altLang="cs-CZ" sz="800" b="1" dirty="0" err="1" smtClean="0"/>
              <a:t>motivace</a:t>
            </a:r>
            <a:r>
              <a:rPr lang="en-US" altLang="cs-CZ" sz="800" dirty="0" smtClean="0"/>
              <a:t>: </a:t>
            </a:r>
            <a:r>
              <a:rPr lang="en-US" altLang="cs-CZ" sz="800" dirty="0" err="1" smtClean="0"/>
              <a:t>Vychází</a:t>
            </a:r>
            <a:r>
              <a:rPr lang="en-US" altLang="cs-CZ" sz="800" dirty="0" smtClean="0"/>
              <a:t> z </a:t>
            </a:r>
            <a:r>
              <a:rPr lang="en-US" altLang="cs-CZ" sz="800" dirty="0" err="1" smtClean="0"/>
              <a:t>předešlých</a:t>
            </a:r>
            <a:r>
              <a:rPr lang="en-US" altLang="cs-CZ" sz="800" dirty="0" smtClean="0"/>
              <a:t> </a:t>
            </a:r>
            <a:r>
              <a:rPr lang="en-US" altLang="cs-CZ" sz="800" dirty="0" err="1" smtClean="0"/>
              <a:t>hodin</a:t>
            </a:r>
            <a:endParaRPr lang="en-US" altLang="cs-CZ" sz="800" b="1" dirty="0" smtClean="0"/>
          </a:p>
          <a:p>
            <a:pPr eaLnBrk="1" hangingPunct="1">
              <a:lnSpc>
                <a:spcPct val="80000"/>
              </a:lnSpc>
            </a:pPr>
            <a:r>
              <a:rPr lang="en-US" altLang="cs-CZ" sz="800" b="1" dirty="0" err="1" smtClean="0"/>
              <a:t>zadání</a:t>
            </a:r>
            <a:r>
              <a:rPr lang="en-US" altLang="cs-CZ" sz="800" b="1" dirty="0" smtClean="0"/>
              <a:t>: </a:t>
            </a:r>
            <a:r>
              <a:rPr lang="en-US" altLang="cs-CZ" sz="800" dirty="0" smtClean="0"/>
              <a:t>Na </a:t>
            </a:r>
            <a:r>
              <a:rPr lang="en-US" altLang="cs-CZ" sz="800" dirty="0" err="1" smtClean="0"/>
              <a:t>základě</a:t>
            </a:r>
            <a:r>
              <a:rPr lang="en-US" altLang="cs-CZ" sz="800" dirty="0" smtClean="0"/>
              <a:t> </a:t>
            </a:r>
            <a:r>
              <a:rPr lang="en-US" altLang="cs-CZ" sz="800" dirty="0" err="1" smtClean="0"/>
              <a:t>přednášky</a:t>
            </a:r>
            <a:r>
              <a:rPr lang="en-US" altLang="cs-CZ" sz="800" dirty="0" smtClean="0"/>
              <a:t> o </a:t>
            </a:r>
            <a:r>
              <a:rPr lang="en-US" altLang="cs-CZ" sz="800" dirty="0" err="1" smtClean="0"/>
              <a:t>genderové</a:t>
            </a:r>
            <a:r>
              <a:rPr lang="en-US" altLang="cs-CZ" sz="800" dirty="0" smtClean="0"/>
              <a:t> </a:t>
            </a:r>
            <a:r>
              <a:rPr lang="en-US" altLang="cs-CZ" sz="800" dirty="0" err="1" smtClean="0"/>
              <a:t>problematice</a:t>
            </a:r>
            <a:r>
              <a:rPr lang="en-US" altLang="cs-CZ" sz="800" dirty="0" smtClean="0"/>
              <a:t>, </a:t>
            </a:r>
            <a:r>
              <a:rPr lang="en-US" altLang="cs-CZ" sz="800" dirty="0" err="1" smtClean="0"/>
              <a:t>rozhovorů</a:t>
            </a:r>
            <a:r>
              <a:rPr lang="en-US" altLang="cs-CZ" sz="800" dirty="0" smtClean="0"/>
              <a:t> o </a:t>
            </a:r>
            <a:r>
              <a:rPr lang="en-US" altLang="cs-CZ" sz="800" dirty="0" err="1" smtClean="0"/>
              <a:t>prožívání</a:t>
            </a:r>
            <a:r>
              <a:rPr lang="en-US" altLang="cs-CZ" sz="800" dirty="0" smtClean="0"/>
              <a:t> </a:t>
            </a:r>
            <a:r>
              <a:rPr lang="en-US" altLang="cs-CZ" sz="800" dirty="0" err="1" smtClean="0"/>
              <a:t>ženství</a:t>
            </a:r>
            <a:r>
              <a:rPr lang="en-US" altLang="cs-CZ" sz="800" dirty="0" smtClean="0"/>
              <a:t> a </a:t>
            </a:r>
            <a:r>
              <a:rPr lang="en-US" altLang="cs-CZ" sz="800" dirty="0" err="1" smtClean="0"/>
              <a:t>ženské</a:t>
            </a:r>
            <a:r>
              <a:rPr lang="en-US" altLang="cs-CZ" sz="800" dirty="0" smtClean="0"/>
              <a:t> role a </a:t>
            </a:r>
            <a:r>
              <a:rPr lang="en-US" altLang="cs-CZ" sz="800" dirty="0" err="1" smtClean="0"/>
              <a:t>dále</a:t>
            </a:r>
            <a:r>
              <a:rPr lang="en-US" altLang="cs-CZ" sz="800" dirty="0" smtClean="0"/>
              <a:t> </a:t>
            </a:r>
            <a:r>
              <a:rPr lang="en-US" altLang="cs-CZ" sz="800" dirty="0" err="1" smtClean="0"/>
              <a:t>také</a:t>
            </a:r>
            <a:r>
              <a:rPr lang="en-US" altLang="cs-CZ" sz="800" dirty="0" smtClean="0"/>
              <a:t> </a:t>
            </a:r>
            <a:r>
              <a:rPr lang="en-US" altLang="cs-CZ" sz="800" dirty="0" err="1" smtClean="0"/>
              <a:t>na</a:t>
            </a:r>
            <a:r>
              <a:rPr lang="en-US" altLang="cs-CZ" sz="800" dirty="0" smtClean="0"/>
              <a:t> </a:t>
            </a:r>
            <a:r>
              <a:rPr lang="en-US" altLang="cs-CZ" sz="800" dirty="0" err="1" smtClean="0"/>
              <a:t>základě</a:t>
            </a:r>
            <a:r>
              <a:rPr lang="en-US" altLang="cs-CZ" sz="800" dirty="0" smtClean="0"/>
              <a:t> </a:t>
            </a:r>
            <a:r>
              <a:rPr lang="en-US" altLang="cs-CZ" sz="800" dirty="0" err="1" smtClean="0"/>
              <a:t>shlédnutí</a:t>
            </a:r>
            <a:r>
              <a:rPr lang="en-US" altLang="cs-CZ" sz="800" dirty="0" smtClean="0"/>
              <a:t> </a:t>
            </a:r>
            <a:r>
              <a:rPr lang="en-US" altLang="cs-CZ" sz="800" dirty="0" err="1" smtClean="0"/>
              <a:t>souboru</a:t>
            </a:r>
            <a:r>
              <a:rPr lang="en-US" altLang="cs-CZ" sz="800" dirty="0" smtClean="0"/>
              <a:t> </a:t>
            </a:r>
            <a:r>
              <a:rPr lang="en-US" altLang="cs-CZ" sz="800" dirty="0" err="1" smtClean="0"/>
              <a:t>ukázek</a:t>
            </a:r>
            <a:r>
              <a:rPr lang="en-US" altLang="cs-CZ" sz="800" dirty="0" smtClean="0"/>
              <a:t> </a:t>
            </a:r>
            <a:r>
              <a:rPr lang="en-US" altLang="cs-CZ" sz="800" dirty="0" err="1" smtClean="0"/>
              <a:t>umělecké</a:t>
            </a:r>
            <a:r>
              <a:rPr lang="en-US" altLang="cs-CZ" sz="800" dirty="0" smtClean="0"/>
              <a:t> </a:t>
            </a:r>
            <a:r>
              <a:rPr lang="en-US" altLang="cs-CZ" sz="800" dirty="0" err="1" smtClean="0"/>
              <a:t>tvorby</a:t>
            </a:r>
            <a:r>
              <a:rPr lang="en-US" altLang="cs-CZ" sz="800" dirty="0" smtClean="0"/>
              <a:t> </a:t>
            </a:r>
            <a:r>
              <a:rPr lang="en-US" altLang="cs-CZ" sz="800" dirty="0" err="1" smtClean="0"/>
              <a:t>na</a:t>
            </a:r>
            <a:r>
              <a:rPr lang="en-US" altLang="cs-CZ" sz="800" dirty="0" smtClean="0"/>
              <a:t> </a:t>
            </a:r>
            <a:r>
              <a:rPr lang="en-US" altLang="cs-CZ" sz="800" dirty="0" err="1" smtClean="0"/>
              <a:t>toto</a:t>
            </a:r>
            <a:r>
              <a:rPr lang="en-US" altLang="cs-CZ" sz="800" dirty="0" smtClean="0"/>
              <a:t> </a:t>
            </a:r>
            <a:r>
              <a:rPr lang="en-US" altLang="cs-CZ" sz="800" dirty="0" err="1" smtClean="0"/>
              <a:t>téma</a:t>
            </a:r>
            <a:r>
              <a:rPr lang="en-US" altLang="cs-CZ" sz="800" dirty="0" smtClean="0"/>
              <a:t> </a:t>
            </a:r>
            <a:r>
              <a:rPr lang="en-US" altLang="cs-CZ" sz="800" dirty="0" err="1" smtClean="0"/>
              <a:t>vytvoř</a:t>
            </a:r>
            <a:r>
              <a:rPr lang="en-US" altLang="cs-CZ" sz="800" dirty="0" smtClean="0"/>
              <a:t> </a:t>
            </a:r>
            <a:r>
              <a:rPr lang="en-US" altLang="cs-CZ" sz="800" dirty="0" err="1" smtClean="0"/>
              <a:t>vlastní</a:t>
            </a:r>
            <a:r>
              <a:rPr lang="en-US" altLang="cs-CZ" sz="800" dirty="0" smtClean="0"/>
              <a:t> </a:t>
            </a:r>
            <a:r>
              <a:rPr lang="en-US" altLang="cs-CZ" sz="800" dirty="0" err="1" smtClean="0"/>
              <a:t>autentickou</a:t>
            </a:r>
            <a:r>
              <a:rPr lang="en-US" altLang="cs-CZ" sz="800" dirty="0" smtClean="0"/>
              <a:t> </a:t>
            </a:r>
            <a:r>
              <a:rPr lang="en-US" altLang="cs-CZ" sz="800" dirty="0" err="1" smtClean="0"/>
              <a:t>podobu</a:t>
            </a:r>
            <a:r>
              <a:rPr lang="en-US" altLang="cs-CZ" sz="800" dirty="0" smtClean="0"/>
              <a:t> </a:t>
            </a:r>
            <a:r>
              <a:rPr lang="en-US" altLang="cs-CZ" sz="800" dirty="0" err="1" smtClean="0"/>
              <a:t>ženství</a:t>
            </a:r>
            <a:r>
              <a:rPr lang="en-US" altLang="cs-CZ" sz="800" dirty="0" smtClean="0"/>
              <a:t>. </a:t>
            </a:r>
            <a:endParaRPr lang="en-US" altLang="cs-CZ" sz="800" b="1" dirty="0" smtClean="0"/>
          </a:p>
          <a:p>
            <a:pPr eaLnBrk="1" hangingPunct="1">
              <a:lnSpc>
                <a:spcPct val="80000"/>
              </a:lnSpc>
            </a:pPr>
            <a:r>
              <a:rPr lang="en-US" altLang="cs-CZ" sz="800" b="1" dirty="0" err="1" smtClean="0"/>
              <a:t>Reflektivní</a:t>
            </a:r>
            <a:r>
              <a:rPr lang="en-US" altLang="cs-CZ" sz="800" b="1" dirty="0" smtClean="0"/>
              <a:t> </a:t>
            </a:r>
            <a:r>
              <a:rPr lang="en-US" altLang="cs-CZ" sz="800" b="1" dirty="0" err="1" smtClean="0"/>
              <a:t>otázky</a:t>
            </a:r>
            <a:r>
              <a:rPr lang="en-US" altLang="cs-CZ" sz="800" b="1" dirty="0" smtClean="0"/>
              <a:t>: </a:t>
            </a:r>
            <a:endParaRPr lang="en-US" altLang="cs-CZ" sz="800" dirty="0" smtClean="0"/>
          </a:p>
          <a:p>
            <a:pPr eaLnBrk="1" hangingPunct="1">
              <a:lnSpc>
                <a:spcPct val="80000"/>
              </a:lnSpc>
            </a:pPr>
            <a:r>
              <a:rPr lang="en-US" altLang="cs-CZ" sz="800" dirty="0" smtClean="0"/>
              <a:t>Co je pro </a:t>
            </a:r>
            <a:r>
              <a:rPr lang="en-US" altLang="cs-CZ" sz="800" dirty="0" err="1" smtClean="0"/>
              <a:t>tebe</a:t>
            </a:r>
            <a:r>
              <a:rPr lang="en-US" altLang="cs-CZ" sz="800" dirty="0" smtClean="0"/>
              <a:t> </a:t>
            </a:r>
            <a:r>
              <a:rPr lang="en-US" altLang="cs-CZ" sz="800" dirty="0" err="1" smtClean="0"/>
              <a:t>největším</a:t>
            </a:r>
            <a:r>
              <a:rPr lang="en-US" altLang="cs-CZ" sz="800" dirty="0" smtClean="0"/>
              <a:t> </a:t>
            </a:r>
            <a:r>
              <a:rPr lang="en-US" altLang="cs-CZ" sz="800" dirty="0" err="1" smtClean="0"/>
              <a:t>atributem</a:t>
            </a:r>
            <a:r>
              <a:rPr lang="en-US" altLang="cs-CZ" sz="800" dirty="0" smtClean="0"/>
              <a:t> </a:t>
            </a:r>
            <a:r>
              <a:rPr lang="en-US" altLang="cs-CZ" sz="800" dirty="0" err="1" smtClean="0"/>
              <a:t>ženství</a:t>
            </a:r>
            <a:r>
              <a:rPr lang="en-US" altLang="cs-CZ" sz="800" dirty="0" smtClean="0"/>
              <a:t>?</a:t>
            </a:r>
          </a:p>
          <a:p>
            <a:pPr eaLnBrk="1" hangingPunct="1">
              <a:lnSpc>
                <a:spcPct val="80000"/>
              </a:lnSpc>
            </a:pPr>
            <a:r>
              <a:rPr lang="en-US" altLang="cs-CZ" sz="800" dirty="0" err="1" smtClean="0"/>
              <a:t>Jaké</a:t>
            </a:r>
            <a:r>
              <a:rPr lang="en-US" altLang="cs-CZ" sz="800" dirty="0" smtClean="0"/>
              <a:t> </a:t>
            </a:r>
            <a:r>
              <a:rPr lang="en-US" altLang="cs-CZ" sz="800" dirty="0" err="1" smtClean="0"/>
              <a:t>jsou</a:t>
            </a:r>
            <a:r>
              <a:rPr lang="en-US" altLang="cs-CZ" sz="800" dirty="0" smtClean="0"/>
              <a:t> </a:t>
            </a:r>
            <a:r>
              <a:rPr lang="en-US" altLang="cs-CZ" sz="800" dirty="0" err="1" smtClean="0"/>
              <a:t>vnější</a:t>
            </a:r>
            <a:r>
              <a:rPr lang="en-US" altLang="cs-CZ" sz="800" dirty="0" smtClean="0"/>
              <a:t> </a:t>
            </a:r>
            <a:r>
              <a:rPr lang="en-US" altLang="cs-CZ" sz="800" dirty="0" err="1" smtClean="0"/>
              <a:t>fyzické</a:t>
            </a:r>
            <a:r>
              <a:rPr lang="en-US" altLang="cs-CZ" sz="800" dirty="0" smtClean="0"/>
              <a:t> </a:t>
            </a:r>
            <a:r>
              <a:rPr lang="en-US" altLang="cs-CZ" sz="800" dirty="0" err="1" smtClean="0"/>
              <a:t>znaky</a:t>
            </a:r>
            <a:r>
              <a:rPr lang="en-US" altLang="cs-CZ" sz="800" dirty="0" smtClean="0"/>
              <a:t> </a:t>
            </a:r>
            <a:r>
              <a:rPr lang="en-US" altLang="cs-CZ" sz="800" dirty="0" err="1" smtClean="0"/>
              <a:t>ženství</a:t>
            </a:r>
            <a:r>
              <a:rPr lang="en-US" altLang="cs-CZ" sz="800" dirty="0" smtClean="0"/>
              <a:t>? </a:t>
            </a:r>
            <a:r>
              <a:rPr lang="en-US" altLang="cs-CZ" sz="800" dirty="0" err="1" smtClean="0"/>
              <a:t>Jaké</a:t>
            </a:r>
            <a:r>
              <a:rPr lang="en-US" altLang="cs-CZ" sz="800" dirty="0" smtClean="0"/>
              <a:t> </a:t>
            </a:r>
            <a:r>
              <a:rPr lang="en-US" altLang="cs-CZ" sz="800" dirty="0" err="1" smtClean="0"/>
              <a:t>vnitřní</a:t>
            </a:r>
            <a:r>
              <a:rPr lang="en-US" altLang="cs-CZ" sz="800" dirty="0" smtClean="0"/>
              <a:t>?</a:t>
            </a:r>
          </a:p>
          <a:p>
            <a:pPr eaLnBrk="1" hangingPunct="1">
              <a:lnSpc>
                <a:spcPct val="80000"/>
              </a:lnSpc>
            </a:pPr>
            <a:r>
              <a:rPr lang="en-US" altLang="cs-CZ" sz="800" dirty="0" err="1" smtClean="0"/>
              <a:t>Jaká</a:t>
            </a:r>
            <a:r>
              <a:rPr lang="en-US" altLang="cs-CZ" sz="800" dirty="0" smtClean="0"/>
              <a:t> </a:t>
            </a:r>
            <a:r>
              <a:rPr lang="en-US" altLang="cs-CZ" sz="800" dirty="0" err="1" smtClean="0"/>
              <a:t>zásadní</a:t>
            </a:r>
            <a:r>
              <a:rPr lang="en-US" altLang="cs-CZ" sz="800" dirty="0" smtClean="0"/>
              <a:t> </a:t>
            </a:r>
            <a:r>
              <a:rPr lang="en-US" altLang="cs-CZ" sz="800" dirty="0" err="1" smtClean="0"/>
              <a:t>funkce</a:t>
            </a:r>
            <a:r>
              <a:rPr lang="en-US" altLang="cs-CZ" sz="800" dirty="0" smtClean="0"/>
              <a:t> </a:t>
            </a:r>
            <a:r>
              <a:rPr lang="en-US" altLang="cs-CZ" sz="800" dirty="0" err="1" smtClean="0"/>
              <a:t>ženství</a:t>
            </a:r>
            <a:r>
              <a:rPr lang="en-US" altLang="cs-CZ" sz="800" dirty="0" smtClean="0"/>
              <a:t>?</a:t>
            </a:r>
          </a:p>
          <a:p>
            <a:pPr eaLnBrk="1" hangingPunct="1">
              <a:lnSpc>
                <a:spcPct val="80000"/>
              </a:lnSpc>
            </a:pPr>
            <a:r>
              <a:rPr lang="en-US" altLang="cs-CZ" sz="800" dirty="0" err="1" smtClean="0"/>
              <a:t>Jak</a:t>
            </a:r>
            <a:r>
              <a:rPr lang="en-US" altLang="cs-CZ" sz="800" dirty="0" smtClean="0"/>
              <a:t> </a:t>
            </a:r>
            <a:r>
              <a:rPr lang="en-US" altLang="cs-CZ" sz="800" dirty="0" err="1" smtClean="0"/>
              <a:t>prožíváš</a:t>
            </a:r>
            <a:r>
              <a:rPr lang="en-US" altLang="cs-CZ" sz="800" dirty="0" smtClean="0"/>
              <a:t> </a:t>
            </a:r>
            <a:r>
              <a:rPr lang="en-US" altLang="cs-CZ" sz="800" dirty="0" err="1" smtClean="0"/>
              <a:t>svoje</a:t>
            </a:r>
            <a:r>
              <a:rPr lang="en-US" altLang="cs-CZ" sz="800" dirty="0" smtClean="0"/>
              <a:t> </a:t>
            </a:r>
            <a:r>
              <a:rPr lang="en-US" altLang="cs-CZ" sz="800" dirty="0" err="1" smtClean="0"/>
              <a:t>ženství</a:t>
            </a:r>
            <a:r>
              <a:rPr lang="en-US" altLang="cs-CZ" sz="800" dirty="0" smtClean="0"/>
              <a:t>? </a:t>
            </a:r>
            <a:r>
              <a:rPr lang="en-US" altLang="cs-CZ" sz="800" dirty="0" err="1" smtClean="0"/>
              <a:t>Pociťuješ</a:t>
            </a:r>
            <a:r>
              <a:rPr lang="en-US" altLang="cs-CZ" sz="800" dirty="0" smtClean="0"/>
              <a:t> to </a:t>
            </a:r>
            <a:r>
              <a:rPr lang="en-US" altLang="cs-CZ" sz="800" dirty="0" err="1" smtClean="0"/>
              <a:t>jako</a:t>
            </a:r>
            <a:r>
              <a:rPr lang="en-US" altLang="cs-CZ" sz="800" dirty="0" smtClean="0"/>
              <a:t> problem? Nebo </a:t>
            </a:r>
            <a:r>
              <a:rPr lang="en-US" altLang="cs-CZ" sz="800" dirty="0" err="1" smtClean="0"/>
              <a:t>jako</a:t>
            </a:r>
            <a:r>
              <a:rPr lang="en-US" altLang="cs-CZ" sz="800" dirty="0" smtClean="0"/>
              <a:t> </a:t>
            </a:r>
            <a:r>
              <a:rPr lang="en-US" altLang="cs-CZ" sz="800" dirty="0" err="1" smtClean="0"/>
              <a:t>oslavu</a:t>
            </a:r>
            <a:r>
              <a:rPr lang="en-US" altLang="cs-CZ" sz="800" dirty="0" smtClean="0"/>
              <a:t> </a:t>
            </a:r>
            <a:r>
              <a:rPr lang="en-US" altLang="cs-CZ" sz="800" dirty="0" err="1" smtClean="0"/>
              <a:t>života</a:t>
            </a:r>
            <a:r>
              <a:rPr lang="en-US" altLang="cs-CZ" sz="800" dirty="0" smtClean="0"/>
              <a:t>?</a:t>
            </a:r>
            <a:endParaRPr lang="en-US" altLang="cs-CZ" sz="800" b="1" dirty="0" smtClean="0"/>
          </a:p>
          <a:p>
            <a:pPr eaLnBrk="1" hangingPunct="1">
              <a:lnSpc>
                <a:spcPct val="80000"/>
              </a:lnSpc>
            </a:pPr>
            <a:r>
              <a:rPr lang="en-US" altLang="cs-CZ" sz="800" b="1" dirty="0" err="1" smtClean="0"/>
              <a:t>výtvarný</a:t>
            </a:r>
            <a:r>
              <a:rPr lang="en-US" altLang="cs-CZ" sz="800" b="1" dirty="0" smtClean="0"/>
              <a:t> </a:t>
            </a:r>
            <a:r>
              <a:rPr lang="en-US" altLang="cs-CZ" sz="800" b="1" dirty="0" err="1" smtClean="0"/>
              <a:t>problém</a:t>
            </a:r>
            <a:r>
              <a:rPr lang="en-US" altLang="cs-CZ" sz="800" dirty="0" smtClean="0"/>
              <a:t>: </a:t>
            </a:r>
            <a:r>
              <a:rPr lang="en-US" altLang="cs-CZ" sz="800" dirty="0" err="1" smtClean="0"/>
              <a:t>Hledání</a:t>
            </a:r>
            <a:r>
              <a:rPr lang="en-US" altLang="cs-CZ" sz="800" dirty="0" smtClean="0"/>
              <a:t> </a:t>
            </a:r>
            <a:r>
              <a:rPr lang="en-US" altLang="cs-CZ" sz="800" dirty="0" err="1" smtClean="0"/>
              <a:t>tvaru</a:t>
            </a:r>
            <a:r>
              <a:rPr lang="en-US" altLang="cs-CZ" sz="800" dirty="0" smtClean="0"/>
              <a:t>, </a:t>
            </a:r>
            <a:r>
              <a:rPr lang="en-US" altLang="cs-CZ" sz="800" dirty="0" err="1" smtClean="0"/>
              <a:t>který</a:t>
            </a:r>
            <a:r>
              <a:rPr lang="en-US" altLang="cs-CZ" sz="800" dirty="0" smtClean="0"/>
              <a:t> by </a:t>
            </a:r>
            <a:r>
              <a:rPr lang="en-US" altLang="cs-CZ" sz="800" dirty="0" err="1" smtClean="0"/>
              <a:t>odpovídal</a:t>
            </a:r>
            <a:r>
              <a:rPr lang="en-US" altLang="cs-CZ" sz="800" dirty="0" smtClean="0"/>
              <a:t> </a:t>
            </a:r>
            <a:r>
              <a:rPr lang="en-US" altLang="cs-CZ" sz="800" dirty="0" err="1" smtClean="0"/>
              <a:t>osobní</a:t>
            </a:r>
            <a:r>
              <a:rPr lang="en-US" altLang="cs-CZ" sz="800" dirty="0" smtClean="0"/>
              <a:t> </a:t>
            </a:r>
            <a:r>
              <a:rPr lang="en-US" altLang="cs-CZ" sz="800" dirty="0" err="1" smtClean="0"/>
              <a:t>představě</a:t>
            </a:r>
            <a:r>
              <a:rPr lang="en-US" altLang="cs-CZ" sz="800" dirty="0" smtClean="0"/>
              <a:t> (</a:t>
            </a:r>
            <a:r>
              <a:rPr lang="en-US" altLang="cs-CZ" sz="800" dirty="0" err="1" smtClean="0"/>
              <a:t>atributu</a:t>
            </a:r>
            <a:r>
              <a:rPr lang="en-US" altLang="cs-CZ" sz="800" dirty="0" smtClean="0"/>
              <a:t>, </a:t>
            </a:r>
            <a:r>
              <a:rPr lang="en-US" altLang="cs-CZ" sz="800" dirty="0" err="1" smtClean="0"/>
              <a:t>fenomenu</a:t>
            </a:r>
            <a:r>
              <a:rPr lang="en-US" altLang="cs-CZ" sz="800" dirty="0" smtClean="0"/>
              <a:t>) </a:t>
            </a:r>
            <a:r>
              <a:rPr lang="en-US" altLang="cs-CZ" sz="800" dirty="0" err="1" smtClean="0"/>
              <a:t>ženství</a:t>
            </a:r>
            <a:endParaRPr lang="en-US" altLang="cs-CZ" sz="800" b="1" dirty="0" smtClean="0"/>
          </a:p>
          <a:p>
            <a:pPr eaLnBrk="1" hangingPunct="1">
              <a:lnSpc>
                <a:spcPct val="80000"/>
              </a:lnSpc>
            </a:pPr>
            <a:r>
              <a:rPr lang="en-US" altLang="cs-CZ" sz="800" b="1" dirty="0" err="1" smtClean="0"/>
              <a:t>technika</a:t>
            </a:r>
            <a:r>
              <a:rPr lang="en-US" altLang="cs-CZ" sz="800" dirty="0" err="1" smtClean="0"/>
              <a:t>:práce</a:t>
            </a:r>
            <a:r>
              <a:rPr lang="en-US" altLang="cs-CZ" sz="800" dirty="0" smtClean="0"/>
              <a:t> s </a:t>
            </a:r>
            <a:r>
              <a:rPr lang="en-US" altLang="cs-CZ" sz="800" dirty="0" err="1" smtClean="0"/>
              <a:t>hlínou</a:t>
            </a:r>
            <a:r>
              <a:rPr lang="en-US" altLang="cs-CZ" sz="800" dirty="0" smtClean="0"/>
              <a:t>, </a:t>
            </a:r>
            <a:r>
              <a:rPr lang="en-US" altLang="cs-CZ" sz="800" dirty="0" err="1" smtClean="0"/>
              <a:t>plastika</a:t>
            </a:r>
            <a:endParaRPr lang="en-US" altLang="cs-CZ" sz="800" b="1" dirty="0" smtClean="0"/>
          </a:p>
          <a:p>
            <a:pPr eaLnBrk="1" hangingPunct="1">
              <a:lnSpc>
                <a:spcPct val="80000"/>
              </a:lnSpc>
            </a:pPr>
            <a:r>
              <a:rPr lang="en-US" altLang="cs-CZ" sz="800" b="1" dirty="0" err="1" smtClean="0"/>
              <a:t>přidaná</a:t>
            </a:r>
            <a:r>
              <a:rPr lang="en-US" altLang="cs-CZ" sz="800" b="1" dirty="0" smtClean="0"/>
              <a:t> </a:t>
            </a:r>
            <a:r>
              <a:rPr lang="en-US" altLang="cs-CZ" sz="800" b="1" dirty="0" err="1" smtClean="0"/>
              <a:t>hodnota</a:t>
            </a:r>
            <a:r>
              <a:rPr lang="en-US" altLang="cs-CZ" sz="800" dirty="0" smtClean="0"/>
              <a:t>:</a:t>
            </a:r>
          </a:p>
          <a:p>
            <a:pPr eaLnBrk="1" hangingPunct="1">
              <a:lnSpc>
                <a:spcPct val="80000"/>
              </a:lnSpc>
            </a:pPr>
            <a:r>
              <a:rPr lang="en-US" altLang="cs-CZ" sz="800" dirty="0" err="1" smtClean="0"/>
              <a:t>Sebereflexe</a:t>
            </a:r>
            <a:r>
              <a:rPr lang="en-US" altLang="cs-CZ" sz="800" dirty="0" smtClean="0"/>
              <a:t> v </a:t>
            </a:r>
            <a:r>
              <a:rPr lang="en-US" altLang="cs-CZ" sz="800" dirty="0" err="1" smtClean="0"/>
              <a:t>širším</a:t>
            </a:r>
            <a:r>
              <a:rPr lang="en-US" altLang="cs-CZ" sz="800" dirty="0" smtClean="0"/>
              <a:t> </a:t>
            </a:r>
            <a:r>
              <a:rPr lang="en-US" altLang="cs-CZ" sz="800" dirty="0" err="1" smtClean="0"/>
              <a:t>sociokulturním</a:t>
            </a:r>
            <a:r>
              <a:rPr lang="en-US" altLang="cs-CZ" sz="800" dirty="0" smtClean="0"/>
              <a:t> </a:t>
            </a:r>
            <a:r>
              <a:rPr lang="en-US" altLang="cs-CZ" sz="800" dirty="0" err="1" smtClean="0"/>
              <a:t>rámci</a:t>
            </a:r>
            <a:endParaRPr lang="en-US" altLang="cs-CZ" sz="800" b="1" dirty="0" smtClean="0"/>
          </a:p>
          <a:p>
            <a:pPr eaLnBrk="1" hangingPunct="1">
              <a:lnSpc>
                <a:spcPct val="80000"/>
              </a:lnSpc>
            </a:pPr>
            <a:r>
              <a:rPr lang="en-US" altLang="cs-CZ" sz="800" b="1" dirty="0" err="1" smtClean="0"/>
              <a:t>výtvarná</a:t>
            </a:r>
            <a:r>
              <a:rPr lang="en-US" altLang="cs-CZ" sz="800" b="1" dirty="0" smtClean="0"/>
              <a:t> </a:t>
            </a:r>
            <a:r>
              <a:rPr lang="en-US" altLang="cs-CZ" sz="800" b="1" dirty="0" err="1" smtClean="0"/>
              <a:t>kultura</a:t>
            </a:r>
            <a:r>
              <a:rPr lang="en-US" altLang="cs-CZ" sz="800" dirty="0" smtClean="0"/>
              <a:t>: </a:t>
            </a:r>
          </a:p>
          <a:p>
            <a:pPr eaLnBrk="1" hangingPunct="1">
              <a:lnSpc>
                <a:spcPct val="80000"/>
              </a:lnSpc>
            </a:pPr>
            <a:r>
              <a:rPr lang="en-US" altLang="cs-CZ" sz="800" dirty="0" smtClean="0"/>
              <a:t>Gender v </a:t>
            </a:r>
            <a:r>
              <a:rPr lang="en-US" altLang="cs-CZ" sz="800" dirty="0" err="1" smtClean="0"/>
              <a:t>umění</a:t>
            </a:r>
            <a:r>
              <a:rPr lang="en-US" altLang="cs-CZ" sz="800" dirty="0" smtClean="0"/>
              <a:t> a </a:t>
            </a:r>
            <a:r>
              <a:rPr lang="en-US" altLang="cs-CZ" sz="800" dirty="0" err="1" smtClean="0"/>
              <a:t>vlna</a:t>
            </a:r>
            <a:r>
              <a:rPr lang="en-US" altLang="cs-CZ" sz="800" dirty="0" smtClean="0"/>
              <a:t> </a:t>
            </a:r>
            <a:r>
              <a:rPr lang="en-US" altLang="cs-CZ" sz="800" dirty="0" err="1" smtClean="0"/>
              <a:t>feminismu</a:t>
            </a:r>
            <a:endParaRPr lang="en-US" altLang="cs-CZ" sz="800" dirty="0" smtClean="0"/>
          </a:p>
          <a:p>
            <a:pPr eaLnBrk="1" hangingPunct="1">
              <a:lnSpc>
                <a:spcPct val="80000"/>
              </a:lnSpc>
            </a:pPr>
            <a:r>
              <a:rPr lang="en-US" altLang="cs-CZ" sz="800" dirty="0" err="1" smtClean="0"/>
              <a:t>Dílo</a:t>
            </a:r>
            <a:r>
              <a:rPr lang="en-US" altLang="cs-CZ" sz="800" dirty="0" smtClean="0"/>
              <a:t> </a:t>
            </a:r>
            <a:r>
              <a:rPr lang="en-US" altLang="cs-CZ" sz="800" dirty="0" err="1" smtClean="0"/>
              <a:t>Lenky</a:t>
            </a:r>
            <a:r>
              <a:rPr lang="en-US" altLang="cs-CZ" sz="800" dirty="0" smtClean="0"/>
              <a:t> </a:t>
            </a:r>
            <a:r>
              <a:rPr lang="en-US" altLang="cs-CZ" sz="800" dirty="0" err="1" smtClean="0"/>
              <a:t>Klodové</a:t>
            </a:r>
            <a:r>
              <a:rPr lang="en-US" altLang="cs-CZ" sz="800" dirty="0" smtClean="0"/>
              <a:t>, </a:t>
            </a:r>
            <a:r>
              <a:rPr lang="en-US" altLang="cs-CZ" sz="800" dirty="0" err="1" smtClean="0"/>
              <a:t>Veroniky</a:t>
            </a:r>
            <a:r>
              <a:rPr lang="en-US" altLang="cs-CZ" sz="800" dirty="0" smtClean="0"/>
              <a:t> </a:t>
            </a:r>
            <a:r>
              <a:rPr lang="en-US" altLang="cs-CZ" sz="800" dirty="0" err="1" smtClean="0"/>
              <a:t>Bromové</a:t>
            </a:r>
            <a:r>
              <a:rPr lang="en-US" altLang="cs-CZ" sz="800" dirty="0" smtClean="0"/>
              <a:t> a </a:t>
            </a:r>
            <a:r>
              <a:rPr lang="en-US" altLang="cs-CZ" sz="800" dirty="0" err="1" smtClean="0"/>
              <a:t>dalších</a:t>
            </a:r>
            <a:r>
              <a:rPr lang="en-US" altLang="cs-CZ" sz="800" dirty="0" smtClean="0"/>
              <a:t> </a:t>
            </a:r>
            <a:endParaRPr lang="en-US" altLang="cs-CZ" sz="800" b="1" dirty="0" smtClean="0"/>
          </a:p>
          <a:p>
            <a:pPr eaLnBrk="1" hangingPunct="1">
              <a:lnSpc>
                <a:spcPct val="80000"/>
              </a:lnSpc>
            </a:pPr>
            <a:r>
              <a:rPr lang="en-US" altLang="cs-CZ" sz="800" b="1" dirty="0" err="1" smtClean="0"/>
              <a:t>jiné</a:t>
            </a:r>
            <a:r>
              <a:rPr lang="en-US" altLang="cs-CZ" sz="800" b="1" dirty="0" smtClean="0"/>
              <a:t> </a:t>
            </a:r>
            <a:r>
              <a:rPr lang="en-US" altLang="cs-CZ" sz="800" b="1" dirty="0" err="1" smtClean="0"/>
              <a:t>kontexty</a:t>
            </a:r>
            <a:r>
              <a:rPr lang="en-US" altLang="cs-CZ" sz="800" b="1" dirty="0" smtClean="0"/>
              <a:t> (socio-</a:t>
            </a:r>
            <a:r>
              <a:rPr lang="en-US" altLang="cs-CZ" sz="800" b="1" dirty="0" err="1" smtClean="0"/>
              <a:t>kulturní</a:t>
            </a:r>
            <a:r>
              <a:rPr lang="en-US" altLang="cs-CZ" sz="800" b="1" dirty="0" smtClean="0"/>
              <a:t>, </a:t>
            </a:r>
            <a:r>
              <a:rPr lang="en-US" altLang="cs-CZ" sz="800" b="1" dirty="0" err="1" smtClean="0"/>
              <a:t>historický</a:t>
            </a:r>
            <a:r>
              <a:rPr lang="en-US" altLang="cs-CZ" sz="800" b="1" dirty="0" smtClean="0"/>
              <a:t>, </a:t>
            </a:r>
            <a:r>
              <a:rPr lang="en-US" altLang="cs-CZ" sz="800" b="1" dirty="0" err="1" smtClean="0"/>
              <a:t>vědecký</a:t>
            </a:r>
            <a:r>
              <a:rPr lang="en-US" altLang="cs-CZ" sz="800" b="1" dirty="0" smtClean="0"/>
              <a:t>, </a:t>
            </a:r>
            <a:r>
              <a:rPr lang="en-US" altLang="cs-CZ" sz="800" b="1" dirty="0" err="1" smtClean="0"/>
              <a:t>filozofický</a:t>
            </a:r>
            <a:r>
              <a:rPr lang="en-US" altLang="cs-CZ" sz="800" b="1" dirty="0" smtClean="0"/>
              <a:t>, </a:t>
            </a:r>
            <a:r>
              <a:rPr lang="en-US" altLang="cs-CZ" sz="800" b="1" dirty="0" err="1" smtClean="0"/>
              <a:t>umělecký</a:t>
            </a:r>
            <a:r>
              <a:rPr lang="en-US" altLang="cs-CZ" sz="800" b="1" dirty="0" smtClean="0"/>
              <a:t> </a:t>
            </a:r>
            <a:r>
              <a:rPr lang="en-US" altLang="cs-CZ" sz="800" b="1" dirty="0" err="1" smtClean="0"/>
              <a:t>kontext</a:t>
            </a:r>
            <a:r>
              <a:rPr lang="en-US" altLang="cs-CZ" sz="800" b="1" dirty="0" smtClean="0"/>
              <a:t>):</a:t>
            </a:r>
            <a:endParaRPr lang="de-DE" altLang="cs-CZ" sz="800" dirty="0" smtClean="0"/>
          </a:p>
          <a:p>
            <a:pPr eaLnBrk="1" hangingPunct="1">
              <a:lnSpc>
                <a:spcPct val="80000"/>
              </a:lnSpc>
            </a:pPr>
            <a:r>
              <a:rPr lang="de-DE" altLang="cs-CZ" sz="800" dirty="0" smtClean="0"/>
              <a:t>Biologie, </a:t>
            </a:r>
            <a:r>
              <a:rPr lang="de-DE" altLang="cs-CZ" sz="800" dirty="0" err="1" smtClean="0"/>
              <a:t>sociologie</a:t>
            </a:r>
            <a:endParaRPr lang="de-DE" altLang="cs-CZ" sz="800" b="1" dirty="0" smtClean="0"/>
          </a:p>
          <a:p>
            <a:pPr eaLnBrk="1" hangingPunct="1">
              <a:lnSpc>
                <a:spcPct val="80000"/>
              </a:lnSpc>
            </a:pPr>
            <a:r>
              <a:rPr lang="de-DE" altLang="cs-CZ" sz="800" b="1" dirty="0" err="1" smtClean="0"/>
              <a:t>cíl</a:t>
            </a:r>
            <a:r>
              <a:rPr lang="de-DE" altLang="cs-CZ" sz="800" b="1" dirty="0" smtClean="0"/>
              <a:t> </a:t>
            </a:r>
            <a:r>
              <a:rPr lang="de-DE" altLang="cs-CZ" sz="800" b="1" dirty="0" err="1" smtClean="0"/>
              <a:t>osobnostně-sociální</a:t>
            </a:r>
            <a:r>
              <a:rPr lang="de-DE" altLang="cs-CZ" sz="800" dirty="0" smtClean="0"/>
              <a:t>:</a:t>
            </a:r>
          </a:p>
          <a:p>
            <a:pPr eaLnBrk="1" hangingPunct="1">
              <a:lnSpc>
                <a:spcPct val="80000"/>
              </a:lnSpc>
            </a:pPr>
            <a:r>
              <a:rPr lang="de-DE" altLang="cs-CZ" sz="800" dirty="0" err="1" smtClean="0"/>
              <a:t>Sebereflexe</a:t>
            </a:r>
            <a:r>
              <a:rPr lang="de-DE" altLang="cs-CZ" sz="800" dirty="0" smtClean="0"/>
              <a:t> v </a:t>
            </a:r>
            <a:r>
              <a:rPr lang="de-DE" altLang="cs-CZ" sz="800" dirty="0" err="1" smtClean="0"/>
              <a:t>širším</a:t>
            </a:r>
            <a:r>
              <a:rPr lang="de-DE" altLang="cs-CZ" sz="800" dirty="0" smtClean="0"/>
              <a:t> </a:t>
            </a:r>
            <a:r>
              <a:rPr lang="de-DE" altLang="cs-CZ" sz="800" dirty="0" err="1" smtClean="0"/>
              <a:t>sociokulturním</a:t>
            </a:r>
            <a:r>
              <a:rPr lang="de-DE" altLang="cs-CZ" sz="800" dirty="0" smtClean="0"/>
              <a:t> </a:t>
            </a:r>
            <a:r>
              <a:rPr lang="de-DE" altLang="cs-CZ" sz="800" dirty="0" err="1" smtClean="0"/>
              <a:t>rámci</a:t>
            </a:r>
            <a:r>
              <a:rPr lang="de-DE" altLang="cs-CZ" sz="800" dirty="0" smtClean="0"/>
              <a:t>.</a:t>
            </a:r>
            <a:endParaRPr lang="en-US" altLang="cs-CZ" sz="800" dirty="0" smtClean="0"/>
          </a:p>
          <a:p>
            <a:pPr eaLnBrk="1" hangingPunct="1">
              <a:lnSpc>
                <a:spcPct val="80000"/>
              </a:lnSpc>
            </a:pPr>
            <a:r>
              <a:rPr lang="en-US" altLang="cs-CZ" sz="800" dirty="0" err="1" smtClean="0"/>
              <a:t>Vhled</a:t>
            </a:r>
            <a:r>
              <a:rPr lang="en-US" altLang="cs-CZ" sz="800" dirty="0" smtClean="0"/>
              <a:t> a </a:t>
            </a:r>
            <a:r>
              <a:rPr lang="en-US" altLang="cs-CZ" sz="800" dirty="0" err="1" smtClean="0"/>
              <a:t>pochopení</a:t>
            </a:r>
            <a:r>
              <a:rPr lang="en-US" altLang="cs-CZ" sz="800" dirty="0" smtClean="0"/>
              <a:t> </a:t>
            </a:r>
            <a:r>
              <a:rPr lang="en-US" altLang="cs-CZ" sz="800" dirty="0" err="1" smtClean="0"/>
              <a:t>odlišných</a:t>
            </a:r>
            <a:r>
              <a:rPr lang="en-US" altLang="cs-CZ" sz="800" dirty="0" smtClean="0"/>
              <a:t> identity.</a:t>
            </a:r>
            <a:endParaRPr lang="en-US" altLang="cs-CZ" sz="800" b="1" dirty="0" smtClean="0"/>
          </a:p>
          <a:p>
            <a:pPr eaLnBrk="1" hangingPunct="1">
              <a:lnSpc>
                <a:spcPct val="80000"/>
              </a:lnSpc>
            </a:pPr>
            <a:r>
              <a:rPr lang="en-US" altLang="cs-CZ" sz="800" b="1" dirty="0" err="1" smtClean="0"/>
              <a:t>cíl</a:t>
            </a:r>
            <a:r>
              <a:rPr lang="en-US" altLang="cs-CZ" sz="800" b="1" dirty="0" smtClean="0"/>
              <a:t> </a:t>
            </a:r>
            <a:r>
              <a:rPr lang="en-US" altLang="cs-CZ" sz="800" b="1" dirty="0" err="1" smtClean="0"/>
              <a:t>vzdělávací</a:t>
            </a:r>
            <a:r>
              <a:rPr lang="en-US" altLang="cs-CZ" sz="800" dirty="0" smtClean="0"/>
              <a:t>:</a:t>
            </a:r>
          </a:p>
          <a:p>
            <a:pPr eaLnBrk="1" hangingPunct="1">
              <a:lnSpc>
                <a:spcPct val="80000"/>
              </a:lnSpc>
            </a:pPr>
            <a:r>
              <a:rPr lang="en-US" altLang="cs-CZ" sz="800" dirty="0" smtClean="0"/>
              <a:t>Student </a:t>
            </a:r>
            <a:r>
              <a:rPr lang="en-US" altLang="cs-CZ" sz="800" dirty="0" err="1" smtClean="0"/>
              <a:t>dokáže</a:t>
            </a:r>
            <a:r>
              <a:rPr lang="en-US" altLang="cs-CZ" sz="800" dirty="0" smtClean="0"/>
              <a:t> </a:t>
            </a:r>
            <a:r>
              <a:rPr lang="en-US" altLang="cs-CZ" sz="800" dirty="0" err="1" smtClean="0"/>
              <a:t>využít</a:t>
            </a:r>
            <a:r>
              <a:rPr lang="en-US" altLang="cs-CZ" sz="800" dirty="0" smtClean="0"/>
              <a:t> </a:t>
            </a:r>
            <a:r>
              <a:rPr lang="en-US" altLang="cs-CZ" sz="800" dirty="0" err="1" smtClean="0"/>
              <a:t>tvarového</a:t>
            </a:r>
            <a:r>
              <a:rPr lang="en-US" altLang="cs-CZ" sz="800" dirty="0" smtClean="0"/>
              <a:t> </a:t>
            </a:r>
            <a:r>
              <a:rPr lang="en-US" altLang="cs-CZ" sz="800" dirty="0" err="1" smtClean="0"/>
              <a:t>vyjádření</a:t>
            </a:r>
            <a:r>
              <a:rPr lang="en-US" altLang="cs-CZ" sz="800" dirty="0" smtClean="0"/>
              <a:t> k </a:t>
            </a:r>
            <a:r>
              <a:rPr lang="en-US" altLang="cs-CZ" sz="800" dirty="0" err="1" smtClean="0"/>
              <a:t>zaznamenání</a:t>
            </a:r>
            <a:r>
              <a:rPr lang="en-US" altLang="cs-CZ" sz="800" dirty="0" smtClean="0"/>
              <a:t> </a:t>
            </a:r>
            <a:r>
              <a:rPr lang="en-US" altLang="cs-CZ" sz="800" dirty="0" err="1" smtClean="0"/>
              <a:t>vlastních</a:t>
            </a:r>
            <a:r>
              <a:rPr lang="en-US" altLang="cs-CZ" sz="800" dirty="0" smtClean="0"/>
              <a:t> </a:t>
            </a:r>
            <a:r>
              <a:rPr lang="en-US" altLang="cs-CZ" sz="800" dirty="0" err="1" smtClean="0"/>
              <a:t>prožitků</a:t>
            </a:r>
            <a:r>
              <a:rPr lang="en-US" altLang="cs-CZ" sz="800" dirty="0" smtClean="0"/>
              <a:t> a </a:t>
            </a:r>
            <a:r>
              <a:rPr lang="en-US" altLang="cs-CZ" sz="800" dirty="0" err="1" smtClean="0"/>
              <a:t>názorů</a:t>
            </a:r>
            <a:r>
              <a:rPr lang="en-US" altLang="cs-CZ" sz="800" dirty="0" smtClean="0"/>
              <a:t>. </a:t>
            </a:r>
            <a:r>
              <a:rPr lang="en-US" altLang="cs-CZ" sz="800" dirty="0" err="1" smtClean="0"/>
              <a:t>Využívá</a:t>
            </a:r>
            <a:r>
              <a:rPr lang="en-US" altLang="cs-CZ" sz="800" dirty="0" smtClean="0"/>
              <a:t> k </a:t>
            </a:r>
            <a:r>
              <a:rPr lang="en-US" altLang="cs-CZ" sz="800" dirty="0" err="1" smtClean="0"/>
              <a:t>tomu</a:t>
            </a:r>
            <a:r>
              <a:rPr lang="en-US" altLang="cs-CZ" sz="800" dirty="0" smtClean="0"/>
              <a:t> </a:t>
            </a:r>
            <a:r>
              <a:rPr lang="en-US" altLang="cs-CZ" sz="800" dirty="0" err="1" smtClean="0"/>
              <a:t>adekvátní</a:t>
            </a:r>
            <a:r>
              <a:rPr lang="en-US" altLang="cs-CZ" sz="800" dirty="0" smtClean="0"/>
              <a:t> </a:t>
            </a:r>
            <a:r>
              <a:rPr lang="en-US" altLang="cs-CZ" sz="800" dirty="0" err="1" smtClean="0"/>
              <a:t>prostředky</a:t>
            </a:r>
            <a:r>
              <a:rPr lang="en-US" altLang="cs-CZ" sz="800" dirty="0" smtClean="0"/>
              <a:t> a </a:t>
            </a:r>
            <a:r>
              <a:rPr lang="en-US" altLang="cs-CZ" sz="800" dirty="0" err="1" smtClean="0"/>
              <a:t>usiluje</a:t>
            </a:r>
            <a:r>
              <a:rPr lang="en-US" altLang="cs-CZ" sz="800" dirty="0" smtClean="0"/>
              <a:t> o </a:t>
            </a:r>
            <a:r>
              <a:rPr lang="en-US" altLang="cs-CZ" sz="800" dirty="0" err="1" smtClean="0"/>
              <a:t>osobitý</a:t>
            </a:r>
            <a:r>
              <a:rPr lang="en-US" altLang="cs-CZ" sz="800" dirty="0" smtClean="0"/>
              <a:t> </a:t>
            </a:r>
            <a:r>
              <a:rPr lang="en-US" altLang="cs-CZ" sz="800" dirty="0" err="1" smtClean="0"/>
              <a:t>výraz</a:t>
            </a:r>
            <a:r>
              <a:rPr lang="en-US" altLang="cs-CZ" sz="800" dirty="0" smtClean="0"/>
              <a:t> </a:t>
            </a:r>
            <a:r>
              <a:rPr lang="en-US" altLang="cs-CZ" sz="800" dirty="0" err="1" smtClean="0"/>
              <a:t>konečného</a:t>
            </a:r>
            <a:r>
              <a:rPr lang="en-US" altLang="cs-CZ" sz="800" dirty="0" smtClean="0"/>
              <a:t> </a:t>
            </a:r>
            <a:r>
              <a:rPr lang="en-US" altLang="cs-CZ" sz="800" dirty="0" err="1" smtClean="0"/>
              <a:t>díla</a:t>
            </a:r>
            <a:r>
              <a:rPr lang="en-US" altLang="cs-CZ" sz="800" dirty="0" smtClean="0"/>
              <a:t>. Student </a:t>
            </a:r>
            <a:r>
              <a:rPr lang="en-US" altLang="cs-CZ" sz="800" dirty="0" err="1" smtClean="0"/>
              <a:t>dokáže</a:t>
            </a:r>
            <a:r>
              <a:rPr lang="en-US" altLang="cs-CZ" sz="800" dirty="0" smtClean="0"/>
              <a:t> </a:t>
            </a:r>
            <a:r>
              <a:rPr lang="en-US" altLang="cs-CZ" sz="800" dirty="0" err="1" smtClean="0"/>
              <a:t>reflektovat</a:t>
            </a:r>
            <a:r>
              <a:rPr lang="en-US" altLang="cs-CZ" sz="800" dirty="0" smtClean="0"/>
              <a:t> </a:t>
            </a:r>
            <a:r>
              <a:rPr lang="en-US" altLang="cs-CZ" sz="800" dirty="0" err="1" smtClean="0"/>
              <a:t>svoje</a:t>
            </a:r>
            <a:r>
              <a:rPr lang="en-US" altLang="cs-CZ" sz="800" dirty="0" smtClean="0"/>
              <a:t> </a:t>
            </a:r>
            <a:r>
              <a:rPr lang="en-US" altLang="cs-CZ" sz="800" dirty="0" err="1" smtClean="0"/>
              <a:t>prožitky</a:t>
            </a:r>
            <a:r>
              <a:rPr lang="en-US" altLang="cs-CZ" sz="800" dirty="0" smtClean="0"/>
              <a:t> a </a:t>
            </a:r>
            <a:r>
              <a:rPr lang="en-US" altLang="cs-CZ" sz="800" dirty="0" err="1" smtClean="0"/>
              <a:t>tyto</a:t>
            </a:r>
            <a:r>
              <a:rPr lang="en-US" altLang="cs-CZ" sz="800" dirty="0" smtClean="0"/>
              <a:t> </a:t>
            </a:r>
            <a:r>
              <a:rPr lang="en-US" altLang="cs-CZ" sz="800" dirty="0" err="1" smtClean="0"/>
              <a:t>reflexe</a:t>
            </a:r>
            <a:r>
              <a:rPr lang="en-US" altLang="cs-CZ" sz="800" dirty="0" smtClean="0"/>
              <a:t> </a:t>
            </a:r>
            <a:r>
              <a:rPr lang="en-US" altLang="cs-CZ" sz="800" dirty="0" err="1" smtClean="0"/>
              <a:t>dokáže</a:t>
            </a:r>
            <a:r>
              <a:rPr lang="en-US" altLang="cs-CZ" sz="800" dirty="0" smtClean="0"/>
              <a:t> </a:t>
            </a:r>
            <a:r>
              <a:rPr lang="en-US" altLang="cs-CZ" sz="800" dirty="0" err="1" smtClean="0"/>
              <a:t>sdělit</a:t>
            </a:r>
            <a:r>
              <a:rPr lang="en-US" altLang="cs-CZ" sz="800" dirty="0" smtClean="0"/>
              <a:t> </a:t>
            </a:r>
            <a:r>
              <a:rPr lang="en-US" altLang="cs-CZ" sz="800" dirty="0" err="1" smtClean="0"/>
              <a:t>ostatním</a:t>
            </a:r>
            <a:r>
              <a:rPr lang="en-US" altLang="cs-CZ" sz="800" dirty="0" smtClean="0"/>
              <a:t>. </a:t>
            </a:r>
            <a:r>
              <a:rPr lang="en-US" altLang="cs-CZ" sz="800" dirty="0" err="1" smtClean="0"/>
              <a:t>Zároveň</a:t>
            </a:r>
            <a:r>
              <a:rPr lang="en-US" altLang="cs-CZ" sz="800" dirty="0" smtClean="0"/>
              <a:t> je </a:t>
            </a:r>
            <a:r>
              <a:rPr lang="en-US" altLang="cs-CZ" sz="800" dirty="0" err="1" smtClean="0"/>
              <a:t>motivován</a:t>
            </a:r>
            <a:r>
              <a:rPr lang="en-US" altLang="cs-CZ" sz="800" dirty="0" smtClean="0"/>
              <a:t> k </a:t>
            </a:r>
            <a:r>
              <a:rPr lang="en-US" altLang="cs-CZ" sz="800" dirty="0" err="1" smtClean="0"/>
              <a:t>pochopení</a:t>
            </a:r>
            <a:r>
              <a:rPr lang="en-US" altLang="cs-CZ" sz="800" dirty="0" smtClean="0"/>
              <a:t> </a:t>
            </a:r>
            <a:r>
              <a:rPr lang="en-US" altLang="cs-CZ" sz="800" dirty="0" err="1" smtClean="0"/>
              <a:t>odlišných</a:t>
            </a:r>
            <a:r>
              <a:rPr lang="en-US" altLang="cs-CZ" sz="800" dirty="0" smtClean="0"/>
              <a:t> </a:t>
            </a:r>
            <a:r>
              <a:rPr lang="en-US" altLang="cs-CZ" sz="800" dirty="0" err="1" smtClean="0"/>
              <a:t>stanovisek</a:t>
            </a:r>
            <a:r>
              <a:rPr lang="en-US" altLang="cs-CZ" sz="800" dirty="0" smtClean="0"/>
              <a:t> a </a:t>
            </a:r>
            <a:r>
              <a:rPr lang="en-US" altLang="cs-CZ" sz="800" dirty="0" err="1" smtClean="0"/>
              <a:t>názorů</a:t>
            </a:r>
            <a:r>
              <a:rPr lang="en-US" altLang="cs-CZ" sz="800" dirty="0" smtClean="0"/>
              <a:t> a je </a:t>
            </a:r>
            <a:r>
              <a:rPr lang="en-US" altLang="cs-CZ" sz="800" dirty="0" err="1" smtClean="0"/>
              <a:t>schopen</a:t>
            </a:r>
            <a:r>
              <a:rPr lang="en-US" altLang="cs-CZ" sz="800" dirty="0" smtClean="0"/>
              <a:t> o </a:t>
            </a:r>
            <a:r>
              <a:rPr lang="en-US" altLang="cs-CZ" sz="800" dirty="0" err="1" smtClean="0"/>
              <a:t>nich</a:t>
            </a:r>
            <a:r>
              <a:rPr lang="en-US" altLang="cs-CZ" sz="800" dirty="0" smtClean="0"/>
              <a:t> </a:t>
            </a:r>
            <a:r>
              <a:rPr lang="en-US" altLang="cs-CZ" sz="800" dirty="0" err="1" smtClean="0"/>
              <a:t>diskutovat</a:t>
            </a:r>
            <a:r>
              <a:rPr lang="en-US" altLang="cs-CZ" sz="800" dirty="0" smtClean="0"/>
              <a:t>.</a:t>
            </a:r>
            <a:endParaRPr lang="en-US" altLang="cs-CZ" sz="800" b="1" dirty="0" smtClean="0"/>
          </a:p>
          <a:p>
            <a:pPr eaLnBrk="1" hangingPunct="1">
              <a:lnSpc>
                <a:spcPct val="80000"/>
              </a:lnSpc>
            </a:pPr>
            <a:r>
              <a:rPr lang="en-US" altLang="cs-CZ" sz="800" b="1" dirty="0" err="1" smtClean="0"/>
              <a:t>výstupy</a:t>
            </a:r>
            <a:r>
              <a:rPr lang="en-US" altLang="cs-CZ" sz="800" b="1" dirty="0" smtClean="0"/>
              <a:t> RVP</a:t>
            </a:r>
            <a:r>
              <a:rPr lang="en-US" altLang="cs-CZ" sz="800" dirty="0" smtClean="0"/>
              <a:t>:</a:t>
            </a:r>
          </a:p>
          <a:p>
            <a:pPr eaLnBrk="1" hangingPunct="1">
              <a:lnSpc>
                <a:spcPct val="80000"/>
              </a:lnSpc>
            </a:pPr>
            <a:r>
              <a:rPr lang="en-US" altLang="cs-CZ" sz="800" dirty="0" smtClean="0"/>
              <a:t>Student:</a:t>
            </a:r>
          </a:p>
          <a:p>
            <a:pPr eaLnBrk="1" hangingPunct="1">
              <a:lnSpc>
                <a:spcPct val="80000"/>
              </a:lnSpc>
            </a:pPr>
            <a:r>
              <a:rPr lang="en-US" altLang="cs-CZ" sz="800" dirty="0" err="1" smtClean="0"/>
              <a:t>uplatňuje</a:t>
            </a:r>
            <a:r>
              <a:rPr lang="en-US" altLang="cs-CZ" sz="800" dirty="0" smtClean="0"/>
              <a:t> co </a:t>
            </a:r>
            <a:r>
              <a:rPr lang="en-US" altLang="cs-CZ" sz="800" dirty="0" err="1" smtClean="0"/>
              <a:t>nejširší</a:t>
            </a:r>
            <a:r>
              <a:rPr lang="en-US" altLang="cs-CZ" sz="800" dirty="0" smtClean="0"/>
              <a:t> </a:t>
            </a:r>
            <a:r>
              <a:rPr lang="en-US" altLang="cs-CZ" sz="800" dirty="0" err="1" smtClean="0"/>
              <a:t>škálu</a:t>
            </a:r>
            <a:r>
              <a:rPr lang="en-US" altLang="cs-CZ" sz="800" dirty="0" smtClean="0"/>
              <a:t> u </a:t>
            </a:r>
            <a:r>
              <a:rPr lang="en-US" altLang="cs-CZ" sz="800" dirty="0" err="1" smtClean="0"/>
              <a:t>prvků</a:t>
            </a:r>
            <a:r>
              <a:rPr lang="en-US" altLang="cs-CZ" sz="800" dirty="0" smtClean="0"/>
              <a:t> </a:t>
            </a:r>
            <a:r>
              <a:rPr lang="en-US" altLang="cs-CZ" sz="800" dirty="0" err="1" smtClean="0"/>
              <a:t>vizuálně</a:t>
            </a:r>
            <a:r>
              <a:rPr lang="en-US" altLang="cs-CZ" sz="800" dirty="0" smtClean="0"/>
              <a:t> </a:t>
            </a:r>
            <a:r>
              <a:rPr lang="en-US" altLang="cs-CZ" sz="800" dirty="0" err="1" smtClean="0"/>
              <a:t>obrazných</a:t>
            </a:r>
            <a:r>
              <a:rPr lang="en-US" altLang="cs-CZ" sz="800" dirty="0" smtClean="0"/>
              <a:t> </a:t>
            </a:r>
            <a:r>
              <a:rPr lang="en-US" altLang="cs-CZ" sz="800" dirty="0" err="1" smtClean="0"/>
              <a:t>vyjádření</a:t>
            </a:r>
            <a:r>
              <a:rPr lang="en-US" altLang="cs-CZ" sz="800" dirty="0" smtClean="0"/>
              <a:t> pro </a:t>
            </a:r>
            <a:r>
              <a:rPr lang="en-US" altLang="cs-CZ" sz="800" dirty="0" err="1" smtClean="0"/>
              <a:t>vyjádření</a:t>
            </a:r>
            <a:r>
              <a:rPr lang="en-US" altLang="cs-CZ" sz="800" dirty="0" smtClean="0"/>
              <a:t> </a:t>
            </a:r>
            <a:r>
              <a:rPr lang="en-US" altLang="cs-CZ" sz="800" dirty="0" err="1" smtClean="0"/>
              <a:t>vlastních</a:t>
            </a:r>
            <a:r>
              <a:rPr lang="en-US" altLang="cs-CZ" sz="800" dirty="0" smtClean="0"/>
              <a:t> </a:t>
            </a:r>
            <a:r>
              <a:rPr lang="en-US" altLang="cs-CZ" sz="800" dirty="0" err="1" smtClean="0"/>
              <a:t>zkušeností</a:t>
            </a:r>
            <a:r>
              <a:rPr lang="en-US" altLang="cs-CZ" sz="800" dirty="0" smtClean="0"/>
              <a:t> a pro </a:t>
            </a:r>
            <a:r>
              <a:rPr lang="en-US" altLang="cs-CZ" sz="800" dirty="0" err="1" smtClean="0"/>
              <a:t>získání</a:t>
            </a:r>
            <a:r>
              <a:rPr lang="en-US" altLang="cs-CZ" sz="800" dirty="0" smtClean="0"/>
              <a:t> </a:t>
            </a:r>
            <a:r>
              <a:rPr lang="en-US" altLang="cs-CZ" sz="800" dirty="0" err="1" smtClean="0"/>
              <a:t>osobitého</a:t>
            </a:r>
            <a:r>
              <a:rPr lang="en-US" altLang="cs-CZ" sz="800" dirty="0" smtClean="0"/>
              <a:t> </a:t>
            </a:r>
            <a:r>
              <a:rPr lang="en-US" altLang="cs-CZ" sz="800" dirty="0" err="1" smtClean="0"/>
              <a:t>výsledku</a:t>
            </a:r>
            <a:endParaRPr lang="en-US" altLang="cs-CZ" sz="800" dirty="0" smtClean="0"/>
          </a:p>
          <a:p>
            <a:pPr eaLnBrk="1" hangingPunct="1">
              <a:lnSpc>
                <a:spcPct val="80000"/>
              </a:lnSpc>
            </a:pPr>
            <a:r>
              <a:rPr lang="en-US" altLang="cs-CZ" sz="800" dirty="0" err="1" smtClean="0"/>
              <a:t>interpretuje</a:t>
            </a:r>
            <a:r>
              <a:rPr lang="en-US" altLang="cs-CZ" sz="800" dirty="0" smtClean="0"/>
              <a:t> </a:t>
            </a:r>
            <a:r>
              <a:rPr lang="en-US" altLang="cs-CZ" sz="800" dirty="0" err="1" smtClean="0"/>
              <a:t>vlastní</a:t>
            </a:r>
            <a:r>
              <a:rPr lang="en-US" altLang="cs-CZ" sz="800" dirty="0" smtClean="0"/>
              <a:t> </a:t>
            </a:r>
            <a:r>
              <a:rPr lang="en-US" altLang="cs-CZ" sz="800" dirty="0" err="1" smtClean="0"/>
              <a:t>vizuálně</a:t>
            </a:r>
            <a:r>
              <a:rPr lang="en-US" altLang="cs-CZ" sz="800" dirty="0" smtClean="0"/>
              <a:t> </a:t>
            </a:r>
            <a:r>
              <a:rPr lang="en-US" altLang="cs-CZ" sz="800" dirty="0" err="1" smtClean="0"/>
              <a:t>obrazné</a:t>
            </a:r>
            <a:r>
              <a:rPr lang="en-US" altLang="cs-CZ" sz="800" dirty="0" smtClean="0"/>
              <a:t> </a:t>
            </a:r>
            <a:r>
              <a:rPr lang="en-US" altLang="cs-CZ" sz="800" dirty="0" err="1" smtClean="0"/>
              <a:t>vyjádření</a:t>
            </a:r>
            <a:r>
              <a:rPr lang="en-US" altLang="cs-CZ" sz="800" dirty="0" smtClean="0"/>
              <a:t> a </a:t>
            </a:r>
            <a:r>
              <a:rPr lang="en-US" altLang="cs-CZ" sz="800" dirty="0" err="1" smtClean="0"/>
              <a:t>porovnává</a:t>
            </a:r>
            <a:r>
              <a:rPr lang="en-US" altLang="cs-CZ" sz="800" dirty="0" smtClean="0"/>
              <a:t> </a:t>
            </a:r>
            <a:r>
              <a:rPr lang="en-US" altLang="cs-CZ" sz="800" dirty="0" err="1" smtClean="0"/>
              <a:t>odlišné</a:t>
            </a:r>
            <a:r>
              <a:rPr lang="en-US" altLang="cs-CZ" sz="800" dirty="0" smtClean="0"/>
              <a:t> </a:t>
            </a:r>
            <a:r>
              <a:rPr lang="en-US" altLang="cs-CZ" sz="800" dirty="0" err="1" smtClean="0"/>
              <a:t>přístupy</a:t>
            </a:r>
            <a:r>
              <a:rPr lang="en-US" altLang="cs-CZ" sz="800" dirty="0" smtClean="0"/>
              <a:t> </a:t>
            </a:r>
            <a:r>
              <a:rPr lang="en-US" altLang="cs-CZ" sz="800" dirty="0" err="1" smtClean="0"/>
              <a:t>tvorby</a:t>
            </a:r>
            <a:r>
              <a:rPr lang="en-US" altLang="cs-CZ" sz="800" dirty="0" smtClean="0"/>
              <a:t> a </a:t>
            </a:r>
            <a:r>
              <a:rPr lang="en-US" altLang="cs-CZ" sz="800" dirty="0" err="1" smtClean="0"/>
              <a:t>dokáže</a:t>
            </a:r>
            <a:r>
              <a:rPr lang="en-US" altLang="cs-CZ" sz="800" dirty="0" smtClean="0"/>
              <a:t> o </a:t>
            </a:r>
            <a:r>
              <a:rPr lang="en-US" altLang="cs-CZ" sz="800" dirty="0" err="1" smtClean="0"/>
              <a:t>nich</a:t>
            </a:r>
            <a:r>
              <a:rPr lang="en-US" altLang="cs-CZ" sz="800" dirty="0" smtClean="0"/>
              <a:t> </a:t>
            </a:r>
            <a:r>
              <a:rPr lang="en-US" altLang="cs-CZ" sz="800" dirty="0" err="1" smtClean="0"/>
              <a:t>diskutovat</a:t>
            </a:r>
            <a:endParaRPr lang="de-DE" altLang="cs-CZ" sz="800" b="1" dirty="0" smtClean="0"/>
          </a:p>
          <a:p>
            <a:pPr eaLnBrk="1" hangingPunct="1">
              <a:lnSpc>
                <a:spcPct val="80000"/>
              </a:lnSpc>
            </a:pPr>
            <a:r>
              <a:rPr lang="de-DE" altLang="cs-CZ" sz="800" b="1" dirty="0" err="1" smtClean="0"/>
              <a:t>mezipředmětové</a:t>
            </a:r>
            <a:r>
              <a:rPr lang="de-DE" altLang="cs-CZ" sz="800" b="1" dirty="0" smtClean="0"/>
              <a:t> </a:t>
            </a:r>
            <a:r>
              <a:rPr lang="de-DE" altLang="cs-CZ" sz="800" b="1" dirty="0" err="1" smtClean="0"/>
              <a:t>vazby</a:t>
            </a:r>
            <a:r>
              <a:rPr lang="de-DE" altLang="cs-CZ" sz="800" b="1" dirty="0" smtClean="0"/>
              <a:t>:</a:t>
            </a:r>
            <a:endParaRPr lang="de-DE" altLang="cs-CZ" sz="800" dirty="0" smtClean="0"/>
          </a:p>
          <a:p>
            <a:pPr eaLnBrk="1" hangingPunct="1">
              <a:lnSpc>
                <a:spcPct val="80000"/>
              </a:lnSpc>
            </a:pPr>
            <a:r>
              <a:rPr lang="de-DE" altLang="cs-CZ" sz="800" dirty="0" smtClean="0"/>
              <a:t>Biologie, </a:t>
            </a:r>
            <a:r>
              <a:rPr lang="de-DE" altLang="cs-CZ" sz="800" dirty="0" err="1" smtClean="0"/>
              <a:t>Občanská</a:t>
            </a:r>
            <a:r>
              <a:rPr lang="de-DE" altLang="cs-CZ" sz="800" dirty="0" smtClean="0"/>
              <a:t> </a:t>
            </a:r>
            <a:r>
              <a:rPr lang="de-DE" altLang="cs-CZ" sz="800" dirty="0" err="1" smtClean="0"/>
              <a:t>nauka</a:t>
            </a:r>
            <a:r>
              <a:rPr lang="de-DE" altLang="cs-CZ" sz="800" dirty="0" smtClean="0"/>
              <a:t>(</a:t>
            </a:r>
            <a:r>
              <a:rPr lang="de-DE" altLang="cs-CZ" sz="800" dirty="0" err="1" smtClean="0"/>
              <a:t>Filozofie</a:t>
            </a:r>
            <a:r>
              <a:rPr lang="de-DE" altLang="cs-CZ" sz="800" dirty="0" smtClean="0"/>
              <a:t>, </a:t>
            </a:r>
            <a:r>
              <a:rPr lang="de-DE" altLang="cs-CZ" sz="800" dirty="0" err="1" smtClean="0"/>
              <a:t>Sociologie</a:t>
            </a:r>
            <a:r>
              <a:rPr lang="de-DE" altLang="cs-CZ" sz="800" dirty="0" smtClean="0"/>
              <a:t>, Psychologie), </a:t>
            </a:r>
            <a:endParaRPr lang="cs-CZ" altLang="cs-CZ" sz="800" dirty="0" smtClean="0"/>
          </a:p>
        </p:txBody>
      </p:sp>
    </p:spTree>
    <p:extLst>
      <p:ext uri="{BB962C8B-B14F-4D97-AF65-F5344CB8AC3E}">
        <p14:creationId xmlns:p14="http://schemas.microsoft.com/office/powerpoint/2010/main" val="1652997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FDBDE7-0F28-4B1C-A4D3-BACB37E15E9F}" type="slidenum">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cs-CZ" altLang="cs-CZ" smtClean="0"/>
              <a:t>Obrázky jsou ztaženy v internetovém vyhledávači Google na téma Gravidity</a:t>
            </a:r>
            <a:endParaRPr lang="en-US" altLang="cs-CZ" smtClean="0"/>
          </a:p>
        </p:txBody>
      </p:sp>
    </p:spTree>
    <p:extLst>
      <p:ext uri="{BB962C8B-B14F-4D97-AF65-F5344CB8AC3E}">
        <p14:creationId xmlns:p14="http://schemas.microsoft.com/office/powerpoint/2010/main" val="12666567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F66EC6-978D-4820-B727-C08A91026129}" type="slidenum">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lnSpc>
                <a:spcPct val="80000"/>
              </a:lnSpc>
            </a:pPr>
            <a:r>
              <a:rPr lang="de-DE" altLang="cs-CZ" sz="1000" b="1" dirty="0" err="1" smtClean="0"/>
              <a:t>námět</a:t>
            </a:r>
            <a:r>
              <a:rPr lang="de-DE" altLang="cs-CZ" sz="1000" dirty="0" smtClean="0"/>
              <a:t>: </a:t>
            </a:r>
            <a:r>
              <a:rPr lang="de-DE" altLang="cs-CZ" sz="1000" b="1" u="sng" dirty="0" err="1" smtClean="0"/>
              <a:t>Mateřství</a:t>
            </a:r>
            <a:endParaRPr lang="de-DE" altLang="cs-CZ" sz="1000" b="1" dirty="0" smtClean="0"/>
          </a:p>
          <a:p>
            <a:pPr eaLnBrk="1" hangingPunct="1">
              <a:lnSpc>
                <a:spcPct val="80000"/>
              </a:lnSpc>
            </a:pPr>
            <a:r>
              <a:rPr lang="de-DE" altLang="cs-CZ" sz="1000" b="1" dirty="0" err="1" smtClean="0"/>
              <a:t>koncept</a:t>
            </a:r>
            <a:r>
              <a:rPr lang="de-DE" altLang="cs-CZ" sz="1000" dirty="0" smtClean="0"/>
              <a:t>: </a:t>
            </a:r>
            <a:r>
              <a:rPr lang="de-DE" altLang="cs-CZ" sz="1000" dirty="0" err="1" smtClean="0"/>
              <a:t>tělo</a:t>
            </a:r>
            <a:r>
              <a:rPr lang="de-DE" altLang="cs-CZ" sz="1000" dirty="0" smtClean="0"/>
              <a:t>, </a:t>
            </a:r>
            <a:r>
              <a:rPr lang="de-DE" altLang="cs-CZ" sz="1000" dirty="0" err="1" smtClean="0"/>
              <a:t>plodnost</a:t>
            </a:r>
            <a:r>
              <a:rPr lang="de-DE" altLang="cs-CZ" sz="1000" dirty="0" smtClean="0"/>
              <a:t>, </a:t>
            </a:r>
            <a:r>
              <a:rPr lang="de-DE" altLang="cs-CZ" sz="1000" dirty="0" err="1" smtClean="0"/>
              <a:t>matka</a:t>
            </a:r>
            <a:r>
              <a:rPr lang="de-DE" altLang="cs-CZ" sz="1000" dirty="0" smtClean="0"/>
              <a:t>/</a:t>
            </a:r>
            <a:r>
              <a:rPr lang="de-DE" altLang="cs-CZ" sz="1000" dirty="0" err="1" smtClean="0"/>
              <a:t>rodič</a:t>
            </a:r>
            <a:r>
              <a:rPr lang="de-DE" altLang="cs-CZ" sz="1000" dirty="0" smtClean="0"/>
              <a:t>, </a:t>
            </a:r>
            <a:r>
              <a:rPr lang="de-DE" altLang="cs-CZ" sz="1000" dirty="0" err="1" smtClean="0"/>
              <a:t>tvar</a:t>
            </a:r>
            <a:endParaRPr lang="de-DE" altLang="cs-CZ" sz="1000" b="1" dirty="0" smtClean="0"/>
          </a:p>
          <a:p>
            <a:pPr eaLnBrk="1" hangingPunct="1">
              <a:lnSpc>
                <a:spcPct val="80000"/>
              </a:lnSpc>
            </a:pPr>
            <a:r>
              <a:rPr lang="de-DE" altLang="cs-CZ" sz="1000" b="1" dirty="0" err="1" smtClean="0"/>
              <a:t>motivace</a:t>
            </a:r>
            <a:r>
              <a:rPr lang="de-DE" altLang="cs-CZ" sz="1000" dirty="0" smtClean="0"/>
              <a:t>: </a:t>
            </a:r>
            <a:r>
              <a:rPr lang="de-DE" altLang="cs-CZ" sz="1000" dirty="0" err="1" smtClean="0"/>
              <a:t>Vychází</a:t>
            </a:r>
            <a:r>
              <a:rPr lang="de-DE" altLang="cs-CZ" sz="1000" dirty="0" smtClean="0"/>
              <a:t> z </a:t>
            </a:r>
            <a:r>
              <a:rPr lang="de-DE" altLang="cs-CZ" sz="1000" dirty="0" err="1" smtClean="0"/>
              <a:t>předešlých</a:t>
            </a:r>
            <a:r>
              <a:rPr lang="de-DE" altLang="cs-CZ" sz="1000" dirty="0" smtClean="0"/>
              <a:t> </a:t>
            </a:r>
            <a:r>
              <a:rPr lang="de-DE" altLang="cs-CZ" sz="1000" dirty="0" err="1" smtClean="0"/>
              <a:t>hodin</a:t>
            </a:r>
            <a:endParaRPr lang="de-DE" altLang="cs-CZ" sz="1000" b="1" dirty="0" smtClean="0"/>
          </a:p>
          <a:p>
            <a:pPr eaLnBrk="1" hangingPunct="1">
              <a:lnSpc>
                <a:spcPct val="80000"/>
              </a:lnSpc>
            </a:pPr>
            <a:r>
              <a:rPr lang="de-DE" altLang="cs-CZ" sz="1000" b="1" dirty="0" err="1" smtClean="0"/>
              <a:t>zadání</a:t>
            </a:r>
            <a:r>
              <a:rPr lang="de-DE" altLang="cs-CZ" sz="1000" dirty="0" smtClean="0"/>
              <a:t>: </a:t>
            </a:r>
            <a:r>
              <a:rPr lang="de-DE" altLang="cs-CZ" sz="1000" dirty="0" err="1" smtClean="0"/>
              <a:t>Vytvoř</a:t>
            </a:r>
            <a:r>
              <a:rPr lang="de-DE" altLang="cs-CZ" sz="1000" dirty="0" smtClean="0"/>
              <a:t> </a:t>
            </a:r>
            <a:r>
              <a:rPr lang="de-DE" altLang="cs-CZ" sz="1000" dirty="0" err="1" smtClean="0"/>
              <a:t>zkušební</a:t>
            </a:r>
            <a:r>
              <a:rPr lang="de-DE" altLang="cs-CZ" sz="1000" dirty="0" smtClean="0"/>
              <a:t> </a:t>
            </a:r>
            <a:r>
              <a:rPr lang="de-DE" altLang="cs-CZ" sz="1000" dirty="0" err="1" smtClean="0"/>
              <a:t>model</a:t>
            </a:r>
            <a:r>
              <a:rPr lang="de-DE" altLang="cs-CZ" sz="1000" dirty="0" smtClean="0"/>
              <a:t> </a:t>
            </a:r>
            <a:r>
              <a:rPr lang="de-DE" altLang="cs-CZ" sz="1000" dirty="0" err="1" smtClean="0"/>
              <a:t>oděvu</a:t>
            </a:r>
            <a:r>
              <a:rPr lang="de-DE" altLang="cs-CZ" sz="1000" dirty="0" smtClean="0"/>
              <a:t> pro </a:t>
            </a:r>
            <a:r>
              <a:rPr lang="de-DE" altLang="cs-CZ" sz="1000" dirty="0" err="1" smtClean="0"/>
              <a:t>těhotnou</a:t>
            </a:r>
            <a:r>
              <a:rPr lang="de-DE" altLang="cs-CZ" sz="1000" dirty="0" smtClean="0"/>
              <a:t> </a:t>
            </a:r>
            <a:r>
              <a:rPr lang="de-DE" altLang="cs-CZ" sz="1000" dirty="0" err="1" smtClean="0"/>
              <a:t>ženu</a:t>
            </a:r>
            <a:r>
              <a:rPr lang="de-DE" altLang="cs-CZ" sz="1000" dirty="0" smtClean="0"/>
              <a:t>. </a:t>
            </a:r>
            <a:r>
              <a:rPr lang="de-DE" altLang="cs-CZ" sz="1000" dirty="0" err="1" smtClean="0"/>
              <a:t>Při</a:t>
            </a:r>
            <a:r>
              <a:rPr lang="de-DE" altLang="cs-CZ" sz="1000" dirty="0" smtClean="0"/>
              <a:t> </a:t>
            </a:r>
            <a:r>
              <a:rPr lang="de-DE" altLang="cs-CZ" sz="1000" dirty="0" err="1" smtClean="0"/>
              <a:t>jeho</a:t>
            </a:r>
            <a:r>
              <a:rPr lang="de-DE" altLang="cs-CZ" sz="1000" dirty="0" smtClean="0"/>
              <a:t> </a:t>
            </a:r>
            <a:r>
              <a:rPr lang="de-DE" altLang="cs-CZ" sz="1000" dirty="0" err="1" smtClean="0"/>
              <a:t>tvorbě</a:t>
            </a:r>
            <a:r>
              <a:rPr lang="de-DE" altLang="cs-CZ" sz="1000" dirty="0" smtClean="0"/>
              <a:t> se </a:t>
            </a:r>
            <a:r>
              <a:rPr lang="de-DE" altLang="cs-CZ" sz="1000" dirty="0" err="1" smtClean="0"/>
              <a:t>zaměř</a:t>
            </a:r>
            <a:r>
              <a:rPr lang="de-DE" altLang="cs-CZ" sz="1000" dirty="0" smtClean="0"/>
              <a:t> na </a:t>
            </a:r>
            <a:r>
              <a:rPr lang="de-DE" altLang="cs-CZ" sz="1000" dirty="0" err="1" smtClean="0"/>
              <a:t>neustále</a:t>
            </a:r>
            <a:r>
              <a:rPr lang="de-DE" altLang="cs-CZ" sz="1000" dirty="0" smtClean="0"/>
              <a:t> </a:t>
            </a:r>
            <a:r>
              <a:rPr lang="de-DE" altLang="cs-CZ" sz="1000" dirty="0" err="1" smtClean="0"/>
              <a:t>probíhající</a:t>
            </a:r>
            <a:r>
              <a:rPr lang="de-DE" altLang="cs-CZ" sz="1000" dirty="0" smtClean="0"/>
              <a:t> </a:t>
            </a:r>
            <a:r>
              <a:rPr lang="de-DE" altLang="cs-CZ" sz="1000" dirty="0" err="1" smtClean="0"/>
              <a:t>změnu</a:t>
            </a:r>
            <a:r>
              <a:rPr lang="de-DE" altLang="cs-CZ" sz="1000" dirty="0" smtClean="0"/>
              <a:t> </a:t>
            </a:r>
            <a:r>
              <a:rPr lang="de-DE" altLang="cs-CZ" sz="1000" dirty="0" err="1" smtClean="0"/>
              <a:t>tvaru</a:t>
            </a:r>
            <a:r>
              <a:rPr lang="de-DE" altLang="cs-CZ" sz="1000" dirty="0" smtClean="0"/>
              <a:t> </a:t>
            </a:r>
            <a:r>
              <a:rPr lang="de-DE" altLang="cs-CZ" sz="1000" dirty="0" err="1" smtClean="0"/>
              <a:t>těla</a:t>
            </a:r>
            <a:r>
              <a:rPr lang="de-DE" altLang="cs-CZ" sz="1000" dirty="0" smtClean="0"/>
              <a:t>. </a:t>
            </a:r>
            <a:r>
              <a:rPr lang="de-DE" altLang="cs-CZ" sz="1000" dirty="0" err="1" smtClean="0"/>
              <a:t>Respektuj</a:t>
            </a:r>
            <a:r>
              <a:rPr lang="de-DE" altLang="cs-CZ" sz="1000" dirty="0" smtClean="0"/>
              <a:t> </a:t>
            </a:r>
            <a:r>
              <a:rPr lang="de-DE" altLang="cs-CZ" sz="1000" dirty="0" err="1" smtClean="0"/>
              <a:t>tuto</a:t>
            </a:r>
            <a:r>
              <a:rPr lang="de-DE" altLang="cs-CZ" sz="1000" dirty="0" smtClean="0"/>
              <a:t> </a:t>
            </a:r>
            <a:r>
              <a:rPr lang="de-DE" altLang="cs-CZ" sz="1000" dirty="0" err="1" smtClean="0"/>
              <a:t>změnu</a:t>
            </a:r>
            <a:r>
              <a:rPr lang="de-DE" altLang="cs-CZ" sz="1000" dirty="0" smtClean="0"/>
              <a:t> a </a:t>
            </a:r>
            <a:r>
              <a:rPr lang="de-DE" altLang="cs-CZ" sz="1000" dirty="0" err="1" smtClean="0"/>
              <a:t>oslav</a:t>
            </a:r>
            <a:r>
              <a:rPr lang="de-DE" altLang="cs-CZ" sz="1000" dirty="0" smtClean="0"/>
              <a:t> </a:t>
            </a:r>
            <a:r>
              <a:rPr lang="de-DE" altLang="cs-CZ" sz="1000" dirty="0" err="1" smtClean="0"/>
              <a:t>ji</a:t>
            </a:r>
            <a:r>
              <a:rPr lang="de-DE" altLang="cs-CZ" sz="1000" dirty="0" smtClean="0"/>
              <a:t>!</a:t>
            </a:r>
            <a:r>
              <a:rPr lang="de-DE" altLang="cs-CZ" sz="1000" b="1" dirty="0" smtClean="0"/>
              <a:t> </a:t>
            </a:r>
          </a:p>
          <a:p>
            <a:pPr eaLnBrk="1" hangingPunct="1">
              <a:lnSpc>
                <a:spcPct val="80000"/>
              </a:lnSpc>
            </a:pPr>
            <a:r>
              <a:rPr lang="de-DE" altLang="cs-CZ" sz="1000" b="1" dirty="0" err="1" smtClean="0"/>
              <a:t>výtvarný</a:t>
            </a:r>
            <a:r>
              <a:rPr lang="de-DE" altLang="cs-CZ" sz="1000" b="1" dirty="0" smtClean="0"/>
              <a:t> </a:t>
            </a:r>
            <a:r>
              <a:rPr lang="de-DE" altLang="cs-CZ" sz="1000" b="1" dirty="0" err="1" smtClean="0"/>
              <a:t>problém</a:t>
            </a:r>
            <a:r>
              <a:rPr lang="de-DE" altLang="cs-CZ" sz="1000" dirty="0" smtClean="0"/>
              <a:t>: </a:t>
            </a:r>
            <a:r>
              <a:rPr lang="de-DE" altLang="cs-CZ" sz="1000" dirty="0" err="1" smtClean="0"/>
              <a:t>Hledání</a:t>
            </a:r>
            <a:r>
              <a:rPr lang="de-DE" altLang="cs-CZ" sz="1000" dirty="0" smtClean="0"/>
              <a:t> </a:t>
            </a:r>
            <a:r>
              <a:rPr lang="de-DE" altLang="cs-CZ" sz="1000" dirty="0" err="1" smtClean="0"/>
              <a:t>vhodných</a:t>
            </a:r>
            <a:r>
              <a:rPr lang="de-DE" altLang="cs-CZ" sz="1000" dirty="0" smtClean="0"/>
              <a:t> </a:t>
            </a:r>
            <a:r>
              <a:rPr lang="de-DE" altLang="cs-CZ" sz="1000" dirty="0" err="1" smtClean="0"/>
              <a:t>střihových</a:t>
            </a:r>
            <a:r>
              <a:rPr lang="de-DE" altLang="cs-CZ" sz="1000" dirty="0" smtClean="0"/>
              <a:t> </a:t>
            </a:r>
            <a:r>
              <a:rPr lang="de-DE" altLang="cs-CZ" sz="1000" dirty="0" err="1" smtClean="0"/>
              <a:t>řešení</a:t>
            </a:r>
            <a:r>
              <a:rPr lang="de-DE" altLang="cs-CZ" sz="1000" dirty="0" smtClean="0"/>
              <a:t> v </a:t>
            </a:r>
            <a:r>
              <a:rPr lang="de-DE" altLang="cs-CZ" sz="1000" dirty="0" err="1" smtClean="0"/>
              <a:t>souladu</a:t>
            </a:r>
            <a:r>
              <a:rPr lang="de-DE" altLang="cs-CZ" sz="1000" dirty="0" smtClean="0"/>
              <a:t> s </a:t>
            </a:r>
            <a:r>
              <a:rPr lang="de-DE" altLang="cs-CZ" sz="1000" dirty="0" err="1" smtClean="0"/>
              <a:t>uplatněním</a:t>
            </a:r>
            <a:r>
              <a:rPr lang="de-DE" altLang="cs-CZ" sz="1000" dirty="0" smtClean="0"/>
              <a:t> </a:t>
            </a:r>
            <a:r>
              <a:rPr lang="de-DE" altLang="cs-CZ" sz="1000" dirty="0" err="1" smtClean="0"/>
              <a:t>osobitého</a:t>
            </a:r>
            <a:r>
              <a:rPr lang="de-DE" altLang="cs-CZ" sz="1000" dirty="0" smtClean="0"/>
              <a:t> </a:t>
            </a:r>
            <a:r>
              <a:rPr lang="de-DE" altLang="cs-CZ" sz="1000" dirty="0" err="1" smtClean="0"/>
              <a:t>přístupu</a:t>
            </a:r>
            <a:r>
              <a:rPr lang="de-DE" altLang="cs-CZ" sz="1000" dirty="0" smtClean="0"/>
              <a:t>.</a:t>
            </a:r>
            <a:endParaRPr lang="de-DE" altLang="cs-CZ" sz="1000" b="1" dirty="0" smtClean="0"/>
          </a:p>
          <a:p>
            <a:pPr eaLnBrk="1" hangingPunct="1">
              <a:lnSpc>
                <a:spcPct val="80000"/>
              </a:lnSpc>
            </a:pPr>
            <a:r>
              <a:rPr lang="de-DE" altLang="cs-CZ" sz="1000" b="1" dirty="0" err="1" smtClean="0"/>
              <a:t>technika</a:t>
            </a:r>
            <a:r>
              <a:rPr lang="de-DE" altLang="cs-CZ" sz="1000" dirty="0" err="1" smtClean="0"/>
              <a:t>:zkušební</a:t>
            </a:r>
            <a:r>
              <a:rPr lang="de-DE" altLang="cs-CZ" sz="1000" dirty="0" smtClean="0"/>
              <a:t> </a:t>
            </a:r>
            <a:r>
              <a:rPr lang="de-DE" altLang="cs-CZ" sz="1000" dirty="0" err="1" smtClean="0"/>
              <a:t>model</a:t>
            </a:r>
            <a:r>
              <a:rPr lang="de-DE" altLang="cs-CZ" sz="1000" dirty="0" smtClean="0"/>
              <a:t> z </a:t>
            </a:r>
            <a:r>
              <a:rPr lang="de-DE" altLang="cs-CZ" sz="1000" dirty="0" err="1" smtClean="0"/>
              <a:t>kalika</a:t>
            </a:r>
            <a:r>
              <a:rPr lang="de-DE" altLang="cs-CZ" sz="1000" dirty="0" smtClean="0"/>
              <a:t> </a:t>
            </a:r>
            <a:r>
              <a:rPr lang="de-DE" altLang="cs-CZ" sz="1000" dirty="0" err="1" smtClean="0"/>
              <a:t>aranžovaný</a:t>
            </a:r>
            <a:r>
              <a:rPr lang="de-DE" altLang="cs-CZ" sz="1000" dirty="0" smtClean="0"/>
              <a:t> na </a:t>
            </a:r>
            <a:r>
              <a:rPr lang="de-DE" altLang="cs-CZ" sz="1000" dirty="0" err="1" smtClean="0"/>
              <a:t>krejčovské</a:t>
            </a:r>
            <a:r>
              <a:rPr lang="de-DE" altLang="cs-CZ" sz="1000" dirty="0" smtClean="0"/>
              <a:t> </a:t>
            </a:r>
            <a:r>
              <a:rPr lang="de-DE" altLang="cs-CZ" sz="1000" dirty="0" err="1" smtClean="0"/>
              <a:t>panence</a:t>
            </a:r>
            <a:endParaRPr lang="de-DE" altLang="cs-CZ" sz="1000" b="1" dirty="0" smtClean="0"/>
          </a:p>
          <a:p>
            <a:pPr eaLnBrk="1" hangingPunct="1">
              <a:lnSpc>
                <a:spcPct val="80000"/>
              </a:lnSpc>
            </a:pPr>
            <a:r>
              <a:rPr lang="de-DE" altLang="cs-CZ" sz="1000" b="1" dirty="0" err="1" smtClean="0"/>
              <a:t>přidaná</a:t>
            </a:r>
            <a:r>
              <a:rPr lang="de-DE" altLang="cs-CZ" sz="1000" b="1" dirty="0" smtClean="0"/>
              <a:t> </a:t>
            </a:r>
            <a:r>
              <a:rPr lang="de-DE" altLang="cs-CZ" sz="1000" b="1" dirty="0" err="1" smtClean="0"/>
              <a:t>hodnota</a:t>
            </a:r>
            <a:r>
              <a:rPr lang="de-DE" altLang="cs-CZ" sz="1000" dirty="0" smtClean="0"/>
              <a:t>:</a:t>
            </a:r>
            <a:endParaRPr lang="de-DE" altLang="cs-CZ" sz="1000" b="1" dirty="0" smtClean="0"/>
          </a:p>
          <a:p>
            <a:pPr eaLnBrk="1" hangingPunct="1">
              <a:lnSpc>
                <a:spcPct val="80000"/>
              </a:lnSpc>
            </a:pPr>
            <a:r>
              <a:rPr lang="de-DE" altLang="cs-CZ" sz="1000" b="1" dirty="0" err="1" smtClean="0"/>
              <a:t>výtvarná</a:t>
            </a:r>
            <a:r>
              <a:rPr lang="de-DE" altLang="cs-CZ" sz="1000" b="1" dirty="0" smtClean="0"/>
              <a:t> </a:t>
            </a:r>
            <a:r>
              <a:rPr lang="de-DE" altLang="cs-CZ" sz="1000" b="1" dirty="0" err="1" smtClean="0"/>
              <a:t>kultura</a:t>
            </a:r>
            <a:r>
              <a:rPr lang="de-DE" altLang="cs-CZ" sz="1000" dirty="0" smtClean="0"/>
              <a:t>: </a:t>
            </a:r>
          </a:p>
          <a:p>
            <a:pPr eaLnBrk="1" hangingPunct="1">
              <a:lnSpc>
                <a:spcPct val="80000"/>
              </a:lnSpc>
            </a:pPr>
            <a:r>
              <a:rPr lang="de-DE" altLang="cs-CZ" sz="1000" dirty="0" smtClean="0"/>
              <a:t>trendy v </a:t>
            </a:r>
            <a:r>
              <a:rPr lang="de-DE" altLang="cs-CZ" sz="1000" dirty="0" err="1" smtClean="0"/>
              <a:t>těhotenské</a:t>
            </a:r>
            <a:r>
              <a:rPr lang="de-DE" altLang="cs-CZ" sz="1000" dirty="0" smtClean="0"/>
              <a:t> </a:t>
            </a:r>
            <a:r>
              <a:rPr lang="de-DE" altLang="cs-CZ" sz="1000" dirty="0" err="1" smtClean="0"/>
              <a:t>módě</a:t>
            </a:r>
            <a:r>
              <a:rPr lang="de-DE" altLang="cs-CZ" sz="1000" dirty="0" smtClean="0"/>
              <a:t> (Dana </a:t>
            </a:r>
            <a:r>
              <a:rPr lang="de-DE" altLang="cs-CZ" sz="1000" dirty="0" err="1" smtClean="0"/>
              <a:t>Turečková</a:t>
            </a:r>
            <a:r>
              <a:rPr lang="de-DE" altLang="cs-CZ" sz="1000" dirty="0" smtClean="0"/>
              <a:t> a </a:t>
            </a:r>
            <a:r>
              <a:rPr lang="de-DE" altLang="cs-CZ" sz="1000" dirty="0" err="1" smtClean="0"/>
              <a:t>další</a:t>
            </a:r>
            <a:r>
              <a:rPr lang="de-DE" altLang="cs-CZ" sz="1000" dirty="0" smtClean="0"/>
              <a:t>) </a:t>
            </a:r>
            <a:endParaRPr lang="de-DE" altLang="cs-CZ" sz="1000" b="1" dirty="0" smtClean="0"/>
          </a:p>
          <a:p>
            <a:pPr eaLnBrk="1" hangingPunct="1">
              <a:lnSpc>
                <a:spcPct val="80000"/>
              </a:lnSpc>
            </a:pPr>
            <a:r>
              <a:rPr lang="de-DE" altLang="cs-CZ" sz="1000" b="1" dirty="0" err="1" smtClean="0"/>
              <a:t>jiné</a:t>
            </a:r>
            <a:r>
              <a:rPr lang="de-DE" altLang="cs-CZ" sz="1000" b="1" dirty="0" smtClean="0"/>
              <a:t> </a:t>
            </a:r>
            <a:r>
              <a:rPr lang="de-DE" altLang="cs-CZ" sz="1000" b="1" dirty="0" err="1" smtClean="0"/>
              <a:t>kontexty</a:t>
            </a:r>
            <a:r>
              <a:rPr lang="de-DE" altLang="cs-CZ" sz="1000" b="1" dirty="0" smtClean="0"/>
              <a:t> (</a:t>
            </a:r>
            <a:r>
              <a:rPr lang="de-DE" altLang="cs-CZ" sz="1000" b="1" dirty="0" err="1" smtClean="0"/>
              <a:t>socio-kulturní</a:t>
            </a:r>
            <a:r>
              <a:rPr lang="de-DE" altLang="cs-CZ" sz="1000" b="1" dirty="0" smtClean="0"/>
              <a:t>, </a:t>
            </a:r>
            <a:r>
              <a:rPr lang="de-DE" altLang="cs-CZ" sz="1000" b="1" dirty="0" err="1" smtClean="0"/>
              <a:t>historický</a:t>
            </a:r>
            <a:r>
              <a:rPr lang="de-DE" altLang="cs-CZ" sz="1000" b="1" dirty="0" smtClean="0"/>
              <a:t>, </a:t>
            </a:r>
            <a:r>
              <a:rPr lang="de-DE" altLang="cs-CZ" sz="1000" b="1" dirty="0" err="1" smtClean="0"/>
              <a:t>vědecký</a:t>
            </a:r>
            <a:r>
              <a:rPr lang="de-DE" altLang="cs-CZ" sz="1000" b="1" dirty="0" smtClean="0"/>
              <a:t>, </a:t>
            </a:r>
            <a:r>
              <a:rPr lang="de-DE" altLang="cs-CZ" sz="1000" b="1" dirty="0" err="1" smtClean="0"/>
              <a:t>filozofický</a:t>
            </a:r>
            <a:r>
              <a:rPr lang="de-DE" altLang="cs-CZ" sz="1000" b="1" dirty="0" smtClean="0"/>
              <a:t>, </a:t>
            </a:r>
            <a:r>
              <a:rPr lang="de-DE" altLang="cs-CZ" sz="1000" b="1" dirty="0" err="1" smtClean="0"/>
              <a:t>umělecký</a:t>
            </a:r>
            <a:r>
              <a:rPr lang="de-DE" altLang="cs-CZ" sz="1000" b="1" dirty="0" smtClean="0"/>
              <a:t> </a:t>
            </a:r>
            <a:r>
              <a:rPr lang="de-DE" altLang="cs-CZ" sz="1000" b="1" dirty="0" err="1" smtClean="0"/>
              <a:t>kontext</a:t>
            </a:r>
            <a:r>
              <a:rPr lang="de-DE" altLang="cs-CZ" sz="1000" b="1" dirty="0" smtClean="0"/>
              <a:t>):</a:t>
            </a:r>
            <a:endParaRPr lang="de-DE" altLang="cs-CZ" sz="1000" dirty="0" smtClean="0"/>
          </a:p>
          <a:p>
            <a:pPr eaLnBrk="1" hangingPunct="1">
              <a:lnSpc>
                <a:spcPct val="80000"/>
              </a:lnSpc>
            </a:pPr>
            <a:r>
              <a:rPr lang="de-DE" altLang="cs-CZ" sz="1000" dirty="0" err="1" smtClean="0"/>
              <a:t>Fyzionomie</a:t>
            </a:r>
            <a:r>
              <a:rPr lang="de-DE" altLang="cs-CZ" sz="1000" dirty="0" smtClean="0"/>
              <a:t>, </a:t>
            </a:r>
            <a:r>
              <a:rPr lang="de-DE" altLang="cs-CZ" sz="1000" dirty="0" err="1" smtClean="0"/>
              <a:t>historie</a:t>
            </a:r>
            <a:r>
              <a:rPr lang="de-DE" altLang="cs-CZ" sz="1000" dirty="0" smtClean="0"/>
              <a:t> </a:t>
            </a:r>
            <a:r>
              <a:rPr lang="de-DE" altLang="cs-CZ" sz="1000" dirty="0" err="1" smtClean="0"/>
              <a:t>odívání</a:t>
            </a:r>
            <a:r>
              <a:rPr lang="de-DE" altLang="cs-CZ" sz="1000" dirty="0" smtClean="0"/>
              <a:t>, </a:t>
            </a:r>
            <a:r>
              <a:rPr lang="de-DE" altLang="cs-CZ" sz="1000" dirty="0" err="1" smtClean="0"/>
              <a:t>biologie</a:t>
            </a:r>
            <a:endParaRPr lang="de-DE" altLang="cs-CZ" sz="1000" b="1" dirty="0" smtClean="0"/>
          </a:p>
          <a:p>
            <a:pPr eaLnBrk="1" hangingPunct="1">
              <a:lnSpc>
                <a:spcPct val="80000"/>
              </a:lnSpc>
            </a:pPr>
            <a:r>
              <a:rPr lang="de-DE" altLang="cs-CZ" sz="1000" b="1" dirty="0" err="1" smtClean="0"/>
              <a:t>cíl</a:t>
            </a:r>
            <a:r>
              <a:rPr lang="de-DE" altLang="cs-CZ" sz="1000" b="1" dirty="0" smtClean="0"/>
              <a:t> </a:t>
            </a:r>
            <a:r>
              <a:rPr lang="de-DE" altLang="cs-CZ" sz="1000" b="1" dirty="0" err="1" smtClean="0"/>
              <a:t>osobnostně-sociální</a:t>
            </a:r>
            <a:r>
              <a:rPr lang="de-DE" altLang="cs-CZ" sz="1000" dirty="0" smtClean="0"/>
              <a:t>:</a:t>
            </a:r>
          </a:p>
          <a:p>
            <a:pPr eaLnBrk="1" hangingPunct="1">
              <a:lnSpc>
                <a:spcPct val="80000"/>
              </a:lnSpc>
            </a:pPr>
            <a:r>
              <a:rPr lang="de-DE" altLang="cs-CZ" sz="1000" dirty="0" err="1" smtClean="0"/>
              <a:t>Uvědomění</a:t>
            </a:r>
            <a:r>
              <a:rPr lang="de-DE" altLang="cs-CZ" sz="1000" dirty="0" smtClean="0"/>
              <a:t> si </a:t>
            </a:r>
            <a:r>
              <a:rPr lang="de-DE" altLang="cs-CZ" sz="1000" dirty="0" err="1" smtClean="0"/>
              <a:t>funkce</a:t>
            </a:r>
            <a:r>
              <a:rPr lang="de-DE" altLang="cs-CZ" sz="1000" dirty="0" smtClean="0"/>
              <a:t> </a:t>
            </a:r>
            <a:r>
              <a:rPr lang="de-DE" altLang="cs-CZ" sz="1000" dirty="0" err="1" smtClean="0"/>
              <a:t>ženského</a:t>
            </a:r>
            <a:r>
              <a:rPr lang="de-DE" altLang="cs-CZ" sz="1000" dirty="0" smtClean="0"/>
              <a:t> </a:t>
            </a:r>
            <a:r>
              <a:rPr lang="de-DE" altLang="cs-CZ" sz="1000" dirty="0" err="1" smtClean="0"/>
              <a:t>těla</a:t>
            </a:r>
            <a:r>
              <a:rPr lang="de-DE" altLang="cs-CZ" sz="1000" dirty="0" smtClean="0"/>
              <a:t>. Respekt k </a:t>
            </a:r>
            <a:r>
              <a:rPr lang="de-DE" altLang="cs-CZ" sz="1000" dirty="0" err="1" smtClean="0"/>
              <a:t>němu</a:t>
            </a:r>
            <a:r>
              <a:rPr lang="de-DE" altLang="cs-CZ" sz="1000" dirty="0" smtClean="0"/>
              <a:t>.</a:t>
            </a:r>
            <a:endParaRPr lang="de-DE" altLang="cs-CZ" sz="1000" b="1" dirty="0" smtClean="0"/>
          </a:p>
          <a:p>
            <a:pPr eaLnBrk="1" hangingPunct="1">
              <a:lnSpc>
                <a:spcPct val="80000"/>
              </a:lnSpc>
            </a:pPr>
            <a:r>
              <a:rPr lang="de-DE" altLang="cs-CZ" sz="1000" b="1" dirty="0" err="1" smtClean="0"/>
              <a:t>cíl</a:t>
            </a:r>
            <a:r>
              <a:rPr lang="de-DE" altLang="cs-CZ" sz="1000" b="1" dirty="0" smtClean="0"/>
              <a:t> </a:t>
            </a:r>
            <a:r>
              <a:rPr lang="de-DE" altLang="cs-CZ" sz="1000" b="1" dirty="0" err="1" smtClean="0"/>
              <a:t>vzdělávací</a:t>
            </a:r>
            <a:r>
              <a:rPr lang="de-DE" altLang="cs-CZ" sz="1000" dirty="0" smtClean="0"/>
              <a:t>:</a:t>
            </a:r>
          </a:p>
          <a:p>
            <a:pPr eaLnBrk="1" hangingPunct="1">
              <a:lnSpc>
                <a:spcPct val="80000"/>
              </a:lnSpc>
            </a:pPr>
            <a:r>
              <a:rPr lang="de-DE" altLang="cs-CZ" sz="1000" dirty="0" smtClean="0"/>
              <a:t>-student </a:t>
            </a:r>
            <a:r>
              <a:rPr lang="de-DE" altLang="cs-CZ" sz="1000" dirty="0" err="1" smtClean="0"/>
              <a:t>dokáže</a:t>
            </a:r>
            <a:r>
              <a:rPr lang="de-DE" altLang="cs-CZ" sz="1000" dirty="0" smtClean="0"/>
              <a:t> </a:t>
            </a:r>
            <a:r>
              <a:rPr lang="de-DE" altLang="cs-CZ" sz="1000" dirty="0" err="1" smtClean="0"/>
              <a:t>využít</a:t>
            </a:r>
            <a:r>
              <a:rPr lang="de-DE" altLang="cs-CZ" sz="1000" dirty="0" smtClean="0"/>
              <a:t> </a:t>
            </a:r>
            <a:r>
              <a:rPr lang="de-DE" altLang="cs-CZ" sz="1000" dirty="0" err="1" smtClean="0"/>
              <a:t>svých</a:t>
            </a:r>
            <a:r>
              <a:rPr lang="de-DE" altLang="cs-CZ" sz="1000" dirty="0" smtClean="0"/>
              <a:t> </a:t>
            </a:r>
            <a:r>
              <a:rPr lang="de-DE" altLang="cs-CZ" sz="1000" dirty="0" err="1" smtClean="0"/>
              <a:t>profesních</a:t>
            </a:r>
            <a:r>
              <a:rPr lang="de-DE" altLang="cs-CZ" sz="1000" dirty="0" smtClean="0"/>
              <a:t> </a:t>
            </a:r>
            <a:r>
              <a:rPr lang="de-DE" altLang="cs-CZ" sz="1000" dirty="0" err="1" smtClean="0"/>
              <a:t>znalostí</a:t>
            </a:r>
            <a:r>
              <a:rPr lang="de-DE" altLang="cs-CZ" sz="1000" dirty="0" smtClean="0"/>
              <a:t> a </a:t>
            </a:r>
            <a:r>
              <a:rPr lang="de-DE" altLang="cs-CZ" sz="1000" dirty="0" err="1" smtClean="0"/>
              <a:t>osobního</a:t>
            </a:r>
            <a:r>
              <a:rPr lang="de-DE" altLang="cs-CZ" sz="1000" dirty="0" smtClean="0"/>
              <a:t> </a:t>
            </a:r>
            <a:r>
              <a:rPr lang="de-DE" altLang="cs-CZ" sz="1000" dirty="0" err="1" smtClean="0"/>
              <a:t>přístupu</a:t>
            </a:r>
            <a:r>
              <a:rPr lang="de-DE" altLang="cs-CZ" sz="1000" dirty="0" smtClean="0"/>
              <a:t> k </a:t>
            </a:r>
            <a:r>
              <a:rPr lang="de-DE" altLang="cs-CZ" sz="1000" dirty="0" err="1" smtClean="0"/>
              <a:t>vytvoření</a:t>
            </a:r>
            <a:r>
              <a:rPr lang="de-DE" altLang="cs-CZ" sz="1000" dirty="0" smtClean="0"/>
              <a:t> </a:t>
            </a:r>
            <a:r>
              <a:rPr lang="de-DE" altLang="cs-CZ" sz="1000" dirty="0" err="1" smtClean="0"/>
              <a:t>originálního</a:t>
            </a:r>
            <a:r>
              <a:rPr lang="de-DE" altLang="cs-CZ" sz="1000" dirty="0" smtClean="0"/>
              <a:t> </a:t>
            </a:r>
            <a:r>
              <a:rPr lang="de-DE" altLang="cs-CZ" sz="1000" dirty="0" err="1" smtClean="0"/>
              <a:t>funkčního</a:t>
            </a:r>
            <a:r>
              <a:rPr lang="de-DE" altLang="cs-CZ" sz="1000" dirty="0" smtClean="0"/>
              <a:t> </a:t>
            </a:r>
            <a:r>
              <a:rPr lang="de-DE" altLang="cs-CZ" sz="1000" dirty="0" err="1" smtClean="0"/>
              <a:t>oděvu</a:t>
            </a:r>
            <a:endParaRPr lang="en-US" altLang="cs-CZ" sz="1000" b="1" dirty="0" smtClean="0"/>
          </a:p>
          <a:p>
            <a:pPr eaLnBrk="1" hangingPunct="1">
              <a:lnSpc>
                <a:spcPct val="80000"/>
              </a:lnSpc>
            </a:pPr>
            <a:r>
              <a:rPr lang="en-US" altLang="cs-CZ" sz="1000" b="1" dirty="0" err="1" smtClean="0"/>
              <a:t>výstupy</a:t>
            </a:r>
            <a:r>
              <a:rPr lang="en-US" altLang="cs-CZ" sz="1000" b="1" dirty="0" smtClean="0"/>
              <a:t> RVP</a:t>
            </a:r>
            <a:r>
              <a:rPr lang="en-US" altLang="cs-CZ" sz="1000" dirty="0" smtClean="0"/>
              <a:t>:</a:t>
            </a:r>
          </a:p>
          <a:p>
            <a:pPr eaLnBrk="1" hangingPunct="1">
              <a:lnSpc>
                <a:spcPct val="80000"/>
              </a:lnSpc>
            </a:pPr>
            <a:r>
              <a:rPr lang="en-US" altLang="cs-CZ" sz="1000" dirty="0" smtClean="0"/>
              <a:t>Student:</a:t>
            </a:r>
          </a:p>
          <a:p>
            <a:pPr eaLnBrk="1" hangingPunct="1">
              <a:lnSpc>
                <a:spcPct val="80000"/>
              </a:lnSpc>
            </a:pPr>
            <a:r>
              <a:rPr lang="en-US" altLang="cs-CZ" sz="1000" dirty="0" err="1" smtClean="0"/>
              <a:t>vybírá</a:t>
            </a:r>
            <a:r>
              <a:rPr lang="en-US" altLang="cs-CZ" sz="1000" dirty="0" smtClean="0"/>
              <a:t> u </a:t>
            </a:r>
            <a:r>
              <a:rPr lang="en-US" altLang="cs-CZ" sz="1000" dirty="0" err="1" smtClean="0"/>
              <a:t>uplatňujě</a:t>
            </a:r>
            <a:r>
              <a:rPr lang="en-US" altLang="cs-CZ" sz="1000" dirty="0" smtClean="0"/>
              <a:t> </a:t>
            </a:r>
            <a:r>
              <a:rPr lang="en-US" altLang="cs-CZ" sz="1000" dirty="0" err="1" smtClean="0"/>
              <a:t>vhodnou</a:t>
            </a:r>
            <a:r>
              <a:rPr lang="en-US" altLang="cs-CZ" sz="1000" dirty="0" smtClean="0"/>
              <a:t> </a:t>
            </a:r>
            <a:r>
              <a:rPr lang="en-US" altLang="cs-CZ" sz="1000" dirty="0" err="1" smtClean="0"/>
              <a:t>škálu</a:t>
            </a:r>
            <a:r>
              <a:rPr lang="en-US" altLang="cs-CZ" sz="1000" dirty="0" smtClean="0"/>
              <a:t> </a:t>
            </a:r>
            <a:r>
              <a:rPr lang="en-US" altLang="cs-CZ" sz="1000" dirty="0" err="1" smtClean="0"/>
              <a:t>prvků</a:t>
            </a:r>
            <a:r>
              <a:rPr lang="en-US" altLang="cs-CZ" sz="1000" dirty="0" smtClean="0"/>
              <a:t>/</a:t>
            </a:r>
            <a:r>
              <a:rPr lang="en-US" altLang="cs-CZ" sz="1000" dirty="0" err="1" smtClean="0"/>
              <a:t>tvarů</a:t>
            </a:r>
            <a:r>
              <a:rPr lang="en-US" altLang="cs-CZ" sz="1000" dirty="0" smtClean="0"/>
              <a:t>/</a:t>
            </a:r>
            <a:r>
              <a:rPr lang="en-US" altLang="cs-CZ" sz="1000" dirty="0" err="1" smtClean="0"/>
              <a:t>řešení</a:t>
            </a:r>
            <a:r>
              <a:rPr lang="en-US" altLang="cs-CZ" sz="1000" dirty="0" smtClean="0"/>
              <a:t> k </a:t>
            </a:r>
            <a:r>
              <a:rPr lang="en-US" altLang="cs-CZ" sz="1000" dirty="0" err="1" smtClean="0"/>
              <a:t>vytvoření</a:t>
            </a:r>
            <a:r>
              <a:rPr lang="en-US" altLang="cs-CZ" sz="1000" dirty="0" smtClean="0"/>
              <a:t> </a:t>
            </a:r>
            <a:r>
              <a:rPr lang="en-US" altLang="cs-CZ" sz="1000" dirty="0" err="1" smtClean="0"/>
              <a:t>osobitého</a:t>
            </a:r>
            <a:r>
              <a:rPr lang="en-US" altLang="cs-CZ" sz="1000" dirty="0" smtClean="0"/>
              <a:t> </a:t>
            </a:r>
            <a:r>
              <a:rPr lang="en-US" altLang="cs-CZ" sz="1000" dirty="0" err="1" smtClean="0"/>
              <a:t>funkčního</a:t>
            </a:r>
            <a:r>
              <a:rPr lang="en-US" altLang="cs-CZ" sz="1000" dirty="0" smtClean="0"/>
              <a:t> </a:t>
            </a:r>
            <a:r>
              <a:rPr lang="en-US" altLang="cs-CZ" sz="1000" dirty="0" err="1" smtClean="0"/>
              <a:t>výsledku</a:t>
            </a:r>
            <a:r>
              <a:rPr lang="en-US" altLang="cs-CZ" sz="1000" dirty="0" smtClean="0"/>
              <a:t> </a:t>
            </a:r>
          </a:p>
          <a:p>
            <a:pPr eaLnBrk="1" hangingPunct="1">
              <a:lnSpc>
                <a:spcPct val="80000"/>
              </a:lnSpc>
            </a:pPr>
            <a:r>
              <a:rPr lang="en-US" altLang="cs-CZ" sz="1000" dirty="0" err="1" smtClean="0"/>
              <a:t>interpretuje</a:t>
            </a:r>
            <a:r>
              <a:rPr lang="en-US" altLang="cs-CZ" sz="1000" dirty="0" smtClean="0"/>
              <a:t> </a:t>
            </a:r>
            <a:r>
              <a:rPr lang="en-US" altLang="cs-CZ" sz="1000" dirty="0" err="1" smtClean="0"/>
              <a:t>výsledek</a:t>
            </a:r>
            <a:r>
              <a:rPr lang="en-US" altLang="cs-CZ" sz="1000" dirty="0" smtClean="0"/>
              <a:t> </a:t>
            </a:r>
            <a:r>
              <a:rPr lang="en-US" altLang="cs-CZ" sz="1000" dirty="0" err="1" smtClean="0"/>
              <a:t>vlastní</a:t>
            </a:r>
            <a:r>
              <a:rPr lang="en-US" altLang="cs-CZ" sz="1000" dirty="0" smtClean="0"/>
              <a:t> </a:t>
            </a:r>
            <a:r>
              <a:rPr lang="en-US" altLang="cs-CZ" sz="1000" dirty="0" err="1" smtClean="0"/>
              <a:t>práce</a:t>
            </a:r>
            <a:r>
              <a:rPr lang="en-US" altLang="cs-CZ" sz="1000" dirty="0" smtClean="0"/>
              <a:t> a </a:t>
            </a:r>
            <a:r>
              <a:rPr lang="en-US" altLang="cs-CZ" sz="1000" dirty="0" err="1" smtClean="0"/>
              <a:t>dokáže</a:t>
            </a:r>
            <a:r>
              <a:rPr lang="en-US" altLang="cs-CZ" sz="1000" dirty="0" smtClean="0"/>
              <a:t> </a:t>
            </a:r>
            <a:r>
              <a:rPr lang="en-US" altLang="cs-CZ" sz="1000" dirty="0" err="1" smtClean="0"/>
              <a:t>jej</a:t>
            </a:r>
            <a:r>
              <a:rPr lang="en-US" altLang="cs-CZ" sz="1000" dirty="0" smtClean="0"/>
              <a:t> </a:t>
            </a:r>
            <a:r>
              <a:rPr lang="en-US" altLang="cs-CZ" sz="1000" dirty="0" err="1" smtClean="0"/>
              <a:t>zhodnotit</a:t>
            </a:r>
            <a:r>
              <a:rPr lang="en-US" altLang="cs-CZ" sz="1000" dirty="0" smtClean="0"/>
              <a:t> a </a:t>
            </a:r>
            <a:r>
              <a:rPr lang="en-US" altLang="cs-CZ" sz="1000" dirty="0" err="1" smtClean="0"/>
              <a:t>diskutovat</a:t>
            </a:r>
            <a:r>
              <a:rPr lang="en-US" altLang="cs-CZ" sz="1000" dirty="0" smtClean="0"/>
              <a:t> o </a:t>
            </a:r>
            <a:r>
              <a:rPr lang="en-US" altLang="cs-CZ" sz="1000" dirty="0" err="1" smtClean="0"/>
              <a:t>dalších</a:t>
            </a:r>
            <a:r>
              <a:rPr lang="en-US" altLang="cs-CZ" sz="1000" dirty="0" smtClean="0"/>
              <a:t> </a:t>
            </a:r>
            <a:r>
              <a:rPr lang="en-US" altLang="cs-CZ" sz="1000" dirty="0" err="1" smtClean="0"/>
              <a:t>možnostech</a:t>
            </a:r>
            <a:r>
              <a:rPr lang="en-US" altLang="cs-CZ" sz="1000" dirty="0" smtClean="0"/>
              <a:t> a </a:t>
            </a:r>
            <a:r>
              <a:rPr lang="en-US" altLang="cs-CZ" sz="1000" dirty="0" err="1" smtClean="0"/>
              <a:t>variantách</a:t>
            </a:r>
            <a:endParaRPr lang="en-US" altLang="cs-CZ" sz="1000" b="1" dirty="0" smtClean="0"/>
          </a:p>
          <a:p>
            <a:pPr eaLnBrk="1" hangingPunct="1">
              <a:lnSpc>
                <a:spcPct val="80000"/>
              </a:lnSpc>
            </a:pPr>
            <a:r>
              <a:rPr lang="en-US" altLang="cs-CZ" sz="1000" b="1" dirty="0" err="1" smtClean="0"/>
              <a:t>mezipředmětové</a:t>
            </a:r>
            <a:r>
              <a:rPr lang="en-US" altLang="cs-CZ" sz="1000" b="1" dirty="0" smtClean="0"/>
              <a:t> </a:t>
            </a:r>
            <a:r>
              <a:rPr lang="en-US" altLang="cs-CZ" sz="1000" b="1" dirty="0" err="1" smtClean="0"/>
              <a:t>vazby</a:t>
            </a:r>
            <a:r>
              <a:rPr lang="en-US" altLang="cs-CZ" sz="1000" b="1" dirty="0" smtClean="0"/>
              <a:t>:</a:t>
            </a:r>
            <a:endParaRPr lang="en-US" altLang="cs-CZ" sz="1000" dirty="0" smtClean="0"/>
          </a:p>
          <a:p>
            <a:pPr eaLnBrk="1" hangingPunct="1">
              <a:lnSpc>
                <a:spcPct val="80000"/>
              </a:lnSpc>
            </a:pPr>
            <a:r>
              <a:rPr lang="en-US" altLang="cs-CZ" sz="1000" dirty="0" err="1" smtClean="0"/>
              <a:t>konstrukce</a:t>
            </a:r>
            <a:r>
              <a:rPr lang="en-US" altLang="cs-CZ" sz="1000" dirty="0" smtClean="0"/>
              <a:t> </a:t>
            </a:r>
            <a:r>
              <a:rPr lang="en-US" altLang="cs-CZ" sz="1000" dirty="0" err="1" smtClean="0"/>
              <a:t>střihů</a:t>
            </a:r>
            <a:r>
              <a:rPr lang="en-US" altLang="cs-CZ" sz="1000" dirty="0" smtClean="0"/>
              <a:t>, </a:t>
            </a:r>
            <a:r>
              <a:rPr lang="en-US" altLang="cs-CZ" sz="1000" dirty="0" err="1" smtClean="0"/>
              <a:t>Technologie</a:t>
            </a:r>
            <a:r>
              <a:rPr lang="en-US" altLang="cs-CZ" sz="1000" dirty="0" smtClean="0"/>
              <a:t> </a:t>
            </a:r>
            <a:r>
              <a:rPr lang="en-US" altLang="cs-CZ" sz="1000" dirty="0" err="1" smtClean="0"/>
              <a:t>odívání</a:t>
            </a:r>
            <a:r>
              <a:rPr lang="en-US" altLang="cs-CZ" sz="1000" dirty="0" smtClean="0"/>
              <a:t>, </a:t>
            </a:r>
            <a:r>
              <a:rPr lang="en-US" altLang="cs-CZ" sz="1000" dirty="0" err="1" smtClean="0"/>
              <a:t>navrhování</a:t>
            </a:r>
            <a:r>
              <a:rPr lang="en-US" altLang="cs-CZ" sz="1000" dirty="0" smtClean="0"/>
              <a:t> </a:t>
            </a:r>
            <a:r>
              <a:rPr lang="en-US" altLang="cs-CZ" sz="1000" dirty="0" err="1" smtClean="0"/>
              <a:t>oděvů</a:t>
            </a:r>
            <a:endParaRPr lang="cs-CZ" altLang="cs-CZ" sz="1000" dirty="0" smtClean="0"/>
          </a:p>
        </p:txBody>
      </p:sp>
    </p:spTree>
    <p:extLst>
      <p:ext uri="{BB962C8B-B14F-4D97-AF65-F5344CB8AC3E}">
        <p14:creationId xmlns:p14="http://schemas.microsoft.com/office/powerpoint/2010/main" val="310619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318C6B6D-3B79-4BEF-B390-8771D1DEB077}" type="slidenum">
              <a:rPr lang="cs-CZ" smtClean="0"/>
              <a:t>20</a:t>
            </a:fld>
            <a:endParaRPr lang="cs-CZ"/>
          </a:p>
        </p:txBody>
      </p:sp>
    </p:spTree>
    <p:extLst>
      <p:ext uri="{BB962C8B-B14F-4D97-AF65-F5344CB8AC3E}">
        <p14:creationId xmlns:p14="http://schemas.microsoft.com/office/powerpoint/2010/main" val="2937508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318C6B6D-3B79-4BEF-B390-8771D1DEB077}" type="slidenum">
              <a:rPr lang="cs-CZ" smtClean="0"/>
              <a:t>21</a:t>
            </a:fld>
            <a:endParaRPr lang="cs-CZ"/>
          </a:p>
        </p:txBody>
      </p:sp>
    </p:spTree>
    <p:extLst>
      <p:ext uri="{BB962C8B-B14F-4D97-AF65-F5344CB8AC3E}">
        <p14:creationId xmlns:p14="http://schemas.microsoft.com/office/powerpoint/2010/main" val="3527107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318C6B6D-3B79-4BEF-B390-8771D1DEB077}" type="slidenum">
              <a:rPr lang="cs-CZ" smtClean="0"/>
              <a:t>22</a:t>
            </a:fld>
            <a:endParaRPr lang="cs-CZ"/>
          </a:p>
        </p:txBody>
      </p:sp>
    </p:spTree>
    <p:extLst>
      <p:ext uri="{BB962C8B-B14F-4D97-AF65-F5344CB8AC3E}">
        <p14:creationId xmlns:p14="http://schemas.microsoft.com/office/powerpoint/2010/main" val="2492547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318C6B6D-3B79-4BEF-B390-8771D1DEB077}" type="slidenum">
              <a:rPr lang="cs-CZ" smtClean="0"/>
              <a:t>23</a:t>
            </a:fld>
            <a:endParaRPr lang="cs-CZ"/>
          </a:p>
        </p:txBody>
      </p:sp>
    </p:spTree>
    <p:extLst>
      <p:ext uri="{BB962C8B-B14F-4D97-AF65-F5344CB8AC3E}">
        <p14:creationId xmlns:p14="http://schemas.microsoft.com/office/powerpoint/2010/main" val="2917195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318C6B6D-3B79-4BEF-B390-8771D1DEB077}" type="slidenum">
              <a:rPr lang="cs-CZ" smtClean="0"/>
              <a:t>28</a:t>
            </a:fld>
            <a:endParaRPr lang="cs-CZ"/>
          </a:p>
        </p:txBody>
      </p:sp>
    </p:spTree>
    <p:extLst>
      <p:ext uri="{BB962C8B-B14F-4D97-AF65-F5344CB8AC3E}">
        <p14:creationId xmlns:p14="http://schemas.microsoft.com/office/powerpoint/2010/main" val="89007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400" b="1" dirty="0" smtClean="0">
                <a:solidFill>
                  <a:srgbClr val="000000"/>
                </a:solidFill>
                <a:latin typeface="Teuton Mager"/>
              </a:rPr>
              <a:t>2.Metodické a tematické řady, projektování</a:t>
            </a:r>
            <a:endParaRPr lang="cs-CZ" sz="1400" dirty="0" smtClean="0">
              <a:solidFill>
                <a:srgbClr val="000000"/>
              </a:solidFill>
              <a:latin typeface="Teuton Mager"/>
            </a:endParaRPr>
          </a:p>
          <a:p>
            <a:r>
              <a:rPr lang="cs-CZ" sz="1400" dirty="0" smtClean="0">
                <a:solidFill>
                  <a:srgbClr val="000000"/>
                </a:solidFill>
                <a:latin typeface="Frutiger CE"/>
              </a:rPr>
              <a:t>nabízí možnosti jak uchopit výtvarnou výchovu a nabídnou žákům možnosti </a:t>
            </a:r>
          </a:p>
          <a:p>
            <a:r>
              <a:rPr lang="cs-CZ" sz="1400" dirty="0" smtClean="0">
                <a:solidFill>
                  <a:srgbClr val="000000"/>
                </a:solidFill>
                <a:latin typeface="Frutiger CE"/>
              </a:rPr>
              <a:t>k jejich tvořivému myšlení a svobodnému projevování.</a:t>
            </a:r>
          </a:p>
          <a:p>
            <a:r>
              <a:rPr lang="cs-CZ" sz="1400" b="1" dirty="0" smtClean="0">
                <a:solidFill>
                  <a:srgbClr val="000000"/>
                </a:solidFill>
                <a:latin typeface="Frutiger"/>
              </a:rPr>
              <a:t>jednoduché celky-výtvarné řady</a:t>
            </a:r>
            <a:endParaRPr lang="cs-CZ" sz="1400" dirty="0" smtClean="0">
              <a:solidFill>
                <a:srgbClr val="000000"/>
              </a:solidFill>
              <a:latin typeface="Frutiger"/>
            </a:endParaRPr>
          </a:p>
          <a:p>
            <a:r>
              <a:rPr lang="cs-CZ" dirty="0" smtClean="0">
                <a:solidFill>
                  <a:srgbClr val="000000"/>
                </a:solidFill>
                <a:latin typeface="Frutiger CE"/>
              </a:rPr>
              <a:t>- krátké útvary, které jsou pro žáka srozumitelné </a:t>
            </a:r>
          </a:p>
          <a:p>
            <a:r>
              <a:rPr lang="cs-CZ" dirty="0" smtClean="0">
                <a:solidFill>
                  <a:srgbClr val="000000"/>
                </a:solidFill>
                <a:latin typeface="Frutiger CE"/>
              </a:rPr>
              <a:t>a rozvíjí jakýkoli úsek učební látky nebo námětu</a:t>
            </a:r>
          </a:p>
          <a:p>
            <a:r>
              <a:rPr lang="cs-CZ" dirty="0" smtClean="0">
                <a:solidFill>
                  <a:srgbClr val="000000"/>
                </a:solidFill>
                <a:latin typeface="Frutiger CE"/>
              </a:rPr>
              <a:t>- volné a hravé řady pro posílení fantazie, emoce a rozvoj tvůrčích schopností dítěte</a:t>
            </a:r>
          </a:p>
          <a:p>
            <a:r>
              <a:rPr lang="cs-CZ" dirty="0" smtClean="0">
                <a:solidFill>
                  <a:srgbClr val="000000"/>
                </a:solidFill>
                <a:latin typeface="Frutiger CE"/>
              </a:rPr>
              <a:t>- vážnější </a:t>
            </a:r>
            <a:r>
              <a:rPr lang="cs-CZ" dirty="0" err="1" smtClean="0">
                <a:solidFill>
                  <a:srgbClr val="000000"/>
                </a:solidFill>
                <a:latin typeface="Frutiger CE"/>
              </a:rPr>
              <a:t>tématické</a:t>
            </a:r>
            <a:r>
              <a:rPr lang="cs-CZ" dirty="0" smtClean="0">
                <a:solidFill>
                  <a:srgbClr val="000000"/>
                </a:solidFill>
                <a:latin typeface="Frutiger CE"/>
              </a:rPr>
              <a:t> a metodicky řady určené starším žákům</a:t>
            </a:r>
          </a:p>
          <a:p>
            <a:r>
              <a:rPr lang="cs-CZ" dirty="0" smtClean="0">
                <a:solidFill>
                  <a:srgbClr val="000000"/>
                </a:solidFill>
                <a:latin typeface="Frutiger CE"/>
              </a:rPr>
              <a:t>- volnější přístup učitele k tématu nebo výtvarnému problému</a:t>
            </a:r>
          </a:p>
          <a:p>
            <a:r>
              <a:rPr lang="cs-CZ" dirty="0" smtClean="0">
                <a:solidFill>
                  <a:srgbClr val="000000"/>
                </a:solidFill>
                <a:latin typeface="Frutiger CE"/>
              </a:rPr>
              <a:t>- soubor individuálních pohledů, různost postupů </a:t>
            </a:r>
          </a:p>
          <a:p>
            <a:r>
              <a:rPr lang="cs-CZ" dirty="0" smtClean="0">
                <a:solidFill>
                  <a:srgbClr val="000000"/>
                </a:solidFill>
                <a:latin typeface="Frutiger CE"/>
              </a:rPr>
              <a:t>- vhodné pro základní školy</a:t>
            </a:r>
          </a:p>
          <a:p>
            <a:r>
              <a:rPr lang="pl-PL" sz="1400" b="1" dirty="0" smtClean="0">
                <a:solidFill>
                  <a:srgbClr val="000000"/>
                </a:solidFill>
                <a:latin typeface="Frutiger"/>
              </a:rPr>
              <a:t>metodická řada - </a:t>
            </a:r>
            <a:r>
              <a:rPr lang="pl-PL" sz="1400" dirty="0" smtClean="0">
                <a:solidFill>
                  <a:srgbClr val="000000"/>
                </a:solidFill>
                <a:latin typeface="Frutiger CE"/>
              </a:rPr>
              <a:t>zaměření na realizaci v materiálu a techniku zpracování</a:t>
            </a:r>
          </a:p>
          <a:p>
            <a:r>
              <a:rPr lang="cs-CZ" sz="1400" b="1" dirty="0" err="1" smtClean="0">
                <a:solidFill>
                  <a:srgbClr val="000000"/>
                </a:solidFill>
                <a:latin typeface="Frutiger"/>
              </a:rPr>
              <a:t>tématická</a:t>
            </a:r>
            <a:r>
              <a:rPr lang="cs-CZ" sz="1400" b="1" dirty="0" smtClean="0">
                <a:solidFill>
                  <a:srgbClr val="000000"/>
                </a:solidFill>
                <a:latin typeface="Frutiger"/>
              </a:rPr>
              <a:t> řada - </a:t>
            </a:r>
            <a:r>
              <a:rPr lang="cs-CZ" sz="1400" dirty="0" smtClean="0">
                <a:solidFill>
                  <a:srgbClr val="000000"/>
                </a:solidFill>
                <a:latin typeface="Frutiger CE"/>
              </a:rPr>
              <a:t>hlouběji se zabývá samotným námětem, </a:t>
            </a:r>
          </a:p>
          <a:p>
            <a:r>
              <a:rPr lang="pl-PL" sz="1400" dirty="0" smtClean="0">
                <a:solidFill>
                  <a:srgbClr val="000000"/>
                </a:solidFill>
                <a:latin typeface="Frutiger CE"/>
              </a:rPr>
              <a:t>než technikou, jakou je zpracována</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C0208F3B-731C-4305-A110-1ACD79727E00}" type="slidenum">
              <a:rPr lang="cs-CZ" smtClean="0"/>
              <a:t>34</a:t>
            </a:fld>
            <a:endParaRPr lang="cs-CZ"/>
          </a:p>
        </p:txBody>
      </p:sp>
    </p:spTree>
    <p:extLst>
      <p:ext uri="{BB962C8B-B14F-4D97-AF65-F5344CB8AC3E}">
        <p14:creationId xmlns:p14="http://schemas.microsoft.com/office/powerpoint/2010/main" val="3293717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318C6B6D-3B79-4BEF-B390-8771D1DEB077}" type="slidenum">
              <a:rPr lang="cs-CZ" smtClean="0"/>
              <a:t>41</a:t>
            </a:fld>
            <a:endParaRPr lang="cs-CZ"/>
          </a:p>
        </p:txBody>
      </p:sp>
    </p:spTree>
    <p:extLst>
      <p:ext uri="{BB962C8B-B14F-4D97-AF65-F5344CB8AC3E}">
        <p14:creationId xmlns:p14="http://schemas.microsoft.com/office/powerpoint/2010/main" val="1806574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7587783A-716B-4C5B-9846-8064C8A3F77B}" type="datetimeFigureOut">
              <a:rPr lang="cs-CZ" smtClean="0"/>
              <a:t>29.10.2019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0B21717-C928-4F3F-A5C0-0EB552C72A06}" type="slidenum">
              <a:rPr lang="cs-CZ" smtClean="0"/>
              <a:t>‹#›</a:t>
            </a:fld>
            <a:endParaRPr lang="cs-CZ"/>
          </a:p>
        </p:txBody>
      </p:sp>
    </p:spTree>
    <p:extLst>
      <p:ext uri="{BB962C8B-B14F-4D97-AF65-F5344CB8AC3E}">
        <p14:creationId xmlns:p14="http://schemas.microsoft.com/office/powerpoint/2010/main" val="3942725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7587783A-716B-4C5B-9846-8064C8A3F77B}" type="datetimeFigureOut">
              <a:rPr lang="cs-CZ" smtClean="0"/>
              <a:t>29.10.2019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0B21717-C928-4F3F-A5C0-0EB552C72A06}" type="slidenum">
              <a:rPr lang="cs-CZ" smtClean="0"/>
              <a:t>‹#›</a:t>
            </a:fld>
            <a:endParaRPr lang="cs-CZ"/>
          </a:p>
        </p:txBody>
      </p:sp>
    </p:spTree>
    <p:extLst>
      <p:ext uri="{BB962C8B-B14F-4D97-AF65-F5344CB8AC3E}">
        <p14:creationId xmlns:p14="http://schemas.microsoft.com/office/powerpoint/2010/main" val="13540872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40AFF1B-E095-4C31-847F-EADF5BA21C22}"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1587634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D68107F-F86B-4261-BDD5-48127049D066}"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16318558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457200"/>
            <a:ext cx="393276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53BA0F2-486E-4C3E-9D40-3E929F568457}"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27576613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457200"/>
            <a:ext cx="393276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6A8A2BD-C049-4FA4-B028-76043D5A0227}"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28321679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2D421A9-3989-44CA-8511-50BC39E861B3}"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24642817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7813"/>
            <a:ext cx="2743200" cy="5853112"/>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09600" y="277813"/>
            <a:ext cx="8026400" cy="5853112"/>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1637707-BA9F-4AEB-8F3A-EF227E272E1F}"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7995791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609600" y="277814"/>
            <a:ext cx="10972800" cy="1139825"/>
          </a:xfrm>
        </p:spPr>
        <p:txBody>
          <a:bodyPr/>
          <a:lstStyle/>
          <a:p>
            <a:r>
              <a:rPr lang="cs-CZ" smtClean="0"/>
              <a:t>Kliknutím lze upravit styl.</a:t>
            </a:r>
            <a:endParaRPr lang="cs-CZ"/>
          </a:p>
        </p:txBody>
      </p:sp>
      <p:sp>
        <p:nvSpPr>
          <p:cNvPr id="3" name="Zástupný symbol pro tabulku 2"/>
          <p:cNvSpPr>
            <a:spLocks noGrp="1"/>
          </p:cNvSpPr>
          <p:nvPr>
            <p:ph type="tbl" idx="1"/>
          </p:nvPr>
        </p:nvSpPr>
        <p:spPr>
          <a:xfrm>
            <a:off x="609600" y="1600201"/>
            <a:ext cx="10972800" cy="4530725"/>
          </a:xfrm>
        </p:spPr>
        <p:txBody>
          <a:bodyPr/>
          <a:lstStyle/>
          <a:p>
            <a:pPr lvl="0"/>
            <a:endParaRPr lang="cs-CZ" noProof="0" smtClean="0"/>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1DB12FF-C18F-4B75-8B5B-83030092FF1C}"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33216645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Line 8"/>
          <p:cNvSpPr>
            <a:spLocks noChangeShapeType="1"/>
          </p:cNvSpPr>
          <p:nvPr/>
        </p:nvSpPr>
        <p:spPr bwMode="auto">
          <a:xfrm>
            <a:off x="2641601" y="3962400"/>
            <a:ext cx="868256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122" name="Rectangle 2"/>
          <p:cNvSpPr>
            <a:spLocks noGrp="1" noChangeArrowheads="1"/>
          </p:cNvSpPr>
          <p:nvPr>
            <p:ph type="ctrTitle"/>
          </p:nvPr>
        </p:nvSpPr>
        <p:spPr>
          <a:xfrm>
            <a:off x="1219201" y="1524000"/>
            <a:ext cx="10164233" cy="1752600"/>
          </a:xfrm>
        </p:spPr>
        <p:txBody>
          <a:bodyPr/>
          <a:lstStyle>
            <a:lvl1pPr>
              <a:defRPr sz="5000"/>
            </a:lvl1pPr>
          </a:lstStyle>
          <a:p>
            <a:pPr lvl="0"/>
            <a:r>
              <a:rPr lang="cs-CZ" altLang="en-US" noProof="0" smtClean="0"/>
              <a:t>Klepnutím lze upravit styl předlohy nadpisů.</a:t>
            </a:r>
          </a:p>
        </p:txBody>
      </p:sp>
      <p:sp>
        <p:nvSpPr>
          <p:cNvPr id="5123" name="Rectangle 3"/>
          <p:cNvSpPr>
            <a:spLocks noGrp="1" noChangeArrowheads="1"/>
          </p:cNvSpPr>
          <p:nvPr>
            <p:ph type="subTitle" idx="1"/>
          </p:nvPr>
        </p:nvSpPr>
        <p:spPr>
          <a:xfrm>
            <a:off x="2641600" y="3962400"/>
            <a:ext cx="8737600" cy="1752600"/>
          </a:xfrm>
        </p:spPr>
        <p:txBody>
          <a:bodyPr/>
          <a:lstStyle>
            <a:lvl1pPr marL="0" indent="0">
              <a:buFontTx/>
              <a:buNone/>
              <a:defRPr sz="2800"/>
            </a:lvl1pPr>
          </a:lstStyle>
          <a:p>
            <a:pPr lvl="0"/>
            <a:r>
              <a:rPr lang="cs-CZ" altLang="en-US" noProof="0" smtClean="0"/>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7" name="Rectangle 5"/>
          <p:cNvSpPr>
            <a:spLocks noGrp="1" noChangeArrowheads="1"/>
          </p:cNvSpPr>
          <p:nvPr>
            <p:ph type="ftr" sz="quarter" idx="11"/>
          </p:nvPr>
        </p:nvSpPr>
        <p:spPr>
          <a:xfrm>
            <a:off x="4165600" y="6243638"/>
            <a:ext cx="3860800" cy="457200"/>
          </a:xfrm>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0AFA6CC9-A60C-415C-BE2B-ADDF1025222E}"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40494097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71DD93D-9113-41E0-9F14-6EADA013F5F4}"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3959170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1" y="1709739"/>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smtClean="0"/>
              <a:t>Upravte styly předlohy textu.</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1DA3B4E-B056-4A17-853E-CED8CD91DE8C}"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1327020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7587783A-716B-4C5B-9846-8064C8A3F77B}" type="datetimeFigureOut">
              <a:rPr lang="cs-CZ" smtClean="0"/>
              <a:t>29.10.2019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0B21717-C928-4F3F-A5C0-0EB552C72A06}" type="slidenum">
              <a:rPr lang="cs-CZ" smtClean="0"/>
              <a:t>‹#›</a:t>
            </a:fld>
            <a:endParaRPr lang="cs-CZ"/>
          </a:p>
        </p:txBody>
      </p:sp>
    </p:spTree>
    <p:extLst>
      <p:ext uri="{BB962C8B-B14F-4D97-AF65-F5344CB8AC3E}">
        <p14:creationId xmlns:p14="http://schemas.microsoft.com/office/powerpoint/2010/main" val="39381626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09600" y="1600201"/>
            <a:ext cx="5384800" cy="4530725"/>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600201"/>
            <a:ext cx="5384800" cy="4530725"/>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CB104D2-B243-4560-B7ED-64ECF6BCA6B8}"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296780231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40317" y="365126"/>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40318" y="2505075"/>
            <a:ext cx="5158316"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71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88D962B-D61E-4719-BAB6-6101AF485BB2}"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31754850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40AFF1B-E095-4C31-847F-EADF5BA21C22}"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28991226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D68107F-F86B-4261-BDD5-48127049D066}"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20982821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457200"/>
            <a:ext cx="393276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53BA0F2-486E-4C3E-9D40-3E929F568457}"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3647770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457200"/>
            <a:ext cx="393276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6A8A2BD-C049-4FA4-B028-76043D5A0227}"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13250788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2D421A9-3989-44CA-8511-50BC39E861B3}"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23679267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7813"/>
            <a:ext cx="2743200" cy="5853112"/>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09600" y="277813"/>
            <a:ext cx="8026400" cy="5853112"/>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1637707-BA9F-4AEB-8F3A-EF227E272E1F}"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32030183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609600" y="277814"/>
            <a:ext cx="10972800" cy="1139825"/>
          </a:xfrm>
        </p:spPr>
        <p:txBody>
          <a:bodyPr/>
          <a:lstStyle/>
          <a:p>
            <a:r>
              <a:rPr lang="cs-CZ" smtClean="0"/>
              <a:t>Kliknutím lze upravit styl.</a:t>
            </a:r>
            <a:endParaRPr lang="cs-CZ"/>
          </a:p>
        </p:txBody>
      </p:sp>
      <p:sp>
        <p:nvSpPr>
          <p:cNvPr id="3" name="Zástupný symbol pro tabulku 2"/>
          <p:cNvSpPr>
            <a:spLocks noGrp="1"/>
          </p:cNvSpPr>
          <p:nvPr>
            <p:ph type="tbl" idx="1"/>
          </p:nvPr>
        </p:nvSpPr>
        <p:spPr>
          <a:xfrm>
            <a:off x="609600" y="1600201"/>
            <a:ext cx="10972800" cy="4530725"/>
          </a:xfrm>
        </p:spPr>
        <p:txBody>
          <a:bodyPr/>
          <a:lstStyle/>
          <a:p>
            <a:pPr lvl="0"/>
            <a:endParaRPr lang="cs-CZ" noProof="0" smtClean="0"/>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1DB12FF-C18F-4B75-8B5B-83030092FF1C}"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815656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66169E26-7A18-4A33-B4C1-74BB94671CBD}" type="datetimeFigureOut">
              <a:rPr lang="cs-CZ" smtClean="0">
                <a:solidFill>
                  <a:prstClr val="black">
                    <a:tint val="75000"/>
                  </a:prstClr>
                </a:solidFill>
              </a:rPr>
              <a:pPr/>
              <a:t>29.10.2019</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4F0CB8C8-7D65-46F3-B7E1-1BCAA5A4DF2A}"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739268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6169E26-7A18-4A33-B4C1-74BB94671CBD}" type="datetimeFigureOut">
              <a:rPr lang="cs-CZ" smtClean="0">
                <a:solidFill>
                  <a:prstClr val="black">
                    <a:tint val="75000"/>
                  </a:prstClr>
                </a:solidFill>
              </a:rPr>
              <a:pPr/>
              <a:t>29.10.2019</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4F0CB8C8-7D65-46F3-B7E1-1BCAA5A4DF2A}"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782013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66169E26-7A18-4A33-B4C1-74BB94671CBD}" type="datetimeFigureOut">
              <a:rPr lang="cs-CZ" smtClean="0">
                <a:solidFill>
                  <a:prstClr val="black">
                    <a:tint val="75000"/>
                  </a:prstClr>
                </a:solidFill>
              </a:rPr>
              <a:pPr/>
              <a:t>29.10.2019</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4F0CB8C8-7D65-46F3-B7E1-1BCAA5A4DF2A}"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149732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66169E26-7A18-4A33-B4C1-74BB94671CBD}" type="datetimeFigureOut">
              <a:rPr lang="cs-CZ" smtClean="0">
                <a:solidFill>
                  <a:prstClr val="black">
                    <a:tint val="75000"/>
                  </a:prstClr>
                </a:solidFill>
              </a:rPr>
              <a:pPr/>
              <a:t>29.10.2019</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4F0CB8C8-7D65-46F3-B7E1-1BCAA5A4DF2A}"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349277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66169E26-7A18-4A33-B4C1-74BB94671CBD}" type="datetimeFigureOut">
              <a:rPr lang="cs-CZ" smtClean="0">
                <a:solidFill>
                  <a:prstClr val="black">
                    <a:tint val="75000"/>
                  </a:prstClr>
                </a:solidFill>
              </a:rPr>
              <a:pPr/>
              <a:t>29.10.2019</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4F0CB8C8-7D65-46F3-B7E1-1BCAA5A4DF2A}"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075578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66169E26-7A18-4A33-B4C1-74BB94671CBD}" type="datetimeFigureOut">
              <a:rPr lang="cs-CZ" smtClean="0">
                <a:solidFill>
                  <a:prstClr val="black">
                    <a:tint val="75000"/>
                  </a:prstClr>
                </a:solidFill>
              </a:rPr>
              <a:pPr/>
              <a:t>29.10.2019</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4F0CB8C8-7D65-46F3-B7E1-1BCAA5A4DF2A}"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882414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66169E26-7A18-4A33-B4C1-74BB94671CBD}" type="datetimeFigureOut">
              <a:rPr lang="cs-CZ" smtClean="0">
                <a:solidFill>
                  <a:prstClr val="black">
                    <a:tint val="75000"/>
                  </a:prstClr>
                </a:solidFill>
              </a:rPr>
              <a:pPr/>
              <a:t>29.10.2019</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4F0CB8C8-7D65-46F3-B7E1-1BCAA5A4DF2A}"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019055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6169E26-7A18-4A33-B4C1-74BB94671CBD}" type="datetimeFigureOut">
              <a:rPr lang="cs-CZ" smtClean="0">
                <a:solidFill>
                  <a:prstClr val="black">
                    <a:tint val="75000"/>
                  </a:prstClr>
                </a:solidFill>
              </a:rPr>
              <a:pPr/>
              <a:t>29.10.2019</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4F0CB8C8-7D65-46F3-B7E1-1BCAA5A4DF2A}"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110157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7587783A-716B-4C5B-9846-8064C8A3F77B}" type="datetimeFigureOut">
              <a:rPr lang="cs-CZ" smtClean="0"/>
              <a:t>29.10.2019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0B21717-C928-4F3F-A5C0-0EB552C72A06}" type="slidenum">
              <a:rPr lang="cs-CZ" smtClean="0"/>
              <a:t>‹#›</a:t>
            </a:fld>
            <a:endParaRPr lang="cs-CZ"/>
          </a:p>
        </p:txBody>
      </p:sp>
    </p:spTree>
    <p:extLst>
      <p:ext uri="{BB962C8B-B14F-4D97-AF65-F5344CB8AC3E}">
        <p14:creationId xmlns:p14="http://schemas.microsoft.com/office/powerpoint/2010/main" val="2208974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6169E26-7A18-4A33-B4C1-74BB94671CBD}" type="datetimeFigureOut">
              <a:rPr lang="cs-CZ" smtClean="0">
                <a:solidFill>
                  <a:prstClr val="black">
                    <a:tint val="75000"/>
                  </a:prstClr>
                </a:solidFill>
              </a:rPr>
              <a:pPr/>
              <a:t>29.10.2019</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4F0CB8C8-7D65-46F3-B7E1-1BCAA5A4DF2A}"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5584751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6169E26-7A18-4A33-B4C1-74BB94671CBD}" type="datetimeFigureOut">
              <a:rPr lang="cs-CZ" smtClean="0">
                <a:solidFill>
                  <a:prstClr val="black">
                    <a:tint val="75000"/>
                  </a:prstClr>
                </a:solidFill>
              </a:rPr>
              <a:pPr/>
              <a:t>29.10.2019</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4F0CB8C8-7D65-46F3-B7E1-1BCAA5A4DF2A}"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13374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6169E26-7A18-4A33-B4C1-74BB94671CBD}" type="datetimeFigureOut">
              <a:rPr lang="cs-CZ" smtClean="0">
                <a:solidFill>
                  <a:prstClr val="black">
                    <a:tint val="75000"/>
                  </a:prstClr>
                </a:solidFill>
              </a:rPr>
              <a:pPr/>
              <a:t>29.10.2019</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4F0CB8C8-7D65-46F3-B7E1-1BCAA5A4DF2A}"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790304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Line 8"/>
          <p:cNvSpPr>
            <a:spLocks noChangeShapeType="1"/>
          </p:cNvSpPr>
          <p:nvPr/>
        </p:nvSpPr>
        <p:spPr bwMode="auto">
          <a:xfrm>
            <a:off x="2641601" y="3962400"/>
            <a:ext cx="868256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122" name="Rectangle 2"/>
          <p:cNvSpPr>
            <a:spLocks noGrp="1" noChangeArrowheads="1"/>
          </p:cNvSpPr>
          <p:nvPr>
            <p:ph type="ctrTitle"/>
          </p:nvPr>
        </p:nvSpPr>
        <p:spPr>
          <a:xfrm>
            <a:off x="1219201" y="1524000"/>
            <a:ext cx="10164233" cy="1752600"/>
          </a:xfrm>
        </p:spPr>
        <p:txBody>
          <a:bodyPr/>
          <a:lstStyle>
            <a:lvl1pPr>
              <a:defRPr sz="5000"/>
            </a:lvl1pPr>
          </a:lstStyle>
          <a:p>
            <a:pPr lvl="0"/>
            <a:r>
              <a:rPr lang="cs-CZ" altLang="en-US" noProof="0" smtClean="0"/>
              <a:t>Klepnutím lze upravit styl předlohy nadpisů.</a:t>
            </a:r>
          </a:p>
        </p:txBody>
      </p:sp>
      <p:sp>
        <p:nvSpPr>
          <p:cNvPr id="5123" name="Rectangle 3"/>
          <p:cNvSpPr>
            <a:spLocks noGrp="1" noChangeArrowheads="1"/>
          </p:cNvSpPr>
          <p:nvPr>
            <p:ph type="subTitle" idx="1"/>
          </p:nvPr>
        </p:nvSpPr>
        <p:spPr>
          <a:xfrm>
            <a:off x="2641600" y="3962400"/>
            <a:ext cx="8737600" cy="1752600"/>
          </a:xfrm>
        </p:spPr>
        <p:txBody>
          <a:bodyPr/>
          <a:lstStyle>
            <a:lvl1pPr marL="0" indent="0">
              <a:buFontTx/>
              <a:buNone/>
              <a:defRPr sz="2800"/>
            </a:lvl1pPr>
          </a:lstStyle>
          <a:p>
            <a:pPr lvl="0"/>
            <a:r>
              <a:rPr lang="cs-CZ" altLang="en-US" noProof="0" smtClean="0"/>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7" name="Rectangle 5"/>
          <p:cNvSpPr>
            <a:spLocks noGrp="1" noChangeArrowheads="1"/>
          </p:cNvSpPr>
          <p:nvPr>
            <p:ph type="ftr" sz="quarter" idx="11"/>
          </p:nvPr>
        </p:nvSpPr>
        <p:spPr>
          <a:xfrm>
            <a:off x="4165600" y="6243638"/>
            <a:ext cx="3860800" cy="457200"/>
          </a:xfrm>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0AFA6CC9-A60C-415C-BE2B-ADDF1025222E}"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1512771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71DD93D-9113-41E0-9F14-6EADA013F5F4}"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3042734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1" y="1709739"/>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smtClean="0"/>
              <a:t>Upravte styly předlohy textu.</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1DA3B4E-B056-4A17-853E-CED8CD91DE8C}"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2758830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09600" y="1600201"/>
            <a:ext cx="5384800" cy="4530725"/>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600201"/>
            <a:ext cx="5384800" cy="4530725"/>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CB104D2-B243-4560-B7ED-64ECF6BCA6B8}"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29807124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40317" y="365126"/>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40318" y="2505075"/>
            <a:ext cx="5158316"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71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88D962B-D61E-4719-BAB6-6101AF485BB2}"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21985973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40AFF1B-E095-4C31-847F-EADF5BA21C22}"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202370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D68107F-F86B-4261-BDD5-48127049D066}"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3859043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7587783A-716B-4C5B-9846-8064C8A3F77B}" type="datetimeFigureOut">
              <a:rPr lang="cs-CZ" smtClean="0"/>
              <a:t>29.10.2019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0B21717-C928-4F3F-A5C0-0EB552C72A06}" type="slidenum">
              <a:rPr lang="cs-CZ" smtClean="0"/>
              <a:t>‹#›</a:t>
            </a:fld>
            <a:endParaRPr lang="cs-CZ"/>
          </a:p>
        </p:txBody>
      </p:sp>
    </p:spTree>
    <p:extLst>
      <p:ext uri="{BB962C8B-B14F-4D97-AF65-F5344CB8AC3E}">
        <p14:creationId xmlns:p14="http://schemas.microsoft.com/office/powerpoint/2010/main" val="41185522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457200"/>
            <a:ext cx="393276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53BA0F2-486E-4C3E-9D40-3E929F568457}"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16671512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457200"/>
            <a:ext cx="393276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6A8A2BD-C049-4FA4-B028-76043D5A0227}"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21001535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2D421A9-3989-44CA-8511-50BC39E861B3}"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26720785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7813"/>
            <a:ext cx="2743200" cy="5853112"/>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09600" y="277813"/>
            <a:ext cx="8026400" cy="5853112"/>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1637707-BA9F-4AEB-8F3A-EF227E272E1F}"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31007458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609600" y="277814"/>
            <a:ext cx="10972800" cy="1139825"/>
          </a:xfrm>
        </p:spPr>
        <p:txBody>
          <a:bodyPr/>
          <a:lstStyle/>
          <a:p>
            <a:r>
              <a:rPr lang="cs-CZ" smtClean="0"/>
              <a:t>Kliknutím lze upravit styl.</a:t>
            </a:r>
            <a:endParaRPr lang="cs-CZ"/>
          </a:p>
        </p:txBody>
      </p:sp>
      <p:sp>
        <p:nvSpPr>
          <p:cNvPr id="3" name="Zástupný symbol pro tabulku 2"/>
          <p:cNvSpPr>
            <a:spLocks noGrp="1"/>
          </p:cNvSpPr>
          <p:nvPr>
            <p:ph type="tbl" idx="1"/>
          </p:nvPr>
        </p:nvSpPr>
        <p:spPr>
          <a:xfrm>
            <a:off x="609600" y="1600201"/>
            <a:ext cx="10972800" cy="4530725"/>
          </a:xfrm>
        </p:spPr>
        <p:txBody>
          <a:bodyPr/>
          <a:lstStyle/>
          <a:p>
            <a:pPr lvl="0"/>
            <a:endParaRPr lang="cs-CZ" noProof="0" smtClean="0"/>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1DB12FF-C18F-4B75-8B5B-83030092FF1C}"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28588463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Line 8"/>
          <p:cNvSpPr>
            <a:spLocks noChangeShapeType="1"/>
          </p:cNvSpPr>
          <p:nvPr/>
        </p:nvSpPr>
        <p:spPr bwMode="auto">
          <a:xfrm>
            <a:off x="2641601" y="3962400"/>
            <a:ext cx="868256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122" name="Rectangle 2"/>
          <p:cNvSpPr>
            <a:spLocks noGrp="1" noChangeArrowheads="1"/>
          </p:cNvSpPr>
          <p:nvPr>
            <p:ph type="ctrTitle"/>
          </p:nvPr>
        </p:nvSpPr>
        <p:spPr>
          <a:xfrm>
            <a:off x="1219201" y="1524000"/>
            <a:ext cx="10164233" cy="1752600"/>
          </a:xfrm>
        </p:spPr>
        <p:txBody>
          <a:bodyPr/>
          <a:lstStyle>
            <a:lvl1pPr>
              <a:defRPr sz="5000"/>
            </a:lvl1pPr>
          </a:lstStyle>
          <a:p>
            <a:pPr lvl="0"/>
            <a:r>
              <a:rPr lang="cs-CZ" altLang="en-US" noProof="0" smtClean="0"/>
              <a:t>Klepnutím lze upravit styl předlohy nadpisů.</a:t>
            </a:r>
          </a:p>
        </p:txBody>
      </p:sp>
      <p:sp>
        <p:nvSpPr>
          <p:cNvPr id="5123" name="Rectangle 3"/>
          <p:cNvSpPr>
            <a:spLocks noGrp="1" noChangeArrowheads="1"/>
          </p:cNvSpPr>
          <p:nvPr>
            <p:ph type="subTitle" idx="1"/>
          </p:nvPr>
        </p:nvSpPr>
        <p:spPr>
          <a:xfrm>
            <a:off x="2641600" y="3962400"/>
            <a:ext cx="8737600" cy="1752600"/>
          </a:xfrm>
        </p:spPr>
        <p:txBody>
          <a:bodyPr/>
          <a:lstStyle>
            <a:lvl1pPr marL="0" indent="0">
              <a:buFontTx/>
              <a:buNone/>
              <a:defRPr sz="2800"/>
            </a:lvl1pPr>
          </a:lstStyle>
          <a:p>
            <a:pPr lvl="0"/>
            <a:r>
              <a:rPr lang="cs-CZ" altLang="en-US" noProof="0" smtClean="0"/>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7" name="Rectangle 5"/>
          <p:cNvSpPr>
            <a:spLocks noGrp="1" noChangeArrowheads="1"/>
          </p:cNvSpPr>
          <p:nvPr>
            <p:ph type="ftr" sz="quarter" idx="11"/>
          </p:nvPr>
        </p:nvSpPr>
        <p:spPr>
          <a:xfrm>
            <a:off x="4165600" y="6243638"/>
            <a:ext cx="3860800" cy="457200"/>
          </a:xfrm>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0AFA6CC9-A60C-415C-BE2B-ADDF1025222E}"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9909859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71DD93D-9113-41E0-9F14-6EADA013F5F4}"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23266500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1" y="1709739"/>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smtClean="0"/>
              <a:t>Upravte styly předlohy textu.</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1DA3B4E-B056-4A17-853E-CED8CD91DE8C}"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662044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09600" y="1600201"/>
            <a:ext cx="5384800" cy="4530725"/>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600201"/>
            <a:ext cx="5384800" cy="4530725"/>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CB104D2-B243-4560-B7ED-64ECF6BCA6B8}"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42075571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40317" y="365126"/>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40318" y="2505075"/>
            <a:ext cx="5158316"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71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88D962B-D61E-4719-BAB6-6101AF485BB2}"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594450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7587783A-716B-4C5B-9846-8064C8A3F77B}" type="datetimeFigureOut">
              <a:rPr lang="cs-CZ" smtClean="0"/>
              <a:t>29.10.2019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0B21717-C928-4F3F-A5C0-0EB552C72A06}" type="slidenum">
              <a:rPr lang="cs-CZ" smtClean="0"/>
              <a:t>‹#›</a:t>
            </a:fld>
            <a:endParaRPr lang="cs-CZ"/>
          </a:p>
        </p:txBody>
      </p:sp>
    </p:spTree>
    <p:extLst>
      <p:ext uri="{BB962C8B-B14F-4D97-AF65-F5344CB8AC3E}">
        <p14:creationId xmlns:p14="http://schemas.microsoft.com/office/powerpoint/2010/main" val="30939661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40AFF1B-E095-4C31-847F-EADF5BA21C22}"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17136478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D68107F-F86B-4261-BDD5-48127049D066}"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9351063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457200"/>
            <a:ext cx="393276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53BA0F2-486E-4C3E-9D40-3E929F568457}"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34325414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457200"/>
            <a:ext cx="393276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6A8A2BD-C049-4FA4-B028-76043D5A0227}"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6464281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2D421A9-3989-44CA-8511-50BC39E861B3}"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37623126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7813"/>
            <a:ext cx="2743200" cy="5853112"/>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09600" y="277813"/>
            <a:ext cx="8026400" cy="5853112"/>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1637707-BA9F-4AEB-8F3A-EF227E272E1F}"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29683983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609600" y="277814"/>
            <a:ext cx="10972800" cy="1139825"/>
          </a:xfrm>
        </p:spPr>
        <p:txBody>
          <a:bodyPr/>
          <a:lstStyle/>
          <a:p>
            <a:r>
              <a:rPr lang="cs-CZ" smtClean="0"/>
              <a:t>Kliknutím lze upravit styl.</a:t>
            </a:r>
            <a:endParaRPr lang="cs-CZ"/>
          </a:p>
        </p:txBody>
      </p:sp>
      <p:sp>
        <p:nvSpPr>
          <p:cNvPr id="3" name="Zástupný symbol pro tabulku 2"/>
          <p:cNvSpPr>
            <a:spLocks noGrp="1"/>
          </p:cNvSpPr>
          <p:nvPr>
            <p:ph type="tbl" idx="1"/>
          </p:nvPr>
        </p:nvSpPr>
        <p:spPr>
          <a:xfrm>
            <a:off x="609600" y="1600201"/>
            <a:ext cx="10972800" cy="4530725"/>
          </a:xfrm>
        </p:spPr>
        <p:txBody>
          <a:bodyPr/>
          <a:lstStyle/>
          <a:p>
            <a:pPr lvl="0"/>
            <a:endParaRPr lang="cs-CZ" noProof="0" smtClean="0"/>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1DB12FF-C18F-4B75-8B5B-83030092FF1C}"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27362139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Line 8"/>
          <p:cNvSpPr>
            <a:spLocks noChangeShapeType="1"/>
          </p:cNvSpPr>
          <p:nvPr/>
        </p:nvSpPr>
        <p:spPr bwMode="auto">
          <a:xfrm>
            <a:off x="2641601" y="3962400"/>
            <a:ext cx="868256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122" name="Rectangle 2"/>
          <p:cNvSpPr>
            <a:spLocks noGrp="1" noChangeArrowheads="1"/>
          </p:cNvSpPr>
          <p:nvPr>
            <p:ph type="ctrTitle"/>
          </p:nvPr>
        </p:nvSpPr>
        <p:spPr>
          <a:xfrm>
            <a:off x="1219201" y="1524000"/>
            <a:ext cx="10164233" cy="1752600"/>
          </a:xfrm>
        </p:spPr>
        <p:txBody>
          <a:bodyPr/>
          <a:lstStyle>
            <a:lvl1pPr>
              <a:defRPr sz="5000"/>
            </a:lvl1pPr>
          </a:lstStyle>
          <a:p>
            <a:pPr lvl="0"/>
            <a:r>
              <a:rPr lang="cs-CZ" altLang="en-US" noProof="0" smtClean="0"/>
              <a:t>Klepnutím lze upravit styl předlohy nadpisů.</a:t>
            </a:r>
          </a:p>
        </p:txBody>
      </p:sp>
      <p:sp>
        <p:nvSpPr>
          <p:cNvPr id="5123" name="Rectangle 3"/>
          <p:cNvSpPr>
            <a:spLocks noGrp="1" noChangeArrowheads="1"/>
          </p:cNvSpPr>
          <p:nvPr>
            <p:ph type="subTitle" idx="1"/>
          </p:nvPr>
        </p:nvSpPr>
        <p:spPr>
          <a:xfrm>
            <a:off x="2641600" y="3962400"/>
            <a:ext cx="8737600" cy="1752600"/>
          </a:xfrm>
        </p:spPr>
        <p:txBody>
          <a:bodyPr/>
          <a:lstStyle>
            <a:lvl1pPr marL="0" indent="0">
              <a:buFontTx/>
              <a:buNone/>
              <a:defRPr sz="2800"/>
            </a:lvl1pPr>
          </a:lstStyle>
          <a:p>
            <a:pPr lvl="0"/>
            <a:r>
              <a:rPr lang="cs-CZ" altLang="en-US" noProof="0" smtClean="0"/>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7" name="Rectangle 5"/>
          <p:cNvSpPr>
            <a:spLocks noGrp="1" noChangeArrowheads="1"/>
          </p:cNvSpPr>
          <p:nvPr>
            <p:ph type="ftr" sz="quarter" idx="11"/>
          </p:nvPr>
        </p:nvSpPr>
        <p:spPr>
          <a:xfrm>
            <a:off x="4165600" y="6243638"/>
            <a:ext cx="3860800" cy="457200"/>
          </a:xfrm>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0AFA6CC9-A60C-415C-BE2B-ADDF1025222E}"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2478976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71DD93D-9113-41E0-9F14-6EADA013F5F4}"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38158694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1" y="1709739"/>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smtClean="0"/>
              <a:t>Upravte styly předlohy textu.</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1DA3B4E-B056-4A17-853E-CED8CD91DE8C}"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2036646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7587783A-716B-4C5B-9846-8064C8A3F77B}" type="datetimeFigureOut">
              <a:rPr lang="cs-CZ" smtClean="0"/>
              <a:t>29.10.2019</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40B21717-C928-4F3F-A5C0-0EB552C72A06}" type="slidenum">
              <a:rPr lang="cs-CZ" smtClean="0"/>
              <a:t>‹#›</a:t>
            </a:fld>
            <a:endParaRPr lang="cs-CZ"/>
          </a:p>
        </p:txBody>
      </p:sp>
    </p:spTree>
    <p:extLst>
      <p:ext uri="{BB962C8B-B14F-4D97-AF65-F5344CB8AC3E}">
        <p14:creationId xmlns:p14="http://schemas.microsoft.com/office/powerpoint/2010/main" val="10571733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09600" y="1600201"/>
            <a:ext cx="5384800" cy="4530725"/>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600201"/>
            <a:ext cx="5384800" cy="4530725"/>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CB104D2-B243-4560-B7ED-64ECF6BCA6B8}"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19659621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40317" y="365126"/>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40318" y="2505075"/>
            <a:ext cx="5158316"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71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88D962B-D61E-4719-BAB6-6101AF485BB2}"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31448498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40AFF1B-E095-4C31-847F-EADF5BA21C22}"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40950101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D68107F-F86B-4261-BDD5-48127049D066}"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16379434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457200"/>
            <a:ext cx="393276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53BA0F2-486E-4C3E-9D40-3E929F568457}"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8702816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457200"/>
            <a:ext cx="393276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6A8A2BD-C049-4FA4-B028-76043D5A0227}"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26049327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2D421A9-3989-44CA-8511-50BC39E861B3}"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39948386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7813"/>
            <a:ext cx="2743200" cy="5853112"/>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09600" y="277813"/>
            <a:ext cx="8026400" cy="5853112"/>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1637707-BA9F-4AEB-8F3A-EF227E272E1F}"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17749880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609600" y="277814"/>
            <a:ext cx="10972800" cy="1139825"/>
          </a:xfrm>
        </p:spPr>
        <p:txBody>
          <a:bodyPr/>
          <a:lstStyle/>
          <a:p>
            <a:r>
              <a:rPr lang="cs-CZ" smtClean="0"/>
              <a:t>Kliknutím lze upravit styl.</a:t>
            </a:r>
            <a:endParaRPr lang="cs-CZ"/>
          </a:p>
        </p:txBody>
      </p:sp>
      <p:sp>
        <p:nvSpPr>
          <p:cNvPr id="3" name="Zástupný symbol pro tabulku 2"/>
          <p:cNvSpPr>
            <a:spLocks noGrp="1"/>
          </p:cNvSpPr>
          <p:nvPr>
            <p:ph type="tbl" idx="1"/>
          </p:nvPr>
        </p:nvSpPr>
        <p:spPr>
          <a:xfrm>
            <a:off x="609600" y="1600201"/>
            <a:ext cx="10972800" cy="4530725"/>
          </a:xfrm>
        </p:spPr>
        <p:txBody>
          <a:bodyPr/>
          <a:lstStyle/>
          <a:p>
            <a:pPr lvl="0"/>
            <a:endParaRPr lang="cs-CZ" noProof="0" smtClean="0"/>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1DB12FF-C18F-4B75-8B5B-83030092FF1C}"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25648916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Line 8"/>
          <p:cNvSpPr>
            <a:spLocks noChangeShapeType="1"/>
          </p:cNvSpPr>
          <p:nvPr/>
        </p:nvSpPr>
        <p:spPr bwMode="auto">
          <a:xfrm>
            <a:off x="2641601" y="3962400"/>
            <a:ext cx="868256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122" name="Rectangle 2"/>
          <p:cNvSpPr>
            <a:spLocks noGrp="1" noChangeArrowheads="1"/>
          </p:cNvSpPr>
          <p:nvPr>
            <p:ph type="ctrTitle"/>
          </p:nvPr>
        </p:nvSpPr>
        <p:spPr>
          <a:xfrm>
            <a:off x="1219201" y="1524000"/>
            <a:ext cx="10164233" cy="1752600"/>
          </a:xfrm>
        </p:spPr>
        <p:txBody>
          <a:bodyPr/>
          <a:lstStyle>
            <a:lvl1pPr>
              <a:defRPr sz="5000"/>
            </a:lvl1pPr>
          </a:lstStyle>
          <a:p>
            <a:pPr lvl="0"/>
            <a:r>
              <a:rPr lang="cs-CZ" altLang="en-US" noProof="0" smtClean="0"/>
              <a:t>Klepnutím lze upravit styl předlohy nadpisů.</a:t>
            </a:r>
          </a:p>
        </p:txBody>
      </p:sp>
      <p:sp>
        <p:nvSpPr>
          <p:cNvPr id="5123" name="Rectangle 3"/>
          <p:cNvSpPr>
            <a:spLocks noGrp="1" noChangeArrowheads="1"/>
          </p:cNvSpPr>
          <p:nvPr>
            <p:ph type="subTitle" idx="1"/>
          </p:nvPr>
        </p:nvSpPr>
        <p:spPr>
          <a:xfrm>
            <a:off x="2641600" y="3962400"/>
            <a:ext cx="8737600" cy="1752600"/>
          </a:xfrm>
        </p:spPr>
        <p:txBody>
          <a:bodyPr/>
          <a:lstStyle>
            <a:lvl1pPr marL="0" indent="0">
              <a:buFontTx/>
              <a:buNone/>
              <a:defRPr sz="2800"/>
            </a:lvl1pPr>
          </a:lstStyle>
          <a:p>
            <a:pPr lvl="0"/>
            <a:r>
              <a:rPr lang="cs-CZ" altLang="en-US" noProof="0" smtClean="0"/>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7" name="Rectangle 5"/>
          <p:cNvSpPr>
            <a:spLocks noGrp="1" noChangeArrowheads="1"/>
          </p:cNvSpPr>
          <p:nvPr>
            <p:ph type="ftr" sz="quarter" idx="11"/>
          </p:nvPr>
        </p:nvSpPr>
        <p:spPr>
          <a:xfrm>
            <a:off x="4165600" y="6243638"/>
            <a:ext cx="3860800" cy="457200"/>
          </a:xfrm>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0AFA6CC9-A60C-415C-BE2B-ADDF1025222E}"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1682538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7587783A-716B-4C5B-9846-8064C8A3F77B}" type="datetimeFigureOut">
              <a:rPr lang="cs-CZ" smtClean="0"/>
              <a:t>29.10.2019</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40B21717-C928-4F3F-A5C0-0EB552C72A06}" type="slidenum">
              <a:rPr lang="cs-CZ" smtClean="0"/>
              <a:t>‹#›</a:t>
            </a:fld>
            <a:endParaRPr lang="cs-CZ"/>
          </a:p>
        </p:txBody>
      </p:sp>
    </p:spTree>
    <p:extLst>
      <p:ext uri="{BB962C8B-B14F-4D97-AF65-F5344CB8AC3E}">
        <p14:creationId xmlns:p14="http://schemas.microsoft.com/office/powerpoint/2010/main" val="4100517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71DD93D-9113-41E0-9F14-6EADA013F5F4}"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13750885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1" y="1709739"/>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smtClean="0"/>
              <a:t>Upravte styly předlohy textu.</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1DA3B4E-B056-4A17-853E-CED8CD91DE8C}"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196782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09600" y="1600201"/>
            <a:ext cx="5384800" cy="4530725"/>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600201"/>
            <a:ext cx="5384800" cy="4530725"/>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CB104D2-B243-4560-B7ED-64ECF6BCA6B8}"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22087896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40317" y="365126"/>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40318" y="2505075"/>
            <a:ext cx="5158316"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71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88D962B-D61E-4719-BAB6-6101AF485BB2}"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15640994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40AFF1B-E095-4C31-847F-EADF5BA21C22}"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21667461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D68107F-F86B-4261-BDD5-48127049D066}"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895800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457200"/>
            <a:ext cx="393276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53BA0F2-486E-4C3E-9D40-3E929F568457}"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6790764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457200"/>
            <a:ext cx="393276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6A8A2BD-C049-4FA4-B028-76043D5A0227}"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42704626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2D421A9-3989-44CA-8511-50BC39E861B3}"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27169844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7813"/>
            <a:ext cx="2743200" cy="5853112"/>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09600" y="277813"/>
            <a:ext cx="8026400" cy="5853112"/>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1637707-BA9F-4AEB-8F3A-EF227E272E1F}"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2975528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7587783A-716B-4C5B-9846-8064C8A3F77B}" type="datetimeFigureOut">
              <a:rPr lang="cs-CZ" smtClean="0"/>
              <a:t>29.10.2019</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40B21717-C928-4F3F-A5C0-0EB552C72A06}" type="slidenum">
              <a:rPr lang="cs-CZ" smtClean="0"/>
              <a:t>‹#›</a:t>
            </a:fld>
            <a:endParaRPr lang="cs-CZ"/>
          </a:p>
        </p:txBody>
      </p:sp>
    </p:spTree>
    <p:extLst>
      <p:ext uri="{BB962C8B-B14F-4D97-AF65-F5344CB8AC3E}">
        <p14:creationId xmlns:p14="http://schemas.microsoft.com/office/powerpoint/2010/main" val="40259724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609600" y="277814"/>
            <a:ext cx="10972800" cy="1139825"/>
          </a:xfrm>
        </p:spPr>
        <p:txBody>
          <a:bodyPr/>
          <a:lstStyle/>
          <a:p>
            <a:r>
              <a:rPr lang="cs-CZ" smtClean="0"/>
              <a:t>Kliknutím lze upravit styl.</a:t>
            </a:r>
            <a:endParaRPr lang="cs-CZ"/>
          </a:p>
        </p:txBody>
      </p:sp>
      <p:sp>
        <p:nvSpPr>
          <p:cNvPr id="3" name="Zástupný symbol pro tabulku 2"/>
          <p:cNvSpPr>
            <a:spLocks noGrp="1"/>
          </p:cNvSpPr>
          <p:nvPr>
            <p:ph type="tbl" idx="1"/>
          </p:nvPr>
        </p:nvSpPr>
        <p:spPr>
          <a:xfrm>
            <a:off x="609600" y="1600201"/>
            <a:ext cx="10972800" cy="4530725"/>
          </a:xfrm>
        </p:spPr>
        <p:txBody>
          <a:bodyPr/>
          <a:lstStyle/>
          <a:p>
            <a:pPr lvl="0"/>
            <a:endParaRPr lang="cs-CZ" noProof="0" smtClean="0"/>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1DB12FF-C18F-4B75-8B5B-83030092FF1C}"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28808430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Line 8"/>
          <p:cNvSpPr>
            <a:spLocks noChangeShapeType="1"/>
          </p:cNvSpPr>
          <p:nvPr/>
        </p:nvSpPr>
        <p:spPr bwMode="auto">
          <a:xfrm>
            <a:off x="2641601" y="3962400"/>
            <a:ext cx="868256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122" name="Rectangle 2"/>
          <p:cNvSpPr>
            <a:spLocks noGrp="1" noChangeArrowheads="1"/>
          </p:cNvSpPr>
          <p:nvPr>
            <p:ph type="ctrTitle"/>
          </p:nvPr>
        </p:nvSpPr>
        <p:spPr>
          <a:xfrm>
            <a:off x="1219201" y="1524000"/>
            <a:ext cx="10164233" cy="1752600"/>
          </a:xfrm>
        </p:spPr>
        <p:txBody>
          <a:bodyPr/>
          <a:lstStyle>
            <a:lvl1pPr>
              <a:defRPr sz="5000"/>
            </a:lvl1pPr>
          </a:lstStyle>
          <a:p>
            <a:pPr lvl="0"/>
            <a:r>
              <a:rPr lang="cs-CZ" altLang="en-US" noProof="0" smtClean="0"/>
              <a:t>Klepnutím lze upravit styl předlohy nadpisů.</a:t>
            </a:r>
          </a:p>
        </p:txBody>
      </p:sp>
      <p:sp>
        <p:nvSpPr>
          <p:cNvPr id="5123" name="Rectangle 3"/>
          <p:cNvSpPr>
            <a:spLocks noGrp="1" noChangeArrowheads="1"/>
          </p:cNvSpPr>
          <p:nvPr>
            <p:ph type="subTitle" idx="1"/>
          </p:nvPr>
        </p:nvSpPr>
        <p:spPr>
          <a:xfrm>
            <a:off x="2641600" y="3962400"/>
            <a:ext cx="8737600" cy="1752600"/>
          </a:xfrm>
        </p:spPr>
        <p:txBody>
          <a:bodyPr/>
          <a:lstStyle>
            <a:lvl1pPr marL="0" indent="0">
              <a:buFontTx/>
              <a:buNone/>
              <a:defRPr sz="2800"/>
            </a:lvl1pPr>
          </a:lstStyle>
          <a:p>
            <a:pPr lvl="0"/>
            <a:r>
              <a:rPr lang="cs-CZ" altLang="en-US" noProof="0" smtClean="0"/>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7" name="Rectangle 5"/>
          <p:cNvSpPr>
            <a:spLocks noGrp="1" noChangeArrowheads="1"/>
          </p:cNvSpPr>
          <p:nvPr>
            <p:ph type="ftr" sz="quarter" idx="11"/>
          </p:nvPr>
        </p:nvSpPr>
        <p:spPr>
          <a:xfrm>
            <a:off x="4165600" y="6243638"/>
            <a:ext cx="3860800" cy="457200"/>
          </a:xfrm>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0AFA6CC9-A60C-415C-BE2B-ADDF1025222E}"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16105809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71DD93D-9113-41E0-9F14-6EADA013F5F4}"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36735287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1" y="1709739"/>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smtClean="0"/>
              <a:t>Upravte styly předlohy textu.</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1DA3B4E-B056-4A17-853E-CED8CD91DE8C}"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14411248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09600" y="1600201"/>
            <a:ext cx="5384800" cy="4530725"/>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600201"/>
            <a:ext cx="5384800" cy="4530725"/>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CB104D2-B243-4560-B7ED-64ECF6BCA6B8}"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38926509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40317" y="365126"/>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40318" y="2505075"/>
            <a:ext cx="5158316"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71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88D962B-D61E-4719-BAB6-6101AF485BB2}"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12488957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40AFF1B-E095-4C31-847F-EADF5BA21C22}"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37698874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D68107F-F86B-4261-BDD5-48127049D066}"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25967894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457200"/>
            <a:ext cx="393276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53BA0F2-486E-4C3E-9D40-3E929F568457}"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18924760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457200"/>
            <a:ext cx="393276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6A8A2BD-C049-4FA4-B028-76043D5A0227}"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989791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7587783A-716B-4C5B-9846-8064C8A3F77B}" type="datetimeFigureOut">
              <a:rPr lang="cs-CZ" smtClean="0"/>
              <a:t>29.10.2019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0B21717-C928-4F3F-A5C0-0EB552C72A06}" type="slidenum">
              <a:rPr lang="cs-CZ" smtClean="0"/>
              <a:t>‹#›</a:t>
            </a:fld>
            <a:endParaRPr lang="cs-CZ"/>
          </a:p>
        </p:txBody>
      </p:sp>
    </p:spTree>
    <p:extLst>
      <p:ext uri="{BB962C8B-B14F-4D97-AF65-F5344CB8AC3E}">
        <p14:creationId xmlns:p14="http://schemas.microsoft.com/office/powerpoint/2010/main" val="2496125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2D421A9-3989-44CA-8511-50BC39E861B3}"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26323124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7813"/>
            <a:ext cx="2743200" cy="5853112"/>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09600" y="277813"/>
            <a:ext cx="8026400" cy="5853112"/>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1637707-BA9F-4AEB-8F3A-EF227E272E1F}"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22674408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609600" y="277814"/>
            <a:ext cx="10972800" cy="1139825"/>
          </a:xfrm>
        </p:spPr>
        <p:txBody>
          <a:bodyPr/>
          <a:lstStyle/>
          <a:p>
            <a:r>
              <a:rPr lang="cs-CZ" smtClean="0"/>
              <a:t>Kliknutím lze upravit styl.</a:t>
            </a:r>
            <a:endParaRPr lang="cs-CZ"/>
          </a:p>
        </p:txBody>
      </p:sp>
      <p:sp>
        <p:nvSpPr>
          <p:cNvPr id="3" name="Zástupný symbol pro tabulku 2"/>
          <p:cNvSpPr>
            <a:spLocks noGrp="1"/>
          </p:cNvSpPr>
          <p:nvPr>
            <p:ph type="tbl" idx="1"/>
          </p:nvPr>
        </p:nvSpPr>
        <p:spPr>
          <a:xfrm>
            <a:off x="609600" y="1600201"/>
            <a:ext cx="10972800" cy="4530725"/>
          </a:xfrm>
        </p:spPr>
        <p:txBody>
          <a:bodyPr/>
          <a:lstStyle/>
          <a:p>
            <a:pPr lvl="0"/>
            <a:endParaRPr lang="cs-CZ" noProof="0" smtClean="0"/>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1DB12FF-C18F-4B75-8B5B-83030092FF1C}"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42814899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Line 8"/>
          <p:cNvSpPr>
            <a:spLocks noChangeShapeType="1"/>
          </p:cNvSpPr>
          <p:nvPr/>
        </p:nvSpPr>
        <p:spPr bwMode="auto">
          <a:xfrm>
            <a:off x="2641601" y="3962400"/>
            <a:ext cx="868256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122" name="Rectangle 2"/>
          <p:cNvSpPr>
            <a:spLocks noGrp="1" noChangeArrowheads="1"/>
          </p:cNvSpPr>
          <p:nvPr>
            <p:ph type="ctrTitle"/>
          </p:nvPr>
        </p:nvSpPr>
        <p:spPr>
          <a:xfrm>
            <a:off x="1219201" y="1524000"/>
            <a:ext cx="10164233" cy="1752600"/>
          </a:xfrm>
        </p:spPr>
        <p:txBody>
          <a:bodyPr/>
          <a:lstStyle>
            <a:lvl1pPr>
              <a:defRPr sz="5000"/>
            </a:lvl1pPr>
          </a:lstStyle>
          <a:p>
            <a:pPr lvl="0"/>
            <a:r>
              <a:rPr lang="cs-CZ" altLang="en-US" noProof="0" smtClean="0"/>
              <a:t>Klepnutím lze upravit styl předlohy nadpisů.</a:t>
            </a:r>
          </a:p>
        </p:txBody>
      </p:sp>
      <p:sp>
        <p:nvSpPr>
          <p:cNvPr id="5123" name="Rectangle 3"/>
          <p:cNvSpPr>
            <a:spLocks noGrp="1" noChangeArrowheads="1"/>
          </p:cNvSpPr>
          <p:nvPr>
            <p:ph type="subTitle" idx="1"/>
          </p:nvPr>
        </p:nvSpPr>
        <p:spPr>
          <a:xfrm>
            <a:off x="2641600" y="3962400"/>
            <a:ext cx="8737600" cy="1752600"/>
          </a:xfrm>
        </p:spPr>
        <p:txBody>
          <a:bodyPr/>
          <a:lstStyle>
            <a:lvl1pPr marL="0" indent="0">
              <a:buFontTx/>
              <a:buNone/>
              <a:defRPr sz="2800"/>
            </a:lvl1pPr>
          </a:lstStyle>
          <a:p>
            <a:pPr lvl="0"/>
            <a:r>
              <a:rPr lang="cs-CZ" altLang="en-US" noProof="0" smtClean="0"/>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7" name="Rectangle 5"/>
          <p:cNvSpPr>
            <a:spLocks noGrp="1" noChangeArrowheads="1"/>
          </p:cNvSpPr>
          <p:nvPr>
            <p:ph type="ftr" sz="quarter" idx="11"/>
          </p:nvPr>
        </p:nvSpPr>
        <p:spPr>
          <a:xfrm>
            <a:off x="4165600" y="6243638"/>
            <a:ext cx="3860800" cy="457200"/>
          </a:xfrm>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0AFA6CC9-A60C-415C-BE2B-ADDF1025222E}"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6784738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71DD93D-9113-41E0-9F14-6EADA013F5F4}"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31319048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1" y="1709739"/>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smtClean="0"/>
              <a:t>Upravte styly předlohy textu.</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1DA3B4E-B056-4A17-853E-CED8CD91DE8C}"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35355377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09600" y="1600201"/>
            <a:ext cx="5384800" cy="4530725"/>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600201"/>
            <a:ext cx="5384800" cy="4530725"/>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CB104D2-B243-4560-B7ED-64ECF6BCA6B8}"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16941910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40317" y="365126"/>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40318" y="2505075"/>
            <a:ext cx="5158316"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71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88D962B-D61E-4719-BAB6-6101AF485BB2}"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38210676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40AFF1B-E095-4C31-847F-EADF5BA21C22}"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40898196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D68107F-F86B-4261-BDD5-48127049D066}"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2045710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7587783A-716B-4C5B-9846-8064C8A3F77B}" type="datetimeFigureOut">
              <a:rPr lang="cs-CZ" smtClean="0"/>
              <a:t>29.10.2019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0B21717-C928-4F3F-A5C0-0EB552C72A06}" type="slidenum">
              <a:rPr lang="cs-CZ" smtClean="0"/>
              <a:t>‹#›</a:t>
            </a:fld>
            <a:endParaRPr lang="cs-CZ"/>
          </a:p>
        </p:txBody>
      </p:sp>
    </p:spTree>
    <p:extLst>
      <p:ext uri="{BB962C8B-B14F-4D97-AF65-F5344CB8AC3E}">
        <p14:creationId xmlns:p14="http://schemas.microsoft.com/office/powerpoint/2010/main" val="38683041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457200"/>
            <a:ext cx="393276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53BA0F2-486E-4C3E-9D40-3E929F568457}"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14923528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457200"/>
            <a:ext cx="393276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6A8A2BD-C049-4FA4-B028-76043D5A0227}"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28440979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2D421A9-3989-44CA-8511-50BC39E861B3}"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31128754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7813"/>
            <a:ext cx="2743200" cy="5853112"/>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09600" y="277813"/>
            <a:ext cx="8026400" cy="5853112"/>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1637707-BA9F-4AEB-8F3A-EF227E272E1F}"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22115248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609600" y="277814"/>
            <a:ext cx="10972800" cy="1139825"/>
          </a:xfrm>
        </p:spPr>
        <p:txBody>
          <a:bodyPr/>
          <a:lstStyle/>
          <a:p>
            <a:r>
              <a:rPr lang="cs-CZ" smtClean="0"/>
              <a:t>Kliknutím lze upravit styl.</a:t>
            </a:r>
            <a:endParaRPr lang="cs-CZ"/>
          </a:p>
        </p:txBody>
      </p:sp>
      <p:sp>
        <p:nvSpPr>
          <p:cNvPr id="3" name="Zástupný symbol pro tabulku 2"/>
          <p:cNvSpPr>
            <a:spLocks noGrp="1"/>
          </p:cNvSpPr>
          <p:nvPr>
            <p:ph type="tbl" idx="1"/>
          </p:nvPr>
        </p:nvSpPr>
        <p:spPr>
          <a:xfrm>
            <a:off x="609600" y="1600201"/>
            <a:ext cx="10972800" cy="4530725"/>
          </a:xfrm>
        </p:spPr>
        <p:txBody>
          <a:bodyPr/>
          <a:lstStyle/>
          <a:p>
            <a:pPr lvl="0"/>
            <a:endParaRPr lang="cs-CZ" noProof="0" smtClean="0"/>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1DB12FF-C18F-4B75-8B5B-83030092FF1C}"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42773627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Line 8"/>
          <p:cNvSpPr>
            <a:spLocks noChangeShapeType="1"/>
          </p:cNvSpPr>
          <p:nvPr/>
        </p:nvSpPr>
        <p:spPr bwMode="auto">
          <a:xfrm>
            <a:off x="2641601" y="3962400"/>
            <a:ext cx="868256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122" name="Rectangle 2"/>
          <p:cNvSpPr>
            <a:spLocks noGrp="1" noChangeArrowheads="1"/>
          </p:cNvSpPr>
          <p:nvPr>
            <p:ph type="ctrTitle"/>
          </p:nvPr>
        </p:nvSpPr>
        <p:spPr>
          <a:xfrm>
            <a:off x="1219201" y="1524000"/>
            <a:ext cx="10164233" cy="1752600"/>
          </a:xfrm>
        </p:spPr>
        <p:txBody>
          <a:bodyPr/>
          <a:lstStyle>
            <a:lvl1pPr>
              <a:defRPr sz="5000"/>
            </a:lvl1pPr>
          </a:lstStyle>
          <a:p>
            <a:pPr lvl="0"/>
            <a:r>
              <a:rPr lang="cs-CZ" altLang="en-US" noProof="0" smtClean="0"/>
              <a:t>Klepnutím lze upravit styl předlohy nadpisů.</a:t>
            </a:r>
          </a:p>
        </p:txBody>
      </p:sp>
      <p:sp>
        <p:nvSpPr>
          <p:cNvPr id="5123" name="Rectangle 3"/>
          <p:cNvSpPr>
            <a:spLocks noGrp="1" noChangeArrowheads="1"/>
          </p:cNvSpPr>
          <p:nvPr>
            <p:ph type="subTitle" idx="1"/>
          </p:nvPr>
        </p:nvSpPr>
        <p:spPr>
          <a:xfrm>
            <a:off x="2641600" y="3962400"/>
            <a:ext cx="8737600" cy="1752600"/>
          </a:xfrm>
        </p:spPr>
        <p:txBody>
          <a:bodyPr/>
          <a:lstStyle>
            <a:lvl1pPr marL="0" indent="0">
              <a:buFontTx/>
              <a:buNone/>
              <a:defRPr sz="2800"/>
            </a:lvl1pPr>
          </a:lstStyle>
          <a:p>
            <a:pPr lvl="0"/>
            <a:r>
              <a:rPr lang="cs-CZ" altLang="en-US" noProof="0" smtClean="0"/>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7" name="Rectangle 5"/>
          <p:cNvSpPr>
            <a:spLocks noGrp="1" noChangeArrowheads="1"/>
          </p:cNvSpPr>
          <p:nvPr>
            <p:ph type="ftr" sz="quarter" idx="11"/>
          </p:nvPr>
        </p:nvSpPr>
        <p:spPr>
          <a:xfrm>
            <a:off x="4165600" y="6243638"/>
            <a:ext cx="3860800" cy="457200"/>
          </a:xfrm>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0AFA6CC9-A60C-415C-BE2B-ADDF1025222E}"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40563581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71DD93D-9113-41E0-9F14-6EADA013F5F4}"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3383570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1" y="1709739"/>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smtClean="0"/>
              <a:t>Upravte styly předlohy textu.</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1DA3B4E-B056-4A17-853E-CED8CD91DE8C}"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31075543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09600" y="1600201"/>
            <a:ext cx="5384800" cy="4530725"/>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600201"/>
            <a:ext cx="5384800" cy="4530725"/>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CB104D2-B243-4560-B7ED-64ECF6BCA6B8}"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37789731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40317" y="365126"/>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40318" y="2505075"/>
            <a:ext cx="5158316"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71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88D962B-D61E-4719-BAB6-6101AF485BB2}"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38254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0.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87783A-716B-4C5B-9846-8064C8A3F77B}" type="datetimeFigureOut">
              <a:rPr lang="cs-CZ" smtClean="0"/>
              <a:t>29.10.2019</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B21717-C928-4F3F-A5C0-0EB552C72A06}" type="slidenum">
              <a:rPr lang="cs-CZ" smtClean="0"/>
              <a:t>‹#›</a:t>
            </a:fld>
            <a:endParaRPr lang="cs-CZ"/>
          </a:p>
        </p:txBody>
      </p:sp>
    </p:spTree>
    <p:extLst>
      <p:ext uri="{BB962C8B-B14F-4D97-AF65-F5344CB8AC3E}">
        <p14:creationId xmlns:p14="http://schemas.microsoft.com/office/powerpoint/2010/main" val="1164943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en-US" smtClean="0"/>
              <a:t>Klepnutím lze upravit styl předlohy nadpisů.</a:t>
            </a:r>
          </a:p>
        </p:txBody>
      </p:sp>
      <p:sp>
        <p:nvSpPr>
          <p:cNvPr id="1027" name="Rectangle 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en-US" smtClean="0"/>
              <a:t>Klepnutím lze upravit styly předlohy textu.</a:t>
            </a:r>
          </a:p>
          <a:p>
            <a:pPr lvl="1"/>
            <a:r>
              <a:rPr lang="cs-CZ" altLang="en-US" smtClean="0"/>
              <a:t>Druhá úroveň</a:t>
            </a:r>
          </a:p>
          <a:p>
            <a:pPr lvl="2"/>
            <a:r>
              <a:rPr lang="cs-CZ" altLang="en-US" smtClean="0"/>
              <a:t>Třetí úroveň</a:t>
            </a:r>
          </a:p>
          <a:p>
            <a:pPr lvl="3"/>
            <a:r>
              <a:rPr lang="cs-CZ" altLang="en-US" smtClean="0"/>
              <a:t>Čtvrtá úroveň</a:t>
            </a:r>
          </a:p>
          <a:p>
            <a:pPr lvl="4"/>
            <a:r>
              <a:rPr lang="cs-CZ" altLang="en-US" smtClean="0"/>
              <a:t>Pátá úroveň</a:t>
            </a:r>
          </a:p>
        </p:txBody>
      </p:sp>
      <p:sp>
        <p:nvSpPr>
          <p:cNvPr id="4100" name="Rectangle 4"/>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Garamond" panose="02020404030301010803" pitchFamily="18" charset="0"/>
              </a:defRPr>
            </a:lvl1pPr>
          </a:lstStyle>
          <a:p>
            <a:pPr fontAlgn="base">
              <a:spcBef>
                <a:spcPct val="0"/>
              </a:spcBef>
              <a:spcAft>
                <a:spcPct val="0"/>
              </a:spcAft>
              <a:defRPr/>
            </a:pPr>
            <a:endParaRPr lang="cs-CZ" altLang="en-US">
              <a:solidFill>
                <a:srgbClr val="000000"/>
              </a:solidFill>
            </a:endParaRPr>
          </a:p>
        </p:txBody>
      </p:sp>
      <p:sp>
        <p:nvSpPr>
          <p:cNvPr id="4101"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Garamond" panose="02020404030301010803" pitchFamily="18" charset="0"/>
              </a:defRPr>
            </a:lvl1pPr>
          </a:lstStyle>
          <a:p>
            <a:pPr fontAlgn="base">
              <a:spcBef>
                <a:spcPct val="0"/>
              </a:spcBef>
              <a:spcAft>
                <a:spcPct val="0"/>
              </a:spcAft>
              <a:defRPr/>
            </a:pPr>
            <a:endParaRPr lang="cs-CZ" altLang="en-US">
              <a:solidFill>
                <a:srgbClr val="000000"/>
              </a:solidFill>
            </a:endParaRPr>
          </a:p>
        </p:txBody>
      </p:sp>
      <p:sp>
        <p:nvSpPr>
          <p:cNvPr id="4102" name="Rectangle 6"/>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Garamond" panose="02020404030301010803" pitchFamily="18" charset="0"/>
              </a:defRPr>
            </a:lvl1pPr>
          </a:lstStyle>
          <a:p>
            <a:pPr fontAlgn="base">
              <a:spcBef>
                <a:spcPct val="0"/>
              </a:spcBef>
              <a:spcAft>
                <a:spcPct val="0"/>
              </a:spcAft>
              <a:defRPr/>
            </a:pPr>
            <a:fld id="{0FEC0299-741F-4BAB-B7D1-08B5F98C8A9D}"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
        <p:nvSpPr>
          <p:cNvPr id="1031" name="Freeform 7"/>
          <p:cNvSpPr>
            <a:spLocks noChangeArrowheads="1"/>
          </p:cNvSpPr>
          <p:nvPr/>
        </p:nvSpPr>
        <p:spPr bwMode="auto">
          <a:xfrm>
            <a:off x="508000" y="228600"/>
            <a:ext cx="109728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32" name="Line 8"/>
          <p:cNvSpPr>
            <a:spLocks noChangeShapeType="1"/>
          </p:cNvSpPr>
          <p:nvPr/>
        </p:nvSpPr>
        <p:spPr bwMode="auto">
          <a:xfrm>
            <a:off x="609600" y="6172200"/>
            <a:ext cx="109728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122554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iming>
    <p:tnLst>
      <p:par>
        <p:cTn id="1" dur="indefinite" restart="never" nodeType="tmRoot"/>
      </p:par>
    </p:tnLst>
  </p:timing>
  <p:txStyles>
    <p:titleStyle>
      <a:lvl1pPr algn="l" rtl="0" eaLnBrk="0" fontAlgn="base" hangingPunct="0">
        <a:spcBef>
          <a:spcPct val="0"/>
        </a:spcBef>
        <a:spcAft>
          <a:spcPct val="0"/>
        </a:spcAft>
        <a:defRPr sz="4200" kern="1200">
          <a:solidFill>
            <a:srgbClr val="800000"/>
          </a:solidFill>
          <a:latin typeface="+mj-lt"/>
          <a:ea typeface="+mj-ea"/>
          <a:cs typeface="+mj-cs"/>
        </a:defRPr>
      </a:lvl1pPr>
      <a:lvl2pPr algn="l" rtl="0" eaLnBrk="0" fontAlgn="base" hangingPunct="0">
        <a:spcBef>
          <a:spcPct val="0"/>
        </a:spcBef>
        <a:spcAft>
          <a:spcPct val="0"/>
        </a:spcAft>
        <a:defRPr sz="4200">
          <a:solidFill>
            <a:srgbClr val="800000"/>
          </a:solidFill>
          <a:latin typeface="Arial Unicode MS" pitchFamily="34" charset="-128"/>
        </a:defRPr>
      </a:lvl2pPr>
      <a:lvl3pPr algn="l" rtl="0" eaLnBrk="0" fontAlgn="base" hangingPunct="0">
        <a:spcBef>
          <a:spcPct val="0"/>
        </a:spcBef>
        <a:spcAft>
          <a:spcPct val="0"/>
        </a:spcAft>
        <a:defRPr sz="4200">
          <a:solidFill>
            <a:srgbClr val="800000"/>
          </a:solidFill>
          <a:latin typeface="Arial Unicode MS" pitchFamily="34" charset="-128"/>
        </a:defRPr>
      </a:lvl3pPr>
      <a:lvl4pPr algn="l" rtl="0" eaLnBrk="0" fontAlgn="base" hangingPunct="0">
        <a:spcBef>
          <a:spcPct val="0"/>
        </a:spcBef>
        <a:spcAft>
          <a:spcPct val="0"/>
        </a:spcAft>
        <a:defRPr sz="4200">
          <a:solidFill>
            <a:srgbClr val="800000"/>
          </a:solidFill>
          <a:latin typeface="Arial Unicode MS" pitchFamily="34" charset="-128"/>
        </a:defRPr>
      </a:lvl4pPr>
      <a:lvl5pPr algn="l" rtl="0" eaLnBrk="0" fontAlgn="base" hangingPunct="0">
        <a:spcBef>
          <a:spcPct val="0"/>
        </a:spcBef>
        <a:spcAft>
          <a:spcPct val="0"/>
        </a:spcAft>
        <a:defRPr sz="4200">
          <a:solidFill>
            <a:srgbClr val="800000"/>
          </a:solidFill>
          <a:latin typeface="Arial Unicode MS" pitchFamily="34" charset="-128"/>
        </a:defRPr>
      </a:lvl5pPr>
      <a:lvl6pPr marL="457200" algn="l" rtl="0" fontAlgn="base">
        <a:spcBef>
          <a:spcPct val="0"/>
        </a:spcBef>
        <a:spcAft>
          <a:spcPct val="0"/>
        </a:spcAft>
        <a:defRPr sz="4200">
          <a:solidFill>
            <a:srgbClr val="800000"/>
          </a:solidFill>
          <a:latin typeface="Arial Unicode MS" pitchFamily="34" charset="-128"/>
        </a:defRPr>
      </a:lvl6pPr>
      <a:lvl7pPr marL="914400" algn="l" rtl="0" fontAlgn="base">
        <a:spcBef>
          <a:spcPct val="0"/>
        </a:spcBef>
        <a:spcAft>
          <a:spcPct val="0"/>
        </a:spcAft>
        <a:defRPr sz="4200">
          <a:solidFill>
            <a:srgbClr val="800000"/>
          </a:solidFill>
          <a:latin typeface="Arial Unicode MS" pitchFamily="34" charset="-128"/>
        </a:defRPr>
      </a:lvl7pPr>
      <a:lvl8pPr marL="1371600" algn="l" rtl="0" fontAlgn="base">
        <a:spcBef>
          <a:spcPct val="0"/>
        </a:spcBef>
        <a:spcAft>
          <a:spcPct val="0"/>
        </a:spcAft>
        <a:defRPr sz="4200">
          <a:solidFill>
            <a:srgbClr val="800000"/>
          </a:solidFill>
          <a:latin typeface="Arial Unicode MS" pitchFamily="34" charset="-128"/>
        </a:defRPr>
      </a:lvl8pPr>
      <a:lvl9pPr marL="1828800" algn="l" rtl="0" fontAlgn="base">
        <a:spcBef>
          <a:spcPct val="0"/>
        </a:spcBef>
        <a:spcAft>
          <a:spcPct val="0"/>
        </a:spcAft>
        <a:defRPr sz="4200">
          <a:solidFill>
            <a:srgbClr val="800000"/>
          </a:solidFill>
          <a:latin typeface="Arial Unicode MS" pitchFamily="34" charset="-128"/>
        </a:defRPr>
      </a:lvl9pPr>
    </p:titleStyle>
    <p:bodyStyle>
      <a:lvl1pPr marL="342900" indent="-342900" algn="l" rtl="0" eaLnBrk="0" fontAlgn="base" hangingPunct="0">
        <a:spcBef>
          <a:spcPct val="20000"/>
        </a:spcBef>
        <a:spcAft>
          <a:spcPct val="0"/>
        </a:spcAft>
        <a:buClr>
          <a:srgbClr val="990000"/>
        </a:buClr>
        <a:buChar char="•"/>
        <a:defRPr sz="3000" kern="1200">
          <a:solidFill>
            <a:schemeClr val="tx1"/>
          </a:solidFill>
          <a:latin typeface="+mn-lt"/>
          <a:ea typeface="+mn-ea"/>
          <a:cs typeface="+mn-cs"/>
        </a:defRPr>
      </a:lvl1pPr>
      <a:lvl2pPr marL="669925" indent="-325438" algn="l" rtl="0" eaLnBrk="0" fontAlgn="base" hangingPunct="0">
        <a:spcBef>
          <a:spcPct val="20000"/>
        </a:spcBef>
        <a:spcAft>
          <a:spcPct val="0"/>
        </a:spcAft>
        <a:buClr>
          <a:srgbClr val="990000"/>
        </a:buClr>
        <a:buChar char="•"/>
        <a:defRPr sz="2600" kern="1200">
          <a:solidFill>
            <a:schemeClr val="tx1"/>
          </a:solidFill>
          <a:latin typeface="+mn-lt"/>
          <a:ea typeface="+mn-ea"/>
          <a:cs typeface="+mn-cs"/>
        </a:defRPr>
      </a:lvl2pPr>
      <a:lvl3pPr marL="1022350" indent="-350838" algn="l" rtl="0" eaLnBrk="0" fontAlgn="base" hangingPunct="0">
        <a:spcBef>
          <a:spcPct val="20000"/>
        </a:spcBef>
        <a:spcAft>
          <a:spcPct val="0"/>
        </a:spcAft>
        <a:buClr>
          <a:srgbClr val="990000"/>
        </a:buClr>
        <a:buChar char="•"/>
        <a:defRPr sz="2200" kern="1200">
          <a:solidFill>
            <a:schemeClr val="tx1"/>
          </a:solidFill>
          <a:latin typeface="+mn-lt"/>
          <a:ea typeface="+mn-ea"/>
          <a:cs typeface="+mn-cs"/>
        </a:defRPr>
      </a:lvl3pPr>
      <a:lvl4pPr marL="1339850" indent="-315913" algn="l" rtl="0" eaLnBrk="0" fontAlgn="base" hangingPunct="0">
        <a:spcBef>
          <a:spcPct val="20000"/>
        </a:spcBef>
        <a:spcAft>
          <a:spcPct val="0"/>
        </a:spcAft>
        <a:buClr>
          <a:srgbClr val="990000"/>
        </a:buClr>
        <a:buChar char="•"/>
        <a:defRPr sz="2000" kern="1200">
          <a:solidFill>
            <a:schemeClr val="tx1"/>
          </a:solidFill>
          <a:latin typeface="+mn-lt"/>
          <a:ea typeface="+mn-ea"/>
          <a:cs typeface="+mn-cs"/>
        </a:defRPr>
      </a:lvl4pPr>
      <a:lvl5pPr marL="1681163" indent="-339725" algn="l" rtl="0" eaLnBrk="0" fontAlgn="base" hangingPunct="0">
        <a:spcBef>
          <a:spcPct val="20000"/>
        </a:spcBef>
        <a:spcAft>
          <a:spcPct val="0"/>
        </a:spcAft>
        <a:buClr>
          <a:srgbClr val="990000"/>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169E26-7A18-4A33-B4C1-74BB94671CBD}" type="datetimeFigureOut">
              <a:rPr lang="cs-CZ" smtClean="0">
                <a:solidFill>
                  <a:prstClr val="black">
                    <a:tint val="75000"/>
                  </a:prstClr>
                </a:solidFill>
              </a:rPr>
              <a:pPr/>
              <a:t>29.10.2019</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0CB8C8-7D65-46F3-B7E1-1BCAA5A4DF2A}"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6763242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en-US" smtClean="0"/>
              <a:t>Klepnutím lze upravit styl předlohy nadpisů.</a:t>
            </a:r>
          </a:p>
        </p:txBody>
      </p:sp>
      <p:sp>
        <p:nvSpPr>
          <p:cNvPr id="1027" name="Rectangle 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en-US" smtClean="0"/>
              <a:t>Klepnutím lze upravit styly předlohy textu.</a:t>
            </a:r>
          </a:p>
          <a:p>
            <a:pPr lvl="1"/>
            <a:r>
              <a:rPr lang="cs-CZ" altLang="en-US" smtClean="0"/>
              <a:t>Druhá úroveň</a:t>
            </a:r>
          </a:p>
          <a:p>
            <a:pPr lvl="2"/>
            <a:r>
              <a:rPr lang="cs-CZ" altLang="en-US" smtClean="0"/>
              <a:t>Třetí úroveň</a:t>
            </a:r>
          </a:p>
          <a:p>
            <a:pPr lvl="3"/>
            <a:r>
              <a:rPr lang="cs-CZ" altLang="en-US" smtClean="0"/>
              <a:t>Čtvrtá úroveň</a:t>
            </a:r>
          </a:p>
          <a:p>
            <a:pPr lvl="4"/>
            <a:r>
              <a:rPr lang="cs-CZ" altLang="en-US" smtClean="0"/>
              <a:t>Pátá úroveň</a:t>
            </a:r>
          </a:p>
        </p:txBody>
      </p:sp>
      <p:sp>
        <p:nvSpPr>
          <p:cNvPr id="4100" name="Rectangle 4"/>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Garamond" panose="02020404030301010803" pitchFamily="18" charset="0"/>
              </a:defRPr>
            </a:lvl1pPr>
          </a:lstStyle>
          <a:p>
            <a:pPr fontAlgn="base">
              <a:spcBef>
                <a:spcPct val="0"/>
              </a:spcBef>
              <a:spcAft>
                <a:spcPct val="0"/>
              </a:spcAft>
              <a:defRPr/>
            </a:pPr>
            <a:endParaRPr lang="cs-CZ" altLang="en-US">
              <a:solidFill>
                <a:srgbClr val="000000"/>
              </a:solidFill>
            </a:endParaRPr>
          </a:p>
        </p:txBody>
      </p:sp>
      <p:sp>
        <p:nvSpPr>
          <p:cNvPr id="4101"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Garamond" panose="02020404030301010803" pitchFamily="18" charset="0"/>
              </a:defRPr>
            </a:lvl1pPr>
          </a:lstStyle>
          <a:p>
            <a:pPr fontAlgn="base">
              <a:spcBef>
                <a:spcPct val="0"/>
              </a:spcBef>
              <a:spcAft>
                <a:spcPct val="0"/>
              </a:spcAft>
              <a:defRPr/>
            </a:pPr>
            <a:endParaRPr lang="cs-CZ" altLang="en-US">
              <a:solidFill>
                <a:srgbClr val="000000"/>
              </a:solidFill>
            </a:endParaRPr>
          </a:p>
        </p:txBody>
      </p:sp>
      <p:sp>
        <p:nvSpPr>
          <p:cNvPr id="4102" name="Rectangle 6"/>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Garamond" panose="02020404030301010803" pitchFamily="18" charset="0"/>
              </a:defRPr>
            </a:lvl1pPr>
          </a:lstStyle>
          <a:p>
            <a:pPr fontAlgn="base">
              <a:spcBef>
                <a:spcPct val="0"/>
              </a:spcBef>
              <a:spcAft>
                <a:spcPct val="0"/>
              </a:spcAft>
              <a:defRPr/>
            </a:pPr>
            <a:fld id="{0FEC0299-741F-4BAB-B7D1-08B5F98C8A9D}"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
        <p:nvSpPr>
          <p:cNvPr id="1031" name="Freeform 7"/>
          <p:cNvSpPr>
            <a:spLocks noChangeArrowheads="1"/>
          </p:cNvSpPr>
          <p:nvPr/>
        </p:nvSpPr>
        <p:spPr bwMode="auto">
          <a:xfrm>
            <a:off x="508000" y="228600"/>
            <a:ext cx="109728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32" name="Line 8"/>
          <p:cNvSpPr>
            <a:spLocks noChangeShapeType="1"/>
          </p:cNvSpPr>
          <p:nvPr/>
        </p:nvSpPr>
        <p:spPr bwMode="auto">
          <a:xfrm>
            <a:off x="609600" y="6172200"/>
            <a:ext cx="109728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416962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id="1" dur="indefinite" restart="never" nodeType="tmRoot"/>
      </p:par>
    </p:tnLst>
  </p:timing>
  <p:txStyles>
    <p:titleStyle>
      <a:lvl1pPr algn="l" rtl="0" eaLnBrk="0" fontAlgn="base" hangingPunct="0">
        <a:spcBef>
          <a:spcPct val="0"/>
        </a:spcBef>
        <a:spcAft>
          <a:spcPct val="0"/>
        </a:spcAft>
        <a:defRPr sz="4200" kern="1200">
          <a:solidFill>
            <a:srgbClr val="800000"/>
          </a:solidFill>
          <a:latin typeface="+mj-lt"/>
          <a:ea typeface="+mj-ea"/>
          <a:cs typeface="+mj-cs"/>
        </a:defRPr>
      </a:lvl1pPr>
      <a:lvl2pPr algn="l" rtl="0" eaLnBrk="0" fontAlgn="base" hangingPunct="0">
        <a:spcBef>
          <a:spcPct val="0"/>
        </a:spcBef>
        <a:spcAft>
          <a:spcPct val="0"/>
        </a:spcAft>
        <a:defRPr sz="4200">
          <a:solidFill>
            <a:srgbClr val="800000"/>
          </a:solidFill>
          <a:latin typeface="Arial Unicode MS" pitchFamily="34" charset="-128"/>
        </a:defRPr>
      </a:lvl2pPr>
      <a:lvl3pPr algn="l" rtl="0" eaLnBrk="0" fontAlgn="base" hangingPunct="0">
        <a:spcBef>
          <a:spcPct val="0"/>
        </a:spcBef>
        <a:spcAft>
          <a:spcPct val="0"/>
        </a:spcAft>
        <a:defRPr sz="4200">
          <a:solidFill>
            <a:srgbClr val="800000"/>
          </a:solidFill>
          <a:latin typeface="Arial Unicode MS" pitchFamily="34" charset="-128"/>
        </a:defRPr>
      </a:lvl3pPr>
      <a:lvl4pPr algn="l" rtl="0" eaLnBrk="0" fontAlgn="base" hangingPunct="0">
        <a:spcBef>
          <a:spcPct val="0"/>
        </a:spcBef>
        <a:spcAft>
          <a:spcPct val="0"/>
        </a:spcAft>
        <a:defRPr sz="4200">
          <a:solidFill>
            <a:srgbClr val="800000"/>
          </a:solidFill>
          <a:latin typeface="Arial Unicode MS" pitchFamily="34" charset="-128"/>
        </a:defRPr>
      </a:lvl4pPr>
      <a:lvl5pPr algn="l" rtl="0" eaLnBrk="0" fontAlgn="base" hangingPunct="0">
        <a:spcBef>
          <a:spcPct val="0"/>
        </a:spcBef>
        <a:spcAft>
          <a:spcPct val="0"/>
        </a:spcAft>
        <a:defRPr sz="4200">
          <a:solidFill>
            <a:srgbClr val="800000"/>
          </a:solidFill>
          <a:latin typeface="Arial Unicode MS" pitchFamily="34" charset="-128"/>
        </a:defRPr>
      </a:lvl5pPr>
      <a:lvl6pPr marL="457200" algn="l" rtl="0" fontAlgn="base">
        <a:spcBef>
          <a:spcPct val="0"/>
        </a:spcBef>
        <a:spcAft>
          <a:spcPct val="0"/>
        </a:spcAft>
        <a:defRPr sz="4200">
          <a:solidFill>
            <a:srgbClr val="800000"/>
          </a:solidFill>
          <a:latin typeface="Arial Unicode MS" pitchFamily="34" charset="-128"/>
        </a:defRPr>
      </a:lvl6pPr>
      <a:lvl7pPr marL="914400" algn="l" rtl="0" fontAlgn="base">
        <a:spcBef>
          <a:spcPct val="0"/>
        </a:spcBef>
        <a:spcAft>
          <a:spcPct val="0"/>
        </a:spcAft>
        <a:defRPr sz="4200">
          <a:solidFill>
            <a:srgbClr val="800000"/>
          </a:solidFill>
          <a:latin typeface="Arial Unicode MS" pitchFamily="34" charset="-128"/>
        </a:defRPr>
      </a:lvl7pPr>
      <a:lvl8pPr marL="1371600" algn="l" rtl="0" fontAlgn="base">
        <a:spcBef>
          <a:spcPct val="0"/>
        </a:spcBef>
        <a:spcAft>
          <a:spcPct val="0"/>
        </a:spcAft>
        <a:defRPr sz="4200">
          <a:solidFill>
            <a:srgbClr val="800000"/>
          </a:solidFill>
          <a:latin typeface="Arial Unicode MS" pitchFamily="34" charset="-128"/>
        </a:defRPr>
      </a:lvl8pPr>
      <a:lvl9pPr marL="1828800" algn="l" rtl="0" fontAlgn="base">
        <a:spcBef>
          <a:spcPct val="0"/>
        </a:spcBef>
        <a:spcAft>
          <a:spcPct val="0"/>
        </a:spcAft>
        <a:defRPr sz="4200">
          <a:solidFill>
            <a:srgbClr val="800000"/>
          </a:solidFill>
          <a:latin typeface="Arial Unicode MS" pitchFamily="34" charset="-128"/>
        </a:defRPr>
      </a:lvl9pPr>
    </p:titleStyle>
    <p:bodyStyle>
      <a:lvl1pPr marL="342900" indent="-342900" algn="l" rtl="0" eaLnBrk="0" fontAlgn="base" hangingPunct="0">
        <a:spcBef>
          <a:spcPct val="20000"/>
        </a:spcBef>
        <a:spcAft>
          <a:spcPct val="0"/>
        </a:spcAft>
        <a:buClr>
          <a:srgbClr val="990000"/>
        </a:buClr>
        <a:buChar char="•"/>
        <a:defRPr sz="3000" kern="1200">
          <a:solidFill>
            <a:schemeClr val="tx1"/>
          </a:solidFill>
          <a:latin typeface="+mn-lt"/>
          <a:ea typeface="+mn-ea"/>
          <a:cs typeface="+mn-cs"/>
        </a:defRPr>
      </a:lvl1pPr>
      <a:lvl2pPr marL="669925" indent="-325438" algn="l" rtl="0" eaLnBrk="0" fontAlgn="base" hangingPunct="0">
        <a:spcBef>
          <a:spcPct val="20000"/>
        </a:spcBef>
        <a:spcAft>
          <a:spcPct val="0"/>
        </a:spcAft>
        <a:buClr>
          <a:srgbClr val="990000"/>
        </a:buClr>
        <a:buChar char="•"/>
        <a:defRPr sz="2600" kern="1200">
          <a:solidFill>
            <a:schemeClr val="tx1"/>
          </a:solidFill>
          <a:latin typeface="+mn-lt"/>
          <a:ea typeface="+mn-ea"/>
          <a:cs typeface="+mn-cs"/>
        </a:defRPr>
      </a:lvl2pPr>
      <a:lvl3pPr marL="1022350" indent="-350838" algn="l" rtl="0" eaLnBrk="0" fontAlgn="base" hangingPunct="0">
        <a:spcBef>
          <a:spcPct val="20000"/>
        </a:spcBef>
        <a:spcAft>
          <a:spcPct val="0"/>
        </a:spcAft>
        <a:buClr>
          <a:srgbClr val="990000"/>
        </a:buClr>
        <a:buChar char="•"/>
        <a:defRPr sz="2200" kern="1200">
          <a:solidFill>
            <a:schemeClr val="tx1"/>
          </a:solidFill>
          <a:latin typeface="+mn-lt"/>
          <a:ea typeface="+mn-ea"/>
          <a:cs typeface="+mn-cs"/>
        </a:defRPr>
      </a:lvl3pPr>
      <a:lvl4pPr marL="1339850" indent="-315913" algn="l" rtl="0" eaLnBrk="0" fontAlgn="base" hangingPunct="0">
        <a:spcBef>
          <a:spcPct val="20000"/>
        </a:spcBef>
        <a:spcAft>
          <a:spcPct val="0"/>
        </a:spcAft>
        <a:buClr>
          <a:srgbClr val="990000"/>
        </a:buClr>
        <a:buChar char="•"/>
        <a:defRPr sz="2000" kern="1200">
          <a:solidFill>
            <a:schemeClr val="tx1"/>
          </a:solidFill>
          <a:latin typeface="+mn-lt"/>
          <a:ea typeface="+mn-ea"/>
          <a:cs typeface="+mn-cs"/>
        </a:defRPr>
      </a:lvl4pPr>
      <a:lvl5pPr marL="1681163" indent="-339725" algn="l" rtl="0" eaLnBrk="0" fontAlgn="base" hangingPunct="0">
        <a:spcBef>
          <a:spcPct val="20000"/>
        </a:spcBef>
        <a:spcAft>
          <a:spcPct val="0"/>
        </a:spcAft>
        <a:buClr>
          <a:srgbClr val="990000"/>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en-US" smtClean="0"/>
              <a:t>Klepnutím lze upravit styl předlohy nadpisů.</a:t>
            </a:r>
          </a:p>
        </p:txBody>
      </p:sp>
      <p:sp>
        <p:nvSpPr>
          <p:cNvPr id="1027" name="Rectangle 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en-US" smtClean="0"/>
              <a:t>Klepnutím lze upravit styly předlohy textu.</a:t>
            </a:r>
          </a:p>
          <a:p>
            <a:pPr lvl="1"/>
            <a:r>
              <a:rPr lang="cs-CZ" altLang="en-US" smtClean="0"/>
              <a:t>Druhá úroveň</a:t>
            </a:r>
          </a:p>
          <a:p>
            <a:pPr lvl="2"/>
            <a:r>
              <a:rPr lang="cs-CZ" altLang="en-US" smtClean="0"/>
              <a:t>Třetí úroveň</a:t>
            </a:r>
          </a:p>
          <a:p>
            <a:pPr lvl="3"/>
            <a:r>
              <a:rPr lang="cs-CZ" altLang="en-US" smtClean="0"/>
              <a:t>Čtvrtá úroveň</a:t>
            </a:r>
          </a:p>
          <a:p>
            <a:pPr lvl="4"/>
            <a:r>
              <a:rPr lang="cs-CZ" altLang="en-US" smtClean="0"/>
              <a:t>Pátá úroveň</a:t>
            </a:r>
          </a:p>
        </p:txBody>
      </p:sp>
      <p:sp>
        <p:nvSpPr>
          <p:cNvPr id="4100" name="Rectangle 4"/>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Garamond" panose="02020404030301010803" pitchFamily="18" charset="0"/>
              </a:defRPr>
            </a:lvl1pPr>
          </a:lstStyle>
          <a:p>
            <a:pPr fontAlgn="base">
              <a:spcBef>
                <a:spcPct val="0"/>
              </a:spcBef>
              <a:spcAft>
                <a:spcPct val="0"/>
              </a:spcAft>
              <a:defRPr/>
            </a:pPr>
            <a:endParaRPr lang="cs-CZ" altLang="en-US">
              <a:solidFill>
                <a:srgbClr val="000000"/>
              </a:solidFill>
            </a:endParaRPr>
          </a:p>
        </p:txBody>
      </p:sp>
      <p:sp>
        <p:nvSpPr>
          <p:cNvPr id="4101"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Garamond" panose="02020404030301010803" pitchFamily="18" charset="0"/>
              </a:defRPr>
            </a:lvl1pPr>
          </a:lstStyle>
          <a:p>
            <a:pPr fontAlgn="base">
              <a:spcBef>
                <a:spcPct val="0"/>
              </a:spcBef>
              <a:spcAft>
                <a:spcPct val="0"/>
              </a:spcAft>
              <a:defRPr/>
            </a:pPr>
            <a:endParaRPr lang="cs-CZ" altLang="en-US">
              <a:solidFill>
                <a:srgbClr val="000000"/>
              </a:solidFill>
            </a:endParaRPr>
          </a:p>
        </p:txBody>
      </p:sp>
      <p:sp>
        <p:nvSpPr>
          <p:cNvPr id="4102" name="Rectangle 6"/>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Garamond" panose="02020404030301010803" pitchFamily="18" charset="0"/>
              </a:defRPr>
            </a:lvl1pPr>
          </a:lstStyle>
          <a:p>
            <a:pPr fontAlgn="base">
              <a:spcBef>
                <a:spcPct val="0"/>
              </a:spcBef>
              <a:spcAft>
                <a:spcPct val="0"/>
              </a:spcAft>
              <a:defRPr/>
            </a:pPr>
            <a:fld id="{0FEC0299-741F-4BAB-B7D1-08B5F98C8A9D}"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
        <p:nvSpPr>
          <p:cNvPr id="1031" name="Freeform 7"/>
          <p:cNvSpPr>
            <a:spLocks noChangeArrowheads="1"/>
          </p:cNvSpPr>
          <p:nvPr/>
        </p:nvSpPr>
        <p:spPr bwMode="auto">
          <a:xfrm>
            <a:off x="508000" y="228600"/>
            <a:ext cx="109728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32" name="Line 8"/>
          <p:cNvSpPr>
            <a:spLocks noChangeShapeType="1"/>
          </p:cNvSpPr>
          <p:nvPr/>
        </p:nvSpPr>
        <p:spPr bwMode="auto">
          <a:xfrm>
            <a:off x="609600" y="6172200"/>
            <a:ext cx="109728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793981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iming>
    <p:tnLst>
      <p:par>
        <p:cTn id="1" dur="indefinite" restart="never" nodeType="tmRoot"/>
      </p:par>
    </p:tnLst>
  </p:timing>
  <p:txStyles>
    <p:titleStyle>
      <a:lvl1pPr algn="l" rtl="0" eaLnBrk="0" fontAlgn="base" hangingPunct="0">
        <a:spcBef>
          <a:spcPct val="0"/>
        </a:spcBef>
        <a:spcAft>
          <a:spcPct val="0"/>
        </a:spcAft>
        <a:defRPr sz="4200" kern="1200">
          <a:solidFill>
            <a:srgbClr val="800000"/>
          </a:solidFill>
          <a:latin typeface="+mj-lt"/>
          <a:ea typeface="+mj-ea"/>
          <a:cs typeface="+mj-cs"/>
        </a:defRPr>
      </a:lvl1pPr>
      <a:lvl2pPr algn="l" rtl="0" eaLnBrk="0" fontAlgn="base" hangingPunct="0">
        <a:spcBef>
          <a:spcPct val="0"/>
        </a:spcBef>
        <a:spcAft>
          <a:spcPct val="0"/>
        </a:spcAft>
        <a:defRPr sz="4200">
          <a:solidFill>
            <a:srgbClr val="800000"/>
          </a:solidFill>
          <a:latin typeface="Arial Unicode MS" pitchFamily="34" charset="-128"/>
        </a:defRPr>
      </a:lvl2pPr>
      <a:lvl3pPr algn="l" rtl="0" eaLnBrk="0" fontAlgn="base" hangingPunct="0">
        <a:spcBef>
          <a:spcPct val="0"/>
        </a:spcBef>
        <a:spcAft>
          <a:spcPct val="0"/>
        </a:spcAft>
        <a:defRPr sz="4200">
          <a:solidFill>
            <a:srgbClr val="800000"/>
          </a:solidFill>
          <a:latin typeface="Arial Unicode MS" pitchFamily="34" charset="-128"/>
        </a:defRPr>
      </a:lvl3pPr>
      <a:lvl4pPr algn="l" rtl="0" eaLnBrk="0" fontAlgn="base" hangingPunct="0">
        <a:spcBef>
          <a:spcPct val="0"/>
        </a:spcBef>
        <a:spcAft>
          <a:spcPct val="0"/>
        </a:spcAft>
        <a:defRPr sz="4200">
          <a:solidFill>
            <a:srgbClr val="800000"/>
          </a:solidFill>
          <a:latin typeface="Arial Unicode MS" pitchFamily="34" charset="-128"/>
        </a:defRPr>
      </a:lvl4pPr>
      <a:lvl5pPr algn="l" rtl="0" eaLnBrk="0" fontAlgn="base" hangingPunct="0">
        <a:spcBef>
          <a:spcPct val="0"/>
        </a:spcBef>
        <a:spcAft>
          <a:spcPct val="0"/>
        </a:spcAft>
        <a:defRPr sz="4200">
          <a:solidFill>
            <a:srgbClr val="800000"/>
          </a:solidFill>
          <a:latin typeface="Arial Unicode MS" pitchFamily="34" charset="-128"/>
        </a:defRPr>
      </a:lvl5pPr>
      <a:lvl6pPr marL="457200" algn="l" rtl="0" fontAlgn="base">
        <a:spcBef>
          <a:spcPct val="0"/>
        </a:spcBef>
        <a:spcAft>
          <a:spcPct val="0"/>
        </a:spcAft>
        <a:defRPr sz="4200">
          <a:solidFill>
            <a:srgbClr val="800000"/>
          </a:solidFill>
          <a:latin typeface="Arial Unicode MS" pitchFamily="34" charset="-128"/>
        </a:defRPr>
      </a:lvl6pPr>
      <a:lvl7pPr marL="914400" algn="l" rtl="0" fontAlgn="base">
        <a:spcBef>
          <a:spcPct val="0"/>
        </a:spcBef>
        <a:spcAft>
          <a:spcPct val="0"/>
        </a:spcAft>
        <a:defRPr sz="4200">
          <a:solidFill>
            <a:srgbClr val="800000"/>
          </a:solidFill>
          <a:latin typeface="Arial Unicode MS" pitchFamily="34" charset="-128"/>
        </a:defRPr>
      </a:lvl7pPr>
      <a:lvl8pPr marL="1371600" algn="l" rtl="0" fontAlgn="base">
        <a:spcBef>
          <a:spcPct val="0"/>
        </a:spcBef>
        <a:spcAft>
          <a:spcPct val="0"/>
        </a:spcAft>
        <a:defRPr sz="4200">
          <a:solidFill>
            <a:srgbClr val="800000"/>
          </a:solidFill>
          <a:latin typeface="Arial Unicode MS" pitchFamily="34" charset="-128"/>
        </a:defRPr>
      </a:lvl8pPr>
      <a:lvl9pPr marL="1828800" algn="l" rtl="0" fontAlgn="base">
        <a:spcBef>
          <a:spcPct val="0"/>
        </a:spcBef>
        <a:spcAft>
          <a:spcPct val="0"/>
        </a:spcAft>
        <a:defRPr sz="4200">
          <a:solidFill>
            <a:srgbClr val="800000"/>
          </a:solidFill>
          <a:latin typeface="Arial Unicode MS" pitchFamily="34" charset="-128"/>
        </a:defRPr>
      </a:lvl9pPr>
    </p:titleStyle>
    <p:bodyStyle>
      <a:lvl1pPr marL="342900" indent="-342900" algn="l" rtl="0" eaLnBrk="0" fontAlgn="base" hangingPunct="0">
        <a:spcBef>
          <a:spcPct val="20000"/>
        </a:spcBef>
        <a:spcAft>
          <a:spcPct val="0"/>
        </a:spcAft>
        <a:buClr>
          <a:srgbClr val="990000"/>
        </a:buClr>
        <a:buChar char="•"/>
        <a:defRPr sz="3000" kern="1200">
          <a:solidFill>
            <a:schemeClr val="tx1"/>
          </a:solidFill>
          <a:latin typeface="+mn-lt"/>
          <a:ea typeface="+mn-ea"/>
          <a:cs typeface="+mn-cs"/>
        </a:defRPr>
      </a:lvl1pPr>
      <a:lvl2pPr marL="669925" indent="-325438" algn="l" rtl="0" eaLnBrk="0" fontAlgn="base" hangingPunct="0">
        <a:spcBef>
          <a:spcPct val="20000"/>
        </a:spcBef>
        <a:spcAft>
          <a:spcPct val="0"/>
        </a:spcAft>
        <a:buClr>
          <a:srgbClr val="990000"/>
        </a:buClr>
        <a:buChar char="•"/>
        <a:defRPr sz="2600" kern="1200">
          <a:solidFill>
            <a:schemeClr val="tx1"/>
          </a:solidFill>
          <a:latin typeface="+mn-lt"/>
          <a:ea typeface="+mn-ea"/>
          <a:cs typeface="+mn-cs"/>
        </a:defRPr>
      </a:lvl2pPr>
      <a:lvl3pPr marL="1022350" indent="-350838" algn="l" rtl="0" eaLnBrk="0" fontAlgn="base" hangingPunct="0">
        <a:spcBef>
          <a:spcPct val="20000"/>
        </a:spcBef>
        <a:spcAft>
          <a:spcPct val="0"/>
        </a:spcAft>
        <a:buClr>
          <a:srgbClr val="990000"/>
        </a:buClr>
        <a:buChar char="•"/>
        <a:defRPr sz="2200" kern="1200">
          <a:solidFill>
            <a:schemeClr val="tx1"/>
          </a:solidFill>
          <a:latin typeface="+mn-lt"/>
          <a:ea typeface="+mn-ea"/>
          <a:cs typeface="+mn-cs"/>
        </a:defRPr>
      </a:lvl3pPr>
      <a:lvl4pPr marL="1339850" indent="-315913" algn="l" rtl="0" eaLnBrk="0" fontAlgn="base" hangingPunct="0">
        <a:spcBef>
          <a:spcPct val="20000"/>
        </a:spcBef>
        <a:spcAft>
          <a:spcPct val="0"/>
        </a:spcAft>
        <a:buClr>
          <a:srgbClr val="990000"/>
        </a:buClr>
        <a:buChar char="•"/>
        <a:defRPr sz="2000" kern="1200">
          <a:solidFill>
            <a:schemeClr val="tx1"/>
          </a:solidFill>
          <a:latin typeface="+mn-lt"/>
          <a:ea typeface="+mn-ea"/>
          <a:cs typeface="+mn-cs"/>
        </a:defRPr>
      </a:lvl4pPr>
      <a:lvl5pPr marL="1681163" indent="-339725" algn="l" rtl="0" eaLnBrk="0" fontAlgn="base" hangingPunct="0">
        <a:spcBef>
          <a:spcPct val="20000"/>
        </a:spcBef>
        <a:spcAft>
          <a:spcPct val="0"/>
        </a:spcAft>
        <a:buClr>
          <a:srgbClr val="990000"/>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en-US" smtClean="0"/>
              <a:t>Klepnutím lze upravit styl předlohy nadpisů.</a:t>
            </a:r>
          </a:p>
        </p:txBody>
      </p:sp>
      <p:sp>
        <p:nvSpPr>
          <p:cNvPr id="1027" name="Rectangle 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en-US" smtClean="0"/>
              <a:t>Klepnutím lze upravit styly předlohy textu.</a:t>
            </a:r>
          </a:p>
          <a:p>
            <a:pPr lvl="1"/>
            <a:r>
              <a:rPr lang="cs-CZ" altLang="en-US" smtClean="0"/>
              <a:t>Druhá úroveň</a:t>
            </a:r>
          </a:p>
          <a:p>
            <a:pPr lvl="2"/>
            <a:r>
              <a:rPr lang="cs-CZ" altLang="en-US" smtClean="0"/>
              <a:t>Třetí úroveň</a:t>
            </a:r>
          </a:p>
          <a:p>
            <a:pPr lvl="3"/>
            <a:r>
              <a:rPr lang="cs-CZ" altLang="en-US" smtClean="0"/>
              <a:t>Čtvrtá úroveň</a:t>
            </a:r>
          </a:p>
          <a:p>
            <a:pPr lvl="4"/>
            <a:r>
              <a:rPr lang="cs-CZ" altLang="en-US" smtClean="0"/>
              <a:t>Pátá úroveň</a:t>
            </a:r>
          </a:p>
        </p:txBody>
      </p:sp>
      <p:sp>
        <p:nvSpPr>
          <p:cNvPr id="4100" name="Rectangle 4"/>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Garamond" panose="02020404030301010803" pitchFamily="18" charset="0"/>
              </a:defRPr>
            </a:lvl1pPr>
          </a:lstStyle>
          <a:p>
            <a:pPr fontAlgn="base">
              <a:spcBef>
                <a:spcPct val="0"/>
              </a:spcBef>
              <a:spcAft>
                <a:spcPct val="0"/>
              </a:spcAft>
              <a:defRPr/>
            </a:pPr>
            <a:endParaRPr lang="cs-CZ" altLang="en-US">
              <a:solidFill>
                <a:srgbClr val="000000"/>
              </a:solidFill>
            </a:endParaRPr>
          </a:p>
        </p:txBody>
      </p:sp>
      <p:sp>
        <p:nvSpPr>
          <p:cNvPr id="4101"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Garamond" panose="02020404030301010803" pitchFamily="18" charset="0"/>
              </a:defRPr>
            </a:lvl1pPr>
          </a:lstStyle>
          <a:p>
            <a:pPr fontAlgn="base">
              <a:spcBef>
                <a:spcPct val="0"/>
              </a:spcBef>
              <a:spcAft>
                <a:spcPct val="0"/>
              </a:spcAft>
              <a:defRPr/>
            </a:pPr>
            <a:endParaRPr lang="cs-CZ" altLang="en-US">
              <a:solidFill>
                <a:srgbClr val="000000"/>
              </a:solidFill>
            </a:endParaRPr>
          </a:p>
        </p:txBody>
      </p:sp>
      <p:sp>
        <p:nvSpPr>
          <p:cNvPr id="4102" name="Rectangle 6"/>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Garamond" panose="02020404030301010803" pitchFamily="18" charset="0"/>
              </a:defRPr>
            </a:lvl1pPr>
          </a:lstStyle>
          <a:p>
            <a:pPr fontAlgn="base">
              <a:spcBef>
                <a:spcPct val="0"/>
              </a:spcBef>
              <a:spcAft>
                <a:spcPct val="0"/>
              </a:spcAft>
              <a:defRPr/>
            </a:pPr>
            <a:fld id="{0FEC0299-741F-4BAB-B7D1-08B5F98C8A9D}"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
        <p:nvSpPr>
          <p:cNvPr id="1031" name="Freeform 7"/>
          <p:cNvSpPr>
            <a:spLocks noChangeArrowheads="1"/>
          </p:cNvSpPr>
          <p:nvPr/>
        </p:nvSpPr>
        <p:spPr bwMode="auto">
          <a:xfrm>
            <a:off x="508000" y="228600"/>
            <a:ext cx="109728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32" name="Line 8"/>
          <p:cNvSpPr>
            <a:spLocks noChangeShapeType="1"/>
          </p:cNvSpPr>
          <p:nvPr/>
        </p:nvSpPr>
        <p:spPr bwMode="auto">
          <a:xfrm>
            <a:off x="609600" y="6172200"/>
            <a:ext cx="109728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278186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iming>
    <p:tnLst>
      <p:par>
        <p:cTn id="1" dur="indefinite" restart="never" nodeType="tmRoot"/>
      </p:par>
    </p:tnLst>
  </p:timing>
  <p:txStyles>
    <p:titleStyle>
      <a:lvl1pPr algn="l" rtl="0" eaLnBrk="0" fontAlgn="base" hangingPunct="0">
        <a:spcBef>
          <a:spcPct val="0"/>
        </a:spcBef>
        <a:spcAft>
          <a:spcPct val="0"/>
        </a:spcAft>
        <a:defRPr sz="4200" kern="1200">
          <a:solidFill>
            <a:srgbClr val="800000"/>
          </a:solidFill>
          <a:latin typeface="+mj-lt"/>
          <a:ea typeface="+mj-ea"/>
          <a:cs typeface="+mj-cs"/>
        </a:defRPr>
      </a:lvl1pPr>
      <a:lvl2pPr algn="l" rtl="0" eaLnBrk="0" fontAlgn="base" hangingPunct="0">
        <a:spcBef>
          <a:spcPct val="0"/>
        </a:spcBef>
        <a:spcAft>
          <a:spcPct val="0"/>
        </a:spcAft>
        <a:defRPr sz="4200">
          <a:solidFill>
            <a:srgbClr val="800000"/>
          </a:solidFill>
          <a:latin typeface="Arial Unicode MS" pitchFamily="34" charset="-128"/>
        </a:defRPr>
      </a:lvl2pPr>
      <a:lvl3pPr algn="l" rtl="0" eaLnBrk="0" fontAlgn="base" hangingPunct="0">
        <a:spcBef>
          <a:spcPct val="0"/>
        </a:spcBef>
        <a:spcAft>
          <a:spcPct val="0"/>
        </a:spcAft>
        <a:defRPr sz="4200">
          <a:solidFill>
            <a:srgbClr val="800000"/>
          </a:solidFill>
          <a:latin typeface="Arial Unicode MS" pitchFamily="34" charset="-128"/>
        </a:defRPr>
      </a:lvl3pPr>
      <a:lvl4pPr algn="l" rtl="0" eaLnBrk="0" fontAlgn="base" hangingPunct="0">
        <a:spcBef>
          <a:spcPct val="0"/>
        </a:spcBef>
        <a:spcAft>
          <a:spcPct val="0"/>
        </a:spcAft>
        <a:defRPr sz="4200">
          <a:solidFill>
            <a:srgbClr val="800000"/>
          </a:solidFill>
          <a:latin typeface="Arial Unicode MS" pitchFamily="34" charset="-128"/>
        </a:defRPr>
      </a:lvl4pPr>
      <a:lvl5pPr algn="l" rtl="0" eaLnBrk="0" fontAlgn="base" hangingPunct="0">
        <a:spcBef>
          <a:spcPct val="0"/>
        </a:spcBef>
        <a:spcAft>
          <a:spcPct val="0"/>
        </a:spcAft>
        <a:defRPr sz="4200">
          <a:solidFill>
            <a:srgbClr val="800000"/>
          </a:solidFill>
          <a:latin typeface="Arial Unicode MS" pitchFamily="34" charset="-128"/>
        </a:defRPr>
      </a:lvl5pPr>
      <a:lvl6pPr marL="457200" algn="l" rtl="0" fontAlgn="base">
        <a:spcBef>
          <a:spcPct val="0"/>
        </a:spcBef>
        <a:spcAft>
          <a:spcPct val="0"/>
        </a:spcAft>
        <a:defRPr sz="4200">
          <a:solidFill>
            <a:srgbClr val="800000"/>
          </a:solidFill>
          <a:latin typeface="Arial Unicode MS" pitchFamily="34" charset="-128"/>
        </a:defRPr>
      </a:lvl6pPr>
      <a:lvl7pPr marL="914400" algn="l" rtl="0" fontAlgn="base">
        <a:spcBef>
          <a:spcPct val="0"/>
        </a:spcBef>
        <a:spcAft>
          <a:spcPct val="0"/>
        </a:spcAft>
        <a:defRPr sz="4200">
          <a:solidFill>
            <a:srgbClr val="800000"/>
          </a:solidFill>
          <a:latin typeface="Arial Unicode MS" pitchFamily="34" charset="-128"/>
        </a:defRPr>
      </a:lvl7pPr>
      <a:lvl8pPr marL="1371600" algn="l" rtl="0" fontAlgn="base">
        <a:spcBef>
          <a:spcPct val="0"/>
        </a:spcBef>
        <a:spcAft>
          <a:spcPct val="0"/>
        </a:spcAft>
        <a:defRPr sz="4200">
          <a:solidFill>
            <a:srgbClr val="800000"/>
          </a:solidFill>
          <a:latin typeface="Arial Unicode MS" pitchFamily="34" charset="-128"/>
        </a:defRPr>
      </a:lvl8pPr>
      <a:lvl9pPr marL="1828800" algn="l" rtl="0" fontAlgn="base">
        <a:spcBef>
          <a:spcPct val="0"/>
        </a:spcBef>
        <a:spcAft>
          <a:spcPct val="0"/>
        </a:spcAft>
        <a:defRPr sz="4200">
          <a:solidFill>
            <a:srgbClr val="800000"/>
          </a:solidFill>
          <a:latin typeface="Arial Unicode MS" pitchFamily="34" charset="-128"/>
        </a:defRPr>
      </a:lvl9pPr>
    </p:titleStyle>
    <p:bodyStyle>
      <a:lvl1pPr marL="342900" indent="-342900" algn="l" rtl="0" eaLnBrk="0" fontAlgn="base" hangingPunct="0">
        <a:spcBef>
          <a:spcPct val="20000"/>
        </a:spcBef>
        <a:spcAft>
          <a:spcPct val="0"/>
        </a:spcAft>
        <a:buClr>
          <a:srgbClr val="990000"/>
        </a:buClr>
        <a:buChar char="•"/>
        <a:defRPr sz="3000" kern="1200">
          <a:solidFill>
            <a:schemeClr val="tx1"/>
          </a:solidFill>
          <a:latin typeface="+mn-lt"/>
          <a:ea typeface="+mn-ea"/>
          <a:cs typeface="+mn-cs"/>
        </a:defRPr>
      </a:lvl1pPr>
      <a:lvl2pPr marL="669925" indent="-325438" algn="l" rtl="0" eaLnBrk="0" fontAlgn="base" hangingPunct="0">
        <a:spcBef>
          <a:spcPct val="20000"/>
        </a:spcBef>
        <a:spcAft>
          <a:spcPct val="0"/>
        </a:spcAft>
        <a:buClr>
          <a:srgbClr val="990000"/>
        </a:buClr>
        <a:buChar char="•"/>
        <a:defRPr sz="2600" kern="1200">
          <a:solidFill>
            <a:schemeClr val="tx1"/>
          </a:solidFill>
          <a:latin typeface="+mn-lt"/>
          <a:ea typeface="+mn-ea"/>
          <a:cs typeface="+mn-cs"/>
        </a:defRPr>
      </a:lvl2pPr>
      <a:lvl3pPr marL="1022350" indent="-350838" algn="l" rtl="0" eaLnBrk="0" fontAlgn="base" hangingPunct="0">
        <a:spcBef>
          <a:spcPct val="20000"/>
        </a:spcBef>
        <a:spcAft>
          <a:spcPct val="0"/>
        </a:spcAft>
        <a:buClr>
          <a:srgbClr val="990000"/>
        </a:buClr>
        <a:buChar char="•"/>
        <a:defRPr sz="2200" kern="1200">
          <a:solidFill>
            <a:schemeClr val="tx1"/>
          </a:solidFill>
          <a:latin typeface="+mn-lt"/>
          <a:ea typeface="+mn-ea"/>
          <a:cs typeface="+mn-cs"/>
        </a:defRPr>
      </a:lvl3pPr>
      <a:lvl4pPr marL="1339850" indent="-315913" algn="l" rtl="0" eaLnBrk="0" fontAlgn="base" hangingPunct="0">
        <a:spcBef>
          <a:spcPct val="20000"/>
        </a:spcBef>
        <a:spcAft>
          <a:spcPct val="0"/>
        </a:spcAft>
        <a:buClr>
          <a:srgbClr val="990000"/>
        </a:buClr>
        <a:buChar char="•"/>
        <a:defRPr sz="2000" kern="1200">
          <a:solidFill>
            <a:schemeClr val="tx1"/>
          </a:solidFill>
          <a:latin typeface="+mn-lt"/>
          <a:ea typeface="+mn-ea"/>
          <a:cs typeface="+mn-cs"/>
        </a:defRPr>
      </a:lvl4pPr>
      <a:lvl5pPr marL="1681163" indent="-339725" algn="l" rtl="0" eaLnBrk="0" fontAlgn="base" hangingPunct="0">
        <a:spcBef>
          <a:spcPct val="20000"/>
        </a:spcBef>
        <a:spcAft>
          <a:spcPct val="0"/>
        </a:spcAft>
        <a:buClr>
          <a:srgbClr val="990000"/>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en-US" smtClean="0"/>
              <a:t>Klepnutím lze upravit styl předlohy nadpisů.</a:t>
            </a:r>
          </a:p>
        </p:txBody>
      </p:sp>
      <p:sp>
        <p:nvSpPr>
          <p:cNvPr id="1027" name="Rectangle 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en-US" smtClean="0"/>
              <a:t>Klepnutím lze upravit styly předlohy textu.</a:t>
            </a:r>
          </a:p>
          <a:p>
            <a:pPr lvl="1"/>
            <a:r>
              <a:rPr lang="cs-CZ" altLang="en-US" smtClean="0"/>
              <a:t>Druhá úroveň</a:t>
            </a:r>
          </a:p>
          <a:p>
            <a:pPr lvl="2"/>
            <a:r>
              <a:rPr lang="cs-CZ" altLang="en-US" smtClean="0"/>
              <a:t>Třetí úroveň</a:t>
            </a:r>
          </a:p>
          <a:p>
            <a:pPr lvl="3"/>
            <a:r>
              <a:rPr lang="cs-CZ" altLang="en-US" smtClean="0"/>
              <a:t>Čtvrtá úroveň</a:t>
            </a:r>
          </a:p>
          <a:p>
            <a:pPr lvl="4"/>
            <a:r>
              <a:rPr lang="cs-CZ" altLang="en-US" smtClean="0"/>
              <a:t>Pátá úroveň</a:t>
            </a:r>
          </a:p>
        </p:txBody>
      </p:sp>
      <p:sp>
        <p:nvSpPr>
          <p:cNvPr id="4100" name="Rectangle 4"/>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Garamond" panose="02020404030301010803" pitchFamily="18" charset="0"/>
              </a:defRPr>
            </a:lvl1pPr>
          </a:lstStyle>
          <a:p>
            <a:pPr fontAlgn="base">
              <a:spcBef>
                <a:spcPct val="0"/>
              </a:spcBef>
              <a:spcAft>
                <a:spcPct val="0"/>
              </a:spcAft>
              <a:defRPr/>
            </a:pPr>
            <a:endParaRPr lang="cs-CZ" altLang="en-US">
              <a:solidFill>
                <a:srgbClr val="000000"/>
              </a:solidFill>
            </a:endParaRPr>
          </a:p>
        </p:txBody>
      </p:sp>
      <p:sp>
        <p:nvSpPr>
          <p:cNvPr id="4101"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Garamond" panose="02020404030301010803" pitchFamily="18" charset="0"/>
              </a:defRPr>
            </a:lvl1pPr>
          </a:lstStyle>
          <a:p>
            <a:pPr fontAlgn="base">
              <a:spcBef>
                <a:spcPct val="0"/>
              </a:spcBef>
              <a:spcAft>
                <a:spcPct val="0"/>
              </a:spcAft>
              <a:defRPr/>
            </a:pPr>
            <a:endParaRPr lang="cs-CZ" altLang="en-US">
              <a:solidFill>
                <a:srgbClr val="000000"/>
              </a:solidFill>
            </a:endParaRPr>
          </a:p>
        </p:txBody>
      </p:sp>
      <p:sp>
        <p:nvSpPr>
          <p:cNvPr id="4102" name="Rectangle 6"/>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Garamond" panose="02020404030301010803" pitchFamily="18" charset="0"/>
              </a:defRPr>
            </a:lvl1pPr>
          </a:lstStyle>
          <a:p>
            <a:pPr fontAlgn="base">
              <a:spcBef>
                <a:spcPct val="0"/>
              </a:spcBef>
              <a:spcAft>
                <a:spcPct val="0"/>
              </a:spcAft>
              <a:defRPr/>
            </a:pPr>
            <a:fld id="{0FEC0299-741F-4BAB-B7D1-08B5F98C8A9D}"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
        <p:nvSpPr>
          <p:cNvPr id="1031" name="Freeform 7"/>
          <p:cNvSpPr>
            <a:spLocks noChangeArrowheads="1"/>
          </p:cNvSpPr>
          <p:nvPr/>
        </p:nvSpPr>
        <p:spPr bwMode="auto">
          <a:xfrm>
            <a:off x="508000" y="228600"/>
            <a:ext cx="109728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32" name="Line 8"/>
          <p:cNvSpPr>
            <a:spLocks noChangeShapeType="1"/>
          </p:cNvSpPr>
          <p:nvPr/>
        </p:nvSpPr>
        <p:spPr bwMode="auto">
          <a:xfrm>
            <a:off x="609600" y="6172200"/>
            <a:ext cx="109728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986283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iming>
    <p:tnLst>
      <p:par>
        <p:cTn id="1" dur="indefinite" restart="never" nodeType="tmRoot"/>
      </p:par>
    </p:tnLst>
  </p:timing>
  <p:txStyles>
    <p:titleStyle>
      <a:lvl1pPr algn="l" rtl="0" eaLnBrk="0" fontAlgn="base" hangingPunct="0">
        <a:spcBef>
          <a:spcPct val="0"/>
        </a:spcBef>
        <a:spcAft>
          <a:spcPct val="0"/>
        </a:spcAft>
        <a:defRPr sz="4200" kern="1200">
          <a:solidFill>
            <a:srgbClr val="800000"/>
          </a:solidFill>
          <a:latin typeface="+mj-lt"/>
          <a:ea typeface="+mj-ea"/>
          <a:cs typeface="+mj-cs"/>
        </a:defRPr>
      </a:lvl1pPr>
      <a:lvl2pPr algn="l" rtl="0" eaLnBrk="0" fontAlgn="base" hangingPunct="0">
        <a:spcBef>
          <a:spcPct val="0"/>
        </a:spcBef>
        <a:spcAft>
          <a:spcPct val="0"/>
        </a:spcAft>
        <a:defRPr sz="4200">
          <a:solidFill>
            <a:srgbClr val="800000"/>
          </a:solidFill>
          <a:latin typeface="Arial Unicode MS" pitchFamily="34" charset="-128"/>
        </a:defRPr>
      </a:lvl2pPr>
      <a:lvl3pPr algn="l" rtl="0" eaLnBrk="0" fontAlgn="base" hangingPunct="0">
        <a:spcBef>
          <a:spcPct val="0"/>
        </a:spcBef>
        <a:spcAft>
          <a:spcPct val="0"/>
        </a:spcAft>
        <a:defRPr sz="4200">
          <a:solidFill>
            <a:srgbClr val="800000"/>
          </a:solidFill>
          <a:latin typeface="Arial Unicode MS" pitchFamily="34" charset="-128"/>
        </a:defRPr>
      </a:lvl3pPr>
      <a:lvl4pPr algn="l" rtl="0" eaLnBrk="0" fontAlgn="base" hangingPunct="0">
        <a:spcBef>
          <a:spcPct val="0"/>
        </a:spcBef>
        <a:spcAft>
          <a:spcPct val="0"/>
        </a:spcAft>
        <a:defRPr sz="4200">
          <a:solidFill>
            <a:srgbClr val="800000"/>
          </a:solidFill>
          <a:latin typeface="Arial Unicode MS" pitchFamily="34" charset="-128"/>
        </a:defRPr>
      </a:lvl4pPr>
      <a:lvl5pPr algn="l" rtl="0" eaLnBrk="0" fontAlgn="base" hangingPunct="0">
        <a:spcBef>
          <a:spcPct val="0"/>
        </a:spcBef>
        <a:spcAft>
          <a:spcPct val="0"/>
        </a:spcAft>
        <a:defRPr sz="4200">
          <a:solidFill>
            <a:srgbClr val="800000"/>
          </a:solidFill>
          <a:latin typeface="Arial Unicode MS" pitchFamily="34" charset="-128"/>
        </a:defRPr>
      </a:lvl5pPr>
      <a:lvl6pPr marL="457200" algn="l" rtl="0" fontAlgn="base">
        <a:spcBef>
          <a:spcPct val="0"/>
        </a:spcBef>
        <a:spcAft>
          <a:spcPct val="0"/>
        </a:spcAft>
        <a:defRPr sz="4200">
          <a:solidFill>
            <a:srgbClr val="800000"/>
          </a:solidFill>
          <a:latin typeface="Arial Unicode MS" pitchFamily="34" charset="-128"/>
        </a:defRPr>
      </a:lvl6pPr>
      <a:lvl7pPr marL="914400" algn="l" rtl="0" fontAlgn="base">
        <a:spcBef>
          <a:spcPct val="0"/>
        </a:spcBef>
        <a:spcAft>
          <a:spcPct val="0"/>
        </a:spcAft>
        <a:defRPr sz="4200">
          <a:solidFill>
            <a:srgbClr val="800000"/>
          </a:solidFill>
          <a:latin typeface="Arial Unicode MS" pitchFamily="34" charset="-128"/>
        </a:defRPr>
      </a:lvl7pPr>
      <a:lvl8pPr marL="1371600" algn="l" rtl="0" fontAlgn="base">
        <a:spcBef>
          <a:spcPct val="0"/>
        </a:spcBef>
        <a:spcAft>
          <a:spcPct val="0"/>
        </a:spcAft>
        <a:defRPr sz="4200">
          <a:solidFill>
            <a:srgbClr val="800000"/>
          </a:solidFill>
          <a:latin typeface="Arial Unicode MS" pitchFamily="34" charset="-128"/>
        </a:defRPr>
      </a:lvl8pPr>
      <a:lvl9pPr marL="1828800" algn="l" rtl="0" fontAlgn="base">
        <a:spcBef>
          <a:spcPct val="0"/>
        </a:spcBef>
        <a:spcAft>
          <a:spcPct val="0"/>
        </a:spcAft>
        <a:defRPr sz="4200">
          <a:solidFill>
            <a:srgbClr val="800000"/>
          </a:solidFill>
          <a:latin typeface="Arial Unicode MS" pitchFamily="34" charset="-128"/>
        </a:defRPr>
      </a:lvl9pPr>
    </p:titleStyle>
    <p:bodyStyle>
      <a:lvl1pPr marL="342900" indent="-342900" algn="l" rtl="0" eaLnBrk="0" fontAlgn="base" hangingPunct="0">
        <a:spcBef>
          <a:spcPct val="20000"/>
        </a:spcBef>
        <a:spcAft>
          <a:spcPct val="0"/>
        </a:spcAft>
        <a:buClr>
          <a:srgbClr val="990000"/>
        </a:buClr>
        <a:buChar char="•"/>
        <a:defRPr sz="3000" kern="1200">
          <a:solidFill>
            <a:schemeClr val="tx1"/>
          </a:solidFill>
          <a:latin typeface="+mn-lt"/>
          <a:ea typeface="+mn-ea"/>
          <a:cs typeface="+mn-cs"/>
        </a:defRPr>
      </a:lvl1pPr>
      <a:lvl2pPr marL="669925" indent="-325438" algn="l" rtl="0" eaLnBrk="0" fontAlgn="base" hangingPunct="0">
        <a:spcBef>
          <a:spcPct val="20000"/>
        </a:spcBef>
        <a:spcAft>
          <a:spcPct val="0"/>
        </a:spcAft>
        <a:buClr>
          <a:srgbClr val="990000"/>
        </a:buClr>
        <a:buChar char="•"/>
        <a:defRPr sz="2600" kern="1200">
          <a:solidFill>
            <a:schemeClr val="tx1"/>
          </a:solidFill>
          <a:latin typeface="+mn-lt"/>
          <a:ea typeface="+mn-ea"/>
          <a:cs typeface="+mn-cs"/>
        </a:defRPr>
      </a:lvl2pPr>
      <a:lvl3pPr marL="1022350" indent="-350838" algn="l" rtl="0" eaLnBrk="0" fontAlgn="base" hangingPunct="0">
        <a:spcBef>
          <a:spcPct val="20000"/>
        </a:spcBef>
        <a:spcAft>
          <a:spcPct val="0"/>
        </a:spcAft>
        <a:buClr>
          <a:srgbClr val="990000"/>
        </a:buClr>
        <a:buChar char="•"/>
        <a:defRPr sz="2200" kern="1200">
          <a:solidFill>
            <a:schemeClr val="tx1"/>
          </a:solidFill>
          <a:latin typeface="+mn-lt"/>
          <a:ea typeface="+mn-ea"/>
          <a:cs typeface="+mn-cs"/>
        </a:defRPr>
      </a:lvl3pPr>
      <a:lvl4pPr marL="1339850" indent="-315913" algn="l" rtl="0" eaLnBrk="0" fontAlgn="base" hangingPunct="0">
        <a:spcBef>
          <a:spcPct val="20000"/>
        </a:spcBef>
        <a:spcAft>
          <a:spcPct val="0"/>
        </a:spcAft>
        <a:buClr>
          <a:srgbClr val="990000"/>
        </a:buClr>
        <a:buChar char="•"/>
        <a:defRPr sz="2000" kern="1200">
          <a:solidFill>
            <a:schemeClr val="tx1"/>
          </a:solidFill>
          <a:latin typeface="+mn-lt"/>
          <a:ea typeface="+mn-ea"/>
          <a:cs typeface="+mn-cs"/>
        </a:defRPr>
      </a:lvl4pPr>
      <a:lvl5pPr marL="1681163" indent="-339725" algn="l" rtl="0" eaLnBrk="0" fontAlgn="base" hangingPunct="0">
        <a:spcBef>
          <a:spcPct val="20000"/>
        </a:spcBef>
        <a:spcAft>
          <a:spcPct val="0"/>
        </a:spcAft>
        <a:buClr>
          <a:srgbClr val="990000"/>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en-US" smtClean="0"/>
              <a:t>Klepnutím lze upravit styl předlohy nadpisů.</a:t>
            </a:r>
          </a:p>
        </p:txBody>
      </p:sp>
      <p:sp>
        <p:nvSpPr>
          <p:cNvPr id="1027" name="Rectangle 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en-US" smtClean="0"/>
              <a:t>Klepnutím lze upravit styly předlohy textu.</a:t>
            </a:r>
          </a:p>
          <a:p>
            <a:pPr lvl="1"/>
            <a:r>
              <a:rPr lang="cs-CZ" altLang="en-US" smtClean="0"/>
              <a:t>Druhá úroveň</a:t>
            </a:r>
          </a:p>
          <a:p>
            <a:pPr lvl="2"/>
            <a:r>
              <a:rPr lang="cs-CZ" altLang="en-US" smtClean="0"/>
              <a:t>Třetí úroveň</a:t>
            </a:r>
          </a:p>
          <a:p>
            <a:pPr lvl="3"/>
            <a:r>
              <a:rPr lang="cs-CZ" altLang="en-US" smtClean="0"/>
              <a:t>Čtvrtá úroveň</a:t>
            </a:r>
          </a:p>
          <a:p>
            <a:pPr lvl="4"/>
            <a:r>
              <a:rPr lang="cs-CZ" altLang="en-US" smtClean="0"/>
              <a:t>Pátá úroveň</a:t>
            </a:r>
          </a:p>
        </p:txBody>
      </p:sp>
      <p:sp>
        <p:nvSpPr>
          <p:cNvPr id="4100" name="Rectangle 4"/>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Garamond" panose="02020404030301010803" pitchFamily="18" charset="0"/>
              </a:defRPr>
            </a:lvl1pPr>
          </a:lstStyle>
          <a:p>
            <a:pPr fontAlgn="base">
              <a:spcBef>
                <a:spcPct val="0"/>
              </a:spcBef>
              <a:spcAft>
                <a:spcPct val="0"/>
              </a:spcAft>
              <a:defRPr/>
            </a:pPr>
            <a:endParaRPr lang="cs-CZ" altLang="en-US">
              <a:solidFill>
                <a:srgbClr val="000000"/>
              </a:solidFill>
            </a:endParaRPr>
          </a:p>
        </p:txBody>
      </p:sp>
      <p:sp>
        <p:nvSpPr>
          <p:cNvPr id="4101"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Garamond" panose="02020404030301010803" pitchFamily="18" charset="0"/>
              </a:defRPr>
            </a:lvl1pPr>
          </a:lstStyle>
          <a:p>
            <a:pPr fontAlgn="base">
              <a:spcBef>
                <a:spcPct val="0"/>
              </a:spcBef>
              <a:spcAft>
                <a:spcPct val="0"/>
              </a:spcAft>
              <a:defRPr/>
            </a:pPr>
            <a:endParaRPr lang="cs-CZ" altLang="en-US">
              <a:solidFill>
                <a:srgbClr val="000000"/>
              </a:solidFill>
            </a:endParaRPr>
          </a:p>
        </p:txBody>
      </p:sp>
      <p:sp>
        <p:nvSpPr>
          <p:cNvPr id="4102" name="Rectangle 6"/>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Garamond" panose="02020404030301010803" pitchFamily="18" charset="0"/>
              </a:defRPr>
            </a:lvl1pPr>
          </a:lstStyle>
          <a:p>
            <a:pPr fontAlgn="base">
              <a:spcBef>
                <a:spcPct val="0"/>
              </a:spcBef>
              <a:spcAft>
                <a:spcPct val="0"/>
              </a:spcAft>
              <a:defRPr/>
            </a:pPr>
            <a:fld id="{0FEC0299-741F-4BAB-B7D1-08B5F98C8A9D}"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
        <p:nvSpPr>
          <p:cNvPr id="1031" name="Freeform 7"/>
          <p:cNvSpPr>
            <a:spLocks noChangeArrowheads="1"/>
          </p:cNvSpPr>
          <p:nvPr/>
        </p:nvSpPr>
        <p:spPr bwMode="auto">
          <a:xfrm>
            <a:off x="508000" y="228600"/>
            <a:ext cx="109728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32" name="Line 8"/>
          <p:cNvSpPr>
            <a:spLocks noChangeShapeType="1"/>
          </p:cNvSpPr>
          <p:nvPr/>
        </p:nvSpPr>
        <p:spPr bwMode="auto">
          <a:xfrm>
            <a:off x="609600" y="6172200"/>
            <a:ext cx="109728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8752549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iming>
    <p:tnLst>
      <p:par>
        <p:cTn id="1" dur="indefinite" restart="never" nodeType="tmRoot"/>
      </p:par>
    </p:tnLst>
  </p:timing>
  <p:txStyles>
    <p:titleStyle>
      <a:lvl1pPr algn="l" rtl="0" eaLnBrk="0" fontAlgn="base" hangingPunct="0">
        <a:spcBef>
          <a:spcPct val="0"/>
        </a:spcBef>
        <a:spcAft>
          <a:spcPct val="0"/>
        </a:spcAft>
        <a:defRPr sz="4200" kern="1200">
          <a:solidFill>
            <a:srgbClr val="800000"/>
          </a:solidFill>
          <a:latin typeface="+mj-lt"/>
          <a:ea typeface="+mj-ea"/>
          <a:cs typeface="+mj-cs"/>
        </a:defRPr>
      </a:lvl1pPr>
      <a:lvl2pPr algn="l" rtl="0" eaLnBrk="0" fontAlgn="base" hangingPunct="0">
        <a:spcBef>
          <a:spcPct val="0"/>
        </a:spcBef>
        <a:spcAft>
          <a:spcPct val="0"/>
        </a:spcAft>
        <a:defRPr sz="4200">
          <a:solidFill>
            <a:srgbClr val="800000"/>
          </a:solidFill>
          <a:latin typeface="Arial Unicode MS" pitchFamily="34" charset="-128"/>
        </a:defRPr>
      </a:lvl2pPr>
      <a:lvl3pPr algn="l" rtl="0" eaLnBrk="0" fontAlgn="base" hangingPunct="0">
        <a:spcBef>
          <a:spcPct val="0"/>
        </a:spcBef>
        <a:spcAft>
          <a:spcPct val="0"/>
        </a:spcAft>
        <a:defRPr sz="4200">
          <a:solidFill>
            <a:srgbClr val="800000"/>
          </a:solidFill>
          <a:latin typeface="Arial Unicode MS" pitchFamily="34" charset="-128"/>
        </a:defRPr>
      </a:lvl3pPr>
      <a:lvl4pPr algn="l" rtl="0" eaLnBrk="0" fontAlgn="base" hangingPunct="0">
        <a:spcBef>
          <a:spcPct val="0"/>
        </a:spcBef>
        <a:spcAft>
          <a:spcPct val="0"/>
        </a:spcAft>
        <a:defRPr sz="4200">
          <a:solidFill>
            <a:srgbClr val="800000"/>
          </a:solidFill>
          <a:latin typeface="Arial Unicode MS" pitchFamily="34" charset="-128"/>
        </a:defRPr>
      </a:lvl4pPr>
      <a:lvl5pPr algn="l" rtl="0" eaLnBrk="0" fontAlgn="base" hangingPunct="0">
        <a:spcBef>
          <a:spcPct val="0"/>
        </a:spcBef>
        <a:spcAft>
          <a:spcPct val="0"/>
        </a:spcAft>
        <a:defRPr sz="4200">
          <a:solidFill>
            <a:srgbClr val="800000"/>
          </a:solidFill>
          <a:latin typeface="Arial Unicode MS" pitchFamily="34" charset="-128"/>
        </a:defRPr>
      </a:lvl5pPr>
      <a:lvl6pPr marL="457200" algn="l" rtl="0" fontAlgn="base">
        <a:spcBef>
          <a:spcPct val="0"/>
        </a:spcBef>
        <a:spcAft>
          <a:spcPct val="0"/>
        </a:spcAft>
        <a:defRPr sz="4200">
          <a:solidFill>
            <a:srgbClr val="800000"/>
          </a:solidFill>
          <a:latin typeface="Arial Unicode MS" pitchFamily="34" charset="-128"/>
        </a:defRPr>
      </a:lvl6pPr>
      <a:lvl7pPr marL="914400" algn="l" rtl="0" fontAlgn="base">
        <a:spcBef>
          <a:spcPct val="0"/>
        </a:spcBef>
        <a:spcAft>
          <a:spcPct val="0"/>
        </a:spcAft>
        <a:defRPr sz="4200">
          <a:solidFill>
            <a:srgbClr val="800000"/>
          </a:solidFill>
          <a:latin typeface="Arial Unicode MS" pitchFamily="34" charset="-128"/>
        </a:defRPr>
      </a:lvl7pPr>
      <a:lvl8pPr marL="1371600" algn="l" rtl="0" fontAlgn="base">
        <a:spcBef>
          <a:spcPct val="0"/>
        </a:spcBef>
        <a:spcAft>
          <a:spcPct val="0"/>
        </a:spcAft>
        <a:defRPr sz="4200">
          <a:solidFill>
            <a:srgbClr val="800000"/>
          </a:solidFill>
          <a:latin typeface="Arial Unicode MS" pitchFamily="34" charset="-128"/>
        </a:defRPr>
      </a:lvl8pPr>
      <a:lvl9pPr marL="1828800" algn="l" rtl="0" fontAlgn="base">
        <a:spcBef>
          <a:spcPct val="0"/>
        </a:spcBef>
        <a:spcAft>
          <a:spcPct val="0"/>
        </a:spcAft>
        <a:defRPr sz="4200">
          <a:solidFill>
            <a:srgbClr val="800000"/>
          </a:solidFill>
          <a:latin typeface="Arial Unicode MS" pitchFamily="34" charset="-128"/>
        </a:defRPr>
      </a:lvl9pPr>
    </p:titleStyle>
    <p:bodyStyle>
      <a:lvl1pPr marL="342900" indent="-342900" algn="l" rtl="0" eaLnBrk="0" fontAlgn="base" hangingPunct="0">
        <a:spcBef>
          <a:spcPct val="20000"/>
        </a:spcBef>
        <a:spcAft>
          <a:spcPct val="0"/>
        </a:spcAft>
        <a:buClr>
          <a:srgbClr val="990000"/>
        </a:buClr>
        <a:buChar char="•"/>
        <a:defRPr sz="3000" kern="1200">
          <a:solidFill>
            <a:schemeClr val="tx1"/>
          </a:solidFill>
          <a:latin typeface="+mn-lt"/>
          <a:ea typeface="+mn-ea"/>
          <a:cs typeface="+mn-cs"/>
        </a:defRPr>
      </a:lvl1pPr>
      <a:lvl2pPr marL="669925" indent="-325438" algn="l" rtl="0" eaLnBrk="0" fontAlgn="base" hangingPunct="0">
        <a:spcBef>
          <a:spcPct val="20000"/>
        </a:spcBef>
        <a:spcAft>
          <a:spcPct val="0"/>
        </a:spcAft>
        <a:buClr>
          <a:srgbClr val="990000"/>
        </a:buClr>
        <a:buChar char="•"/>
        <a:defRPr sz="2600" kern="1200">
          <a:solidFill>
            <a:schemeClr val="tx1"/>
          </a:solidFill>
          <a:latin typeface="+mn-lt"/>
          <a:ea typeface="+mn-ea"/>
          <a:cs typeface="+mn-cs"/>
        </a:defRPr>
      </a:lvl2pPr>
      <a:lvl3pPr marL="1022350" indent="-350838" algn="l" rtl="0" eaLnBrk="0" fontAlgn="base" hangingPunct="0">
        <a:spcBef>
          <a:spcPct val="20000"/>
        </a:spcBef>
        <a:spcAft>
          <a:spcPct val="0"/>
        </a:spcAft>
        <a:buClr>
          <a:srgbClr val="990000"/>
        </a:buClr>
        <a:buChar char="•"/>
        <a:defRPr sz="2200" kern="1200">
          <a:solidFill>
            <a:schemeClr val="tx1"/>
          </a:solidFill>
          <a:latin typeface="+mn-lt"/>
          <a:ea typeface="+mn-ea"/>
          <a:cs typeface="+mn-cs"/>
        </a:defRPr>
      </a:lvl3pPr>
      <a:lvl4pPr marL="1339850" indent="-315913" algn="l" rtl="0" eaLnBrk="0" fontAlgn="base" hangingPunct="0">
        <a:spcBef>
          <a:spcPct val="20000"/>
        </a:spcBef>
        <a:spcAft>
          <a:spcPct val="0"/>
        </a:spcAft>
        <a:buClr>
          <a:srgbClr val="990000"/>
        </a:buClr>
        <a:buChar char="•"/>
        <a:defRPr sz="2000" kern="1200">
          <a:solidFill>
            <a:schemeClr val="tx1"/>
          </a:solidFill>
          <a:latin typeface="+mn-lt"/>
          <a:ea typeface="+mn-ea"/>
          <a:cs typeface="+mn-cs"/>
        </a:defRPr>
      </a:lvl4pPr>
      <a:lvl5pPr marL="1681163" indent="-339725" algn="l" rtl="0" eaLnBrk="0" fontAlgn="base" hangingPunct="0">
        <a:spcBef>
          <a:spcPct val="20000"/>
        </a:spcBef>
        <a:spcAft>
          <a:spcPct val="0"/>
        </a:spcAft>
        <a:buClr>
          <a:srgbClr val="990000"/>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en-US" smtClean="0"/>
              <a:t>Klepnutím lze upravit styl předlohy nadpisů.</a:t>
            </a:r>
          </a:p>
        </p:txBody>
      </p:sp>
      <p:sp>
        <p:nvSpPr>
          <p:cNvPr id="1027" name="Rectangle 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en-US" smtClean="0"/>
              <a:t>Klepnutím lze upravit styly předlohy textu.</a:t>
            </a:r>
          </a:p>
          <a:p>
            <a:pPr lvl="1"/>
            <a:r>
              <a:rPr lang="cs-CZ" altLang="en-US" smtClean="0"/>
              <a:t>Druhá úroveň</a:t>
            </a:r>
          </a:p>
          <a:p>
            <a:pPr lvl="2"/>
            <a:r>
              <a:rPr lang="cs-CZ" altLang="en-US" smtClean="0"/>
              <a:t>Třetí úroveň</a:t>
            </a:r>
          </a:p>
          <a:p>
            <a:pPr lvl="3"/>
            <a:r>
              <a:rPr lang="cs-CZ" altLang="en-US" smtClean="0"/>
              <a:t>Čtvrtá úroveň</a:t>
            </a:r>
          </a:p>
          <a:p>
            <a:pPr lvl="4"/>
            <a:r>
              <a:rPr lang="cs-CZ" altLang="en-US" smtClean="0"/>
              <a:t>Pátá úroveň</a:t>
            </a:r>
          </a:p>
        </p:txBody>
      </p:sp>
      <p:sp>
        <p:nvSpPr>
          <p:cNvPr id="4100" name="Rectangle 4"/>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Garamond" panose="02020404030301010803" pitchFamily="18" charset="0"/>
              </a:defRPr>
            </a:lvl1pPr>
          </a:lstStyle>
          <a:p>
            <a:pPr fontAlgn="base">
              <a:spcBef>
                <a:spcPct val="0"/>
              </a:spcBef>
              <a:spcAft>
                <a:spcPct val="0"/>
              </a:spcAft>
              <a:defRPr/>
            </a:pPr>
            <a:endParaRPr lang="cs-CZ" altLang="en-US">
              <a:solidFill>
                <a:srgbClr val="000000"/>
              </a:solidFill>
            </a:endParaRPr>
          </a:p>
        </p:txBody>
      </p:sp>
      <p:sp>
        <p:nvSpPr>
          <p:cNvPr id="4101"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Garamond" panose="02020404030301010803" pitchFamily="18" charset="0"/>
              </a:defRPr>
            </a:lvl1pPr>
          </a:lstStyle>
          <a:p>
            <a:pPr fontAlgn="base">
              <a:spcBef>
                <a:spcPct val="0"/>
              </a:spcBef>
              <a:spcAft>
                <a:spcPct val="0"/>
              </a:spcAft>
              <a:defRPr/>
            </a:pPr>
            <a:endParaRPr lang="cs-CZ" altLang="en-US">
              <a:solidFill>
                <a:srgbClr val="000000"/>
              </a:solidFill>
            </a:endParaRPr>
          </a:p>
        </p:txBody>
      </p:sp>
      <p:sp>
        <p:nvSpPr>
          <p:cNvPr id="4102" name="Rectangle 6"/>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Garamond" panose="02020404030301010803" pitchFamily="18" charset="0"/>
              </a:defRPr>
            </a:lvl1pPr>
          </a:lstStyle>
          <a:p>
            <a:pPr fontAlgn="base">
              <a:spcBef>
                <a:spcPct val="0"/>
              </a:spcBef>
              <a:spcAft>
                <a:spcPct val="0"/>
              </a:spcAft>
              <a:defRPr/>
            </a:pPr>
            <a:fld id="{0FEC0299-741F-4BAB-B7D1-08B5F98C8A9D}"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
        <p:nvSpPr>
          <p:cNvPr id="1031" name="Freeform 7"/>
          <p:cNvSpPr>
            <a:spLocks noChangeArrowheads="1"/>
          </p:cNvSpPr>
          <p:nvPr/>
        </p:nvSpPr>
        <p:spPr bwMode="auto">
          <a:xfrm>
            <a:off x="508000" y="228600"/>
            <a:ext cx="109728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32" name="Line 8"/>
          <p:cNvSpPr>
            <a:spLocks noChangeShapeType="1"/>
          </p:cNvSpPr>
          <p:nvPr/>
        </p:nvSpPr>
        <p:spPr bwMode="auto">
          <a:xfrm>
            <a:off x="609600" y="6172200"/>
            <a:ext cx="109728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296278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iming>
    <p:tnLst>
      <p:par>
        <p:cTn id="1" dur="indefinite" restart="never" nodeType="tmRoot"/>
      </p:par>
    </p:tnLst>
  </p:timing>
  <p:txStyles>
    <p:titleStyle>
      <a:lvl1pPr algn="l" rtl="0" eaLnBrk="0" fontAlgn="base" hangingPunct="0">
        <a:spcBef>
          <a:spcPct val="0"/>
        </a:spcBef>
        <a:spcAft>
          <a:spcPct val="0"/>
        </a:spcAft>
        <a:defRPr sz="4200" kern="1200">
          <a:solidFill>
            <a:srgbClr val="800000"/>
          </a:solidFill>
          <a:latin typeface="+mj-lt"/>
          <a:ea typeface="+mj-ea"/>
          <a:cs typeface="+mj-cs"/>
        </a:defRPr>
      </a:lvl1pPr>
      <a:lvl2pPr algn="l" rtl="0" eaLnBrk="0" fontAlgn="base" hangingPunct="0">
        <a:spcBef>
          <a:spcPct val="0"/>
        </a:spcBef>
        <a:spcAft>
          <a:spcPct val="0"/>
        </a:spcAft>
        <a:defRPr sz="4200">
          <a:solidFill>
            <a:srgbClr val="800000"/>
          </a:solidFill>
          <a:latin typeface="Arial Unicode MS" pitchFamily="34" charset="-128"/>
        </a:defRPr>
      </a:lvl2pPr>
      <a:lvl3pPr algn="l" rtl="0" eaLnBrk="0" fontAlgn="base" hangingPunct="0">
        <a:spcBef>
          <a:spcPct val="0"/>
        </a:spcBef>
        <a:spcAft>
          <a:spcPct val="0"/>
        </a:spcAft>
        <a:defRPr sz="4200">
          <a:solidFill>
            <a:srgbClr val="800000"/>
          </a:solidFill>
          <a:latin typeface="Arial Unicode MS" pitchFamily="34" charset="-128"/>
        </a:defRPr>
      </a:lvl3pPr>
      <a:lvl4pPr algn="l" rtl="0" eaLnBrk="0" fontAlgn="base" hangingPunct="0">
        <a:spcBef>
          <a:spcPct val="0"/>
        </a:spcBef>
        <a:spcAft>
          <a:spcPct val="0"/>
        </a:spcAft>
        <a:defRPr sz="4200">
          <a:solidFill>
            <a:srgbClr val="800000"/>
          </a:solidFill>
          <a:latin typeface="Arial Unicode MS" pitchFamily="34" charset="-128"/>
        </a:defRPr>
      </a:lvl4pPr>
      <a:lvl5pPr algn="l" rtl="0" eaLnBrk="0" fontAlgn="base" hangingPunct="0">
        <a:spcBef>
          <a:spcPct val="0"/>
        </a:spcBef>
        <a:spcAft>
          <a:spcPct val="0"/>
        </a:spcAft>
        <a:defRPr sz="4200">
          <a:solidFill>
            <a:srgbClr val="800000"/>
          </a:solidFill>
          <a:latin typeface="Arial Unicode MS" pitchFamily="34" charset="-128"/>
        </a:defRPr>
      </a:lvl5pPr>
      <a:lvl6pPr marL="457200" algn="l" rtl="0" fontAlgn="base">
        <a:spcBef>
          <a:spcPct val="0"/>
        </a:spcBef>
        <a:spcAft>
          <a:spcPct val="0"/>
        </a:spcAft>
        <a:defRPr sz="4200">
          <a:solidFill>
            <a:srgbClr val="800000"/>
          </a:solidFill>
          <a:latin typeface="Arial Unicode MS" pitchFamily="34" charset="-128"/>
        </a:defRPr>
      </a:lvl6pPr>
      <a:lvl7pPr marL="914400" algn="l" rtl="0" fontAlgn="base">
        <a:spcBef>
          <a:spcPct val="0"/>
        </a:spcBef>
        <a:spcAft>
          <a:spcPct val="0"/>
        </a:spcAft>
        <a:defRPr sz="4200">
          <a:solidFill>
            <a:srgbClr val="800000"/>
          </a:solidFill>
          <a:latin typeface="Arial Unicode MS" pitchFamily="34" charset="-128"/>
        </a:defRPr>
      </a:lvl7pPr>
      <a:lvl8pPr marL="1371600" algn="l" rtl="0" fontAlgn="base">
        <a:spcBef>
          <a:spcPct val="0"/>
        </a:spcBef>
        <a:spcAft>
          <a:spcPct val="0"/>
        </a:spcAft>
        <a:defRPr sz="4200">
          <a:solidFill>
            <a:srgbClr val="800000"/>
          </a:solidFill>
          <a:latin typeface="Arial Unicode MS" pitchFamily="34" charset="-128"/>
        </a:defRPr>
      </a:lvl8pPr>
      <a:lvl9pPr marL="1828800" algn="l" rtl="0" fontAlgn="base">
        <a:spcBef>
          <a:spcPct val="0"/>
        </a:spcBef>
        <a:spcAft>
          <a:spcPct val="0"/>
        </a:spcAft>
        <a:defRPr sz="4200">
          <a:solidFill>
            <a:srgbClr val="800000"/>
          </a:solidFill>
          <a:latin typeface="Arial Unicode MS" pitchFamily="34" charset="-128"/>
        </a:defRPr>
      </a:lvl9pPr>
    </p:titleStyle>
    <p:bodyStyle>
      <a:lvl1pPr marL="342900" indent="-342900" algn="l" rtl="0" eaLnBrk="0" fontAlgn="base" hangingPunct="0">
        <a:spcBef>
          <a:spcPct val="20000"/>
        </a:spcBef>
        <a:spcAft>
          <a:spcPct val="0"/>
        </a:spcAft>
        <a:buClr>
          <a:srgbClr val="990000"/>
        </a:buClr>
        <a:buChar char="•"/>
        <a:defRPr sz="3000" kern="1200">
          <a:solidFill>
            <a:schemeClr val="tx1"/>
          </a:solidFill>
          <a:latin typeface="+mn-lt"/>
          <a:ea typeface="+mn-ea"/>
          <a:cs typeface="+mn-cs"/>
        </a:defRPr>
      </a:lvl1pPr>
      <a:lvl2pPr marL="669925" indent="-325438" algn="l" rtl="0" eaLnBrk="0" fontAlgn="base" hangingPunct="0">
        <a:spcBef>
          <a:spcPct val="20000"/>
        </a:spcBef>
        <a:spcAft>
          <a:spcPct val="0"/>
        </a:spcAft>
        <a:buClr>
          <a:srgbClr val="990000"/>
        </a:buClr>
        <a:buChar char="•"/>
        <a:defRPr sz="2600" kern="1200">
          <a:solidFill>
            <a:schemeClr val="tx1"/>
          </a:solidFill>
          <a:latin typeface="+mn-lt"/>
          <a:ea typeface="+mn-ea"/>
          <a:cs typeface="+mn-cs"/>
        </a:defRPr>
      </a:lvl2pPr>
      <a:lvl3pPr marL="1022350" indent="-350838" algn="l" rtl="0" eaLnBrk="0" fontAlgn="base" hangingPunct="0">
        <a:spcBef>
          <a:spcPct val="20000"/>
        </a:spcBef>
        <a:spcAft>
          <a:spcPct val="0"/>
        </a:spcAft>
        <a:buClr>
          <a:srgbClr val="990000"/>
        </a:buClr>
        <a:buChar char="•"/>
        <a:defRPr sz="2200" kern="1200">
          <a:solidFill>
            <a:schemeClr val="tx1"/>
          </a:solidFill>
          <a:latin typeface="+mn-lt"/>
          <a:ea typeface="+mn-ea"/>
          <a:cs typeface="+mn-cs"/>
        </a:defRPr>
      </a:lvl3pPr>
      <a:lvl4pPr marL="1339850" indent="-315913" algn="l" rtl="0" eaLnBrk="0" fontAlgn="base" hangingPunct="0">
        <a:spcBef>
          <a:spcPct val="20000"/>
        </a:spcBef>
        <a:spcAft>
          <a:spcPct val="0"/>
        </a:spcAft>
        <a:buClr>
          <a:srgbClr val="990000"/>
        </a:buClr>
        <a:buChar char="•"/>
        <a:defRPr sz="2000" kern="1200">
          <a:solidFill>
            <a:schemeClr val="tx1"/>
          </a:solidFill>
          <a:latin typeface="+mn-lt"/>
          <a:ea typeface="+mn-ea"/>
          <a:cs typeface="+mn-cs"/>
        </a:defRPr>
      </a:lvl4pPr>
      <a:lvl5pPr marL="1681163" indent="-339725" algn="l" rtl="0" eaLnBrk="0" fontAlgn="base" hangingPunct="0">
        <a:spcBef>
          <a:spcPct val="20000"/>
        </a:spcBef>
        <a:spcAft>
          <a:spcPct val="0"/>
        </a:spcAft>
        <a:buClr>
          <a:srgbClr val="990000"/>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en-US" smtClean="0"/>
              <a:t>Klepnutím lze upravit styl předlohy nadpisů.</a:t>
            </a:r>
          </a:p>
        </p:txBody>
      </p:sp>
      <p:sp>
        <p:nvSpPr>
          <p:cNvPr id="1027" name="Rectangle 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en-US" smtClean="0"/>
              <a:t>Klepnutím lze upravit styly předlohy textu.</a:t>
            </a:r>
          </a:p>
          <a:p>
            <a:pPr lvl="1"/>
            <a:r>
              <a:rPr lang="cs-CZ" altLang="en-US" smtClean="0"/>
              <a:t>Druhá úroveň</a:t>
            </a:r>
          </a:p>
          <a:p>
            <a:pPr lvl="2"/>
            <a:r>
              <a:rPr lang="cs-CZ" altLang="en-US" smtClean="0"/>
              <a:t>Třetí úroveň</a:t>
            </a:r>
          </a:p>
          <a:p>
            <a:pPr lvl="3"/>
            <a:r>
              <a:rPr lang="cs-CZ" altLang="en-US" smtClean="0"/>
              <a:t>Čtvrtá úroveň</a:t>
            </a:r>
          </a:p>
          <a:p>
            <a:pPr lvl="4"/>
            <a:r>
              <a:rPr lang="cs-CZ" altLang="en-US" smtClean="0"/>
              <a:t>Pátá úroveň</a:t>
            </a:r>
          </a:p>
        </p:txBody>
      </p:sp>
      <p:sp>
        <p:nvSpPr>
          <p:cNvPr id="4100" name="Rectangle 4"/>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Garamond" panose="02020404030301010803" pitchFamily="18" charset="0"/>
              </a:defRPr>
            </a:lvl1pPr>
          </a:lstStyle>
          <a:p>
            <a:pPr fontAlgn="base">
              <a:spcBef>
                <a:spcPct val="0"/>
              </a:spcBef>
              <a:spcAft>
                <a:spcPct val="0"/>
              </a:spcAft>
              <a:defRPr/>
            </a:pPr>
            <a:endParaRPr lang="cs-CZ" altLang="en-US">
              <a:solidFill>
                <a:srgbClr val="000000"/>
              </a:solidFill>
            </a:endParaRPr>
          </a:p>
        </p:txBody>
      </p:sp>
      <p:sp>
        <p:nvSpPr>
          <p:cNvPr id="4101"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Garamond" panose="02020404030301010803" pitchFamily="18" charset="0"/>
              </a:defRPr>
            </a:lvl1pPr>
          </a:lstStyle>
          <a:p>
            <a:pPr fontAlgn="base">
              <a:spcBef>
                <a:spcPct val="0"/>
              </a:spcBef>
              <a:spcAft>
                <a:spcPct val="0"/>
              </a:spcAft>
              <a:defRPr/>
            </a:pPr>
            <a:endParaRPr lang="cs-CZ" altLang="en-US">
              <a:solidFill>
                <a:srgbClr val="000000"/>
              </a:solidFill>
            </a:endParaRPr>
          </a:p>
        </p:txBody>
      </p:sp>
      <p:sp>
        <p:nvSpPr>
          <p:cNvPr id="4102" name="Rectangle 6"/>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Garamond" panose="02020404030301010803" pitchFamily="18" charset="0"/>
              </a:defRPr>
            </a:lvl1pPr>
          </a:lstStyle>
          <a:p>
            <a:pPr fontAlgn="base">
              <a:spcBef>
                <a:spcPct val="0"/>
              </a:spcBef>
              <a:spcAft>
                <a:spcPct val="0"/>
              </a:spcAft>
              <a:defRPr/>
            </a:pPr>
            <a:fld id="{0FEC0299-741F-4BAB-B7D1-08B5F98C8A9D}"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
        <p:nvSpPr>
          <p:cNvPr id="1031" name="Freeform 7"/>
          <p:cNvSpPr>
            <a:spLocks noChangeArrowheads="1"/>
          </p:cNvSpPr>
          <p:nvPr/>
        </p:nvSpPr>
        <p:spPr bwMode="auto">
          <a:xfrm>
            <a:off x="508000" y="228600"/>
            <a:ext cx="109728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32" name="Line 8"/>
          <p:cNvSpPr>
            <a:spLocks noChangeShapeType="1"/>
          </p:cNvSpPr>
          <p:nvPr/>
        </p:nvSpPr>
        <p:spPr bwMode="auto">
          <a:xfrm>
            <a:off x="609600" y="6172200"/>
            <a:ext cx="109728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8137384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iming>
    <p:tnLst>
      <p:par>
        <p:cTn id="1" dur="indefinite" restart="never" nodeType="tmRoot"/>
      </p:par>
    </p:tnLst>
  </p:timing>
  <p:txStyles>
    <p:titleStyle>
      <a:lvl1pPr algn="l" rtl="0" eaLnBrk="0" fontAlgn="base" hangingPunct="0">
        <a:spcBef>
          <a:spcPct val="0"/>
        </a:spcBef>
        <a:spcAft>
          <a:spcPct val="0"/>
        </a:spcAft>
        <a:defRPr sz="4200" kern="1200">
          <a:solidFill>
            <a:srgbClr val="800000"/>
          </a:solidFill>
          <a:latin typeface="+mj-lt"/>
          <a:ea typeface="+mj-ea"/>
          <a:cs typeface="+mj-cs"/>
        </a:defRPr>
      </a:lvl1pPr>
      <a:lvl2pPr algn="l" rtl="0" eaLnBrk="0" fontAlgn="base" hangingPunct="0">
        <a:spcBef>
          <a:spcPct val="0"/>
        </a:spcBef>
        <a:spcAft>
          <a:spcPct val="0"/>
        </a:spcAft>
        <a:defRPr sz="4200">
          <a:solidFill>
            <a:srgbClr val="800000"/>
          </a:solidFill>
          <a:latin typeface="Arial Unicode MS" pitchFamily="34" charset="-128"/>
        </a:defRPr>
      </a:lvl2pPr>
      <a:lvl3pPr algn="l" rtl="0" eaLnBrk="0" fontAlgn="base" hangingPunct="0">
        <a:spcBef>
          <a:spcPct val="0"/>
        </a:spcBef>
        <a:spcAft>
          <a:spcPct val="0"/>
        </a:spcAft>
        <a:defRPr sz="4200">
          <a:solidFill>
            <a:srgbClr val="800000"/>
          </a:solidFill>
          <a:latin typeface="Arial Unicode MS" pitchFamily="34" charset="-128"/>
        </a:defRPr>
      </a:lvl3pPr>
      <a:lvl4pPr algn="l" rtl="0" eaLnBrk="0" fontAlgn="base" hangingPunct="0">
        <a:spcBef>
          <a:spcPct val="0"/>
        </a:spcBef>
        <a:spcAft>
          <a:spcPct val="0"/>
        </a:spcAft>
        <a:defRPr sz="4200">
          <a:solidFill>
            <a:srgbClr val="800000"/>
          </a:solidFill>
          <a:latin typeface="Arial Unicode MS" pitchFamily="34" charset="-128"/>
        </a:defRPr>
      </a:lvl4pPr>
      <a:lvl5pPr algn="l" rtl="0" eaLnBrk="0" fontAlgn="base" hangingPunct="0">
        <a:spcBef>
          <a:spcPct val="0"/>
        </a:spcBef>
        <a:spcAft>
          <a:spcPct val="0"/>
        </a:spcAft>
        <a:defRPr sz="4200">
          <a:solidFill>
            <a:srgbClr val="800000"/>
          </a:solidFill>
          <a:latin typeface="Arial Unicode MS" pitchFamily="34" charset="-128"/>
        </a:defRPr>
      </a:lvl5pPr>
      <a:lvl6pPr marL="457200" algn="l" rtl="0" fontAlgn="base">
        <a:spcBef>
          <a:spcPct val="0"/>
        </a:spcBef>
        <a:spcAft>
          <a:spcPct val="0"/>
        </a:spcAft>
        <a:defRPr sz="4200">
          <a:solidFill>
            <a:srgbClr val="800000"/>
          </a:solidFill>
          <a:latin typeface="Arial Unicode MS" pitchFamily="34" charset="-128"/>
        </a:defRPr>
      </a:lvl6pPr>
      <a:lvl7pPr marL="914400" algn="l" rtl="0" fontAlgn="base">
        <a:spcBef>
          <a:spcPct val="0"/>
        </a:spcBef>
        <a:spcAft>
          <a:spcPct val="0"/>
        </a:spcAft>
        <a:defRPr sz="4200">
          <a:solidFill>
            <a:srgbClr val="800000"/>
          </a:solidFill>
          <a:latin typeface="Arial Unicode MS" pitchFamily="34" charset="-128"/>
        </a:defRPr>
      </a:lvl7pPr>
      <a:lvl8pPr marL="1371600" algn="l" rtl="0" fontAlgn="base">
        <a:spcBef>
          <a:spcPct val="0"/>
        </a:spcBef>
        <a:spcAft>
          <a:spcPct val="0"/>
        </a:spcAft>
        <a:defRPr sz="4200">
          <a:solidFill>
            <a:srgbClr val="800000"/>
          </a:solidFill>
          <a:latin typeface="Arial Unicode MS" pitchFamily="34" charset="-128"/>
        </a:defRPr>
      </a:lvl8pPr>
      <a:lvl9pPr marL="1828800" algn="l" rtl="0" fontAlgn="base">
        <a:spcBef>
          <a:spcPct val="0"/>
        </a:spcBef>
        <a:spcAft>
          <a:spcPct val="0"/>
        </a:spcAft>
        <a:defRPr sz="4200">
          <a:solidFill>
            <a:srgbClr val="800000"/>
          </a:solidFill>
          <a:latin typeface="Arial Unicode MS" pitchFamily="34" charset="-128"/>
        </a:defRPr>
      </a:lvl9pPr>
    </p:titleStyle>
    <p:bodyStyle>
      <a:lvl1pPr marL="342900" indent="-342900" algn="l" rtl="0" eaLnBrk="0" fontAlgn="base" hangingPunct="0">
        <a:spcBef>
          <a:spcPct val="20000"/>
        </a:spcBef>
        <a:spcAft>
          <a:spcPct val="0"/>
        </a:spcAft>
        <a:buClr>
          <a:srgbClr val="990000"/>
        </a:buClr>
        <a:buChar char="•"/>
        <a:defRPr sz="3000" kern="1200">
          <a:solidFill>
            <a:schemeClr val="tx1"/>
          </a:solidFill>
          <a:latin typeface="+mn-lt"/>
          <a:ea typeface="+mn-ea"/>
          <a:cs typeface="+mn-cs"/>
        </a:defRPr>
      </a:lvl1pPr>
      <a:lvl2pPr marL="669925" indent="-325438" algn="l" rtl="0" eaLnBrk="0" fontAlgn="base" hangingPunct="0">
        <a:spcBef>
          <a:spcPct val="20000"/>
        </a:spcBef>
        <a:spcAft>
          <a:spcPct val="0"/>
        </a:spcAft>
        <a:buClr>
          <a:srgbClr val="990000"/>
        </a:buClr>
        <a:buChar char="•"/>
        <a:defRPr sz="2600" kern="1200">
          <a:solidFill>
            <a:schemeClr val="tx1"/>
          </a:solidFill>
          <a:latin typeface="+mn-lt"/>
          <a:ea typeface="+mn-ea"/>
          <a:cs typeface="+mn-cs"/>
        </a:defRPr>
      </a:lvl2pPr>
      <a:lvl3pPr marL="1022350" indent="-350838" algn="l" rtl="0" eaLnBrk="0" fontAlgn="base" hangingPunct="0">
        <a:spcBef>
          <a:spcPct val="20000"/>
        </a:spcBef>
        <a:spcAft>
          <a:spcPct val="0"/>
        </a:spcAft>
        <a:buClr>
          <a:srgbClr val="990000"/>
        </a:buClr>
        <a:buChar char="•"/>
        <a:defRPr sz="2200" kern="1200">
          <a:solidFill>
            <a:schemeClr val="tx1"/>
          </a:solidFill>
          <a:latin typeface="+mn-lt"/>
          <a:ea typeface="+mn-ea"/>
          <a:cs typeface="+mn-cs"/>
        </a:defRPr>
      </a:lvl3pPr>
      <a:lvl4pPr marL="1339850" indent="-315913" algn="l" rtl="0" eaLnBrk="0" fontAlgn="base" hangingPunct="0">
        <a:spcBef>
          <a:spcPct val="20000"/>
        </a:spcBef>
        <a:spcAft>
          <a:spcPct val="0"/>
        </a:spcAft>
        <a:buClr>
          <a:srgbClr val="990000"/>
        </a:buClr>
        <a:buChar char="•"/>
        <a:defRPr sz="2000" kern="1200">
          <a:solidFill>
            <a:schemeClr val="tx1"/>
          </a:solidFill>
          <a:latin typeface="+mn-lt"/>
          <a:ea typeface="+mn-ea"/>
          <a:cs typeface="+mn-cs"/>
        </a:defRPr>
      </a:lvl4pPr>
      <a:lvl5pPr marL="1681163" indent="-339725" algn="l" rtl="0" eaLnBrk="0" fontAlgn="base" hangingPunct="0">
        <a:spcBef>
          <a:spcPct val="20000"/>
        </a:spcBef>
        <a:spcAft>
          <a:spcPct val="0"/>
        </a:spcAft>
        <a:buClr>
          <a:srgbClr val="990000"/>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 Id="rId5" Type="http://schemas.openxmlformats.org/officeDocument/2006/relationships/image" Target="../media/image29.jpeg"/><Relationship Id="rId4" Type="http://schemas.openxmlformats.org/officeDocument/2006/relationships/image" Target="../media/image28.jpeg"/></Relationships>
</file>

<file path=ppt/slides/_rels/slide5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46.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6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20.xml"/><Relationship Id="rId1" Type="http://schemas.openxmlformats.org/officeDocument/2006/relationships/slideLayout" Target="../slideLayouts/slideLayout48.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9.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21.xml"/><Relationship Id="rId1" Type="http://schemas.openxmlformats.org/officeDocument/2006/relationships/slideLayout" Target="../slideLayouts/slideLayout60.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22.xml"/><Relationship Id="rId1" Type="http://schemas.openxmlformats.org/officeDocument/2006/relationships/slideLayout" Target="../slideLayouts/slideLayout8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72.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23.xml"/><Relationship Id="rId1" Type="http://schemas.openxmlformats.org/officeDocument/2006/relationships/slideLayout" Target="../slideLayouts/slideLayout94.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73.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png"/><Relationship Id="rId7" Type="http://schemas.openxmlformats.org/officeDocument/2006/relationships/image" Target="../media/image87.jpeg"/><Relationship Id="rId2" Type="http://schemas.openxmlformats.org/officeDocument/2006/relationships/notesSlide" Target="../notesSlides/notesSlide24.xml"/><Relationship Id="rId1" Type="http://schemas.openxmlformats.org/officeDocument/2006/relationships/slideLayout" Target="../slideLayouts/slideLayout96.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7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5.xml"/><Relationship Id="rId1" Type="http://schemas.openxmlformats.org/officeDocument/2006/relationships/slideLayout" Target="../slideLayouts/slideLayout1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Nadpis 1"/>
          <p:cNvSpPr>
            <a:spLocks noGrp="1"/>
          </p:cNvSpPr>
          <p:nvPr>
            <p:ph type="ctrTitle"/>
          </p:nvPr>
        </p:nvSpPr>
        <p:spPr>
          <a:xfrm>
            <a:off x="2135189" y="1125538"/>
            <a:ext cx="8281987" cy="2906712"/>
          </a:xfrm>
        </p:spPr>
        <p:txBody>
          <a:bodyPr>
            <a:normAutofit/>
          </a:bodyPr>
          <a:lstStyle/>
          <a:p>
            <a:pPr algn="l"/>
            <a:r>
              <a:rPr lang="cs-CZ" sz="3600" dirty="0" smtClean="0"/>
              <a:t>Výtvarná výchova pro vychovatele </a:t>
            </a:r>
            <a:r>
              <a:rPr lang="cs-CZ" sz="3600" smtClean="0"/>
              <a:t>II </a:t>
            </a:r>
            <a:r>
              <a:rPr lang="cs-CZ" sz="3600"/>
              <a:t/>
            </a:r>
            <a:br>
              <a:rPr lang="cs-CZ" sz="3600"/>
            </a:br>
            <a:r>
              <a:rPr lang="cs-CZ" sz="3600" smtClean="0"/>
              <a:t>Mgr</a:t>
            </a:r>
            <a:r>
              <a:rPr lang="cs-CZ" sz="3600" dirty="0" smtClean="0"/>
              <a:t>. Zuzana Svatošová</a:t>
            </a:r>
            <a:r>
              <a:rPr lang="cs-CZ" sz="2800" dirty="0" smtClean="0"/>
              <a:t/>
            </a:r>
            <a:br>
              <a:rPr lang="cs-CZ" sz="2800" dirty="0" smtClean="0"/>
            </a:br>
            <a:r>
              <a:rPr lang="cs-CZ" sz="2800" dirty="0"/>
              <a:t/>
            </a:r>
            <a:br>
              <a:rPr lang="cs-CZ" sz="2800" dirty="0"/>
            </a:br>
            <a:r>
              <a:rPr lang="cs-CZ" sz="2800" dirty="0" smtClean="0"/>
              <a:t/>
            </a:r>
            <a:br>
              <a:rPr lang="cs-CZ" sz="2800" dirty="0" smtClean="0"/>
            </a:br>
            <a:endParaRPr lang="cs-CZ" sz="2800" dirty="0"/>
          </a:p>
        </p:txBody>
      </p:sp>
    </p:spTree>
    <p:extLst>
      <p:ext uri="{BB962C8B-B14F-4D97-AF65-F5344CB8AC3E}">
        <p14:creationId xmlns:p14="http://schemas.microsoft.com/office/powerpoint/2010/main" val="13744575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Cíle </a:t>
            </a:r>
            <a:r>
              <a:rPr lang="cs-CZ" b="1" dirty="0" err="1"/>
              <a:t>Vv</a:t>
            </a:r>
            <a:endParaRPr lang="cs-CZ" dirty="0"/>
          </a:p>
        </p:txBody>
      </p:sp>
      <p:sp>
        <p:nvSpPr>
          <p:cNvPr id="3" name="Zástupný symbol pro obsah 2"/>
          <p:cNvSpPr>
            <a:spLocks noGrp="1"/>
          </p:cNvSpPr>
          <p:nvPr>
            <p:ph idx="1"/>
          </p:nvPr>
        </p:nvSpPr>
        <p:spPr/>
        <p:txBody>
          <a:bodyPr/>
          <a:lstStyle/>
          <a:p>
            <a:r>
              <a:rPr lang="cs-CZ" dirty="0"/>
              <a:t>Poznávání: rozvoj smyslového vnímání, kritické myšlení, komplexnost poznatků o světě</a:t>
            </a:r>
          </a:p>
          <a:p>
            <a:r>
              <a:rPr lang="cs-CZ" dirty="0"/>
              <a:t>Introspekce: vnímání vlastních emocí, prožívání </a:t>
            </a:r>
          </a:p>
          <a:p>
            <a:r>
              <a:rPr lang="cs-CZ" dirty="0"/>
              <a:t>Přetvářecí procesy: aktivní vztah ke skutečnosti, rozvoj tvořivosti, subjektivní zkušenost z tvorby</a:t>
            </a:r>
          </a:p>
          <a:p>
            <a:r>
              <a:rPr lang="cs-CZ" dirty="0"/>
              <a:t>Hodnocení, reflexe: hodnotící postoje, vyjádření vlastního názoru, sebepoznání</a:t>
            </a:r>
          </a:p>
          <a:p>
            <a:r>
              <a:rPr lang="cs-CZ" dirty="0"/>
              <a:t>Komunikace, socializace: verbální i neverbální vyjadřování, sdílení emocí, spolupráce, empatie</a:t>
            </a:r>
          </a:p>
          <a:p>
            <a:endParaRPr lang="cs-CZ" dirty="0"/>
          </a:p>
        </p:txBody>
      </p:sp>
    </p:spTree>
    <p:extLst>
      <p:ext uri="{BB962C8B-B14F-4D97-AF65-F5344CB8AC3E}">
        <p14:creationId xmlns:p14="http://schemas.microsoft.com/office/powerpoint/2010/main" val="3620249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79650" y="620713"/>
            <a:ext cx="7931150" cy="1143000"/>
          </a:xfrm>
        </p:spPr>
        <p:txBody>
          <a:bodyPr rtlCol="0">
            <a:normAutofit fontScale="90000"/>
          </a:bodyPr>
          <a:lstStyle/>
          <a:p>
            <a:pPr>
              <a:defRPr/>
            </a:pPr>
            <a:r>
              <a:rPr lang="cs-CZ" b="1" dirty="0" smtClean="0"/>
              <a:t>Učivo </a:t>
            </a:r>
            <a:r>
              <a:rPr lang="cs-CZ" b="1" dirty="0" err="1" smtClean="0"/>
              <a:t>Vv</a:t>
            </a:r>
            <a:r>
              <a:rPr lang="cs-CZ" b="1" dirty="0" smtClean="0"/>
              <a:t> a očekávané výstupy</a:t>
            </a:r>
            <a:br>
              <a:rPr lang="cs-CZ" b="1" dirty="0" smtClean="0"/>
            </a:br>
            <a:r>
              <a:rPr lang="cs-CZ" b="1" dirty="0" smtClean="0"/>
              <a:t>v RVP ZV</a:t>
            </a:r>
            <a:endParaRPr lang="cs-CZ" b="1" dirty="0"/>
          </a:p>
        </p:txBody>
      </p:sp>
      <p:sp>
        <p:nvSpPr>
          <p:cNvPr id="3" name="Zástupný symbol pro obsah 2"/>
          <p:cNvSpPr>
            <a:spLocks noGrp="1"/>
          </p:cNvSpPr>
          <p:nvPr>
            <p:ph idx="1"/>
          </p:nvPr>
        </p:nvSpPr>
        <p:spPr>
          <a:xfrm>
            <a:off x="2208213" y="1989138"/>
            <a:ext cx="7931150" cy="4525962"/>
          </a:xfrm>
        </p:spPr>
        <p:txBody>
          <a:bodyPr rtlCol="0">
            <a:normAutofit/>
          </a:bodyPr>
          <a:lstStyle/>
          <a:p>
            <a:pPr marL="0" indent="0">
              <a:buNone/>
              <a:defRPr/>
            </a:pPr>
            <a:r>
              <a:rPr lang="cs-CZ" dirty="0">
                <a:solidFill>
                  <a:schemeClr val="tx1">
                    <a:lumMod val="50000"/>
                    <a:lumOff val="50000"/>
                  </a:schemeClr>
                </a:solidFill>
                <a:latin typeface="+mj-lt"/>
              </a:rPr>
              <a:t>Kompetence žáků</a:t>
            </a:r>
          </a:p>
          <a:p>
            <a:pPr>
              <a:defRPr/>
            </a:pPr>
            <a:r>
              <a:rPr lang="cs-CZ" dirty="0">
                <a:solidFill>
                  <a:schemeClr val="tx1">
                    <a:lumMod val="50000"/>
                    <a:lumOff val="50000"/>
                  </a:schemeClr>
                </a:solidFill>
                <a:latin typeface="+mj-lt"/>
              </a:rPr>
              <a:t>Očekávané výstupy – 1. období</a:t>
            </a:r>
          </a:p>
          <a:p>
            <a:pPr>
              <a:defRPr/>
            </a:pPr>
            <a:r>
              <a:rPr lang="cs-CZ" dirty="0">
                <a:solidFill>
                  <a:schemeClr val="tx1">
                    <a:lumMod val="50000"/>
                    <a:lumOff val="50000"/>
                  </a:schemeClr>
                </a:solidFill>
                <a:latin typeface="+mj-lt"/>
              </a:rPr>
              <a:t>Očekávané výstupy – 2. období</a:t>
            </a:r>
          </a:p>
          <a:p>
            <a:pPr>
              <a:defRPr/>
            </a:pPr>
            <a:endParaRPr lang="cs-CZ" dirty="0" smtClean="0">
              <a:solidFill>
                <a:schemeClr val="tx1">
                  <a:lumMod val="50000"/>
                  <a:lumOff val="50000"/>
                </a:schemeClr>
              </a:solidFill>
              <a:latin typeface="+mj-lt"/>
            </a:endParaRPr>
          </a:p>
          <a:p>
            <a:pPr>
              <a:defRPr/>
            </a:pPr>
            <a:r>
              <a:rPr lang="cs-CZ" dirty="0" smtClean="0">
                <a:solidFill>
                  <a:schemeClr val="tx1">
                    <a:lumMod val="50000"/>
                    <a:lumOff val="50000"/>
                  </a:schemeClr>
                </a:solidFill>
                <a:latin typeface="+mj-lt"/>
              </a:rPr>
              <a:t>Učivo</a:t>
            </a:r>
            <a:endParaRPr lang="cs-CZ" dirty="0">
              <a:solidFill>
                <a:schemeClr val="tx1">
                  <a:lumMod val="50000"/>
                  <a:lumOff val="50000"/>
                </a:schemeClr>
              </a:solidFill>
              <a:latin typeface="+mj-lt"/>
            </a:endParaRPr>
          </a:p>
          <a:p>
            <a:pPr marL="0" indent="0">
              <a:buNone/>
              <a:defRPr/>
            </a:pPr>
            <a:r>
              <a:rPr lang="cs-CZ" i="1" dirty="0">
                <a:solidFill>
                  <a:schemeClr val="tx1">
                    <a:lumMod val="50000"/>
                    <a:lumOff val="50000"/>
                  </a:schemeClr>
                </a:solidFill>
                <a:latin typeface="+mj-lt"/>
              </a:rPr>
              <a:t>ROZVÍJENÍ SMYSLOVÉ CITLIVOSTI</a:t>
            </a:r>
          </a:p>
          <a:p>
            <a:pPr marL="0" indent="0">
              <a:buNone/>
              <a:defRPr/>
            </a:pPr>
            <a:r>
              <a:rPr lang="cs-CZ" i="1" dirty="0">
                <a:solidFill>
                  <a:schemeClr val="tx1">
                    <a:lumMod val="50000"/>
                    <a:lumOff val="50000"/>
                  </a:schemeClr>
                </a:solidFill>
                <a:latin typeface="+mj-lt"/>
              </a:rPr>
              <a:t>UPLATŇOVÁNÍ SUBJEKTIVITY</a:t>
            </a:r>
          </a:p>
          <a:p>
            <a:pPr marL="0" indent="0">
              <a:buNone/>
              <a:defRPr/>
            </a:pPr>
            <a:r>
              <a:rPr lang="cs-CZ" i="1" dirty="0">
                <a:solidFill>
                  <a:schemeClr val="tx1">
                    <a:lumMod val="50000"/>
                    <a:lumOff val="50000"/>
                  </a:schemeClr>
                </a:solidFill>
                <a:latin typeface="+mj-lt"/>
              </a:rPr>
              <a:t>OVĚŘOVÁNÍ KOMUNIKAČNÍCH ÚČINKŮ</a:t>
            </a:r>
            <a:endParaRPr lang="cs-CZ" dirty="0">
              <a:solidFill>
                <a:schemeClr val="tx1">
                  <a:lumMod val="50000"/>
                  <a:lumOff val="50000"/>
                </a:schemeClr>
              </a:solidFill>
              <a:latin typeface="+mj-lt"/>
            </a:endParaRPr>
          </a:p>
        </p:txBody>
      </p:sp>
    </p:spTree>
    <p:extLst>
      <p:ext uri="{BB962C8B-B14F-4D97-AF65-F5344CB8AC3E}">
        <p14:creationId xmlns:p14="http://schemas.microsoft.com/office/powerpoint/2010/main" val="39090659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i="1" dirty="0">
                <a:solidFill>
                  <a:schemeClr val="tx1">
                    <a:lumMod val="50000"/>
                    <a:lumOff val="50000"/>
                  </a:schemeClr>
                </a:solidFill>
              </a:rPr>
              <a:t>ROZVÍJENÍ SMYSLOVÉ CITLIVOSTI</a:t>
            </a:r>
            <a:br>
              <a:rPr lang="cs-CZ" i="1" dirty="0">
                <a:solidFill>
                  <a:schemeClr val="tx1">
                    <a:lumMod val="50000"/>
                    <a:lumOff val="50000"/>
                  </a:schemeClr>
                </a:solidFill>
              </a:rPr>
            </a:br>
            <a:endParaRPr lang="cs-CZ" dirty="0"/>
          </a:p>
        </p:txBody>
      </p:sp>
      <p:sp>
        <p:nvSpPr>
          <p:cNvPr id="3" name="Zástupný symbol pro obsah 2"/>
          <p:cNvSpPr>
            <a:spLocks noGrp="1"/>
          </p:cNvSpPr>
          <p:nvPr>
            <p:ph idx="1"/>
          </p:nvPr>
        </p:nvSpPr>
        <p:spPr/>
        <p:txBody>
          <a:bodyPr>
            <a:normAutofit/>
          </a:bodyPr>
          <a:lstStyle/>
          <a:p>
            <a:pPr marL="0" indent="0">
              <a:buNone/>
            </a:pPr>
            <a:r>
              <a:rPr lang="cs-CZ" sz="2400" b="1" dirty="0" smtClean="0"/>
              <a:t>prvky </a:t>
            </a:r>
            <a:r>
              <a:rPr lang="cs-CZ" sz="2400" b="1" dirty="0"/>
              <a:t>vizuálně obrazného vyjádření </a:t>
            </a:r>
            <a:r>
              <a:rPr lang="cs-CZ" sz="2400" dirty="0"/>
              <a:t>– linie, tvary, objemy, </a:t>
            </a:r>
            <a:r>
              <a:rPr lang="cs-CZ" sz="2400" dirty="0" err="1"/>
              <a:t>světlostní</a:t>
            </a:r>
            <a:r>
              <a:rPr lang="cs-CZ" sz="2400" dirty="0"/>
              <a:t> a barevné kvality, textury – jejich jednoduché vztahy (podobnost, kontrast, rytmus), jejich kombinace a proměny v ploše, objemu a prostoru </a:t>
            </a:r>
          </a:p>
          <a:p>
            <a:pPr marL="0" indent="0">
              <a:buNone/>
            </a:pPr>
            <a:r>
              <a:rPr lang="cs-CZ" sz="2400" b="1" dirty="0" smtClean="0"/>
              <a:t>uspořádání </a:t>
            </a:r>
            <a:r>
              <a:rPr lang="cs-CZ" sz="2400" b="1" dirty="0"/>
              <a:t>objektů do celků </a:t>
            </a:r>
            <a:r>
              <a:rPr lang="cs-CZ" sz="2400" dirty="0"/>
              <a:t>– uspořádání na základě jejich výraznosti, velikosti a vzájemného postavení ve statickém a dynamickém vyjádření </a:t>
            </a:r>
          </a:p>
          <a:p>
            <a:pPr marL="0" indent="0">
              <a:buNone/>
            </a:pPr>
            <a:r>
              <a:rPr lang="cs-CZ" sz="2400" b="1" dirty="0" smtClean="0"/>
              <a:t>reflexe </a:t>
            </a:r>
            <a:r>
              <a:rPr lang="cs-CZ" sz="2400" b="1" dirty="0"/>
              <a:t>a vztahy zrakového vnímání ke vnímání ostatními smysly </a:t>
            </a:r>
            <a:r>
              <a:rPr lang="cs-CZ" sz="2400" dirty="0"/>
              <a:t>-– vizuálně obrazná vyjádření podnětů hmatových, sluchových, pohybových, čichových, chuťových a vyjádření vizuálních podnětů prostředky vnímatelnými ostatními smysly </a:t>
            </a:r>
          </a:p>
          <a:p>
            <a:pPr marL="0" indent="0">
              <a:buNone/>
            </a:pPr>
            <a:r>
              <a:rPr lang="cs-CZ" sz="2400" b="1" dirty="0" smtClean="0"/>
              <a:t>smyslové </a:t>
            </a:r>
            <a:r>
              <a:rPr lang="cs-CZ" sz="2400" b="1" dirty="0"/>
              <a:t>účinky vizuálně obrazných vyjádření </a:t>
            </a:r>
            <a:r>
              <a:rPr lang="cs-CZ" sz="2400" dirty="0"/>
              <a:t>– umělecká výtvarná tvorba, fotografie, film, tiskoviny, televize, elektronická média, reklama </a:t>
            </a:r>
          </a:p>
        </p:txBody>
      </p:sp>
    </p:spTree>
    <p:extLst>
      <p:ext uri="{BB962C8B-B14F-4D97-AF65-F5344CB8AC3E}">
        <p14:creationId xmlns:p14="http://schemas.microsoft.com/office/powerpoint/2010/main" val="2659218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i="1" dirty="0">
                <a:solidFill>
                  <a:schemeClr val="tx1">
                    <a:lumMod val="50000"/>
                    <a:lumOff val="50000"/>
                  </a:schemeClr>
                </a:solidFill>
              </a:rPr>
              <a:t>UPLATŇOVÁNÍ SUBJEKTIVITY</a:t>
            </a:r>
            <a:br>
              <a:rPr lang="cs-CZ" i="1" dirty="0">
                <a:solidFill>
                  <a:schemeClr val="tx1">
                    <a:lumMod val="50000"/>
                    <a:lumOff val="50000"/>
                  </a:schemeClr>
                </a:solidFill>
              </a:rPr>
            </a:br>
            <a:endParaRPr lang="cs-CZ" dirty="0"/>
          </a:p>
        </p:txBody>
      </p:sp>
      <p:sp>
        <p:nvSpPr>
          <p:cNvPr id="3" name="Zástupný symbol pro obsah 2"/>
          <p:cNvSpPr>
            <a:spLocks noGrp="1"/>
          </p:cNvSpPr>
          <p:nvPr>
            <p:ph idx="1"/>
          </p:nvPr>
        </p:nvSpPr>
        <p:spPr/>
        <p:txBody>
          <a:bodyPr>
            <a:normAutofit/>
          </a:bodyPr>
          <a:lstStyle/>
          <a:p>
            <a:pPr marL="0" indent="0">
              <a:buNone/>
            </a:pPr>
            <a:r>
              <a:rPr lang="cs-CZ" sz="2400" b="1" dirty="0" smtClean="0"/>
              <a:t>prostředky </a:t>
            </a:r>
            <a:r>
              <a:rPr lang="cs-CZ" sz="2400" b="1" dirty="0"/>
              <a:t>pro vyjádření emocí, pocitů, nálad, fantazie, představ a osobních zkušeností </a:t>
            </a:r>
            <a:r>
              <a:rPr lang="cs-CZ" sz="2400" dirty="0"/>
              <a:t>– manipulace s objekty, pohyb těla a jeho umístění v prostoru, akční tvar malby a kresby </a:t>
            </a:r>
            <a:endParaRPr lang="cs-CZ" sz="2400" dirty="0" smtClean="0"/>
          </a:p>
          <a:p>
            <a:pPr marL="0" indent="0">
              <a:buNone/>
            </a:pPr>
            <a:endParaRPr lang="cs-CZ" sz="2400" dirty="0"/>
          </a:p>
          <a:p>
            <a:pPr marL="0" indent="0">
              <a:buNone/>
            </a:pPr>
            <a:r>
              <a:rPr lang="cs-CZ" sz="2400" b="1" dirty="0" smtClean="0"/>
              <a:t>typy </a:t>
            </a:r>
            <a:r>
              <a:rPr lang="cs-CZ" sz="2400" b="1" dirty="0"/>
              <a:t>vizuálně obrazných vyjádření </a:t>
            </a:r>
            <a:r>
              <a:rPr lang="cs-CZ" sz="2400" dirty="0"/>
              <a:t>– jejich rozlišení, výběr a uplatnění – hračky, objekty, ilustrace textů, volná malba, skulptura, plastika, animovaný film, komiks, fotografie, elektronický obraz, reklama </a:t>
            </a:r>
            <a:endParaRPr lang="cs-CZ" sz="2400" dirty="0" smtClean="0"/>
          </a:p>
          <a:p>
            <a:pPr marL="0" indent="0">
              <a:buNone/>
            </a:pPr>
            <a:endParaRPr lang="cs-CZ" sz="2400" dirty="0"/>
          </a:p>
          <a:p>
            <a:pPr marL="0" indent="0">
              <a:buNone/>
            </a:pPr>
            <a:r>
              <a:rPr lang="cs-CZ" sz="2400" b="1" dirty="0" smtClean="0"/>
              <a:t>přístupy </a:t>
            </a:r>
            <a:r>
              <a:rPr lang="cs-CZ" sz="2400" b="1" dirty="0"/>
              <a:t>k vizuálně obrazným vyjádřením </a:t>
            </a:r>
            <a:r>
              <a:rPr lang="cs-CZ" sz="2400" dirty="0"/>
              <a:t>– hledisko jejich vnímání (vizuální, haptické, statické, dynamické), hledisko jejich motivace (fantazijní, založené na smyslovém vnímání) </a:t>
            </a:r>
          </a:p>
          <a:p>
            <a:endParaRPr lang="cs-CZ" dirty="0"/>
          </a:p>
        </p:txBody>
      </p:sp>
    </p:spTree>
    <p:extLst>
      <p:ext uri="{BB962C8B-B14F-4D97-AF65-F5344CB8AC3E}">
        <p14:creationId xmlns:p14="http://schemas.microsoft.com/office/powerpoint/2010/main" val="3030668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i="1" dirty="0">
                <a:solidFill>
                  <a:schemeClr val="tx1">
                    <a:lumMod val="50000"/>
                    <a:lumOff val="50000"/>
                  </a:schemeClr>
                </a:solidFill>
              </a:rPr>
              <a:t>OVĚŘOVÁNÍ KOMUNIKAČNÍCH ÚČINKŮ</a:t>
            </a:r>
            <a:r>
              <a:rPr lang="cs-CZ" dirty="0">
                <a:solidFill>
                  <a:schemeClr val="tx1">
                    <a:lumMod val="50000"/>
                    <a:lumOff val="50000"/>
                  </a:schemeClr>
                </a:solidFill>
              </a:rPr>
              <a:t/>
            </a:r>
            <a:br>
              <a:rPr lang="cs-CZ" dirty="0">
                <a:solidFill>
                  <a:schemeClr val="tx1">
                    <a:lumMod val="50000"/>
                    <a:lumOff val="50000"/>
                  </a:schemeClr>
                </a:solidFill>
              </a:rPr>
            </a:br>
            <a:endParaRPr lang="cs-CZ" dirty="0"/>
          </a:p>
        </p:txBody>
      </p:sp>
      <p:sp>
        <p:nvSpPr>
          <p:cNvPr id="3" name="Zástupný symbol pro obsah 2"/>
          <p:cNvSpPr>
            <a:spLocks noGrp="1"/>
          </p:cNvSpPr>
          <p:nvPr>
            <p:ph idx="1"/>
          </p:nvPr>
        </p:nvSpPr>
        <p:spPr/>
        <p:txBody>
          <a:bodyPr>
            <a:normAutofit/>
          </a:bodyPr>
          <a:lstStyle/>
          <a:p>
            <a:pPr marL="0" indent="0">
              <a:buNone/>
            </a:pPr>
            <a:r>
              <a:rPr lang="cs-CZ" sz="2400" b="1" dirty="0" smtClean="0"/>
              <a:t>osobní </a:t>
            </a:r>
            <a:r>
              <a:rPr lang="cs-CZ" sz="2400" b="1" dirty="0"/>
              <a:t>postoj v komunikaci – </a:t>
            </a:r>
            <a:r>
              <a:rPr lang="cs-CZ" sz="2400" dirty="0"/>
              <a:t>jeho utváření a zdůvodňování; odlišné interpretace vizuálně obrazných vyjádření (samostatně vytvořených a přejatých) v rámci skupin, v nichž se žák pohybuje; jejich porovnávání s vlastní interpretací </a:t>
            </a:r>
          </a:p>
          <a:p>
            <a:pPr marL="0" indent="0">
              <a:buNone/>
            </a:pPr>
            <a:endParaRPr lang="cs-CZ" sz="2400" b="1" dirty="0" smtClean="0"/>
          </a:p>
          <a:p>
            <a:pPr marL="0" indent="0">
              <a:buNone/>
            </a:pPr>
            <a:r>
              <a:rPr lang="cs-CZ" sz="2400" b="1" dirty="0" smtClean="0"/>
              <a:t>komunikační </a:t>
            </a:r>
            <a:r>
              <a:rPr lang="cs-CZ" sz="2400" b="1" dirty="0"/>
              <a:t>obsah vizuálně obrazných vyjádření </a:t>
            </a:r>
            <a:r>
              <a:rPr lang="cs-CZ" sz="2400" dirty="0"/>
              <a:t>– v komunikaci se spolužáky, rodinnými příslušníky a v rámci skupin, v nichž se žák pohybuje (ve škole i mimo školu); vysvětlování výsledků tvorby podle svých schopností a zaměření </a:t>
            </a:r>
          </a:p>
          <a:p>
            <a:pPr marL="0" indent="0">
              <a:buNone/>
            </a:pPr>
            <a:r>
              <a:rPr lang="cs-CZ" sz="2400" dirty="0" smtClean="0"/>
              <a:t> </a:t>
            </a:r>
          </a:p>
          <a:p>
            <a:pPr marL="0" indent="0">
              <a:buNone/>
            </a:pPr>
            <a:r>
              <a:rPr lang="cs-CZ" sz="2400" b="1" dirty="0" smtClean="0"/>
              <a:t>proměny </a:t>
            </a:r>
            <a:r>
              <a:rPr lang="cs-CZ" sz="2400" b="1" dirty="0"/>
              <a:t>komunikačního obsahu </a:t>
            </a:r>
            <a:r>
              <a:rPr lang="cs-CZ" sz="2400" dirty="0"/>
              <a:t>– záměry tvorby a proměny obsahu vlastních vizuálně obrazných vyjádření i děl výtvarného umění </a:t>
            </a:r>
          </a:p>
        </p:txBody>
      </p:sp>
    </p:spTree>
    <p:extLst>
      <p:ext uri="{BB962C8B-B14F-4D97-AF65-F5344CB8AC3E}">
        <p14:creationId xmlns:p14="http://schemas.microsoft.com/office/powerpoint/2010/main" val="3925715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Vizuální gramotnost</a:t>
            </a:r>
            <a:endParaRPr lang="cs-CZ"/>
          </a:p>
        </p:txBody>
      </p:sp>
      <p:pic>
        <p:nvPicPr>
          <p:cNvPr id="4" name="Zástupný symbol pro obsah 3"/>
          <p:cNvPicPr>
            <a:picLocks noGrp="1" noChangeAspect="1"/>
          </p:cNvPicPr>
          <p:nvPr>
            <p:ph idx="1"/>
          </p:nvPr>
        </p:nvPicPr>
        <p:blipFill>
          <a:blip r:embed="rId2"/>
          <a:stretch>
            <a:fillRect/>
          </a:stretch>
        </p:blipFill>
        <p:spPr>
          <a:xfrm>
            <a:off x="2885304" y="1825625"/>
            <a:ext cx="6421391" cy="4351338"/>
          </a:xfrm>
          <a:prstGeom prst="rect">
            <a:avLst/>
          </a:prstGeom>
        </p:spPr>
      </p:pic>
    </p:spTree>
    <p:extLst>
      <p:ext uri="{BB962C8B-B14F-4D97-AF65-F5344CB8AC3E}">
        <p14:creationId xmlns:p14="http://schemas.microsoft.com/office/powerpoint/2010/main" val="1105055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p:cNvSpPr>
          <p:nvPr>
            <p:ph type="title"/>
          </p:nvPr>
        </p:nvSpPr>
        <p:spPr/>
        <p:txBody>
          <a:bodyPr/>
          <a:lstStyle/>
          <a:p>
            <a:r>
              <a:rPr lang="cs-CZ" altLang="cs-CZ" dirty="0" smtClean="0"/>
              <a:t>Vizuální gramotnost</a:t>
            </a:r>
          </a:p>
        </p:txBody>
      </p:sp>
      <p:sp>
        <p:nvSpPr>
          <p:cNvPr id="12291" name="Zástupný symbol pro obsah 2"/>
          <p:cNvSpPr>
            <a:spLocks noGrp="1"/>
          </p:cNvSpPr>
          <p:nvPr>
            <p:ph idx="1"/>
          </p:nvPr>
        </p:nvSpPr>
        <p:spPr/>
        <p:txBody>
          <a:bodyPr/>
          <a:lstStyle/>
          <a:p>
            <a:r>
              <a:rPr lang="cs-CZ" altLang="cs-CZ" dirty="0" smtClean="0"/>
              <a:t>1. percepční senzitivita </a:t>
            </a:r>
          </a:p>
          <a:p>
            <a:r>
              <a:rPr lang="cs-CZ" altLang="cs-CZ" dirty="0" smtClean="0"/>
              <a:t>2. orientace v oblasti vizuální kultury,  schopnost vizuální komunikace, schopnost kritického myšlení, schopnost rozpoznání intence, s níž bylo určité vizuální dílo vytvořeno</a:t>
            </a:r>
          </a:p>
          <a:p>
            <a:r>
              <a:rPr lang="cs-CZ" altLang="cs-CZ" dirty="0" smtClean="0"/>
              <a:t>3. estetická otevřenost</a:t>
            </a:r>
          </a:p>
          <a:p>
            <a:r>
              <a:rPr lang="cs-CZ" altLang="cs-CZ" dirty="0" smtClean="0"/>
              <a:t>4. schopnost vizuální výmluvnosti</a:t>
            </a:r>
          </a:p>
        </p:txBody>
      </p:sp>
    </p:spTree>
    <p:extLst>
      <p:ext uri="{BB962C8B-B14F-4D97-AF65-F5344CB8AC3E}">
        <p14:creationId xmlns:p14="http://schemas.microsoft.com/office/powerpoint/2010/main" val="14967698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19536" y="0"/>
            <a:ext cx="8229600" cy="852754"/>
          </a:xfrm>
        </p:spPr>
        <p:txBody>
          <a:bodyPr>
            <a:normAutofit/>
          </a:bodyPr>
          <a:lstStyle/>
          <a:p>
            <a:pPr algn="l"/>
            <a:r>
              <a:rPr lang="cs-CZ" sz="3200" b="1" dirty="0"/>
              <a:t>Typy výtvarných úkolů (</a:t>
            </a:r>
            <a:r>
              <a:rPr lang="cs-CZ" sz="3200" b="1" dirty="0" err="1"/>
              <a:t>Tolingerová</a:t>
            </a:r>
            <a:r>
              <a:rPr lang="cs-CZ" sz="3200" b="1" dirty="0"/>
              <a:t>)</a:t>
            </a:r>
            <a:endParaRPr lang="cs-CZ" sz="3200" dirty="0"/>
          </a:p>
        </p:txBody>
      </p:sp>
      <p:sp>
        <p:nvSpPr>
          <p:cNvPr id="3" name="Zástupný symbol pro obsah 2"/>
          <p:cNvSpPr>
            <a:spLocks noGrp="1"/>
          </p:cNvSpPr>
          <p:nvPr>
            <p:ph idx="1"/>
          </p:nvPr>
        </p:nvSpPr>
        <p:spPr>
          <a:xfrm>
            <a:off x="1919536" y="764704"/>
            <a:ext cx="8229600" cy="6624736"/>
          </a:xfrm>
        </p:spPr>
        <p:txBody>
          <a:bodyPr>
            <a:normAutofit fontScale="70000" lnSpcReduction="20000"/>
          </a:bodyPr>
          <a:lstStyle/>
          <a:p>
            <a:pPr marL="0" indent="0">
              <a:buNone/>
            </a:pPr>
            <a:r>
              <a:rPr lang="cs-CZ" b="1" dirty="0"/>
              <a:t>1) Výtvarné vnímání</a:t>
            </a:r>
            <a:endParaRPr lang="cs-CZ" dirty="0"/>
          </a:p>
          <a:p>
            <a:pPr marL="0" indent="0">
              <a:buNone/>
            </a:pPr>
            <a:r>
              <a:rPr lang="cs-CZ" dirty="0"/>
              <a:t>Základní lidské činnosti: poznávání, hodnocení, prožívání,                                         Úkoly/problémy:</a:t>
            </a:r>
            <a:r>
              <a:rPr lang="cs-CZ" b="1" dirty="0"/>
              <a:t> </a:t>
            </a:r>
            <a:r>
              <a:rPr lang="cs-CZ" dirty="0"/>
              <a:t>vnímat, pozorovat, vyhledat ( vyhledávat), objevit (objevovat), srovnat (srovnávat), porovnat (porovnávat), vybrat (vybírat), rozpoznat (poznávat), posoudit, (z)hodnotit aj.</a:t>
            </a:r>
          </a:p>
          <a:p>
            <a:pPr marL="0" indent="0">
              <a:buNone/>
            </a:pPr>
            <a:r>
              <a:rPr lang="cs-CZ" b="1" dirty="0"/>
              <a:t>2) Výtvarná imaginace                                                                                                           </a:t>
            </a:r>
            <a:r>
              <a:rPr lang="cs-CZ" dirty="0"/>
              <a:t>Základní lidské činnosti: přetvářecí vnitřní spojené s představami, s jejich transformacemi </a:t>
            </a:r>
            <a:r>
              <a:rPr lang="cs-CZ" dirty="0" smtClean="0"/>
              <a:t>( </a:t>
            </a:r>
            <a:r>
              <a:rPr lang="cs-CZ" dirty="0"/>
              <a:t>přeměnami) ve fantazijní představy a s myšlením                                                              Úkoly/problémy: představit (představovat) si, (</a:t>
            </a:r>
            <a:r>
              <a:rPr lang="cs-CZ" dirty="0" err="1"/>
              <a:t>roz</a:t>
            </a:r>
            <a:r>
              <a:rPr lang="cs-CZ" dirty="0"/>
              <a:t>)luštit ( význam), (do)myslet, vymyslet (vymýšlet), objevit (objevovat) atd.</a:t>
            </a:r>
          </a:p>
          <a:p>
            <a:pPr marL="0" indent="0">
              <a:buNone/>
            </a:pPr>
            <a:r>
              <a:rPr lang="cs-CZ" b="1" dirty="0"/>
              <a:t>3) Výtvarná tvorba                                                                                                                 </a:t>
            </a:r>
            <a:r>
              <a:rPr lang="cs-CZ" dirty="0"/>
              <a:t>Základní lidské činnosti: přetvářecí vnější (</a:t>
            </a:r>
            <a:r>
              <a:rPr lang="cs-CZ" dirty="0" err="1"/>
              <a:t>zvnějšněné</a:t>
            </a:r>
            <a:r>
              <a:rPr lang="cs-CZ" dirty="0"/>
              <a:t>, materializované), spojené s exploračními činnostmi, tvorbou volnou i </a:t>
            </a:r>
            <a:r>
              <a:rPr lang="cs-CZ" dirty="0" smtClean="0"/>
              <a:t>materiálovou, </a:t>
            </a:r>
            <a:r>
              <a:rPr lang="cs-CZ" dirty="0"/>
              <a:t>výtvarnými akcemi                                            </a:t>
            </a:r>
            <a:endParaRPr lang="cs-CZ" dirty="0" smtClean="0"/>
          </a:p>
          <a:p>
            <a:pPr marL="0" indent="0">
              <a:buNone/>
            </a:pPr>
            <a:r>
              <a:rPr lang="cs-CZ" dirty="0" smtClean="0"/>
              <a:t>Úkoly/problémy</a:t>
            </a:r>
            <a:r>
              <a:rPr lang="cs-CZ" dirty="0"/>
              <a:t>:</a:t>
            </a:r>
            <a:r>
              <a:rPr lang="cs-CZ" b="1" dirty="0"/>
              <a:t> </a:t>
            </a:r>
            <a:r>
              <a:rPr lang="cs-CZ" dirty="0"/>
              <a:t>zobrazit (zobrazovat), vyjádřit (vyjadřovat) výtvarnými prostředky, vyprávět, zachytit, (vy)líčit, charakterizovat, (o)zdobit (dekorovat), ozvláštnit, dotvořit (dotvářet) aj.</a:t>
            </a:r>
          </a:p>
          <a:p>
            <a:pPr marL="0" indent="0">
              <a:buNone/>
            </a:pPr>
            <a:r>
              <a:rPr lang="cs-CZ" b="1" dirty="0"/>
              <a:t>4) Komunikace                                                                                                                       </a:t>
            </a:r>
            <a:r>
              <a:rPr lang="cs-CZ" dirty="0"/>
              <a:t>Základní lidské činnosti: komunikativní ( komunikace verbální i nonverbální)              Úkoly/problémy: pojmenovat (pojmenovávat), nazvat, sdělit (sdělovat), popsat (popisovat), (vy)líčit, vyprávět, vysvětlit (vysvětlovat) komentovat atd.</a:t>
            </a:r>
          </a:p>
          <a:p>
            <a:pPr marL="0" indent="0">
              <a:buNone/>
            </a:pPr>
            <a:r>
              <a:rPr lang="cs-CZ" dirty="0"/>
              <a:t>Z úkolů naznačených ve skupině 3) a 4) je patrné, že výtvarná tvorba je současně také formou neverbálního (sebe)vyjádření</a:t>
            </a:r>
            <a:r>
              <a:rPr lang="cs-CZ" dirty="0" smtClean="0"/>
              <a:t>. </a:t>
            </a:r>
            <a:endParaRPr lang="cs-CZ" dirty="0"/>
          </a:p>
          <a:p>
            <a:endParaRPr lang="cs-CZ" dirty="0"/>
          </a:p>
        </p:txBody>
      </p:sp>
    </p:spTree>
    <p:extLst>
      <p:ext uri="{BB962C8B-B14F-4D97-AF65-F5344CB8AC3E}">
        <p14:creationId xmlns:p14="http://schemas.microsoft.com/office/powerpoint/2010/main" val="34015587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Fáze/etapy vyučovací jednotky</a:t>
            </a:r>
            <a:endParaRPr lang="cs-CZ" dirty="0"/>
          </a:p>
        </p:txBody>
      </p:sp>
      <p:graphicFrame>
        <p:nvGraphicFramePr>
          <p:cNvPr id="4" name="Zástupný symbol pro obsah 3"/>
          <p:cNvGraphicFramePr>
            <a:graphicFrameLocks noGrp="1"/>
          </p:cNvGraphicFramePr>
          <p:nvPr>
            <p:ph idx="1"/>
            <p:extLst/>
          </p:nvPr>
        </p:nvGraphicFramePr>
        <p:xfrm>
          <a:off x="2783632" y="1916832"/>
          <a:ext cx="6480720" cy="3601720"/>
        </p:xfrm>
        <a:graphic>
          <a:graphicData uri="http://schemas.openxmlformats.org/drawingml/2006/table">
            <a:tbl>
              <a:tblPr firstRow="1" bandRow="1">
                <a:tableStyleId>{F5AB1C69-6EDB-4FF4-983F-18BD219EF322}</a:tableStyleId>
              </a:tblPr>
              <a:tblGrid>
                <a:gridCol w="1512168">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gridCol w="2664296">
                  <a:extLst>
                    <a:ext uri="{9D8B030D-6E8A-4147-A177-3AD203B41FA5}">
                      <a16:colId xmlns:a16="http://schemas.microsoft.com/office/drawing/2014/main" val="20002"/>
                    </a:ext>
                  </a:extLst>
                </a:gridCol>
              </a:tblGrid>
              <a:tr h="126216">
                <a:tc>
                  <a:txBody>
                    <a:bodyPr/>
                    <a:lstStyle/>
                    <a:p>
                      <a:endParaRPr lang="cs-CZ" dirty="0"/>
                    </a:p>
                  </a:txBody>
                  <a:tcPr/>
                </a:tc>
                <a:tc>
                  <a:txBody>
                    <a:bodyPr/>
                    <a:lstStyle/>
                    <a:p>
                      <a:endParaRPr lang="cs-CZ" dirty="0"/>
                    </a:p>
                  </a:txBody>
                  <a:tcPr/>
                </a:tc>
                <a:tc>
                  <a:txBody>
                    <a:bodyPr/>
                    <a:lstStyle/>
                    <a:p>
                      <a:endParaRPr lang="cs-CZ" dirty="0"/>
                    </a:p>
                  </a:txBody>
                  <a:tcPr/>
                </a:tc>
                <a:extLst>
                  <a:ext uri="{0D108BD9-81ED-4DB2-BD59-A6C34878D82A}">
                    <a16:rowId xmlns:a16="http://schemas.microsoft.com/office/drawing/2014/main" val="10000"/>
                  </a:ext>
                </a:extLst>
              </a:tr>
              <a:tr h="126216">
                <a:tc>
                  <a:txBody>
                    <a:bodyPr/>
                    <a:lstStyle/>
                    <a:p>
                      <a:pPr algn="ctr"/>
                      <a:r>
                        <a:rPr lang="cs-CZ" dirty="0" smtClean="0"/>
                        <a:t>Před výukou</a:t>
                      </a:r>
                      <a:endParaRPr lang="cs-CZ" dirty="0"/>
                    </a:p>
                  </a:txBody>
                  <a:tcPr/>
                </a:tc>
                <a:tc>
                  <a:txBody>
                    <a:bodyPr/>
                    <a:lstStyle/>
                    <a:p>
                      <a:r>
                        <a:rPr lang="cs-CZ" dirty="0" smtClean="0"/>
                        <a:t>příprava dlouhodobá, krátkodobá</a:t>
                      </a:r>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příprava dlouhodobá, krátkodobá</a:t>
                      </a:r>
                    </a:p>
                  </a:txBody>
                  <a:tcPr/>
                </a:tc>
                <a:extLst>
                  <a:ext uri="{0D108BD9-81ED-4DB2-BD59-A6C34878D82A}">
                    <a16:rowId xmlns:a16="http://schemas.microsoft.com/office/drawing/2014/main" val="10001"/>
                  </a:ext>
                </a:extLst>
              </a:tr>
              <a:tr h="370840">
                <a:tc rowSpan="6">
                  <a:txBody>
                    <a:bodyPr/>
                    <a:lstStyle/>
                    <a:p>
                      <a:pPr algn="ctr"/>
                      <a:r>
                        <a:rPr lang="cs-CZ" dirty="0" smtClean="0"/>
                        <a:t>Výuka</a:t>
                      </a:r>
                      <a:endParaRPr lang="cs-CZ" dirty="0"/>
                    </a:p>
                  </a:txBody>
                  <a:tcPr anchor="ctr"/>
                </a:tc>
                <a:tc>
                  <a:txBody>
                    <a:bodyPr/>
                    <a:lstStyle/>
                    <a:p>
                      <a:r>
                        <a:rPr lang="cs-CZ" dirty="0" smtClean="0"/>
                        <a:t>organizace</a:t>
                      </a:r>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organizace</a:t>
                      </a:r>
                    </a:p>
                  </a:txBody>
                  <a:tcPr/>
                </a:tc>
                <a:extLst>
                  <a:ext uri="{0D108BD9-81ED-4DB2-BD59-A6C34878D82A}">
                    <a16:rowId xmlns:a16="http://schemas.microsoft.com/office/drawing/2014/main" val="10002"/>
                  </a:ext>
                </a:extLst>
              </a:tr>
              <a:tr h="370840">
                <a:tc vMerge="1">
                  <a:txBody>
                    <a:bodyPr/>
                    <a:lstStyle/>
                    <a:p>
                      <a:endParaRPr lang="cs-CZ" dirty="0" smtClean="0"/>
                    </a:p>
                  </a:txBody>
                  <a:tcPr/>
                </a:tc>
                <a:tc>
                  <a:txBody>
                    <a:bodyPr/>
                    <a:lstStyle/>
                    <a:p>
                      <a:r>
                        <a:rPr lang="cs-CZ" dirty="0" smtClean="0"/>
                        <a:t>motivace</a:t>
                      </a:r>
                    </a:p>
                  </a:txBody>
                  <a:tcPr/>
                </a:tc>
                <a:tc>
                  <a:txBody>
                    <a:bodyPr/>
                    <a:lstStyle/>
                    <a:p>
                      <a:r>
                        <a:rPr lang="cs-CZ" dirty="0" smtClean="0"/>
                        <a:t>motivace</a:t>
                      </a:r>
                    </a:p>
                  </a:txBody>
                  <a:tcPr/>
                </a:tc>
                <a:extLst>
                  <a:ext uri="{0D108BD9-81ED-4DB2-BD59-A6C34878D82A}">
                    <a16:rowId xmlns:a16="http://schemas.microsoft.com/office/drawing/2014/main" val="10003"/>
                  </a:ext>
                </a:extLst>
              </a:tr>
              <a:tr h="370840">
                <a:tc vMerge="1">
                  <a:txBody>
                    <a:bodyPr/>
                    <a:lstStyle/>
                    <a:p>
                      <a:endParaRPr lang="cs-CZ" dirty="0"/>
                    </a:p>
                  </a:txBody>
                  <a:tcPr/>
                </a:tc>
                <a:tc>
                  <a:txBody>
                    <a:bodyPr/>
                    <a:lstStyle/>
                    <a:p>
                      <a:r>
                        <a:rPr lang="cs-CZ" dirty="0" smtClean="0"/>
                        <a:t>opakování</a:t>
                      </a:r>
                      <a:endParaRPr lang="cs-CZ" dirty="0"/>
                    </a:p>
                  </a:txBody>
                  <a:tcPr/>
                </a:tc>
                <a:tc>
                  <a:txBody>
                    <a:bodyPr/>
                    <a:lstStyle/>
                    <a:p>
                      <a:r>
                        <a:rPr lang="cs-CZ" dirty="0" smtClean="0"/>
                        <a:t>zadání výtvarného úkolu</a:t>
                      </a:r>
                      <a:endParaRPr lang="cs-CZ" dirty="0"/>
                    </a:p>
                  </a:txBody>
                  <a:tcPr/>
                </a:tc>
                <a:extLst>
                  <a:ext uri="{0D108BD9-81ED-4DB2-BD59-A6C34878D82A}">
                    <a16:rowId xmlns:a16="http://schemas.microsoft.com/office/drawing/2014/main" val="10004"/>
                  </a:ext>
                </a:extLst>
              </a:tr>
              <a:tr h="370840">
                <a:tc vMerge="1">
                  <a:txBody>
                    <a:bodyPr/>
                    <a:lstStyle/>
                    <a:p>
                      <a:endParaRPr lang="cs-CZ" dirty="0"/>
                    </a:p>
                  </a:txBody>
                  <a:tcPr/>
                </a:tc>
                <a:tc>
                  <a:txBody>
                    <a:bodyPr/>
                    <a:lstStyle/>
                    <a:p>
                      <a:r>
                        <a:rPr lang="cs-CZ" dirty="0" smtClean="0"/>
                        <a:t>expozice</a:t>
                      </a:r>
                      <a:endParaRPr lang="cs-CZ" dirty="0"/>
                    </a:p>
                  </a:txBody>
                  <a:tcPr/>
                </a:tc>
                <a:tc>
                  <a:txBody>
                    <a:bodyPr/>
                    <a:lstStyle/>
                    <a:p>
                      <a:r>
                        <a:rPr lang="cs-CZ" dirty="0" smtClean="0"/>
                        <a:t>řešení výtvarného úkolu</a:t>
                      </a:r>
                      <a:endParaRPr lang="cs-CZ" dirty="0"/>
                    </a:p>
                  </a:txBody>
                  <a:tcPr/>
                </a:tc>
                <a:extLst>
                  <a:ext uri="{0D108BD9-81ED-4DB2-BD59-A6C34878D82A}">
                    <a16:rowId xmlns:a16="http://schemas.microsoft.com/office/drawing/2014/main" val="10005"/>
                  </a:ext>
                </a:extLst>
              </a:tr>
              <a:tr h="370840">
                <a:tc vMerge="1">
                  <a:txBody>
                    <a:bodyPr/>
                    <a:lstStyle/>
                    <a:p>
                      <a:endParaRPr lang="cs-CZ" dirty="0"/>
                    </a:p>
                  </a:txBody>
                  <a:tcPr/>
                </a:tc>
                <a:tc>
                  <a:txBody>
                    <a:bodyPr/>
                    <a:lstStyle/>
                    <a:p>
                      <a:r>
                        <a:rPr lang="cs-CZ" dirty="0" smtClean="0"/>
                        <a:t>aplikace</a:t>
                      </a:r>
                      <a:endParaRPr lang="cs-CZ" dirty="0"/>
                    </a:p>
                  </a:txBody>
                  <a:tcPr/>
                </a:tc>
                <a:tc>
                  <a:txBody>
                    <a:bodyPr/>
                    <a:lstStyle/>
                    <a:p>
                      <a:r>
                        <a:rPr lang="cs-CZ" dirty="0" smtClean="0"/>
                        <a:t>hodnocení a reflexe</a:t>
                      </a:r>
                      <a:endParaRPr lang="cs-CZ" dirty="0"/>
                    </a:p>
                  </a:txBody>
                  <a:tcPr/>
                </a:tc>
                <a:extLst>
                  <a:ext uri="{0D108BD9-81ED-4DB2-BD59-A6C34878D82A}">
                    <a16:rowId xmlns:a16="http://schemas.microsoft.com/office/drawing/2014/main" val="10006"/>
                  </a:ext>
                </a:extLst>
              </a:tr>
              <a:tr h="370840">
                <a:tc vMerge="1">
                  <a:txBody>
                    <a:bodyPr/>
                    <a:lstStyle/>
                    <a:p>
                      <a:endParaRPr lang="cs-CZ" dirty="0"/>
                    </a:p>
                  </a:txBody>
                  <a:tcPr/>
                </a:tc>
                <a:tc>
                  <a:txBody>
                    <a:bodyPr/>
                    <a:lstStyle/>
                    <a:p>
                      <a:r>
                        <a:rPr lang="cs-CZ" dirty="0" smtClean="0"/>
                        <a:t>fixace</a:t>
                      </a:r>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organizace</a:t>
                      </a:r>
                    </a:p>
                  </a:txBody>
                  <a:tcPr/>
                </a:tc>
                <a:extLst>
                  <a:ext uri="{0D108BD9-81ED-4DB2-BD59-A6C34878D82A}">
                    <a16:rowId xmlns:a16="http://schemas.microsoft.com/office/drawing/2014/main" val="10007"/>
                  </a:ext>
                </a:extLst>
              </a:tr>
              <a:tr h="370840">
                <a:tc>
                  <a:txBody>
                    <a:bodyPr/>
                    <a:lstStyle/>
                    <a:p>
                      <a:pPr algn="ctr"/>
                      <a:r>
                        <a:rPr lang="cs-CZ" dirty="0" smtClean="0"/>
                        <a:t>Po výuce</a:t>
                      </a:r>
                      <a:endParaRPr lang="cs-CZ" dirty="0"/>
                    </a:p>
                  </a:txBody>
                  <a:tcPr/>
                </a:tc>
                <a:tc>
                  <a:txBody>
                    <a:bodyPr/>
                    <a:lstStyle/>
                    <a:p>
                      <a:r>
                        <a:rPr lang="cs-CZ" dirty="0" smtClean="0"/>
                        <a:t>diagnostika</a:t>
                      </a:r>
                      <a:endParaRPr lang="cs-CZ" dirty="0"/>
                    </a:p>
                  </a:txBody>
                  <a:tcPr/>
                </a:tc>
                <a:tc>
                  <a:txBody>
                    <a:bodyPr/>
                    <a:lstStyle/>
                    <a:p>
                      <a:r>
                        <a:rPr lang="cs-CZ" dirty="0" smtClean="0"/>
                        <a:t>hodnocení</a:t>
                      </a:r>
                      <a:r>
                        <a:rPr lang="cs-CZ" baseline="0" dirty="0" smtClean="0"/>
                        <a:t> a reflexe</a:t>
                      </a:r>
                      <a:endParaRPr lang="cs-CZ"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0455834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aoblený obdélník 3"/>
          <p:cNvSpPr/>
          <p:nvPr/>
        </p:nvSpPr>
        <p:spPr>
          <a:xfrm>
            <a:off x="3277726" y="1064577"/>
            <a:ext cx="1584176" cy="936104"/>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b="1" dirty="0"/>
              <a:t>RVP</a:t>
            </a:r>
          </a:p>
        </p:txBody>
      </p:sp>
      <p:sp>
        <p:nvSpPr>
          <p:cNvPr id="5" name="Zaoblený obdélník 4"/>
          <p:cNvSpPr/>
          <p:nvPr/>
        </p:nvSpPr>
        <p:spPr>
          <a:xfrm>
            <a:off x="5683343" y="1554721"/>
            <a:ext cx="1584176" cy="936104"/>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b="1" dirty="0"/>
              <a:t>ŠVP</a:t>
            </a:r>
          </a:p>
        </p:txBody>
      </p:sp>
      <p:sp>
        <p:nvSpPr>
          <p:cNvPr id="6" name="Zaoblený obdélník 5"/>
          <p:cNvSpPr/>
          <p:nvPr/>
        </p:nvSpPr>
        <p:spPr>
          <a:xfrm>
            <a:off x="7995281" y="2506356"/>
            <a:ext cx="1584176" cy="936104"/>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t>TÉMATICKÝ PLÁN</a:t>
            </a:r>
          </a:p>
        </p:txBody>
      </p:sp>
      <p:sp>
        <p:nvSpPr>
          <p:cNvPr id="7" name="Zaoblený obdélník 6"/>
          <p:cNvSpPr/>
          <p:nvPr/>
        </p:nvSpPr>
        <p:spPr>
          <a:xfrm>
            <a:off x="8776578" y="3933055"/>
            <a:ext cx="1584176" cy="936104"/>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t>VÝTVARNÁ ŘADA, PROJEKT</a:t>
            </a:r>
          </a:p>
        </p:txBody>
      </p:sp>
      <p:sp>
        <p:nvSpPr>
          <p:cNvPr id="8" name="Zaoblený obdélník 7"/>
          <p:cNvSpPr/>
          <p:nvPr/>
        </p:nvSpPr>
        <p:spPr>
          <a:xfrm>
            <a:off x="7660454" y="5339730"/>
            <a:ext cx="2232248" cy="1224136"/>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t>VYUČOVACÍ JEDNOTKA VÝTVARNÉ VÝCHOVY</a:t>
            </a:r>
          </a:p>
        </p:txBody>
      </p:sp>
      <p:sp>
        <p:nvSpPr>
          <p:cNvPr id="14" name="Šipka doprava 13"/>
          <p:cNvSpPr/>
          <p:nvPr/>
        </p:nvSpPr>
        <p:spPr>
          <a:xfrm rot="5400000">
            <a:off x="7447641" y="4135082"/>
            <a:ext cx="1608758" cy="484632"/>
          </a:xfrm>
          <a:prstGeom prst="rightArrow">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Šipka doprava 15"/>
          <p:cNvSpPr/>
          <p:nvPr/>
        </p:nvSpPr>
        <p:spPr>
          <a:xfrm rot="505481">
            <a:off x="5050912" y="1468777"/>
            <a:ext cx="600168" cy="484632"/>
          </a:xfrm>
          <a:prstGeom prst="rightArrow">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Šipka doprava 16"/>
          <p:cNvSpPr/>
          <p:nvPr/>
        </p:nvSpPr>
        <p:spPr>
          <a:xfrm rot="1575420">
            <a:off x="7345436" y="2244477"/>
            <a:ext cx="600168" cy="484632"/>
          </a:xfrm>
          <a:prstGeom prst="rightArrow">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Šipka doprava 17"/>
          <p:cNvSpPr/>
          <p:nvPr/>
        </p:nvSpPr>
        <p:spPr>
          <a:xfrm rot="3888369">
            <a:off x="9507269" y="3397949"/>
            <a:ext cx="419154" cy="484632"/>
          </a:xfrm>
          <a:prstGeom prst="rightArrow">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Šipka doprava 18"/>
          <p:cNvSpPr/>
          <p:nvPr/>
        </p:nvSpPr>
        <p:spPr>
          <a:xfrm rot="6880458">
            <a:off x="9767032" y="4918442"/>
            <a:ext cx="419154" cy="484632"/>
          </a:xfrm>
          <a:prstGeom prst="rightArrow">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41" name="Přímá spojnice se šipkou 40"/>
          <p:cNvCxnSpPr/>
          <p:nvPr/>
        </p:nvCxnSpPr>
        <p:spPr>
          <a:xfrm>
            <a:off x="3071664" y="1090346"/>
            <a:ext cx="26380" cy="958196"/>
          </a:xfrm>
          <a:prstGeom prst="straightConnector1">
            <a:avLst/>
          </a:prstGeom>
          <a:ln w="28575">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2" name="Přímá spojnice se šipkou 41"/>
          <p:cNvCxnSpPr/>
          <p:nvPr/>
        </p:nvCxnSpPr>
        <p:spPr>
          <a:xfrm>
            <a:off x="5159896" y="2164691"/>
            <a:ext cx="0" cy="644204"/>
          </a:xfrm>
          <a:prstGeom prst="straightConnector1">
            <a:avLst/>
          </a:prstGeom>
          <a:ln w="28575">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6" name="Přímá spojnice se šipkou 45"/>
          <p:cNvCxnSpPr/>
          <p:nvPr/>
        </p:nvCxnSpPr>
        <p:spPr>
          <a:xfrm>
            <a:off x="5440269" y="2136725"/>
            <a:ext cx="0" cy="1477089"/>
          </a:xfrm>
          <a:prstGeom prst="straightConnector1">
            <a:avLst/>
          </a:prstGeom>
          <a:ln w="28575">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Přímá spojnice se šipkou 48"/>
          <p:cNvCxnSpPr/>
          <p:nvPr/>
        </p:nvCxnSpPr>
        <p:spPr>
          <a:xfrm>
            <a:off x="6528048" y="2875269"/>
            <a:ext cx="0" cy="3258917"/>
          </a:xfrm>
          <a:prstGeom prst="straightConnector1">
            <a:avLst/>
          </a:prstGeom>
          <a:ln w="28575">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1" name="Přímá spojnice se šipkou 50"/>
          <p:cNvCxnSpPr/>
          <p:nvPr/>
        </p:nvCxnSpPr>
        <p:spPr>
          <a:xfrm>
            <a:off x="6888088" y="3727419"/>
            <a:ext cx="0" cy="2406766"/>
          </a:xfrm>
          <a:prstGeom prst="straightConnector1">
            <a:avLst/>
          </a:prstGeom>
          <a:ln w="28575">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3" name="Nadpis 52"/>
          <p:cNvSpPr>
            <a:spLocks noGrp="1"/>
          </p:cNvSpPr>
          <p:nvPr>
            <p:ph type="title"/>
          </p:nvPr>
        </p:nvSpPr>
        <p:spPr>
          <a:xfrm>
            <a:off x="1909192" y="44624"/>
            <a:ext cx="8229600" cy="1143000"/>
          </a:xfrm>
        </p:spPr>
        <p:txBody>
          <a:bodyPr>
            <a:normAutofit/>
          </a:bodyPr>
          <a:lstStyle/>
          <a:p>
            <a:r>
              <a:rPr lang="cs-CZ" sz="2400" b="1" dirty="0"/>
              <a:t>HODINA VÝTVARNÉ VÝCHOVY VE STRUKTUŘE KURIKULÁRNÍCH DOKUMENTŮ </a:t>
            </a:r>
          </a:p>
        </p:txBody>
      </p:sp>
      <p:sp>
        <p:nvSpPr>
          <p:cNvPr id="54" name="TextovéPole 53"/>
          <p:cNvSpPr txBox="1"/>
          <p:nvPr/>
        </p:nvSpPr>
        <p:spPr>
          <a:xfrm rot="16200000">
            <a:off x="1727132" y="1951296"/>
            <a:ext cx="1992470" cy="369332"/>
          </a:xfrm>
          <a:prstGeom prst="rect">
            <a:avLst/>
          </a:prstGeom>
          <a:noFill/>
        </p:spPr>
        <p:txBody>
          <a:bodyPr wrap="square" rtlCol="0">
            <a:spAutoFit/>
          </a:bodyPr>
          <a:lstStyle/>
          <a:p>
            <a:r>
              <a:rPr lang="cs-CZ" dirty="0"/>
              <a:t>Všeobecně závazné</a:t>
            </a:r>
          </a:p>
        </p:txBody>
      </p:sp>
      <p:sp>
        <p:nvSpPr>
          <p:cNvPr id="56" name="TextovéPole 55"/>
          <p:cNvSpPr txBox="1"/>
          <p:nvPr/>
        </p:nvSpPr>
        <p:spPr>
          <a:xfrm rot="16200000">
            <a:off x="3462472" y="3291227"/>
            <a:ext cx="2786532" cy="369332"/>
          </a:xfrm>
          <a:prstGeom prst="rect">
            <a:avLst/>
          </a:prstGeom>
          <a:noFill/>
        </p:spPr>
        <p:txBody>
          <a:bodyPr wrap="none" rtlCol="0">
            <a:spAutoFit/>
          </a:bodyPr>
          <a:lstStyle/>
          <a:p>
            <a:r>
              <a:rPr lang="cs-CZ" dirty="0"/>
              <a:t>Závazné pro konkrétní školu</a:t>
            </a:r>
          </a:p>
        </p:txBody>
      </p:sp>
      <p:sp>
        <p:nvSpPr>
          <p:cNvPr id="57" name="TextovéPole 56"/>
          <p:cNvSpPr txBox="1"/>
          <p:nvPr/>
        </p:nvSpPr>
        <p:spPr>
          <a:xfrm rot="16200000">
            <a:off x="5505132" y="4696680"/>
            <a:ext cx="1407052" cy="369332"/>
          </a:xfrm>
          <a:prstGeom prst="rect">
            <a:avLst/>
          </a:prstGeom>
          <a:noFill/>
        </p:spPr>
        <p:txBody>
          <a:bodyPr wrap="none" rtlCol="0">
            <a:spAutoFit/>
          </a:bodyPr>
          <a:lstStyle/>
          <a:p>
            <a:r>
              <a:rPr lang="cs-CZ" dirty="0"/>
              <a:t>Vytváří učitel</a:t>
            </a:r>
          </a:p>
        </p:txBody>
      </p:sp>
    </p:spTree>
    <p:extLst>
      <p:ext uri="{BB962C8B-B14F-4D97-AF65-F5344CB8AC3E}">
        <p14:creationId xmlns:p14="http://schemas.microsoft.com/office/powerpoint/2010/main" val="42243235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Výchova</a:t>
            </a:r>
            <a:endParaRPr lang="cs-CZ" dirty="0"/>
          </a:p>
        </p:txBody>
      </p:sp>
      <p:sp>
        <p:nvSpPr>
          <p:cNvPr id="5" name="Zástupný symbol pro obsah 4"/>
          <p:cNvSpPr>
            <a:spLocks noGrp="1"/>
          </p:cNvSpPr>
          <p:nvPr>
            <p:ph idx="1"/>
          </p:nvPr>
        </p:nvSpPr>
        <p:spPr>
          <a:xfrm>
            <a:off x="838200" y="1825625"/>
            <a:ext cx="10515600" cy="4673498"/>
          </a:xfrm>
        </p:spPr>
        <p:txBody>
          <a:bodyPr>
            <a:normAutofit/>
          </a:bodyPr>
          <a:lstStyle/>
          <a:p>
            <a:pPr>
              <a:spcBef>
                <a:spcPts val="1200"/>
              </a:spcBef>
              <a:spcAft>
                <a:spcPts val="300"/>
              </a:spcAft>
              <a:buFontTx/>
              <a:buChar char="-"/>
              <a:tabLst>
                <a:tab pos="800100" algn="l"/>
              </a:tabLst>
            </a:pPr>
            <a:r>
              <a:rPr lang="cs-CZ" i="1" dirty="0" smtClean="0">
                <a:latin typeface="Times New Roman" panose="02020603050405020304" pitchFamily="18" charset="0"/>
              </a:rPr>
              <a:t>péče </a:t>
            </a:r>
            <a:r>
              <a:rPr lang="cs-CZ" i="1" dirty="0">
                <a:latin typeface="Times New Roman" panose="02020603050405020304" pitchFamily="18" charset="0"/>
              </a:rPr>
              <a:t>o získání a předání podstatného poznání a vědění, umožňující pravdivou životní orientaci, vzbuzující smysl pro hloubku a celek; </a:t>
            </a:r>
            <a:endParaRPr lang="cs-CZ" i="1" dirty="0" smtClean="0">
              <a:latin typeface="Times New Roman" panose="02020603050405020304" pitchFamily="18" charset="0"/>
            </a:endParaRPr>
          </a:p>
          <a:p>
            <a:pPr>
              <a:spcBef>
                <a:spcPts val="1200"/>
              </a:spcBef>
              <a:spcAft>
                <a:spcPts val="300"/>
              </a:spcAft>
              <a:buFontTx/>
              <a:buChar char="-"/>
              <a:tabLst>
                <a:tab pos="800100" algn="l"/>
              </a:tabLst>
            </a:pPr>
            <a:r>
              <a:rPr lang="cs-CZ" i="1" dirty="0" smtClean="0">
                <a:latin typeface="Times New Roman" panose="02020603050405020304" pitchFamily="18" charset="0"/>
              </a:rPr>
              <a:t>vyvádění </a:t>
            </a:r>
            <a:r>
              <a:rPr lang="cs-CZ" i="1" dirty="0">
                <a:latin typeface="Times New Roman" panose="02020603050405020304" pitchFamily="18" charset="0"/>
              </a:rPr>
              <a:t>ke světlu bytí, otevírání lidských duchovních srdcí pro tento svět, pro druhého člověka i sebe sama (</a:t>
            </a:r>
            <a:r>
              <a:rPr lang="cs-CZ" b="1" i="1" dirty="0">
                <a:latin typeface="Times New Roman" panose="02020603050405020304" pitchFamily="18" charset="0"/>
              </a:rPr>
              <a:t>M. </a:t>
            </a:r>
            <a:r>
              <a:rPr lang="cs-CZ" b="1" i="1" dirty="0" err="1">
                <a:latin typeface="Times New Roman" panose="02020603050405020304" pitchFamily="18" charset="0"/>
              </a:rPr>
              <a:t>Scheler</a:t>
            </a:r>
            <a:r>
              <a:rPr lang="cs-CZ" b="1" i="1" dirty="0">
                <a:latin typeface="Times New Roman" panose="02020603050405020304" pitchFamily="18" charset="0"/>
              </a:rPr>
              <a:t>, J. Patočka</a:t>
            </a:r>
            <a:r>
              <a:rPr lang="cs-CZ" i="1" dirty="0">
                <a:latin typeface="Times New Roman" panose="02020603050405020304" pitchFamily="18" charset="0"/>
              </a:rPr>
              <a:t>); </a:t>
            </a:r>
            <a:endParaRPr lang="cs-CZ" i="1" dirty="0" smtClean="0">
              <a:latin typeface="Times New Roman" panose="02020603050405020304" pitchFamily="18" charset="0"/>
            </a:endParaRPr>
          </a:p>
          <a:p>
            <a:pPr>
              <a:spcBef>
                <a:spcPts val="1200"/>
              </a:spcBef>
              <a:spcAft>
                <a:spcPts val="300"/>
              </a:spcAft>
              <a:buFontTx/>
              <a:buChar char="-"/>
              <a:tabLst>
                <a:tab pos="800100" algn="l"/>
              </a:tabLst>
            </a:pPr>
            <a:r>
              <a:rPr lang="cs-CZ" i="1" dirty="0" smtClean="0">
                <a:latin typeface="Times New Roman" panose="02020603050405020304" pitchFamily="18" charset="0"/>
              </a:rPr>
              <a:t>vede </a:t>
            </a:r>
            <a:r>
              <a:rPr lang="cs-CZ" i="1" dirty="0">
                <a:latin typeface="Times New Roman" panose="02020603050405020304" pitchFamily="18" charset="0"/>
              </a:rPr>
              <a:t>k porozumění době v níž jedinec žije. Již u </a:t>
            </a:r>
            <a:r>
              <a:rPr lang="cs-CZ" b="1" i="1" dirty="0">
                <a:latin typeface="Times New Roman" panose="02020603050405020304" pitchFamily="18" charset="0"/>
              </a:rPr>
              <a:t>J. A. Komenského</a:t>
            </a:r>
            <a:r>
              <a:rPr lang="cs-CZ" i="1" dirty="0">
                <a:latin typeface="Times New Roman" panose="02020603050405020304" pitchFamily="18" charset="0"/>
              </a:rPr>
              <a:t> je v. cestou za „hlubinou bezpečnosti“, směřováním k jádru věcí. V. dává smysl lidskému životu, je procesem „vyvádění z labyrintu“, vede k utváření celistvé osobnosti, jež se otevírá druhým a světu a napomáhá </a:t>
            </a:r>
            <a:r>
              <a:rPr lang="cs-CZ" i="1" dirty="0" smtClean="0">
                <a:latin typeface="Times New Roman" panose="02020603050405020304" pitchFamily="18" charset="0"/>
              </a:rPr>
              <a:t>k</a:t>
            </a:r>
            <a:r>
              <a:rPr lang="cs-CZ" i="1" dirty="0">
                <a:latin typeface="Times New Roman" panose="02020603050405020304" pitchFamily="18" charset="0"/>
              </a:rPr>
              <a:t> proměně světa ve smyslu metafyziky světla a univerzální harmonie. </a:t>
            </a:r>
            <a:r>
              <a:rPr lang="cs-CZ" i="1" dirty="0"/>
              <a:t>(Olšovský, 2011).</a:t>
            </a:r>
          </a:p>
          <a:p>
            <a:pPr>
              <a:spcBef>
                <a:spcPts val="1200"/>
              </a:spcBef>
              <a:spcAft>
                <a:spcPts val="300"/>
              </a:spcAft>
              <a:buFontTx/>
              <a:buChar char="-"/>
              <a:tabLst>
                <a:tab pos="800100" algn="l"/>
              </a:tabLst>
            </a:pPr>
            <a:endParaRPr lang="cs-CZ" i="1" dirty="0" smtClean="0">
              <a:latin typeface="Times New Roman" panose="02020603050405020304" pitchFamily="18" charset="0"/>
            </a:endParaRPr>
          </a:p>
          <a:p>
            <a:endParaRPr lang="cs-CZ" dirty="0"/>
          </a:p>
        </p:txBody>
      </p:sp>
    </p:spTree>
    <p:extLst>
      <p:ext uri="{BB962C8B-B14F-4D97-AF65-F5344CB8AC3E}">
        <p14:creationId xmlns:p14="http://schemas.microsoft.com/office/powerpoint/2010/main" val="26060172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08448" y="260648"/>
            <a:ext cx="8229600" cy="1143000"/>
          </a:xfrm>
        </p:spPr>
        <p:txBody>
          <a:bodyPr>
            <a:normAutofit/>
          </a:bodyPr>
          <a:lstStyle/>
          <a:p>
            <a:r>
              <a:rPr lang="cs-CZ" sz="2400" b="1" dirty="0"/>
              <a:t>OBSAH (UČIVO)VÝTVARNÉ VÝCHOVY</a:t>
            </a:r>
          </a:p>
        </p:txBody>
      </p:sp>
      <p:sp>
        <p:nvSpPr>
          <p:cNvPr id="4" name="Zaoblený obdélník 3"/>
          <p:cNvSpPr/>
          <p:nvPr/>
        </p:nvSpPr>
        <p:spPr>
          <a:xfrm>
            <a:off x="8472264" y="5661248"/>
            <a:ext cx="1800200" cy="792088"/>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UČIVO</a:t>
            </a:r>
          </a:p>
        </p:txBody>
      </p:sp>
      <p:sp>
        <p:nvSpPr>
          <p:cNvPr id="5" name="Zaoblený obdélník 4"/>
          <p:cNvSpPr/>
          <p:nvPr/>
        </p:nvSpPr>
        <p:spPr>
          <a:xfrm>
            <a:off x="5402660" y="4551644"/>
            <a:ext cx="2664296" cy="792088"/>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DIDAKTICKÁ TRANSFORMACE</a:t>
            </a:r>
          </a:p>
        </p:txBody>
      </p:sp>
      <p:sp>
        <p:nvSpPr>
          <p:cNvPr id="9" name="Šipka doprava 8"/>
          <p:cNvSpPr/>
          <p:nvPr/>
        </p:nvSpPr>
        <p:spPr>
          <a:xfrm rot="3033400">
            <a:off x="4475500" y="4143145"/>
            <a:ext cx="982709" cy="484632"/>
          </a:xfrm>
          <a:prstGeom prst="rightArrow">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Šipka doprava 9"/>
          <p:cNvSpPr/>
          <p:nvPr/>
        </p:nvSpPr>
        <p:spPr>
          <a:xfrm rot="2241987">
            <a:off x="7596319" y="5512799"/>
            <a:ext cx="812228" cy="484632"/>
          </a:xfrm>
          <a:prstGeom prst="rightArrow">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Zaoblený obdélník 10"/>
          <p:cNvSpPr/>
          <p:nvPr/>
        </p:nvSpPr>
        <p:spPr>
          <a:xfrm>
            <a:off x="3770798" y="3059975"/>
            <a:ext cx="1800200" cy="792088"/>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VÝBĚR</a:t>
            </a:r>
          </a:p>
        </p:txBody>
      </p:sp>
      <p:sp>
        <p:nvSpPr>
          <p:cNvPr id="12" name="TextovéPole 11"/>
          <p:cNvSpPr txBox="1"/>
          <p:nvPr/>
        </p:nvSpPr>
        <p:spPr>
          <a:xfrm>
            <a:off x="1920556" y="1556793"/>
            <a:ext cx="5253016" cy="646331"/>
          </a:xfrm>
          <a:prstGeom prst="rect">
            <a:avLst/>
          </a:prstGeom>
          <a:solidFill>
            <a:schemeClr val="accent3">
              <a:lumMod val="20000"/>
              <a:lumOff val="80000"/>
            </a:schemeClr>
          </a:solidFill>
          <a:ln>
            <a:solidFill>
              <a:schemeClr val="accent3">
                <a:lumMod val="50000"/>
              </a:schemeClr>
            </a:solidFill>
          </a:ln>
        </p:spPr>
        <p:txBody>
          <a:bodyPr wrap="square" rtlCol="0">
            <a:spAutoFit/>
          </a:bodyPr>
          <a:lstStyle/>
          <a:p>
            <a:pPr algn="ctr"/>
            <a:r>
              <a:rPr lang="cs-CZ" dirty="0"/>
              <a:t>OBLAST ZÁJMU – OBSAHU VÝTVARNÉ VÝCHOVY/</a:t>
            </a:r>
          </a:p>
          <a:p>
            <a:pPr algn="ctr"/>
            <a:r>
              <a:rPr lang="cs-CZ" dirty="0"/>
              <a:t>DISKURS VÝTVARNÉ VÝCHOVY / OBOR</a:t>
            </a:r>
          </a:p>
        </p:txBody>
      </p:sp>
      <p:cxnSp>
        <p:nvCxnSpPr>
          <p:cNvPr id="13" name="Přímá spojnice se šipkou 12"/>
          <p:cNvCxnSpPr/>
          <p:nvPr/>
        </p:nvCxnSpPr>
        <p:spPr>
          <a:xfrm>
            <a:off x="3182044" y="2347908"/>
            <a:ext cx="588755" cy="527030"/>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Přímá spojnice se šipkou 13"/>
          <p:cNvCxnSpPr/>
          <p:nvPr/>
        </p:nvCxnSpPr>
        <p:spPr>
          <a:xfrm>
            <a:off x="4223792" y="2420964"/>
            <a:ext cx="0" cy="453975"/>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Přímá spojnice se šipkou 14"/>
          <p:cNvCxnSpPr/>
          <p:nvPr/>
        </p:nvCxnSpPr>
        <p:spPr>
          <a:xfrm flipH="1">
            <a:off x="4627931" y="2347908"/>
            <a:ext cx="443857" cy="527030"/>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flipH="1">
            <a:off x="5303912" y="2347908"/>
            <a:ext cx="864096" cy="527030"/>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97318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35560" y="0"/>
            <a:ext cx="8229600" cy="922114"/>
          </a:xfrm>
        </p:spPr>
        <p:txBody>
          <a:bodyPr>
            <a:normAutofit/>
          </a:bodyPr>
          <a:lstStyle/>
          <a:p>
            <a:r>
              <a:rPr lang="cs-CZ" sz="2400" b="1" dirty="0"/>
              <a:t>OBLASTI (OBSAHU) VÝTVARNÉ VÝCHOVY A JEJICH PŘESAHY</a:t>
            </a:r>
          </a:p>
        </p:txBody>
      </p:sp>
      <p:sp>
        <p:nvSpPr>
          <p:cNvPr id="16" name="Ovál 15"/>
          <p:cNvSpPr/>
          <p:nvPr/>
        </p:nvSpPr>
        <p:spPr>
          <a:xfrm>
            <a:off x="4014371" y="980729"/>
            <a:ext cx="4241870" cy="3989153"/>
          </a:xfrm>
          <a:prstGeom prst="ellipse">
            <a:avLst/>
          </a:prstGeom>
          <a:solidFill>
            <a:schemeClr val="accent3">
              <a:lumMod val="60000"/>
              <a:lumOff val="40000"/>
              <a:alpha val="50000"/>
            </a:schemeClr>
          </a:solidFill>
          <a:ln>
            <a:solidFill>
              <a:schemeClr val="accent3">
                <a:lumMod val="50000"/>
              </a:schemeClr>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7" name="Ovál 16"/>
          <p:cNvSpPr/>
          <p:nvPr/>
        </p:nvSpPr>
        <p:spPr>
          <a:xfrm>
            <a:off x="4713289" y="1452658"/>
            <a:ext cx="4241870" cy="3989153"/>
          </a:xfrm>
          <a:prstGeom prst="ellipse">
            <a:avLst/>
          </a:prstGeom>
          <a:solidFill>
            <a:schemeClr val="accent3">
              <a:lumMod val="60000"/>
              <a:lumOff val="40000"/>
              <a:alpha val="50000"/>
            </a:schemeClr>
          </a:solidFill>
          <a:ln>
            <a:solidFill>
              <a:schemeClr val="accent3">
                <a:lumMod val="50000"/>
              </a:schemeClr>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8" name="Ovál 17"/>
          <p:cNvSpPr/>
          <p:nvPr/>
        </p:nvSpPr>
        <p:spPr>
          <a:xfrm flipH="1">
            <a:off x="4404763" y="2238674"/>
            <a:ext cx="4311265" cy="4054414"/>
          </a:xfrm>
          <a:prstGeom prst="ellipse">
            <a:avLst/>
          </a:prstGeom>
          <a:solidFill>
            <a:schemeClr val="accent3">
              <a:lumMod val="60000"/>
              <a:lumOff val="40000"/>
              <a:alpha val="50000"/>
            </a:schemeClr>
          </a:solidFill>
          <a:ln>
            <a:solidFill>
              <a:schemeClr val="accent3">
                <a:lumMod val="50000"/>
              </a:schemeClr>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9" name="Ovál 18"/>
          <p:cNvSpPr/>
          <p:nvPr/>
        </p:nvSpPr>
        <p:spPr>
          <a:xfrm>
            <a:off x="3503712" y="2271305"/>
            <a:ext cx="4241870" cy="3989153"/>
          </a:xfrm>
          <a:prstGeom prst="ellipse">
            <a:avLst/>
          </a:prstGeom>
          <a:solidFill>
            <a:schemeClr val="accent3">
              <a:lumMod val="60000"/>
              <a:lumOff val="40000"/>
              <a:alpha val="50000"/>
            </a:schemeClr>
          </a:solidFill>
          <a:ln>
            <a:solidFill>
              <a:schemeClr val="accent3">
                <a:lumMod val="50000"/>
              </a:schemeClr>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0" name="Ovál 19"/>
          <p:cNvSpPr/>
          <p:nvPr/>
        </p:nvSpPr>
        <p:spPr>
          <a:xfrm>
            <a:off x="3278129" y="1408257"/>
            <a:ext cx="4241870" cy="3989153"/>
          </a:xfrm>
          <a:prstGeom prst="ellipse">
            <a:avLst/>
          </a:prstGeom>
          <a:solidFill>
            <a:schemeClr val="accent3">
              <a:lumMod val="60000"/>
              <a:lumOff val="40000"/>
              <a:alpha val="50000"/>
            </a:schemeClr>
          </a:solidFill>
          <a:ln>
            <a:solidFill>
              <a:schemeClr val="accent3">
                <a:lumMod val="50000"/>
              </a:schemeClr>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1" name="TextovéPole 20"/>
          <p:cNvSpPr txBox="1"/>
          <p:nvPr/>
        </p:nvSpPr>
        <p:spPr>
          <a:xfrm>
            <a:off x="5269268" y="1046596"/>
            <a:ext cx="1732077" cy="369332"/>
          </a:xfrm>
          <a:prstGeom prst="rect">
            <a:avLst/>
          </a:prstGeom>
          <a:noFill/>
        </p:spPr>
        <p:txBody>
          <a:bodyPr wrap="none" rtlCol="0">
            <a:spAutoFit/>
          </a:bodyPr>
          <a:lstStyle/>
          <a:p>
            <a:r>
              <a:rPr lang="cs-CZ" dirty="0"/>
              <a:t>Výtvarná kultura</a:t>
            </a:r>
          </a:p>
        </p:txBody>
      </p:sp>
      <p:sp>
        <p:nvSpPr>
          <p:cNvPr id="27" name="TextovéPole 26"/>
          <p:cNvSpPr txBox="1"/>
          <p:nvPr/>
        </p:nvSpPr>
        <p:spPr>
          <a:xfrm rot="17500882">
            <a:off x="2719960" y="2661764"/>
            <a:ext cx="2095382" cy="369332"/>
          </a:xfrm>
          <a:prstGeom prst="rect">
            <a:avLst/>
          </a:prstGeom>
          <a:noFill/>
        </p:spPr>
        <p:txBody>
          <a:bodyPr wrap="none" rtlCol="0">
            <a:spAutoFit/>
          </a:bodyPr>
          <a:lstStyle/>
          <a:p>
            <a:r>
              <a:rPr lang="cs-CZ" dirty="0"/>
              <a:t>Vizuální komunikace</a:t>
            </a:r>
          </a:p>
        </p:txBody>
      </p:sp>
      <p:sp>
        <p:nvSpPr>
          <p:cNvPr id="28" name="TextovéPole 27"/>
          <p:cNvSpPr txBox="1"/>
          <p:nvPr/>
        </p:nvSpPr>
        <p:spPr>
          <a:xfrm rot="4178932">
            <a:off x="8118016" y="2661764"/>
            <a:ext cx="985334" cy="369332"/>
          </a:xfrm>
          <a:prstGeom prst="rect">
            <a:avLst/>
          </a:prstGeom>
          <a:noFill/>
        </p:spPr>
        <p:txBody>
          <a:bodyPr wrap="none" rtlCol="0">
            <a:spAutoFit/>
          </a:bodyPr>
          <a:lstStyle/>
          <a:p>
            <a:r>
              <a:rPr lang="cs-CZ" dirty="0"/>
              <a:t>Řemeslo</a:t>
            </a:r>
          </a:p>
        </p:txBody>
      </p:sp>
      <p:sp>
        <p:nvSpPr>
          <p:cNvPr id="29" name="TextovéPole 28"/>
          <p:cNvSpPr txBox="1"/>
          <p:nvPr/>
        </p:nvSpPr>
        <p:spPr>
          <a:xfrm rot="6716900">
            <a:off x="7580498" y="4107126"/>
            <a:ext cx="1311706" cy="369332"/>
          </a:xfrm>
          <a:prstGeom prst="rect">
            <a:avLst/>
          </a:prstGeom>
          <a:noFill/>
        </p:spPr>
        <p:txBody>
          <a:bodyPr wrap="none" rtlCol="0">
            <a:spAutoFit/>
          </a:bodyPr>
          <a:lstStyle/>
          <a:p>
            <a:r>
              <a:rPr lang="cs-CZ" dirty="0"/>
              <a:t>Zobrazování</a:t>
            </a:r>
          </a:p>
        </p:txBody>
      </p:sp>
      <p:sp>
        <p:nvSpPr>
          <p:cNvPr id="30" name="TextovéPole 29"/>
          <p:cNvSpPr txBox="1"/>
          <p:nvPr/>
        </p:nvSpPr>
        <p:spPr>
          <a:xfrm rot="4659741">
            <a:off x="7187991" y="3106856"/>
            <a:ext cx="1255854" cy="338554"/>
          </a:xfrm>
          <a:prstGeom prst="rect">
            <a:avLst/>
          </a:prstGeom>
          <a:noFill/>
        </p:spPr>
        <p:txBody>
          <a:bodyPr wrap="square" rtlCol="0">
            <a:spAutoFit/>
          </a:bodyPr>
          <a:lstStyle/>
          <a:p>
            <a:r>
              <a:rPr lang="cs-CZ" sz="1600" i="1" dirty="0"/>
              <a:t>Perspektiva</a:t>
            </a:r>
          </a:p>
        </p:txBody>
      </p:sp>
      <p:sp>
        <p:nvSpPr>
          <p:cNvPr id="31" name="TextovéPole 30"/>
          <p:cNvSpPr txBox="1"/>
          <p:nvPr/>
        </p:nvSpPr>
        <p:spPr>
          <a:xfrm rot="19408638">
            <a:off x="4140900" y="1825320"/>
            <a:ext cx="1523430" cy="369332"/>
          </a:xfrm>
          <a:prstGeom prst="rect">
            <a:avLst/>
          </a:prstGeom>
          <a:noFill/>
        </p:spPr>
        <p:txBody>
          <a:bodyPr wrap="none" rtlCol="0">
            <a:spAutoFit/>
          </a:bodyPr>
          <a:lstStyle/>
          <a:p>
            <a:r>
              <a:rPr lang="cs-CZ" dirty="0"/>
              <a:t>Výtvarný jazyk</a:t>
            </a:r>
          </a:p>
        </p:txBody>
      </p:sp>
      <p:sp>
        <p:nvSpPr>
          <p:cNvPr id="32" name="TextovéPole 31"/>
          <p:cNvSpPr txBox="1"/>
          <p:nvPr/>
        </p:nvSpPr>
        <p:spPr>
          <a:xfrm rot="2114751">
            <a:off x="6462207" y="1913610"/>
            <a:ext cx="1868717" cy="369332"/>
          </a:xfrm>
          <a:prstGeom prst="rect">
            <a:avLst/>
          </a:prstGeom>
          <a:noFill/>
        </p:spPr>
        <p:txBody>
          <a:bodyPr wrap="none" rtlCol="0">
            <a:spAutoFit/>
          </a:bodyPr>
          <a:lstStyle/>
          <a:p>
            <a:r>
              <a:rPr lang="cs-CZ" dirty="0"/>
              <a:t>Výtvarné techniky</a:t>
            </a:r>
          </a:p>
        </p:txBody>
      </p:sp>
      <p:sp>
        <p:nvSpPr>
          <p:cNvPr id="33" name="TextovéPole 32"/>
          <p:cNvSpPr txBox="1"/>
          <p:nvPr/>
        </p:nvSpPr>
        <p:spPr>
          <a:xfrm rot="8627247">
            <a:off x="6715676" y="5433303"/>
            <a:ext cx="1791068" cy="369332"/>
          </a:xfrm>
          <a:prstGeom prst="rect">
            <a:avLst/>
          </a:prstGeom>
          <a:noFill/>
        </p:spPr>
        <p:txBody>
          <a:bodyPr wrap="none" rtlCol="0">
            <a:spAutoFit/>
          </a:bodyPr>
          <a:lstStyle/>
          <a:p>
            <a:r>
              <a:rPr lang="cs-CZ" dirty="0"/>
              <a:t>Výtvarné myšlení</a:t>
            </a:r>
          </a:p>
        </p:txBody>
      </p:sp>
      <p:sp>
        <p:nvSpPr>
          <p:cNvPr id="34" name="TextovéPole 33"/>
          <p:cNvSpPr txBox="1"/>
          <p:nvPr/>
        </p:nvSpPr>
        <p:spPr>
          <a:xfrm rot="13093319">
            <a:off x="3436205" y="5343162"/>
            <a:ext cx="2014269" cy="369332"/>
          </a:xfrm>
          <a:prstGeom prst="rect">
            <a:avLst/>
          </a:prstGeom>
          <a:noFill/>
        </p:spPr>
        <p:txBody>
          <a:bodyPr wrap="none" rtlCol="0">
            <a:spAutoFit/>
          </a:bodyPr>
          <a:lstStyle/>
          <a:p>
            <a:r>
              <a:rPr lang="cs-CZ" dirty="0"/>
              <a:t>Výtvarná senzitivita</a:t>
            </a:r>
          </a:p>
        </p:txBody>
      </p:sp>
      <p:sp>
        <p:nvSpPr>
          <p:cNvPr id="35" name="TextovéPole 34"/>
          <p:cNvSpPr txBox="1"/>
          <p:nvPr/>
        </p:nvSpPr>
        <p:spPr>
          <a:xfrm rot="10972559">
            <a:off x="5277931" y="5451586"/>
            <a:ext cx="1652888" cy="646331"/>
          </a:xfrm>
          <a:prstGeom prst="rect">
            <a:avLst/>
          </a:prstGeom>
          <a:noFill/>
        </p:spPr>
        <p:txBody>
          <a:bodyPr wrap="none" rtlCol="0">
            <a:spAutoFit/>
          </a:bodyPr>
          <a:lstStyle/>
          <a:p>
            <a:pPr algn="ctr"/>
            <a:r>
              <a:rPr lang="cs-CZ" dirty="0"/>
              <a:t>Výtvarné</a:t>
            </a:r>
          </a:p>
          <a:p>
            <a:pPr algn="ctr"/>
            <a:r>
              <a:rPr lang="cs-CZ" dirty="0"/>
              <a:t> uchopení světa</a:t>
            </a:r>
          </a:p>
        </p:txBody>
      </p:sp>
      <p:sp>
        <p:nvSpPr>
          <p:cNvPr id="36" name="TextovéPole 35"/>
          <p:cNvSpPr txBox="1"/>
          <p:nvPr/>
        </p:nvSpPr>
        <p:spPr>
          <a:xfrm rot="15151774">
            <a:off x="3116947" y="4025734"/>
            <a:ext cx="1940083" cy="369332"/>
          </a:xfrm>
          <a:prstGeom prst="rect">
            <a:avLst/>
          </a:prstGeom>
          <a:noFill/>
        </p:spPr>
        <p:txBody>
          <a:bodyPr wrap="none" rtlCol="0">
            <a:spAutoFit/>
          </a:bodyPr>
          <a:lstStyle/>
          <a:p>
            <a:r>
              <a:rPr lang="cs-CZ" dirty="0"/>
              <a:t>Výtvarné vyjádření</a:t>
            </a:r>
          </a:p>
        </p:txBody>
      </p:sp>
      <p:sp>
        <p:nvSpPr>
          <p:cNvPr id="37" name="TextovéPole 36"/>
          <p:cNvSpPr txBox="1"/>
          <p:nvPr/>
        </p:nvSpPr>
        <p:spPr>
          <a:xfrm rot="10800000">
            <a:off x="5650307" y="4932126"/>
            <a:ext cx="908134" cy="276999"/>
          </a:xfrm>
          <a:prstGeom prst="rect">
            <a:avLst/>
          </a:prstGeom>
          <a:noFill/>
        </p:spPr>
        <p:txBody>
          <a:bodyPr wrap="none" rtlCol="0">
            <a:spAutoFit/>
          </a:bodyPr>
          <a:lstStyle/>
          <a:p>
            <a:r>
              <a:rPr lang="cs-CZ" sz="1200" i="1" dirty="0"/>
              <a:t>autoportrét</a:t>
            </a:r>
          </a:p>
        </p:txBody>
      </p:sp>
      <p:sp>
        <p:nvSpPr>
          <p:cNvPr id="38" name="TextovéPole 37"/>
          <p:cNvSpPr txBox="1"/>
          <p:nvPr/>
        </p:nvSpPr>
        <p:spPr>
          <a:xfrm rot="15255114">
            <a:off x="4240243" y="3862047"/>
            <a:ext cx="946093" cy="276999"/>
          </a:xfrm>
          <a:prstGeom prst="rect">
            <a:avLst/>
          </a:prstGeom>
          <a:noFill/>
        </p:spPr>
        <p:txBody>
          <a:bodyPr wrap="none" rtlCol="0">
            <a:spAutoFit/>
          </a:bodyPr>
          <a:lstStyle/>
          <a:p>
            <a:r>
              <a:rPr lang="cs-CZ" sz="1200" i="1" dirty="0"/>
              <a:t>Umění a kýč</a:t>
            </a:r>
          </a:p>
        </p:txBody>
      </p:sp>
    </p:spTree>
    <p:extLst>
      <p:ext uri="{BB962C8B-B14F-4D97-AF65-F5344CB8AC3E}">
        <p14:creationId xmlns:p14="http://schemas.microsoft.com/office/powerpoint/2010/main" val="6687383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490066"/>
          </a:xfrm>
        </p:spPr>
        <p:txBody>
          <a:bodyPr>
            <a:noAutofit/>
          </a:bodyPr>
          <a:lstStyle/>
          <a:p>
            <a:r>
              <a:rPr lang="cs-CZ" sz="2400" b="1" dirty="0"/>
              <a:t>VNITŘNÍ STAVBA VÝTVARNÉ ÚLOHY</a:t>
            </a:r>
          </a:p>
        </p:txBody>
      </p:sp>
      <p:grpSp>
        <p:nvGrpSpPr>
          <p:cNvPr id="6" name="Skupina 5"/>
          <p:cNvGrpSpPr/>
          <p:nvPr/>
        </p:nvGrpSpPr>
        <p:grpSpPr>
          <a:xfrm>
            <a:off x="1679354" y="2724647"/>
            <a:ext cx="8358291" cy="3619651"/>
            <a:chOff x="161049" y="1709123"/>
            <a:chExt cx="8358291" cy="3619651"/>
          </a:xfrm>
        </p:grpSpPr>
        <p:sp>
          <p:nvSpPr>
            <p:cNvPr id="7" name="Zaoblený obdélník 6"/>
            <p:cNvSpPr/>
            <p:nvPr/>
          </p:nvSpPr>
          <p:spPr>
            <a:xfrm>
              <a:off x="1509534" y="3872545"/>
              <a:ext cx="2106158" cy="883842"/>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t>REALIZAČNÍ PROSTŘEDKY</a:t>
              </a:r>
            </a:p>
          </p:txBody>
        </p:sp>
        <p:sp>
          <p:nvSpPr>
            <p:cNvPr id="8" name="Zaoblený obdélník 7"/>
            <p:cNvSpPr/>
            <p:nvPr/>
          </p:nvSpPr>
          <p:spPr>
            <a:xfrm>
              <a:off x="3576149" y="1988840"/>
              <a:ext cx="1872208" cy="860483"/>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t>VÝTVARNÝ NÁMĚT</a:t>
              </a:r>
            </a:p>
          </p:txBody>
        </p:sp>
        <p:sp>
          <p:nvSpPr>
            <p:cNvPr id="9" name="Zaoblený obdélník 8"/>
            <p:cNvSpPr/>
            <p:nvPr/>
          </p:nvSpPr>
          <p:spPr>
            <a:xfrm>
              <a:off x="5485200" y="3872545"/>
              <a:ext cx="1944216" cy="883348"/>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t>VÝTVARNÝ PROBLÉM</a:t>
              </a:r>
            </a:p>
          </p:txBody>
        </p:sp>
        <p:cxnSp>
          <p:nvCxnSpPr>
            <p:cNvPr id="14" name="Přímá spojnice se šipkou 13"/>
            <p:cNvCxnSpPr/>
            <p:nvPr/>
          </p:nvCxnSpPr>
          <p:spPr>
            <a:xfrm flipH="1">
              <a:off x="2572686" y="2713753"/>
              <a:ext cx="856437" cy="1004244"/>
            </a:xfrm>
            <a:prstGeom prst="straightConnector1">
              <a:avLst/>
            </a:prstGeom>
            <a:ln w="28575">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Přímá spojnice se šipkou 14"/>
            <p:cNvCxnSpPr/>
            <p:nvPr/>
          </p:nvCxnSpPr>
          <p:spPr>
            <a:xfrm>
              <a:off x="3684161" y="4313972"/>
              <a:ext cx="1656184" cy="0"/>
            </a:xfrm>
            <a:prstGeom prst="straightConnector1">
              <a:avLst/>
            </a:prstGeom>
            <a:ln w="28575">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a:off x="5522378" y="2640714"/>
              <a:ext cx="792088" cy="1150323"/>
            </a:xfrm>
            <a:prstGeom prst="straightConnector1">
              <a:avLst/>
            </a:prstGeom>
            <a:ln w="28575">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TextovéPole 22"/>
            <p:cNvSpPr txBox="1"/>
            <p:nvPr/>
          </p:nvSpPr>
          <p:spPr>
            <a:xfrm>
              <a:off x="2003971" y="2344421"/>
              <a:ext cx="829266" cy="369332"/>
            </a:xfrm>
            <a:prstGeom prst="rect">
              <a:avLst/>
            </a:prstGeom>
            <a:noFill/>
          </p:spPr>
          <p:txBody>
            <a:bodyPr wrap="none" rtlCol="0">
              <a:spAutoFit/>
            </a:bodyPr>
            <a:lstStyle/>
            <a:p>
              <a:r>
                <a:rPr lang="cs-CZ" dirty="0"/>
                <a:t>MOTIV</a:t>
              </a:r>
            </a:p>
          </p:txBody>
        </p:sp>
        <p:sp>
          <p:nvSpPr>
            <p:cNvPr id="24" name="TextovéPole 23"/>
            <p:cNvSpPr txBox="1"/>
            <p:nvPr/>
          </p:nvSpPr>
          <p:spPr>
            <a:xfrm>
              <a:off x="161049" y="3349442"/>
              <a:ext cx="1751633" cy="369332"/>
            </a:xfrm>
            <a:prstGeom prst="rect">
              <a:avLst/>
            </a:prstGeom>
            <a:noFill/>
          </p:spPr>
          <p:txBody>
            <a:bodyPr wrap="none" rtlCol="0">
              <a:spAutoFit/>
            </a:bodyPr>
            <a:lstStyle/>
            <a:p>
              <a:r>
                <a:rPr lang="cs-CZ" dirty="0"/>
                <a:t>Výtvarná činnost</a:t>
              </a:r>
            </a:p>
          </p:txBody>
        </p:sp>
        <p:sp>
          <p:nvSpPr>
            <p:cNvPr id="25" name="TextovéPole 24"/>
            <p:cNvSpPr txBox="1"/>
            <p:nvPr/>
          </p:nvSpPr>
          <p:spPr>
            <a:xfrm>
              <a:off x="161049" y="4959442"/>
              <a:ext cx="3192028" cy="369332"/>
            </a:xfrm>
            <a:prstGeom prst="rect">
              <a:avLst/>
            </a:prstGeom>
            <a:noFill/>
          </p:spPr>
          <p:txBody>
            <a:bodyPr wrap="none" rtlCol="0">
              <a:spAutoFit/>
            </a:bodyPr>
            <a:lstStyle/>
            <a:p>
              <a:r>
                <a:rPr lang="cs-CZ" dirty="0"/>
                <a:t>Výtvarné vyjadřovací prostředky</a:t>
              </a:r>
            </a:p>
          </p:txBody>
        </p:sp>
        <p:cxnSp>
          <p:nvCxnSpPr>
            <p:cNvPr id="4" name="Přímá spojnice 3"/>
            <p:cNvCxnSpPr/>
            <p:nvPr/>
          </p:nvCxnSpPr>
          <p:spPr>
            <a:xfrm>
              <a:off x="755576" y="3717997"/>
              <a:ext cx="721660" cy="50309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Přímá spojnice 16"/>
            <p:cNvCxnSpPr/>
            <p:nvPr/>
          </p:nvCxnSpPr>
          <p:spPr>
            <a:xfrm flipV="1">
              <a:off x="827584" y="4373488"/>
              <a:ext cx="656456" cy="495672"/>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flipH="1" flipV="1">
              <a:off x="2915815" y="2461088"/>
              <a:ext cx="651825" cy="1953"/>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6588224" y="1709123"/>
              <a:ext cx="1931116" cy="1754326"/>
            </a:xfrm>
            <a:prstGeom prst="rect">
              <a:avLst/>
            </a:prstGeom>
            <a:solidFill>
              <a:schemeClr val="accent3">
                <a:lumMod val="40000"/>
                <a:lumOff val="60000"/>
              </a:schemeClr>
            </a:solidFill>
          </p:spPr>
          <p:txBody>
            <a:bodyPr wrap="square" rtlCol="0">
              <a:spAutoFit/>
            </a:bodyPr>
            <a:lstStyle/>
            <a:p>
              <a:r>
                <a:rPr lang="cs-CZ" dirty="0"/>
                <a:t>Zdroje námětu dle K. Cikánové</a:t>
              </a:r>
            </a:p>
            <a:p>
              <a:endParaRPr lang="cs-CZ" dirty="0"/>
            </a:p>
            <a:p>
              <a:r>
                <a:rPr lang="cs-CZ" dirty="0"/>
                <a:t>      UMĚNÍ</a:t>
              </a:r>
            </a:p>
            <a:p>
              <a:pPr marL="342900" indent="-342900">
                <a:buAutoNum type="arabicPeriod"/>
              </a:pPr>
              <a:r>
                <a:rPr lang="cs-CZ" dirty="0"/>
                <a:t>PŘÍRODA</a:t>
              </a:r>
            </a:p>
            <a:p>
              <a:pPr marL="342900" indent="-342900">
                <a:buAutoNum type="arabicPeriod"/>
              </a:pPr>
              <a:r>
                <a:rPr lang="cs-CZ" dirty="0"/>
                <a:t>PŘÍRODA</a:t>
              </a:r>
            </a:p>
          </p:txBody>
        </p:sp>
        <p:sp>
          <p:nvSpPr>
            <p:cNvPr id="5" name="Šipka doprava 4"/>
            <p:cNvSpPr/>
            <p:nvPr/>
          </p:nvSpPr>
          <p:spPr>
            <a:xfrm rot="10800000">
              <a:off x="5787506" y="1988840"/>
              <a:ext cx="669802" cy="597446"/>
            </a:xfrm>
            <a:prstGeom prst="rightArrow">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0" name="Zaoblený obdélník 19"/>
          <p:cNvSpPr/>
          <p:nvPr/>
        </p:nvSpPr>
        <p:spPr>
          <a:xfrm>
            <a:off x="5135163" y="1256998"/>
            <a:ext cx="1872208" cy="860483"/>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t>(VÝCHOVNÝ) ÚKOL</a:t>
            </a:r>
          </a:p>
        </p:txBody>
      </p:sp>
      <p:sp>
        <p:nvSpPr>
          <p:cNvPr id="21" name="Zaoblený obdélník 20"/>
          <p:cNvSpPr/>
          <p:nvPr/>
        </p:nvSpPr>
        <p:spPr>
          <a:xfrm rot="16200000">
            <a:off x="913556" y="1988515"/>
            <a:ext cx="2732041" cy="860483"/>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t>KONCEPT</a:t>
            </a:r>
          </a:p>
        </p:txBody>
      </p:sp>
      <p:cxnSp>
        <p:nvCxnSpPr>
          <p:cNvPr id="26" name="Přímá spojnice se šipkou 25"/>
          <p:cNvCxnSpPr/>
          <p:nvPr/>
        </p:nvCxnSpPr>
        <p:spPr>
          <a:xfrm flipV="1">
            <a:off x="4439816" y="2129244"/>
            <a:ext cx="804226" cy="2814325"/>
          </a:xfrm>
          <a:prstGeom prst="straightConnector1">
            <a:avLst/>
          </a:prstGeom>
          <a:ln w="28575">
            <a:solidFill>
              <a:schemeClr val="accent3">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7" name="Přímá spojnice se šipkou 26"/>
          <p:cNvCxnSpPr/>
          <p:nvPr/>
        </p:nvCxnSpPr>
        <p:spPr>
          <a:xfrm flipH="1" flipV="1">
            <a:off x="6782787" y="2125062"/>
            <a:ext cx="863620" cy="2818507"/>
          </a:xfrm>
          <a:prstGeom prst="straightConnector1">
            <a:avLst/>
          </a:prstGeom>
          <a:ln w="28575">
            <a:solidFill>
              <a:schemeClr val="accent3">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2" name="Šipka doprava 31"/>
          <p:cNvSpPr/>
          <p:nvPr/>
        </p:nvSpPr>
        <p:spPr>
          <a:xfrm>
            <a:off x="2855640" y="1256998"/>
            <a:ext cx="2097484" cy="298723"/>
          </a:xfrm>
          <a:prstGeom prst="rightArrow">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4" name="Šipka doprava 33"/>
          <p:cNvSpPr/>
          <p:nvPr/>
        </p:nvSpPr>
        <p:spPr>
          <a:xfrm>
            <a:off x="2855640" y="3024559"/>
            <a:ext cx="2097485" cy="298723"/>
          </a:xfrm>
          <a:prstGeom prst="rightArrow">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699442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91544" y="332656"/>
            <a:ext cx="8229600" cy="562074"/>
          </a:xfrm>
        </p:spPr>
        <p:txBody>
          <a:bodyPr>
            <a:noAutofit/>
          </a:bodyPr>
          <a:lstStyle/>
          <a:p>
            <a:r>
              <a:rPr lang="cs-CZ" sz="2400" b="1" dirty="0"/>
              <a:t>VĚTŠÍ VÝUKOVÉ CELKY VE VÝTVARNÉ VÝCHOVĚ A JEJICH MOŽNOSTI V PLÁNOVÁNÍ VÝUKY</a:t>
            </a:r>
          </a:p>
        </p:txBody>
      </p:sp>
      <p:sp>
        <p:nvSpPr>
          <p:cNvPr id="5" name="Zaoblený obdélník 4"/>
          <p:cNvSpPr/>
          <p:nvPr/>
        </p:nvSpPr>
        <p:spPr>
          <a:xfrm>
            <a:off x="4201758" y="3785098"/>
            <a:ext cx="1800200" cy="792088"/>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t>VÝTVARNÝ PROJEKT</a:t>
            </a:r>
          </a:p>
        </p:txBody>
      </p:sp>
      <p:sp>
        <p:nvSpPr>
          <p:cNvPr id="6" name="Zaoblený obdélník 5"/>
          <p:cNvSpPr/>
          <p:nvPr/>
        </p:nvSpPr>
        <p:spPr>
          <a:xfrm>
            <a:off x="6600056" y="3789040"/>
            <a:ext cx="1800200" cy="792088"/>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t>VÝTVARNÁ ŘADA</a:t>
            </a:r>
          </a:p>
        </p:txBody>
      </p:sp>
      <p:sp>
        <p:nvSpPr>
          <p:cNvPr id="7" name="Zaoblený obdélník 6"/>
          <p:cNvSpPr/>
          <p:nvPr/>
        </p:nvSpPr>
        <p:spPr>
          <a:xfrm>
            <a:off x="4511824" y="5580348"/>
            <a:ext cx="1800200" cy="792088"/>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TÉMATICKÁ</a:t>
            </a:r>
          </a:p>
        </p:txBody>
      </p:sp>
      <p:sp>
        <p:nvSpPr>
          <p:cNvPr id="8" name="Zaoblený obdélník 7"/>
          <p:cNvSpPr/>
          <p:nvPr/>
        </p:nvSpPr>
        <p:spPr>
          <a:xfrm>
            <a:off x="6600056" y="5589240"/>
            <a:ext cx="1800200" cy="792088"/>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METODICKÁ</a:t>
            </a:r>
          </a:p>
        </p:txBody>
      </p:sp>
      <p:cxnSp>
        <p:nvCxnSpPr>
          <p:cNvPr id="11" name="Přímá spojnice 10"/>
          <p:cNvCxnSpPr>
            <a:endCxn id="6" idx="2"/>
          </p:cNvCxnSpPr>
          <p:nvPr/>
        </p:nvCxnSpPr>
        <p:spPr>
          <a:xfrm flipV="1">
            <a:off x="5411924" y="4581128"/>
            <a:ext cx="2088232" cy="997324"/>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Přímá spojnice 15"/>
          <p:cNvCxnSpPr>
            <a:stCxn id="6" idx="2"/>
            <a:endCxn id="8" idx="0"/>
          </p:cNvCxnSpPr>
          <p:nvPr/>
        </p:nvCxnSpPr>
        <p:spPr>
          <a:xfrm>
            <a:off x="7500156" y="4581128"/>
            <a:ext cx="0" cy="1008112"/>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hnutý pruh 18"/>
          <p:cNvSpPr/>
          <p:nvPr/>
        </p:nvSpPr>
        <p:spPr>
          <a:xfrm>
            <a:off x="5627948" y="3126684"/>
            <a:ext cx="1368152" cy="1080120"/>
          </a:xfrm>
          <a:prstGeom prst="blockArc">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20" name="TextovéPole 19"/>
          <p:cNvSpPr txBox="1"/>
          <p:nvPr/>
        </p:nvSpPr>
        <p:spPr>
          <a:xfrm>
            <a:off x="8256240" y="2420888"/>
            <a:ext cx="1843390" cy="369332"/>
          </a:xfrm>
          <a:prstGeom prst="rect">
            <a:avLst/>
          </a:prstGeom>
          <a:noFill/>
        </p:spPr>
        <p:txBody>
          <a:bodyPr wrap="none" rtlCol="0">
            <a:spAutoFit/>
          </a:bodyPr>
          <a:lstStyle/>
          <a:p>
            <a:r>
              <a:rPr lang="cs-CZ" b="1" dirty="0">
                <a:solidFill>
                  <a:schemeClr val="accent3">
                    <a:lumMod val="50000"/>
                  </a:schemeClr>
                </a:solidFill>
              </a:rPr>
              <a:t>TÉMATICKÝ PLÁN</a:t>
            </a:r>
          </a:p>
        </p:txBody>
      </p:sp>
      <p:sp>
        <p:nvSpPr>
          <p:cNvPr id="21" name="TextovéPole 20"/>
          <p:cNvSpPr txBox="1"/>
          <p:nvPr/>
        </p:nvSpPr>
        <p:spPr>
          <a:xfrm>
            <a:off x="2495601" y="2320476"/>
            <a:ext cx="2483885" cy="369332"/>
          </a:xfrm>
          <a:prstGeom prst="rect">
            <a:avLst/>
          </a:prstGeom>
          <a:noFill/>
          <a:ln>
            <a:solidFill>
              <a:schemeClr val="bg1"/>
            </a:solidFill>
          </a:ln>
        </p:spPr>
        <p:txBody>
          <a:bodyPr wrap="none" rtlCol="0">
            <a:spAutoFit/>
          </a:bodyPr>
          <a:lstStyle/>
          <a:p>
            <a:r>
              <a:rPr lang="cs-CZ" b="1" dirty="0">
                <a:solidFill>
                  <a:schemeClr val="accent3">
                    <a:lumMod val="50000"/>
                  </a:schemeClr>
                </a:solidFill>
              </a:rPr>
              <a:t>KONKRÉTNÍ HODINA VV</a:t>
            </a:r>
          </a:p>
        </p:txBody>
      </p:sp>
      <p:sp>
        <p:nvSpPr>
          <p:cNvPr id="25" name="TextovéPole 24"/>
          <p:cNvSpPr txBox="1"/>
          <p:nvPr/>
        </p:nvSpPr>
        <p:spPr>
          <a:xfrm>
            <a:off x="6036914" y="1430730"/>
            <a:ext cx="737517" cy="369332"/>
          </a:xfrm>
          <a:prstGeom prst="rect">
            <a:avLst/>
          </a:prstGeom>
          <a:solidFill>
            <a:schemeClr val="accent3">
              <a:lumMod val="40000"/>
              <a:lumOff val="60000"/>
            </a:schemeClr>
          </a:solidFill>
        </p:spPr>
        <p:txBody>
          <a:bodyPr wrap="square" rtlCol="0">
            <a:spAutoFit/>
          </a:bodyPr>
          <a:lstStyle/>
          <a:p>
            <a:r>
              <a:rPr lang="cs-CZ" dirty="0"/>
              <a:t>  ŠVP</a:t>
            </a:r>
          </a:p>
        </p:txBody>
      </p:sp>
      <p:cxnSp>
        <p:nvCxnSpPr>
          <p:cNvPr id="65" name="Přímá spojnice se šipkou 64"/>
          <p:cNvCxnSpPr/>
          <p:nvPr/>
        </p:nvCxnSpPr>
        <p:spPr>
          <a:xfrm flipV="1">
            <a:off x="6996100" y="2866996"/>
            <a:ext cx="1850570" cy="522883"/>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8" name="Přímá spojnice se šipkou 67"/>
          <p:cNvCxnSpPr/>
          <p:nvPr/>
        </p:nvCxnSpPr>
        <p:spPr>
          <a:xfrm flipH="1" flipV="1">
            <a:off x="4201759" y="2689808"/>
            <a:ext cx="1332539" cy="621542"/>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2" name="Přímá spojnice se šipkou 71"/>
          <p:cNvCxnSpPr/>
          <p:nvPr/>
        </p:nvCxnSpPr>
        <p:spPr>
          <a:xfrm flipV="1">
            <a:off x="6405671" y="1942768"/>
            <a:ext cx="1" cy="1109418"/>
          </a:xfrm>
          <a:prstGeom prst="straightConnector1">
            <a:avLst/>
          </a:prstGeom>
          <a:ln w="28575">
            <a:solidFill>
              <a:schemeClr val="accent3">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4" name="Přímá spojnice se šipkou 73"/>
          <p:cNvCxnSpPr/>
          <p:nvPr/>
        </p:nvCxnSpPr>
        <p:spPr>
          <a:xfrm flipH="1">
            <a:off x="4556704" y="1640434"/>
            <a:ext cx="1426187" cy="705080"/>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7" name="Přímá spojnice se šipkou 76"/>
          <p:cNvCxnSpPr/>
          <p:nvPr/>
        </p:nvCxnSpPr>
        <p:spPr>
          <a:xfrm flipH="1" flipV="1">
            <a:off x="6969720" y="1511105"/>
            <a:ext cx="1790576" cy="914784"/>
          </a:xfrm>
          <a:prstGeom prst="straightConnector1">
            <a:avLst/>
          </a:prstGeom>
          <a:ln w="28575">
            <a:solidFill>
              <a:schemeClr val="accent3">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4" name="Přímá spojnice se šipkou 83"/>
          <p:cNvCxnSpPr/>
          <p:nvPr/>
        </p:nvCxnSpPr>
        <p:spPr>
          <a:xfrm flipH="1">
            <a:off x="6822088" y="2790221"/>
            <a:ext cx="1578168" cy="406117"/>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1" name="Přímá spojnice se šipkou 90"/>
          <p:cNvCxnSpPr>
            <a:endCxn id="20" idx="1"/>
          </p:cNvCxnSpPr>
          <p:nvPr/>
        </p:nvCxnSpPr>
        <p:spPr>
          <a:xfrm>
            <a:off x="6822088" y="1800062"/>
            <a:ext cx="1434152" cy="805492"/>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7" name="Přímá spojnice se šipkou 96"/>
          <p:cNvCxnSpPr/>
          <p:nvPr/>
        </p:nvCxnSpPr>
        <p:spPr>
          <a:xfrm>
            <a:off x="3575720" y="2723580"/>
            <a:ext cx="1836204" cy="849436"/>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1" name="Přímá spojnice se šipkou 100"/>
          <p:cNvCxnSpPr/>
          <p:nvPr/>
        </p:nvCxnSpPr>
        <p:spPr>
          <a:xfrm>
            <a:off x="6194749" y="1942768"/>
            <a:ext cx="0" cy="1109418"/>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7" name="Přímá spojnice se šipkou 106"/>
          <p:cNvCxnSpPr/>
          <p:nvPr/>
        </p:nvCxnSpPr>
        <p:spPr>
          <a:xfrm flipV="1">
            <a:off x="4201759" y="1430730"/>
            <a:ext cx="1762091" cy="828374"/>
          </a:xfrm>
          <a:prstGeom prst="straightConnector1">
            <a:avLst/>
          </a:prstGeom>
          <a:ln w="28575">
            <a:solidFill>
              <a:schemeClr val="accent3">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1" name="Přímá spojnice se šipkou 110"/>
          <p:cNvCxnSpPr>
            <a:stCxn id="21" idx="3"/>
          </p:cNvCxnSpPr>
          <p:nvPr/>
        </p:nvCxnSpPr>
        <p:spPr>
          <a:xfrm>
            <a:off x="4979486" y="2505142"/>
            <a:ext cx="3060731" cy="100412"/>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4" name="Přímá spojnice se šipkou 113"/>
          <p:cNvCxnSpPr>
            <a:endCxn id="21" idx="3"/>
          </p:cNvCxnSpPr>
          <p:nvPr/>
        </p:nvCxnSpPr>
        <p:spPr>
          <a:xfrm flipH="1" flipV="1">
            <a:off x="4979485" y="2505142"/>
            <a:ext cx="2941900" cy="100412"/>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93112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2135560" y="116633"/>
            <a:ext cx="7772400" cy="1470025"/>
          </a:xfrm>
        </p:spPr>
        <p:txBody>
          <a:bodyPr>
            <a:normAutofit/>
          </a:bodyPr>
          <a:lstStyle/>
          <a:p>
            <a:pPr algn="l"/>
            <a:r>
              <a:rPr lang="cs-CZ" sz="3600" b="1" dirty="0"/>
              <a:t>Námět/téma</a:t>
            </a:r>
          </a:p>
        </p:txBody>
      </p:sp>
      <p:sp>
        <p:nvSpPr>
          <p:cNvPr id="3" name="Podnadpis 2"/>
          <p:cNvSpPr>
            <a:spLocks noGrp="1"/>
          </p:cNvSpPr>
          <p:nvPr>
            <p:ph type="subTitle" idx="1"/>
          </p:nvPr>
        </p:nvSpPr>
        <p:spPr>
          <a:xfrm>
            <a:off x="1703512" y="1556792"/>
            <a:ext cx="8784976" cy="5400600"/>
          </a:xfrm>
        </p:spPr>
        <p:txBody>
          <a:bodyPr>
            <a:normAutofit/>
          </a:bodyPr>
          <a:lstStyle/>
          <a:p>
            <a:pPr marL="457200" indent="-457200" algn="l">
              <a:buFont typeface="Arial" panose="020B0604020202020204" pitchFamily="34" charset="0"/>
              <a:buChar char="•"/>
            </a:pPr>
            <a:r>
              <a:rPr lang="cs-CZ" sz="2800" dirty="0"/>
              <a:t>Konkretizace cílů  výtvarné výchovy ve výtvarném úkolu</a:t>
            </a:r>
          </a:p>
          <a:p>
            <a:pPr marL="457200" indent="-457200" algn="l">
              <a:buFont typeface="Arial" panose="020B0604020202020204" pitchFamily="34" charset="0"/>
              <a:buChar char="•"/>
            </a:pPr>
            <a:r>
              <a:rPr lang="cs-CZ" sz="2800" dirty="0"/>
              <a:t>Vychází většinou z autentických situací, prožitků a zkušeností dětí, jejich představ o skutečnosti a jejích fantazijních přeměnách. </a:t>
            </a:r>
          </a:p>
          <a:p>
            <a:pPr marL="342900" indent="-342900" algn="l">
              <a:buFont typeface="Arial" pitchFamily="34" charset="0"/>
              <a:buChar char="•"/>
            </a:pPr>
            <a:r>
              <a:rPr lang="cs-CZ" sz="2800" dirty="0">
                <a:solidFill>
                  <a:srgbClr val="EF1D7C"/>
                </a:solidFill>
              </a:rPr>
              <a:t>Průnikem tématu a dětské zkušenosti: Představme si své místo ve vesmíru, Pohledy z vesmíru, Naše Zeměkoule… (Cikánová)</a:t>
            </a:r>
          </a:p>
          <a:p>
            <a:pPr marL="342900" indent="-342900" algn="l">
              <a:buFont typeface="Arial" pitchFamily="34" charset="0"/>
              <a:buChar char="•"/>
            </a:pPr>
            <a:r>
              <a:rPr lang="cs-CZ" sz="2800" dirty="0"/>
              <a:t>Náměty se společnými znaky vytvářejí tematické okruhy (širší) a témata (užší).</a:t>
            </a:r>
          </a:p>
        </p:txBody>
      </p:sp>
    </p:spTree>
    <p:extLst>
      <p:ext uri="{BB962C8B-B14F-4D97-AF65-F5344CB8AC3E}">
        <p14:creationId xmlns:p14="http://schemas.microsoft.com/office/powerpoint/2010/main" val="26912215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91544" y="260648"/>
            <a:ext cx="7859216" cy="1143000"/>
          </a:xfrm>
        </p:spPr>
        <p:txBody>
          <a:bodyPr>
            <a:normAutofit/>
          </a:bodyPr>
          <a:lstStyle/>
          <a:p>
            <a:pPr algn="l"/>
            <a:r>
              <a:rPr lang="cs-CZ" sz="3600" b="1" dirty="0"/>
              <a:t>Výtvarný úkol</a:t>
            </a:r>
          </a:p>
        </p:txBody>
      </p:sp>
      <p:sp>
        <p:nvSpPr>
          <p:cNvPr id="3" name="Zástupný symbol pro obsah 2"/>
          <p:cNvSpPr>
            <a:spLocks noGrp="1"/>
          </p:cNvSpPr>
          <p:nvPr>
            <p:ph idx="1"/>
          </p:nvPr>
        </p:nvSpPr>
        <p:spPr>
          <a:xfrm>
            <a:off x="1991544" y="1484785"/>
            <a:ext cx="8229600" cy="4525963"/>
          </a:xfrm>
        </p:spPr>
        <p:txBody>
          <a:bodyPr>
            <a:noAutofit/>
          </a:bodyPr>
          <a:lstStyle/>
          <a:p>
            <a:r>
              <a:rPr lang="cs-CZ" sz="2400" dirty="0"/>
              <a:t>Konkrétním prostředkem naplňování vzdělávacích cílů a obsahů. </a:t>
            </a:r>
          </a:p>
          <a:p>
            <a:r>
              <a:rPr lang="cs-CZ" sz="2400" dirty="0"/>
              <a:t>Co mají děti dělat a jakým způsobem.</a:t>
            </a:r>
          </a:p>
          <a:p>
            <a:r>
              <a:rPr lang="cs-CZ" sz="2400" dirty="0"/>
              <a:t>Odkazuje na hlavní kritéria hodnocení výsledku.  </a:t>
            </a:r>
          </a:p>
          <a:p>
            <a:r>
              <a:rPr lang="cs-CZ" sz="2400" dirty="0"/>
              <a:t>Umožňuje posoudit do jaké míry se záměr zdařil.</a:t>
            </a:r>
          </a:p>
          <a:p>
            <a:r>
              <a:rPr lang="cs-CZ" sz="2400" dirty="0"/>
              <a:t>Pedagogicky promyšlený „kousek učiva“</a:t>
            </a:r>
          </a:p>
          <a:p>
            <a:r>
              <a:rPr lang="cs-CZ" sz="2400" dirty="0"/>
              <a:t>Úkol je formulován obvykle pro celou skupinu dětí stejně. </a:t>
            </a:r>
          </a:p>
          <a:p>
            <a:r>
              <a:rPr lang="cs-CZ" sz="2400" dirty="0"/>
              <a:t>Představy, které  námět vyvolá, jsou vždy individuální či aspoň individualizované.</a:t>
            </a:r>
          </a:p>
          <a:p>
            <a:r>
              <a:rPr lang="cs-CZ" sz="2400" dirty="0"/>
              <a:t>Formulace úkolu může být motivující. (Jak jsem se bála ve sklepě. V dálce svítí. Ze slunce zbyl jenom </a:t>
            </a:r>
            <a:r>
              <a:rPr lang="cs-CZ" sz="2400" dirty="0" err="1"/>
              <a:t>červánek</a:t>
            </a:r>
            <a:r>
              <a:rPr lang="cs-CZ" sz="2400" dirty="0"/>
              <a:t>…)</a:t>
            </a:r>
          </a:p>
        </p:txBody>
      </p:sp>
    </p:spTree>
    <p:extLst>
      <p:ext uri="{BB962C8B-B14F-4D97-AF65-F5344CB8AC3E}">
        <p14:creationId xmlns:p14="http://schemas.microsoft.com/office/powerpoint/2010/main" val="2886960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135560" y="2060848"/>
            <a:ext cx="8229600" cy="6696744"/>
          </a:xfrm>
        </p:spPr>
        <p:txBody>
          <a:bodyPr>
            <a:normAutofit/>
          </a:bodyPr>
          <a:lstStyle/>
          <a:p>
            <a:r>
              <a:rPr lang="cs-CZ" dirty="0"/>
              <a:t>Výtvarný úkol jako výzva</a:t>
            </a:r>
          </a:p>
          <a:p>
            <a:r>
              <a:rPr lang="cs-CZ" dirty="0"/>
              <a:t>Může obsahovat  problém, který jim nabízíme k řešení.  </a:t>
            </a:r>
          </a:p>
          <a:p>
            <a:r>
              <a:rPr lang="cs-CZ" dirty="0"/>
              <a:t>Bílé místo k vyplnění, překážka k překonání</a:t>
            </a:r>
          </a:p>
          <a:p>
            <a:pPr marL="0" indent="0">
              <a:buNone/>
            </a:pPr>
            <a:r>
              <a:rPr lang="cs-CZ" dirty="0"/>
              <a:t>(Hledej v přírodě barviva, která ti obarví prsty. Vyzkoušej pomocí baterky, odkud může být nasvícená tvář na obraze.)</a:t>
            </a:r>
          </a:p>
        </p:txBody>
      </p:sp>
      <p:sp>
        <p:nvSpPr>
          <p:cNvPr id="2" name="TextovéPole 1"/>
          <p:cNvSpPr txBox="1"/>
          <p:nvPr/>
        </p:nvSpPr>
        <p:spPr>
          <a:xfrm>
            <a:off x="2135560" y="919036"/>
            <a:ext cx="7200800" cy="646331"/>
          </a:xfrm>
          <a:prstGeom prst="rect">
            <a:avLst/>
          </a:prstGeom>
          <a:noFill/>
        </p:spPr>
        <p:txBody>
          <a:bodyPr wrap="square" rtlCol="0">
            <a:spAutoFit/>
          </a:bodyPr>
          <a:lstStyle/>
          <a:p>
            <a:r>
              <a:rPr lang="cs-CZ" sz="3600" b="1" dirty="0"/>
              <a:t>Výtvarný problém</a:t>
            </a:r>
          </a:p>
        </p:txBody>
      </p:sp>
    </p:spTree>
    <p:extLst>
      <p:ext uri="{BB962C8B-B14F-4D97-AF65-F5344CB8AC3E}">
        <p14:creationId xmlns:p14="http://schemas.microsoft.com/office/powerpoint/2010/main" val="19857357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l"/>
            <a:r>
              <a:rPr lang="cs-CZ" sz="3600" b="1" dirty="0"/>
              <a:t>Výtvarné prostředky</a:t>
            </a:r>
          </a:p>
        </p:txBody>
      </p:sp>
      <p:sp>
        <p:nvSpPr>
          <p:cNvPr id="3" name="Zástupný symbol pro obsah 2"/>
          <p:cNvSpPr>
            <a:spLocks noGrp="1"/>
          </p:cNvSpPr>
          <p:nvPr>
            <p:ph idx="1"/>
          </p:nvPr>
        </p:nvSpPr>
        <p:spPr/>
        <p:txBody>
          <a:bodyPr>
            <a:normAutofit/>
          </a:bodyPr>
          <a:lstStyle/>
          <a:p>
            <a:r>
              <a:rPr lang="cs-CZ" b="1" dirty="0" smtClean="0"/>
              <a:t>Výtvarné prvky  </a:t>
            </a:r>
            <a:r>
              <a:rPr lang="cs-CZ" dirty="0" smtClean="0"/>
              <a:t>(</a:t>
            </a:r>
            <a:r>
              <a:rPr lang="cs-CZ" dirty="0"/>
              <a:t>bod, linie, barva, plocha, prostor, hmota, objem, světlo, </a:t>
            </a:r>
            <a:r>
              <a:rPr lang="cs-CZ" dirty="0" smtClean="0"/>
              <a:t>struktura) </a:t>
            </a:r>
            <a:endParaRPr lang="cs-CZ" dirty="0"/>
          </a:p>
          <a:p>
            <a:r>
              <a:rPr lang="cs-CZ" b="1" dirty="0"/>
              <a:t>Vztahy mezi </a:t>
            </a:r>
            <a:r>
              <a:rPr lang="cs-CZ" b="1" dirty="0" smtClean="0"/>
              <a:t>prvky </a:t>
            </a:r>
            <a:r>
              <a:rPr lang="cs-CZ" dirty="0" smtClean="0"/>
              <a:t>(principy </a:t>
            </a:r>
            <a:r>
              <a:rPr lang="cs-CZ" dirty="0"/>
              <a:t>jejich uspořádání): symetrie a asymetrie, rytmus, kontrast a harmonie, proporcionalita, dynamičnost a statičnost, stabilita či </a:t>
            </a:r>
            <a:r>
              <a:rPr lang="cs-CZ" dirty="0" smtClean="0"/>
              <a:t>labilnost</a:t>
            </a:r>
          </a:p>
          <a:p>
            <a:r>
              <a:rPr lang="cs-CZ" b="1" dirty="0" smtClean="0"/>
              <a:t>Výtvarné </a:t>
            </a:r>
            <a:r>
              <a:rPr lang="cs-CZ" b="1" dirty="0"/>
              <a:t>symboly </a:t>
            </a:r>
            <a:r>
              <a:rPr lang="cs-CZ" dirty="0"/>
              <a:t>(významy, které odhaluje divák ve výtvarných </a:t>
            </a:r>
            <a:r>
              <a:rPr lang="cs-CZ" dirty="0" smtClean="0"/>
              <a:t>formách)</a:t>
            </a:r>
          </a:p>
          <a:p>
            <a:r>
              <a:rPr lang="cs-CZ" b="1" dirty="0"/>
              <a:t>Procesy tvorby </a:t>
            </a:r>
            <a:r>
              <a:rPr lang="cs-CZ" dirty="0"/>
              <a:t>(způsoby transformace skutečnosti): napodobení, náznak, nadsázka, zjednodušení, idealizace, parafráze, stylizace, </a:t>
            </a:r>
            <a:r>
              <a:rPr lang="cs-CZ" dirty="0" smtClean="0"/>
              <a:t>personifikace</a:t>
            </a:r>
            <a:endParaRPr lang="cs-CZ" dirty="0"/>
          </a:p>
        </p:txBody>
      </p:sp>
    </p:spTree>
    <p:extLst>
      <p:ext uri="{BB962C8B-B14F-4D97-AF65-F5344CB8AC3E}">
        <p14:creationId xmlns:p14="http://schemas.microsoft.com/office/powerpoint/2010/main" val="25918243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850106"/>
          </a:xfrm>
        </p:spPr>
        <p:txBody>
          <a:bodyPr>
            <a:normAutofit/>
          </a:bodyPr>
          <a:lstStyle/>
          <a:p>
            <a:r>
              <a:rPr lang="cs-CZ" sz="2400" b="1" dirty="0"/>
              <a:t>SPECIFIKA VÝTVARNÉ VÝCHOVY </a:t>
            </a:r>
            <a:br>
              <a:rPr lang="cs-CZ" sz="2400" b="1" dirty="0"/>
            </a:br>
            <a:r>
              <a:rPr lang="cs-CZ" sz="2400" b="1" dirty="0"/>
              <a:t>a jejich vliv na plánování výuky</a:t>
            </a:r>
          </a:p>
        </p:txBody>
      </p:sp>
      <p:sp>
        <p:nvSpPr>
          <p:cNvPr id="3" name="Zástupný symbol pro obsah 2"/>
          <p:cNvSpPr>
            <a:spLocks noGrp="1"/>
          </p:cNvSpPr>
          <p:nvPr>
            <p:ph idx="1"/>
          </p:nvPr>
        </p:nvSpPr>
        <p:spPr/>
        <p:txBody>
          <a:bodyPr/>
          <a:lstStyle/>
          <a:p>
            <a:r>
              <a:rPr lang="cs-CZ" sz="2000" dirty="0"/>
              <a:t>Nelineárnost učiva (nesledujeme cestu, mapujeme prostor)</a:t>
            </a:r>
          </a:p>
          <a:p>
            <a:r>
              <a:rPr lang="cs-CZ" sz="2000" dirty="0"/>
              <a:t>Variabilita CÍL – OBSAH – METODA</a:t>
            </a:r>
          </a:p>
          <a:p>
            <a:pPr marL="0" indent="0">
              <a:buNone/>
            </a:pPr>
            <a:r>
              <a:rPr lang="cs-CZ" sz="2000" dirty="0"/>
              <a:t>                          VÝTVARNÝ NÁMĚT – PROBLÉM –TECHNIKA</a:t>
            </a:r>
          </a:p>
          <a:p>
            <a:r>
              <a:rPr lang="cs-CZ" sz="2000" dirty="0"/>
              <a:t>Komplexní cílové zaměření</a:t>
            </a:r>
          </a:p>
          <a:p>
            <a:r>
              <a:rPr lang="cs-CZ" sz="2000" dirty="0"/>
              <a:t>Akcentace „vyšších cílů“</a:t>
            </a:r>
          </a:p>
          <a:p>
            <a:r>
              <a:rPr lang="cs-CZ" sz="2000" dirty="0"/>
              <a:t>Tvořivé úlohy</a:t>
            </a:r>
          </a:p>
          <a:p>
            <a:endParaRPr lang="cs-CZ" dirty="0" smtClean="0"/>
          </a:p>
          <a:p>
            <a:endParaRPr lang="cs-CZ" dirty="0"/>
          </a:p>
        </p:txBody>
      </p:sp>
    </p:spTree>
    <p:extLst>
      <p:ext uri="{BB962C8B-B14F-4D97-AF65-F5344CB8AC3E}">
        <p14:creationId xmlns:p14="http://schemas.microsoft.com/office/powerpoint/2010/main" val="19066156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Výtvarné </a:t>
            </a:r>
            <a:r>
              <a:rPr lang="cs-CZ" b="1" dirty="0" smtClean="0"/>
              <a:t>řady</a:t>
            </a:r>
            <a:endParaRPr lang="cs-CZ" dirty="0"/>
          </a:p>
        </p:txBody>
      </p:sp>
      <p:sp>
        <p:nvSpPr>
          <p:cNvPr id="3" name="Zástupný symbol pro obsah 2"/>
          <p:cNvSpPr>
            <a:spLocks noGrp="1"/>
          </p:cNvSpPr>
          <p:nvPr>
            <p:ph idx="1"/>
          </p:nvPr>
        </p:nvSpPr>
        <p:spPr/>
        <p:txBody>
          <a:bodyPr>
            <a:normAutofit/>
          </a:bodyPr>
          <a:lstStyle/>
          <a:p>
            <a:pPr>
              <a:defRPr/>
            </a:pPr>
            <a:r>
              <a:rPr lang="cs-CZ" dirty="0" smtClean="0"/>
              <a:t>jednoduché celky</a:t>
            </a:r>
          </a:p>
          <a:p>
            <a:pPr>
              <a:defRPr/>
            </a:pPr>
            <a:r>
              <a:rPr lang="cs-CZ" dirty="0" smtClean="0"/>
              <a:t>krátké </a:t>
            </a:r>
            <a:r>
              <a:rPr lang="cs-CZ" dirty="0"/>
              <a:t>a srozumitelné útvary, které rozvíjejí kterýkoli námět, úsek učební látky nebo výchovný problém. </a:t>
            </a:r>
            <a:endParaRPr lang="cs-CZ" dirty="0" smtClean="0"/>
          </a:p>
          <a:p>
            <a:pPr>
              <a:defRPr/>
            </a:pPr>
            <a:r>
              <a:rPr lang="cs-CZ" dirty="0" smtClean="0"/>
              <a:t>Jedna </a:t>
            </a:r>
            <a:r>
              <a:rPr lang="cs-CZ" dirty="0"/>
              <a:t>úloha výtvarné řady logicky navazuje na druhou a společně tvoří koncepčně promyšlenou linii kroků</a:t>
            </a:r>
            <a:r>
              <a:rPr lang="cs-CZ" dirty="0" smtClean="0"/>
              <a:t>…</a:t>
            </a:r>
          </a:p>
          <a:p>
            <a:pPr>
              <a:defRPr/>
            </a:pPr>
            <a:r>
              <a:rPr lang="cs-CZ" dirty="0" smtClean="0"/>
              <a:t>Promyšlená </a:t>
            </a:r>
            <a:r>
              <a:rPr lang="cs-CZ" dirty="0"/>
              <a:t>struktura výtvarné řady pomáhá oslabit negativní vliv malého rozsahu hodin výtvarné výchovy. </a:t>
            </a:r>
          </a:p>
          <a:p>
            <a:endParaRPr lang="cs-CZ" dirty="0"/>
          </a:p>
        </p:txBody>
      </p:sp>
    </p:spTree>
    <p:extLst>
      <p:ext uri="{BB962C8B-B14F-4D97-AF65-F5344CB8AC3E}">
        <p14:creationId xmlns:p14="http://schemas.microsoft.com/office/powerpoint/2010/main" val="1775684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i="1" dirty="0">
                <a:latin typeface="Times New Roman" panose="02020603050405020304" pitchFamily="18" charset="0"/>
                <a:ea typeface="Times New Roman" panose="02020603050405020304" pitchFamily="18" charset="0"/>
              </a:rPr>
              <a:t>Vzdělání</a:t>
            </a:r>
            <a:endParaRPr lang="cs-CZ" dirty="0"/>
          </a:p>
        </p:txBody>
      </p:sp>
      <p:sp>
        <p:nvSpPr>
          <p:cNvPr id="3" name="Zástupný symbol pro obsah 2"/>
          <p:cNvSpPr>
            <a:spLocks noGrp="1"/>
          </p:cNvSpPr>
          <p:nvPr>
            <p:ph idx="1"/>
          </p:nvPr>
        </p:nvSpPr>
        <p:spPr/>
        <p:txBody>
          <a:bodyPr>
            <a:normAutofit/>
          </a:bodyPr>
          <a:lstStyle/>
          <a:p>
            <a:pPr marL="0" indent="0">
              <a:buNone/>
            </a:pPr>
            <a:r>
              <a:rPr lang="cs-CZ" i="1" dirty="0" smtClean="0">
                <a:latin typeface="Times New Roman" panose="02020603050405020304" pitchFamily="18" charset="0"/>
                <a:ea typeface="Times New Roman" panose="02020603050405020304" pitchFamily="18" charset="0"/>
              </a:rPr>
              <a:t>-růst </a:t>
            </a:r>
            <a:r>
              <a:rPr lang="cs-CZ" i="1" dirty="0">
                <a:latin typeface="Times New Roman" panose="02020603050405020304" pitchFamily="18" charset="0"/>
                <a:ea typeface="Times New Roman" panose="02020603050405020304" pitchFamily="18" charset="0"/>
              </a:rPr>
              <a:t>(kultivace) k celkové zralosti a plnosti člověka. Základem vzdělanosti je přivádění k mravní úplnosti (</a:t>
            </a:r>
            <a:r>
              <a:rPr lang="cs-CZ" b="1" i="1" dirty="0">
                <a:latin typeface="Times New Roman" panose="02020603050405020304" pitchFamily="18" charset="0"/>
                <a:ea typeface="Times New Roman" panose="02020603050405020304" pitchFamily="18" charset="0"/>
              </a:rPr>
              <a:t>Konfucius, J.A. Komenský, T.G. Masaryk, J. Patočka, R. </a:t>
            </a:r>
            <a:r>
              <a:rPr lang="cs-CZ" b="1" i="1" dirty="0" err="1">
                <a:latin typeface="Times New Roman" panose="02020603050405020304" pitchFamily="18" charset="0"/>
                <a:ea typeface="Times New Roman" panose="02020603050405020304" pitchFamily="18" charset="0"/>
              </a:rPr>
              <a:t>Palouš</a:t>
            </a:r>
            <a:r>
              <a:rPr lang="cs-CZ" i="1" dirty="0">
                <a:latin typeface="Times New Roman" panose="02020603050405020304" pitchFamily="18" charset="0"/>
                <a:ea typeface="Times New Roman" panose="02020603050405020304" pitchFamily="18" charset="0"/>
              </a:rPr>
              <a:t>). </a:t>
            </a:r>
            <a:endParaRPr lang="cs-CZ" i="1" dirty="0" smtClean="0">
              <a:latin typeface="Times New Roman" panose="02020603050405020304" pitchFamily="18" charset="0"/>
              <a:ea typeface="Times New Roman" panose="02020603050405020304" pitchFamily="18" charset="0"/>
            </a:endParaRPr>
          </a:p>
          <a:p>
            <a:pPr marL="0" indent="0">
              <a:buNone/>
            </a:pPr>
            <a:endParaRPr lang="cs-CZ" i="1" dirty="0" smtClean="0">
              <a:latin typeface="Times New Roman" panose="02020603050405020304" pitchFamily="18" charset="0"/>
              <a:ea typeface="Times New Roman" panose="02020603050405020304" pitchFamily="18" charset="0"/>
            </a:endParaRPr>
          </a:p>
          <a:p>
            <a:pPr marL="0" indent="0">
              <a:buNone/>
            </a:pPr>
            <a:endParaRPr lang="cs-CZ" i="1" dirty="0">
              <a:latin typeface="Times New Roman" panose="02020603050405020304" pitchFamily="18" charset="0"/>
              <a:ea typeface="Times New Roman" panose="02020603050405020304" pitchFamily="18" charset="0"/>
            </a:endParaRPr>
          </a:p>
          <a:p>
            <a:pPr marL="0" indent="0">
              <a:buNone/>
            </a:pPr>
            <a:r>
              <a:rPr lang="cs-CZ" i="1" dirty="0" smtClean="0">
                <a:latin typeface="Times New Roman" panose="02020603050405020304" pitchFamily="18" charset="0"/>
                <a:ea typeface="Times New Roman" panose="02020603050405020304" pitchFamily="18" charset="0"/>
              </a:rPr>
              <a:t>Vzděláváním </a:t>
            </a:r>
            <a:r>
              <a:rPr lang="cs-CZ" i="1" dirty="0">
                <a:latin typeface="Times New Roman" panose="02020603050405020304" pitchFamily="18" charset="0"/>
                <a:ea typeface="Times New Roman" panose="02020603050405020304" pitchFamily="18" charset="0"/>
              </a:rPr>
              <a:t>se má každý stát tím, kým v pravdě jest (</a:t>
            </a:r>
            <a:r>
              <a:rPr lang="cs-CZ" b="1" i="1" dirty="0">
                <a:latin typeface="Times New Roman" panose="02020603050405020304" pitchFamily="18" charset="0"/>
                <a:ea typeface="Times New Roman" panose="02020603050405020304" pitchFamily="18" charset="0"/>
              </a:rPr>
              <a:t>S. Kierkegaard</a:t>
            </a:r>
            <a:r>
              <a:rPr lang="cs-CZ" i="1" dirty="0">
                <a:latin typeface="Times New Roman" panose="02020603050405020304" pitchFamily="18" charset="0"/>
                <a:ea typeface="Times New Roman" panose="02020603050405020304" pitchFamily="18" charset="0"/>
              </a:rPr>
              <a:t>); </a:t>
            </a:r>
            <a:endParaRPr lang="cs-CZ" i="1" dirty="0" smtClean="0">
              <a:latin typeface="Times New Roman" panose="02020603050405020304" pitchFamily="18" charset="0"/>
              <a:ea typeface="Times New Roman" panose="02020603050405020304" pitchFamily="18" charset="0"/>
            </a:endParaRPr>
          </a:p>
          <a:p>
            <a:pPr marL="0" indent="0">
              <a:buNone/>
            </a:pPr>
            <a:r>
              <a:rPr lang="cs-CZ" dirty="0" smtClean="0">
                <a:latin typeface="Times New Roman" panose="02020603050405020304" pitchFamily="18" charset="0"/>
                <a:ea typeface="Times New Roman" panose="02020603050405020304" pitchFamily="18" charset="0"/>
              </a:rPr>
              <a:t>(</a:t>
            </a:r>
            <a:r>
              <a:rPr lang="cs-CZ" dirty="0">
                <a:latin typeface="Times New Roman" panose="02020603050405020304" pitchFamily="18" charset="0"/>
                <a:ea typeface="Times New Roman" panose="02020603050405020304" pitchFamily="18" charset="0"/>
              </a:rPr>
              <a:t>Olšovský, 2011).</a:t>
            </a:r>
            <a:endParaRPr lang="cs-CZ" dirty="0"/>
          </a:p>
        </p:txBody>
      </p:sp>
    </p:spTree>
    <p:extLst>
      <p:ext uri="{BB962C8B-B14F-4D97-AF65-F5344CB8AC3E}">
        <p14:creationId xmlns:p14="http://schemas.microsoft.com/office/powerpoint/2010/main" val="35417006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Výtvarný cyklus</a:t>
            </a:r>
            <a:endParaRPr lang="cs-CZ" dirty="0"/>
          </a:p>
        </p:txBody>
      </p:sp>
      <p:sp>
        <p:nvSpPr>
          <p:cNvPr id="3" name="Zástupný symbol pro obsah 2"/>
          <p:cNvSpPr>
            <a:spLocks noGrp="1"/>
          </p:cNvSpPr>
          <p:nvPr>
            <p:ph idx="1"/>
          </p:nvPr>
        </p:nvSpPr>
        <p:spPr/>
        <p:txBody>
          <a:bodyPr>
            <a:normAutofit/>
          </a:bodyPr>
          <a:lstStyle/>
          <a:p>
            <a:pPr>
              <a:defRPr/>
            </a:pPr>
            <a:r>
              <a:rPr lang="cs-CZ" dirty="0" smtClean="0"/>
              <a:t>využívá </a:t>
            </a:r>
            <a:r>
              <a:rPr lang="cs-CZ" dirty="0"/>
              <a:t>jednoho společného námětu, kde v jeho rámci žák hledá vlastní výtvarný nápad</a:t>
            </a:r>
            <a:r>
              <a:rPr lang="cs-CZ" dirty="0" smtClean="0"/>
              <a:t>…</a:t>
            </a:r>
          </a:p>
          <a:p>
            <a:pPr>
              <a:defRPr/>
            </a:pPr>
            <a:r>
              <a:rPr lang="cs-CZ" dirty="0" smtClean="0"/>
              <a:t>Společná </a:t>
            </a:r>
            <a:r>
              <a:rPr lang="cs-CZ" dirty="0"/>
              <a:t>práce téma negraduje, ale klade vedle sebe jeho jednotlivé varianty. </a:t>
            </a:r>
            <a:endParaRPr lang="cs-CZ" dirty="0" smtClean="0"/>
          </a:p>
          <a:p>
            <a:pPr>
              <a:defRPr/>
            </a:pPr>
            <a:r>
              <a:rPr lang="cs-CZ" dirty="0" smtClean="0"/>
              <a:t>Ve </a:t>
            </a:r>
            <a:r>
              <a:rPr lang="cs-CZ" dirty="0"/>
              <a:t>svém závěru však zřetelně stimuluje výtvarné myšlení žáků. </a:t>
            </a:r>
            <a:endParaRPr lang="cs-CZ" dirty="0" smtClean="0"/>
          </a:p>
          <a:p>
            <a:pPr>
              <a:defRPr/>
            </a:pPr>
            <a:r>
              <a:rPr lang="cs-CZ" dirty="0" smtClean="0"/>
              <a:t>Ti </a:t>
            </a:r>
            <a:r>
              <a:rPr lang="cs-CZ" dirty="0"/>
              <a:t>porovnávají vlastní výtvarné práce nebo rozpracování námětu se spolužáky a uvědomují si různost jednotlivých postupů. </a:t>
            </a:r>
            <a:endParaRPr lang="cs-CZ" dirty="0" smtClean="0"/>
          </a:p>
          <a:p>
            <a:pPr>
              <a:defRPr/>
            </a:pPr>
            <a:r>
              <a:rPr lang="cs-CZ" dirty="0" smtClean="0"/>
              <a:t>Porovnávání </a:t>
            </a:r>
            <a:r>
              <a:rPr lang="cs-CZ" dirty="0"/>
              <a:t>možných alternativ rozvíjí koncepční myšlení…</a:t>
            </a:r>
          </a:p>
          <a:p>
            <a:endParaRPr lang="cs-CZ" dirty="0"/>
          </a:p>
        </p:txBody>
      </p:sp>
    </p:spTree>
    <p:extLst>
      <p:ext uri="{BB962C8B-B14F-4D97-AF65-F5344CB8AC3E}">
        <p14:creationId xmlns:p14="http://schemas.microsoft.com/office/powerpoint/2010/main" val="1717625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Metodická řada</a:t>
            </a:r>
            <a:endParaRPr lang="cs-CZ" dirty="0"/>
          </a:p>
        </p:txBody>
      </p:sp>
      <p:sp>
        <p:nvSpPr>
          <p:cNvPr id="3" name="Zástupný symbol pro obsah 2"/>
          <p:cNvSpPr>
            <a:spLocks noGrp="1"/>
          </p:cNvSpPr>
          <p:nvPr>
            <p:ph idx="1"/>
          </p:nvPr>
        </p:nvSpPr>
        <p:spPr/>
        <p:txBody>
          <a:bodyPr>
            <a:normAutofit/>
          </a:bodyPr>
          <a:lstStyle/>
          <a:p>
            <a:pPr>
              <a:defRPr/>
            </a:pPr>
            <a:r>
              <a:rPr lang="cs-CZ" dirty="0" smtClean="0"/>
              <a:t>rozvíjí </a:t>
            </a:r>
            <a:r>
              <a:rPr lang="cs-CZ" dirty="0"/>
              <a:t>důsledně řazenými kroky výchozí podnět až k vyvrcholení práce, eventuálně k realizaci v materiálu. </a:t>
            </a:r>
            <a:endParaRPr lang="cs-CZ" dirty="0" smtClean="0"/>
          </a:p>
          <a:p>
            <a:pPr>
              <a:defRPr/>
            </a:pPr>
            <a:r>
              <a:rPr lang="cs-CZ" dirty="0" smtClean="0"/>
              <a:t>Proces</a:t>
            </a:r>
            <a:r>
              <a:rPr lang="cs-CZ" dirty="0"/>
              <a:t>, který od známého východiska dospívá řadou kvalitativních proměn k závěrečnému poznání nebo řešení výtvarného problému. </a:t>
            </a:r>
            <a:endParaRPr lang="cs-CZ" dirty="0" smtClean="0"/>
          </a:p>
          <a:p>
            <a:pPr>
              <a:defRPr/>
            </a:pPr>
            <a:r>
              <a:rPr lang="cs-CZ" dirty="0" smtClean="0"/>
              <a:t>Tradičně</a:t>
            </a:r>
            <a:r>
              <a:rPr lang="cs-CZ" dirty="0"/>
              <a:t>: postup od studijní kresby a její stylizace k výtvarnému návrhu nebo provedení v materiálu. </a:t>
            </a:r>
            <a:endParaRPr lang="cs-CZ" dirty="0" smtClean="0"/>
          </a:p>
          <a:p>
            <a:pPr>
              <a:defRPr/>
            </a:pPr>
            <a:r>
              <a:rPr lang="cs-CZ" dirty="0" smtClean="0"/>
              <a:t>Řazení </a:t>
            </a:r>
            <a:r>
              <a:rPr lang="cs-CZ" dirty="0"/>
              <a:t>úloh v metodické řadě podporuje logické myšlení a vědomí návazností. Učitel zdůrazňuje význam vazeb mezi výchozí situací, jejím dílčím řešením a výsledným poznáním nebo artefaktem</a:t>
            </a:r>
            <a:r>
              <a:rPr lang="cs-CZ" dirty="0" smtClean="0"/>
              <a:t>.</a:t>
            </a:r>
            <a:endParaRPr lang="cs-CZ" dirty="0"/>
          </a:p>
        </p:txBody>
      </p:sp>
    </p:spTree>
    <p:extLst>
      <p:ext uri="{BB962C8B-B14F-4D97-AF65-F5344CB8AC3E}">
        <p14:creationId xmlns:p14="http://schemas.microsoft.com/office/powerpoint/2010/main" val="535896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Tematická řada</a:t>
            </a:r>
            <a:endParaRPr lang="cs-CZ" dirty="0"/>
          </a:p>
        </p:txBody>
      </p:sp>
      <p:sp>
        <p:nvSpPr>
          <p:cNvPr id="3" name="Zástupný symbol pro obsah 2"/>
          <p:cNvSpPr>
            <a:spLocks noGrp="1"/>
          </p:cNvSpPr>
          <p:nvPr>
            <p:ph idx="1"/>
          </p:nvPr>
        </p:nvSpPr>
        <p:spPr/>
        <p:txBody>
          <a:bodyPr>
            <a:normAutofit/>
          </a:bodyPr>
          <a:lstStyle/>
          <a:p>
            <a:pPr>
              <a:defRPr/>
            </a:pPr>
            <a:r>
              <a:rPr lang="cs-CZ" dirty="0" smtClean="0"/>
              <a:t>negraduje </a:t>
            </a:r>
            <a:r>
              <a:rPr lang="cs-CZ" dirty="0"/>
              <a:t>výtvarné otázky, ale hlouběji se zabývá samotným tématem. </a:t>
            </a:r>
            <a:endParaRPr lang="cs-CZ" dirty="0" smtClean="0"/>
          </a:p>
          <a:p>
            <a:pPr>
              <a:defRPr/>
            </a:pPr>
            <a:r>
              <a:rPr lang="cs-CZ" dirty="0" smtClean="0"/>
              <a:t>Krok </a:t>
            </a:r>
            <a:r>
              <a:rPr lang="cs-CZ" dirty="0"/>
              <a:t>za krokem zkoumá nějakou skutečnost nebo jev,- sleduje podoby, příběhy, vlastnosti nebo otázky, na které je zajímavé hledat odpovědi. Promyšlený sled dílčích </a:t>
            </a:r>
            <a:r>
              <a:rPr lang="cs-CZ" dirty="0" smtClean="0"/>
              <a:t>kroků</a:t>
            </a:r>
            <a:endParaRPr lang="cs-CZ" dirty="0"/>
          </a:p>
          <a:p>
            <a:endParaRPr lang="cs-CZ" dirty="0"/>
          </a:p>
        </p:txBody>
      </p:sp>
    </p:spTree>
    <p:extLst>
      <p:ext uri="{BB962C8B-B14F-4D97-AF65-F5344CB8AC3E}">
        <p14:creationId xmlns:p14="http://schemas.microsoft.com/office/powerpoint/2010/main" val="13216172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Výtvarné projekty</a:t>
            </a:r>
            <a:endParaRPr lang="cs-CZ" dirty="0"/>
          </a:p>
        </p:txBody>
      </p:sp>
      <p:sp>
        <p:nvSpPr>
          <p:cNvPr id="3" name="Zástupný symbol pro obsah 2"/>
          <p:cNvSpPr>
            <a:spLocks noGrp="1"/>
          </p:cNvSpPr>
          <p:nvPr>
            <p:ph idx="1"/>
          </p:nvPr>
        </p:nvSpPr>
        <p:spPr/>
        <p:txBody>
          <a:bodyPr>
            <a:normAutofit/>
          </a:bodyPr>
          <a:lstStyle/>
          <a:p>
            <a:pPr>
              <a:defRPr/>
            </a:pPr>
            <a:r>
              <a:rPr lang="cs-CZ" dirty="0" smtClean="0"/>
              <a:t> </a:t>
            </a:r>
            <a:r>
              <a:rPr lang="cs-CZ" dirty="0"/>
              <a:t>složité celky</a:t>
            </a:r>
          </a:p>
          <a:p>
            <a:pPr>
              <a:defRPr/>
            </a:pPr>
            <a:r>
              <a:rPr lang="cs-CZ" dirty="0">
                <a:solidFill>
                  <a:srgbClr val="EF1D7C"/>
                </a:solidFill>
              </a:rPr>
              <a:t>Nejcennějším přínosem: změna myšlení. Pojetí tématu ústí do několika proudů výtvarných aktivit, které rozvíjí základní myšlenky. Čím je řešení tématu strukturovanější, přehlednější, tím jsou jeho myšlenky srozumitelnější.</a:t>
            </a:r>
          </a:p>
          <a:p>
            <a:pPr marL="0" indent="0">
              <a:buNone/>
              <a:defRPr/>
            </a:pPr>
            <a:endParaRPr lang="cs-CZ" dirty="0" smtClean="0"/>
          </a:p>
          <a:p>
            <a:pPr marL="0" indent="0">
              <a:buNone/>
              <a:defRPr/>
            </a:pPr>
            <a:r>
              <a:rPr lang="cs-CZ" dirty="0" smtClean="0"/>
              <a:t> </a:t>
            </a:r>
          </a:p>
          <a:p>
            <a:pPr marL="0" indent="0">
              <a:buNone/>
              <a:defRPr/>
            </a:pPr>
            <a:r>
              <a:rPr lang="cs-CZ" dirty="0" smtClean="0"/>
              <a:t>více in </a:t>
            </a:r>
            <a:r>
              <a:rPr lang="cs-CZ" dirty="0" err="1" smtClean="0"/>
              <a:t>Roeselová</a:t>
            </a:r>
            <a:r>
              <a:rPr lang="cs-CZ" dirty="0"/>
              <a:t>, V</a:t>
            </a:r>
            <a:r>
              <a:rPr lang="cs-CZ" dirty="0" smtClean="0"/>
              <a:t>.: </a:t>
            </a:r>
            <a:r>
              <a:rPr lang="cs-CZ" dirty="0"/>
              <a:t>Řady a projekty ve výtvarné výchově. Praha: Sarah 1997. ISBN 80-902267-2-8 s.30-34</a:t>
            </a:r>
          </a:p>
          <a:p>
            <a:endParaRPr lang="cs-CZ" dirty="0"/>
          </a:p>
        </p:txBody>
      </p:sp>
    </p:spTree>
    <p:extLst>
      <p:ext uri="{BB962C8B-B14F-4D97-AF65-F5344CB8AC3E}">
        <p14:creationId xmlns:p14="http://schemas.microsoft.com/office/powerpoint/2010/main" val="2329220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872" y="2495825"/>
            <a:ext cx="3809214" cy="2692351"/>
          </a:xfrm>
          <a:prstGeom prst="rect">
            <a:avLst/>
          </a:prstGeom>
        </p:spPr>
      </p:pic>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1013" y="2495825"/>
            <a:ext cx="3852803" cy="2692350"/>
          </a:xfrm>
          <a:prstGeom prst="rect">
            <a:avLst/>
          </a:prstGeom>
        </p:spPr>
      </p:pic>
      <p:pic>
        <p:nvPicPr>
          <p:cNvPr id="11" name="Obráze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5743" y="2495825"/>
            <a:ext cx="3817122" cy="2690349"/>
          </a:xfrm>
          <a:prstGeom prst="rect">
            <a:avLst/>
          </a:prstGeom>
        </p:spPr>
      </p:pic>
      <p:sp>
        <p:nvSpPr>
          <p:cNvPr id="3" name="TextovéPole 2"/>
          <p:cNvSpPr txBox="1"/>
          <p:nvPr/>
        </p:nvSpPr>
        <p:spPr>
          <a:xfrm>
            <a:off x="993058" y="806245"/>
            <a:ext cx="7266039" cy="1200329"/>
          </a:xfrm>
          <a:prstGeom prst="rect">
            <a:avLst/>
          </a:prstGeom>
          <a:noFill/>
        </p:spPr>
        <p:txBody>
          <a:bodyPr wrap="square" rtlCol="0">
            <a:spAutoFit/>
          </a:bodyPr>
          <a:lstStyle/>
          <a:p>
            <a:r>
              <a:rPr lang="cs-CZ" sz="2400" dirty="0" smtClean="0"/>
              <a:t>Tematická/metodická řada- jednotlivé náměty -výtvarné úkoly</a:t>
            </a:r>
          </a:p>
          <a:p>
            <a:r>
              <a:rPr lang="cs-CZ" sz="2400" dirty="0" smtClean="0"/>
              <a:t>- postupně se rozvíjejí</a:t>
            </a:r>
            <a:endParaRPr lang="cs-CZ" sz="2400" dirty="0"/>
          </a:p>
        </p:txBody>
      </p:sp>
    </p:spTree>
    <p:extLst>
      <p:ext uri="{BB962C8B-B14F-4D97-AF65-F5344CB8AC3E}">
        <p14:creationId xmlns:p14="http://schemas.microsoft.com/office/powerpoint/2010/main" val="17819588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9287" y="1408634"/>
            <a:ext cx="4109382" cy="2920479"/>
          </a:xfrm>
          <a:prstGeom prst="rect">
            <a:avLst/>
          </a:prstGeom>
        </p:spPr>
      </p:pic>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97295"/>
            <a:ext cx="4107563" cy="2922199"/>
          </a:xfrm>
          <a:prstGeom prst="rect">
            <a:avLst/>
          </a:prstGeom>
        </p:spPr>
      </p:pic>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0393" y="1408634"/>
            <a:ext cx="3471607" cy="2910860"/>
          </a:xfrm>
          <a:prstGeom prst="rect">
            <a:avLst/>
          </a:prstGeom>
        </p:spPr>
      </p:pic>
    </p:spTree>
    <p:extLst>
      <p:ext uri="{BB962C8B-B14F-4D97-AF65-F5344CB8AC3E}">
        <p14:creationId xmlns:p14="http://schemas.microsoft.com/office/powerpoint/2010/main" val="41000223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2898" y="-684321"/>
            <a:ext cx="4739148" cy="8425154"/>
          </a:xfrm>
        </p:spPr>
      </p:pic>
      <p:pic>
        <p:nvPicPr>
          <p:cNvPr id="4" name="Obrázek 3"/>
          <p:cNvPicPr>
            <a:picLocks noChangeAspect="1"/>
          </p:cNvPicPr>
          <p:nvPr/>
        </p:nvPicPr>
        <p:blipFill>
          <a:blip r:embed="rId3"/>
          <a:stretch>
            <a:fillRect/>
          </a:stretch>
        </p:blipFill>
        <p:spPr>
          <a:xfrm>
            <a:off x="4272088" y="0"/>
            <a:ext cx="4189273" cy="7445391"/>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4934" y="56876"/>
            <a:ext cx="3905303" cy="6942760"/>
          </a:xfrm>
          <a:prstGeom prst="rect">
            <a:avLst/>
          </a:prstGeom>
        </p:spPr>
      </p:pic>
    </p:spTree>
    <p:extLst>
      <p:ext uri="{BB962C8B-B14F-4D97-AF65-F5344CB8AC3E}">
        <p14:creationId xmlns:p14="http://schemas.microsoft.com/office/powerpoint/2010/main" val="27782989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5056" y="0"/>
            <a:ext cx="7735712" cy="4351338"/>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8916" y="2923868"/>
            <a:ext cx="7639665" cy="4297312"/>
          </a:xfrm>
          <a:prstGeom prst="rect">
            <a:avLst/>
          </a:prstGeom>
        </p:spPr>
      </p:pic>
    </p:spTree>
    <p:extLst>
      <p:ext uri="{BB962C8B-B14F-4D97-AF65-F5344CB8AC3E}">
        <p14:creationId xmlns:p14="http://schemas.microsoft.com/office/powerpoint/2010/main" val="28204295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23776" y="0"/>
            <a:ext cx="12309179" cy="7313709"/>
          </a:xfrm>
          <a:prstGeom prst="rect">
            <a:avLst/>
          </a:prstGeom>
        </p:spPr>
      </p:pic>
    </p:spTree>
    <p:extLst>
      <p:ext uri="{BB962C8B-B14F-4D97-AF65-F5344CB8AC3E}">
        <p14:creationId xmlns:p14="http://schemas.microsoft.com/office/powerpoint/2010/main" val="30246293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323475" y="-744074"/>
            <a:ext cx="14838950" cy="8346147"/>
          </a:xfrm>
          <a:prstGeom prst="rect">
            <a:avLst/>
          </a:prstGeom>
        </p:spPr>
      </p:pic>
    </p:spTree>
    <p:extLst>
      <p:ext uri="{BB962C8B-B14F-4D97-AF65-F5344CB8AC3E}">
        <p14:creationId xmlns:p14="http://schemas.microsoft.com/office/powerpoint/2010/main" val="13591888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err="1"/>
              <a:t>Insea</a:t>
            </a:r>
            <a:r>
              <a:rPr lang="cs-CZ" b="1" dirty="0"/>
              <a:t> Manifest </a:t>
            </a:r>
            <a:r>
              <a:rPr lang="cs-CZ" b="1" dirty="0" smtClean="0"/>
              <a:t>2018   1.část</a:t>
            </a:r>
            <a:r>
              <a:rPr lang="cs-CZ" dirty="0" smtClean="0"/>
              <a:t> </a:t>
            </a:r>
            <a:br>
              <a:rPr lang="cs-CZ" dirty="0" smtClean="0"/>
            </a:br>
            <a:r>
              <a:rPr lang="cs-CZ" dirty="0"/>
              <a:t/>
            </a:r>
            <a:br>
              <a:rPr lang="cs-CZ" dirty="0"/>
            </a:br>
            <a:endParaRPr lang="cs-CZ" dirty="0"/>
          </a:p>
        </p:txBody>
      </p:sp>
      <p:sp>
        <p:nvSpPr>
          <p:cNvPr id="3" name="Zástupný symbol pro obsah 2"/>
          <p:cNvSpPr>
            <a:spLocks noGrp="1"/>
          </p:cNvSpPr>
          <p:nvPr>
            <p:ph idx="1"/>
          </p:nvPr>
        </p:nvSpPr>
        <p:spPr>
          <a:xfrm>
            <a:off x="838200" y="1229032"/>
            <a:ext cx="10515600" cy="4947931"/>
          </a:xfrm>
        </p:spPr>
        <p:txBody>
          <a:bodyPr>
            <a:noAutofit/>
          </a:bodyPr>
          <a:lstStyle/>
          <a:p>
            <a:pPr marL="0" indent="0">
              <a:buNone/>
            </a:pPr>
            <a:r>
              <a:rPr lang="cs-CZ" sz="1800" dirty="0"/>
              <a:t>Věříme tomu: </a:t>
            </a:r>
          </a:p>
          <a:p>
            <a:pPr lvl="0"/>
            <a:r>
              <a:rPr lang="cs-CZ" sz="1800" dirty="0"/>
              <a:t>Všichni žáci/studenti, bez ohledu na jejich věk, národnost nebo původ, by měli mít nárok na přístup k výtvarné výchově.</a:t>
            </a:r>
          </a:p>
          <a:p>
            <a:pPr lvl="0"/>
            <a:r>
              <a:rPr lang="cs-CZ" sz="1800" dirty="0"/>
              <a:t>Výtvarná výchova motivuje k poznání, schopnosti ocenění a vytváření kultury.</a:t>
            </a:r>
          </a:p>
          <a:p>
            <a:pPr lvl="0"/>
            <a:r>
              <a:rPr lang="cs-CZ" sz="1800" dirty="0"/>
              <a:t>Kultura je základním lidským právem. Kultura podporuje sociální spravedlnost a zapojení v současných společnostech. Silná demokracie je inkluzivní společností. A inkluzivní společnost je silnou demokracií.</a:t>
            </a:r>
          </a:p>
          <a:p>
            <a:pPr lvl="0"/>
            <a:r>
              <a:rPr lang="cs-CZ" sz="1800" dirty="0"/>
              <a:t>Všichni žáci/studenti mají nárok na takovou výtvarnou výchovu, která je hluboce propojí s jejich světem a s jejich kulturní historií. Výtvarná výchova jim vytváří prostor a obzory pro nové způsoby vidění, myšlení, konání a bytí.</a:t>
            </a:r>
          </a:p>
          <a:p>
            <a:pPr lvl="0"/>
            <a:r>
              <a:rPr lang="cs-CZ" sz="1800" dirty="0"/>
              <a:t>Vzdělávací programy by měly připravovat občany s jistými flexibilními inteligencemi a tvůrčími verbálními a neverbálními komunikačními dovednostmi.</a:t>
            </a:r>
          </a:p>
          <a:p>
            <a:pPr lvl="0"/>
            <a:r>
              <a:rPr lang="cs-CZ" sz="1800" dirty="0"/>
              <a:t>Výtvarná výchova otevírá možnosti a příležitosti k tomu, aby žáci/studenti mohli objevovat sebe sama, svou kreativitu, hodnoty, etiku, společnost a kulturu</a:t>
            </a:r>
            <a:r>
              <a:rPr lang="cs-CZ" sz="1800" dirty="0" smtClean="0"/>
              <a:t>.</a:t>
            </a:r>
            <a:endParaRPr lang="cs-CZ" sz="1800" dirty="0"/>
          </a:p>
        </p:txBody>
      </p:sp>
      <p:sp>
        <p:nvSpPr>
          <p:cNvPr id="4" name="TextovéPole 3"/>
          <p:cNvSpPr txBox="1"/>
          <p:nvPr/>
        </p:nvSpPr>
        <p:spPr>
          <a:xfrm>
            <a:off x="7275871" y="6302477"/>
            <a:ext cx="4670323" cy="369332"/>
          </a:xfrm>
          <a:prstGeom prst="rect">
            <a:avLst/>
          </a:prstGeom>
          <a:noFill/>
        </p:spPr>
        <p:txBody>
          <a:bodyPr wrap="square" rtlCol="0">
            <a:spAutoFit/>
          </a:bodyPr>
          <a:lstStyle/>
          <a:p>
            <a:r>
              <a:rPr lang="cs-CZ" dirty="0"/>
              <a:t>Zdroj: http://www.insea.org/InSEA-Manifesto</a:t>
            </a:r>
          </a:p>
        </p:txBody>
      </p:sp>
    </p:spTree>
    <p:extLst>
      <p:ext uri="{BB962C8B-B14F-4D97-AF65-F5344CB8AC3E}">
        <p14:creationId xmlns:p14="http://schemas.microsoft.com/office/powerpoint/2010/main" val="10872616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78157" y="-134509"/>
            <a:ext cx="6715224" cy="7655606"/>
          </a:xfrm>
        </p:spPr>
      </p:pic>
      <p:sp>
        <p:nvSpPr>
          <p:cNvPr id="5" name="TextovéPole 4"/>
          <p:cNvSpPr txBox="1"/>
          <p:nvPr/>
        </p:nvSpPr>
        <p:spPr>
          <a:xfrm>
            <a:off x="8229600" y="5611528"/>
            <a:ext cx="3962400" cy="923330"/>
          </a:xfrm>
          <a:prstGeom prst="rect">
            <a:avLst/>
          </a:prstGeom>
          <a:noFill/>
        </p:spPr>
        <p:txBody>
          <a:bodyPr wrap="square" rtlCol="0">
            <a:spAutoFit/>
          </a:bodyPr>
          <a:lstStyle/>
          <a:p>
            <a:r>
              <a:rPr lang="cs-CZ" dirty="0" smtClean="0"/>
              <a:t>Cikánová, K., Sedlák, M.: Výtvarná výchova k projektu </a:t>
            </a:r>
            <a:r>
              <a:rPr lang="cs-CZ" dirty="0" err="1" smtClean="0"/>
              <a:t>Environmentáního</a:t>
            </a:r>
            <a:r>
              <a:rPr lang="cs-CZ" dirty="0" smtClean="0"/>
              <a:t> vzdělávání. Praha, 2007.</a:t>
            </a:r>
            <a:endParaRPr lang="cs-CZ" dirty="0"/>
          </a:p>
        </p:txBody>
      </p:sp>
    </p:spTree>
    <p:extLst>
      <p:ext uri="{BB962C8B-B14F-4D97-AF65-F5344CB8AC3E}">
        <p14:creationId xmlns:p14="http://schemas.microsoft.com/office/powerpoint/2010/main" val="16369115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6200000">
            <a:off x="2980701" y="-1016540"/>
            <a:ext cx="6165304" cy="8719681"/>
          </a:xfrm>
        </p:spPr>
      </p:pic>
    </p:spTree>
    <p:extLst>
      <p:ext uri="{BB962C8B-B14F-4D97-AF65-F5344CB8AC3E}">
        <p14:creationId xmlns:p14="http://schemas.microsoft.com/office/powerpoint/2010/main" val="41208830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063552" y="-1902"/>
            <a:ext cx="8229600" cy="1143000"/>
          </a:xfrm>
        </p:spPr>
        <p:txBody>
          <a:bodyPr>
            <a:normAutofit/>
          </a:bodyPr>
          <a:lstStyle/>
          <a:p>
            <a:r>
              <a:rPr lang="cs-CZ" sz="2400" b="1" dirty="0"/>
              <a:t>JÁ JAKO VIZUÁLNÍ METAFORA – PROMĚNA</a:t>
            </a:r>
          </a:p>
        </p:txBody>
      </p:sp>
      <p:sp>
        <p:nvSpPr>
          <p:cNvPr id="3" name="Zástupný symbol pro obsah 2"/>
          <p:cNvSpPr>
            <a:spLocks noGrp="1"/>
          </p:cNvSpPr>
          <p:nvPr>
            <p:ph idx="1"/>
          </p:nvPr>
        </p:nvSpPr>
        <p:spPr>
          <a:xfrm>
            <a:off x="2063552" y="836713"/>
            <a:ext cx="8229600" cy="4929411"/>
          </a:xfrm>
        </p:spPr>
        <p:txBody>
          <a:bodyPr>
            <a:normAutofit fontScale="25000" lnSpcReduction="20000"/>
          </a:bodyPr>
          <a:lstStyle/>
          <a:p>
            <a:pPr marL="0" indent="0">
              <a:buNone/>
            </a:pPr>
            <a:r>
              <a:rPr lang="cs-CZ" sz="5600" b="1" dirty="0" smtClean="0"/>
              <a:t>Náplň </a:t>
            </a:r>
            <a:r>
              <a:rPr lang="cs-CZ" sz="5600" b="1" dirty="0"/>
              <a:t>a struktura vyučovacího celku</a:t>
            </a:r>
            <a:endParaRPr lang="cs-CZ" sz="5600" b="1" i="1" dirty="0"/>
          </a:p>
          <a:p>
            <a:pPr marL="0" indent="0">
              <a:buNone/>
            </a:pPr>
            <a:r>
              <a:rPr lang="cs-CZ" sz="5600" dirty="0"/>
              <a:t>Na formální a technické úrovni bylo cílem lekce vytvořit autoportrét pomocí techniky asambláže, pak ho proměnit a tuto proměnu zachytit pomocí fotografií a převést na animaci. </a:t>
            </a:r>
          </a:p>
          <a:p>
            <a:pPr marL="0" indent="0">
              <a:buNone/>
            </a:pPr>
            <a:r>
              <a:rPr lang="cs-CZ" sz="5600" b="1" i="1" dirty="0"/>
              <a:t> </a:t>
            </a:r>
            <a:r>
              <a:rPr lang="cs-CZ" sz="5600" b="1" i="1" dirty="0" smtClean="0"/>
              <a:t>1</a:t>
            </a:r>
            <a:r>
              <a:rPr lang="cs-CZ" sz="5600" b="1" i="1" dirty="0"/>
              <a:t>. hodina</a:t>
            </a:r>
            <a:r>
              <a:rPr lang="cs-CZ" sz="5600" dirty="0"/>
              <a:t>(45min)</a:t>
            </a:r>
          </a:p>
          <a:p>
            <a:pPr marL="0" indent="0">
              <a:buNone/>
            </a:pPr>
            <a:r>
              <a:rPr lang="cs-CZ" sz="5600" dirty="0"/>
              <a:t>Motivace – hra co by to bylo kdyby to bylo, problematika hledání metafory, na konci toho bloku pak krátké nezveřejňované zamyšlení „Co bych byl, kdybych byl?“ Hledání </a:t>
            </a:r>
            <a:r>
              <a:rPr lang="cs-CZ" sz="5600" dirty="0" err="1"/>
              <a:t>sebeprezentující</a:t>
            </a:r>
            <a:r>
              <a:rPr lang="cs-CZ" sz="5600" dirty="0"/>
              <a:t> metafory.</a:t>
            </a:r>
          </a:p>
          <a:p>
            <a:pPr marL="0" indent="0">
              <a:buNone/>
            </a:pPr>
            <a:r>
              <a:rPr lang="cs-CZ" sz="5600" dirty="0"/>
              <a:t>Autoportrét – krátký výklad a zadání úkolu na příště a vysvětlení techniky asambláže</a:t>
            </a:r>
          </a:p>
          <a:p>
            <a:pPr marL="0" indent="0">
              <a:buNone/>
            </a:pPr>
            <a:r>
              <a:rPr lang="cs-CZ" sz="5600" dirty="0"/>
              <a:t> </a:t>
            </a:r>
            <a:r>
              <a:rPr lang="cs-CZ" sz="5600" b="1" i="1" dirty="0" smtClean="0"/>
              <a:t>Domácí </a:t>
            </a:r>
            <a:r>
              <a:rPr lang="cs-CZ" sz="5600" b="1" i="1" dirty="0"/>
              <a:t>příprava</a:t>
            </a:r>
            <a:endParaRPr lang="cs-CZ" sz="5600" dirty="0"/>
          </a:p>
          <a:p>
            <a:pPr marL="0" indent="0">
              <a:buNone/>
            </a:pPr>
            <a:r>
              <a:rPr lang="cs-CZ" sz="5600" dirty="0"/>
              <a:t>Najít a shromáždit předměty a do školy pak donést, věci, které by mohly být mnou</a:t>
            </a:r>
          </a:p>
          <a:p>
            <a:pPr marL="0" indent="0">
              <a:buNone/>
            </a:pPr>
            <a:r>
              <a:rPr lang="cs-CZ" sz="5600" dirty="0"/>
              <a:t>Rozmyslet podobu svého autoportrétu (teoretická konceptualizace)</a:t>
            </a:r>
          </a:p>
          <a:p>
            <a:pPr marL="0" indent="0">
              <a:buNone/>
            </a:pPr>
            <a:r>
              <a:rPr lang="cs-CZ" sz="5600" b="1" i="1" dirty="0"/>
              <a:t> </a:t>
            </a:r>
            <a:r>
              <a:rPr lang="cs-CZ" sz="5600" b="1" i="1" dirty="0" smtClean="0"/>
              <a:t>2</a:t>
            </a:r>
            <a:r>
              <a:rPr lang="cs-CZ" sz="5600" b="1" i="1" dirty="0"/>
              <a:t>. hodina</a:t>
            </a:r>
            <a:r>
              <a:rPr lang="cs-CZ" sz="5600" dirty="0"/>
              <a:t>(90min)</a:t>
            </a:r>
          </a:p>
          <a:p>
            <a:pPr marL="0" indent="0">
              <a:buNone/>
            </a:pPr>
            <a:r>
              <a:rPr lang="cs-CZ" sz="5600" dirty="0"/>
              <a:t>Tvorba autoportrétu – za pomoci doneseného materiálu vytvořit asambláž-autoportrét</a:t>
            </a:r>
          </a:p>
          <a:p>
            <a:pPr marL="0" indent="0">
              <a:buNone/>
            </a:pPr>
            <a:r>
              <a:rPr lang="cs-CZ" sz="5600" dirty="0"/>
              <a:t>Prezentace a obhajoba vlastní práce, možnost prohlédnout si a komentovat i práce kolegů</a:t>
            </a:r>
          </a:p>
          <a:p>
            <a:pPr marL="0" indent="0">
              <a:buNone/>
            </a:pPr>
            <a:r>
              <a:rPr lang="cs-CZ" sz="5600" dirty="0"/>
              <a:t>Motivace proměna – čtení a popř. dovyprávění příběhů proměn podle Ovidia, Kafky a Williama </a:t>
            </a:r>
            <a:r>
              <a:rPr lang="cs-CZ" sz="5600" dirty="0" err="1"/>
              <a:t>Goldinga</a:t>
            </a:r>
            <a:r>
              <a:rPr lang="cs-CZ" sz="5600" dirty="0"/>
              <a:t>. Diskuse na téma proměny – Může se člověk změnit tak, aby se stal něčím jiným? Něčím živým, co už nebude člověkem? Kdy se člověk stává člověkem, kdy jím přestává být?</a:t>
            </a:r>
          </a:p>
          <a:p>
            <a:pPr marL="0" indent="0">
              <a:buNone/>
            </a:pPr>
            <a:r>
              <a:rPr lang="cs-CZ" sz="5600" dirty="0"/>
              <a:t>Zadání úkolu pro proměnu: Proměňte svůj autoportrét tak, aby přestal být vámi a stal se něčím jiným, něčím živým co už není člověkem (možné paralely s literaturou)</a:t>
            </a:r>
          </a:p>
          <a:p>
            <a:pPr marL="0" indent="0">
              <a:buNone/>
            </a:pPr>
            <a:r>
              <a:rPr lang="cs-CZ" sz="5600" dirty="0"/>
              <a:t>Proměna – fotografování jednotlivých fází proměny</a:t>
            </a:r>
          </a:p>
          <a:p>
            <a:pPr marL="0" indent="0">
              <a:buNone/>
            </a:pPr>
            <a:r>
              <a:rPr lang="cs-CZ" sz="5600" dirty="0"/>
              <a:t>Reflexe – krátké prezentace, reflexe a obhajoby prací</a:t>
            </a:r>
          </a:p>
          <a:p>
            <a:pPr marL="0" indent="0">
              <a:buNone/>
            </a:pPr>
            <a:r>
              <a:rPr lang="cs-CZ" sz="4800" b="1" i="1" dirty="0"/>
              <a:t> </a:t>
            </a:r>
            <a:endParaRPr lang="cs-CZ" sz="4800" dirty="0"/>
          </a:p>
          <a:p>
            <a:pPr marL="0" indent="0">
              <a:buNone/>
            </a:pPr>
            <a:endParaRPr lang="cs-CZ" dirty="0"/>
          </a:p>
        </p:txBody>
      </p:sp>
      <p:sp>
        <p:nvSpPr>
          <p:cNvPr id="4" name="Obdélník 3"/>
          <p:cNvSpPr/>
          <p:nvPr/>
        </p:nvSpPr>
        <p:spPr>
          <a:xfrm>
            <a:off x="2855640" y="-11260632"/>
            <a:ext cx="4572000" cy="9325630"/>
          </a:xfrm>
          <a:prstGeom prst="rect">
            <a:avLst/>
          </a:prstGeom>
        </p:spPr>
        <p:txBody>
          <a:bodyPr>
            <a:spAutoFit/>
          </a:bodyPr>
          <a:lstStyle/>
          <a:p>
            <a:r>
              <a:rPr lang="cs-CZ" sz="1000" dirty="0"/>
              <a:t>Lekce proběhla v březnu a dubnu 2009 v návaznosti na projekt </a:t>
            </a:r>
            <a:r>
              <a:rPr lang="cs-CZ" sz="1000" dirty="0" err="1"/>
              <a:t>Images</a:t>
            </a:r>
            <a:r>
              <a:rPr lang="cs-CZ" sz="1000" dirty="0"/>
              <a:t> and Identity. se studenty sekundy (12-13 let) Gymnázia Jana Keplera v Praze v rámci hodin výtvarné výchovy, její časová dotace byla 45+90+45 minut. K analýze byly využity fotografie vzniklých objektů, animace, </a:t>
            </a:r>
            <a:r>
              <a:rPr lang="cs-CZ" sz="1000" dirty="0" err="1"/>
              <a:t>transkripty</a:t>
            </a:r>
            <a:r>
              <a:rPr lang="cs-CZ" sz="1000" dirty="0"/>
              <a:t> slovních výpovědí autorů a reflektivní bilance vyučující.</a:t>
            </a:r>
          </a:p>
          <a:p>
            <a:r>
              <a:rPr lang="cs-CZ" sz="1000" b="1" dirty="0"/>
              <a:t/>
            </a:r>
            <a:br>
              <a:rPr lang="cs-CZ" sz="1000" b="1" dirty="0"/>
            </a:br>
            <a:r>
              <a:rPr lang="cs-CZ" sz="1000" b="1" dirty="0"/>
              <a:t>Náplň a struktura vyučovacího celku</a:t>
            </a:r>
            <a:endParaRPr lang="cs-CZ" sz="1000" b="1" i="1" dirty="0"/>
          </a:p>
          <a:p>
            <a:r>
              <a:rPr lang="cs-CZ" sz="1000" dirty="0"/>
              <a:t>Na formální a technické úrovni bylo cílem lekce vytvořit autoportrét pomocí techniky asambláže, pak ho proměnit a tuto proměnu zachytit pomocí fotografií a převést na animaci. </a:t>
            </a:r>
          </a:p>
          <a:p>
            <a:r>
              <a:rPr lang="cs-CZ" sz="1000" b="1" i="1" dirty="0"/>
              <a:t> </a:t>
            </a:r>
            <a:endParaRPr lang="cs-CZ" sz="1000" dirty="0"/>
          </a:p>
          <a:p>
            <a:r>
              <a:rPr lang="cs-CZ" sz="1000" b="1" i="1" dirty="0"/>
              <a:t>1. hodina</a:t>
            </a:r>
            <a:r>
              <a:rPr lang="cs-CZ" sz="1000" dirty="0"/>
              <a:t>(45min)</a:t>
            </a:r>
          </a:p>
          <a:p>
            <a:pPr lvl="0"/>
            <a:r>
              <a:rPr lang="cs-CZ" sz="1000" dirty="0"/>
              <a:t>Motivace – hra co by to bylo kdyby to bylo, problematika hledání metafory, na konci toho bloku pak krátké nezveřejňované zamyšlení „Co bych byl, kdybych byl?“ Hledání </a:t>
            </a:r>
            <a:r>
              <a:rPr lang="cs-CZ" sz="1000" dirty="0" err="1"/>
              <a:t>sebeprezentující</a:t>
            </a:r>
            <a:r>
              <a:rPr lang="cs-CZ" sz="1000" dirty="0"/>
              <a:t> metafory.</a:t>
            </a:r>
          </a:p>
          <a:p>
            <a:pPr lvl="0"/>
            <a:r>
              <a:rPr lang="cs-CZ" sz="1000" dirty="0"/>
              <a:t>Autoportrét – krátký výklad a zadání úkolu na příště a vysvětlení techniky asambláže</a:t>
            </a:r>
          </a:p>
          <a:p>
            <a:r>
              <a:rPr lang="cs-CZ" sz="1000" dirty="0"/>
              <a:t> </a:t>
            </a:r>
          </a:p>
          <a:p>
            <a:r>
              <a:rPr lang="cs-CZ" sz="1000" b="1" i="1" dirty="0"/>
              <a:t>Domácí příprava</a:t>
            </a:r>
            <a:endParaRPr lang="cs-CZ" sz="1000" dirty="0"/>
          </a:p>
          <a:p>
            <a:pPr lvl="0"/>
            <a:r>
              <a:rPr lang="cs-CZ" sz="1000" dirty="0"/>
              <a:t>Najít a shromáždit předměty a do školy pak donést, věci, které by mohly být mnou</a:t>
            </a:r>
          </a:p>
          <a:p>
            <a:pPr lvl="0"/>
            <a:r>
              <a:rPr lang="cs-CZ" sz="1000" dirty="0"/>
              <a:t>Rozmyslet podobu svého autoportrétu (teoretická konceptualizace)</a:t>
            </a:r>
          </a:p>
          <a:p>
            <a:r>
              <a:rPr lang="cs-CZ" sz="1000" b="1" i="1" dirty="0"/>
              <a:t> </a:t>
            </a:r>
            <a:endParaRPr lang="cs-CZ" sz="1000" dirty="0"/>
          </a:p>
          <a:p>
            <a:r>
              <a:rPr lang="cs-CZ" sz="1000" b="1" i="1" dirty="0"/>
              <a:t>2. hodina</a:t>
            </a:r>
            <a:r>
              <a:rPr lang="cs-CZ" sz="1000" dirty="0"/>
              <a:t>(90min)</a:t>
            </a:r>
          </a:p>
          <a:p>
            <a:pPr lvl="0"/>
            <a:r>
              <a:rPr lang="cs-CZ" sz="1000" dirty="0"/>
              <a:t>Tvorba autoportrétu – za pomoci doneseného materiálu vytvořit asambláž-autoportrét</a:t>
            </a:r>
          </a:p>
          <a:p>
            <a:pPr lvl="0"/>
            <a:r>
              <a:rPr lang="cs-CZ" sz="1000" dirty="0"/>
              <a:t>Prezentace a obhajoba vlastní práce, možnost prohlédnout si a komentovat i práce kolegů</a:t>
            </a:r>
          </a:p>
          <a:p>
            <a:pPr lvl="0"/>
            <a:r>
              <a:rPr lang="cs-CZ" sz="1000" dirty="0"/>
              <a:t>Motivace proměna – čtení a popř. dovyprávění příběhů proměn podle Ovidia, Kafky a Williama </a:t>
            </a:r>
            <a:r>
              <a:rPr lang="cs-CZ" sz="1000" dirty="0" err="1"/>
              <a:t>Goldinga</a:t>
            </a:r>
            <a:r>
              <a:rPr lang="cs-CZ" sz="1000" dirty="0"/>
              <a:t>. Diskuse na téma proměny – Může se člověk změnit tak, aby se stal něčím jiným? Něčím živým, co už nebude člověkem? Kdy se člověk stává člověkem, kdy jím přestává být?</a:t>
            </a:r>
          </a:p>
          <a:p>
            <a:pPr lvl="0"/>
            <a:r>
              <a:rPr lang="cs-CZ" sz="1000" dirty="0"/>
              <a:t>Zadání úkolu pro proměnu: Proměňte svůj autoportrét tak, aby přestal být vámi a stal se něčím jiným, něčím živým co už není člověkem (možné paralely s literaturou)</a:t>
            </a:r>
          </a:p>
          <a:p>
            <a:pPr lvl="0"/>
            <a:r>
              <a:rPr lang="cs-CZ" sz="1000" dirty="0"/>
              <a:t>Proměna – fotografování jednotlivých fází proměny</a:t>
            </a:r>
          </a:p>
          <a:p>
            <a:r>
              <a:rPr lang="cs-CZ" sz="1000" dirty="0"/>
              <a:t>Reflexe – krátké prezentace, reflexe a obhajoby prací</a:t>
            </a:r>
          </a:p>
          <a:p>
            <a:r>
              <a:rPr lang="cs-CZ" sz="1000" b="1" i="1" dirty="0"/>
              <a:t> </a:t>
            </a:r>
            <a:endParaRPr lang="cs-CZ" sz="1000" dirty="0"/>
          </a:p>
          <a:p>
            <a:r>
              <a:rPr lang="cs-CZ" sz="1000" b="1" i="1" dirty="0"/>
              <a:t>Domácí příprava</a:t>
            </a:r>
            <a:endParaRPr lang="cs-CZ" sz="1000" dirty="0"/>
          </a:p>
          <a:p>
            <a:pPr lvl="0"/>
            <a:r>
              <a:rPr lang="cs-CZ" sz="1000" dirty="0"/>
              <a:t>Výroba animací (tentokrát, díky technickým problémům ve škole, práce pro učitele)</a:t>
            </a:r>
          </a:p>
          <a:p>
            <a:r>
              <a:rPr lang="cs-CZ" sz="1000" i="1" dirty="0"/>
              <a:t> </a:t>
            </a:r>
            <a:endParaRPr lang="cs-CZ" sz="1000" dirty="0"/>
          </a:p>
          <a:p>
            <a:r>
              <a:rPr lang="cs-CZ" sz="1000" b="1" i="1" dirty="0"/>
              <a:t>3. hodina</a:t>
            </a:r>
            <a:r>
              <a:rPr lang="cs-CZ" sz="1000" dirty="0"/>
              <a:t>(45min)</a:t>
            </a:r>
          </a:p>
          <a:p>
            <a:pPr lvl="0"/>
            <a:r>
              <a:rPr lang="cs-CZ" sz="1000" dirty="0"/>
              <a:t>Shlédnutí hotových animací</a:t>
            </a:r>
          </a:p>
          <a:p>
            <a:pPr lvl="0"/>
            <a:r>
              <a:rPr lang="cs-CZ" sz="1000" dirty="0"/>
              <a:t>Hodnocení, komentování a reflexe </a:t>
            </a:r>
          </a:p>
          <a:p>
            <a:r>
              <a:rPr lang="cs-CZ" sz="1000" dirty="0"/>
              <a:t>I&amp;I Projekt je interdisciplinárně založen v oblastech kulturního </a:t>
            </a:r>
            <a:r>
              <a:rPr lang="cs-CZ" sz="1000" dirty="0" err="1"/>
              <a:t>vzdělávání,občanské</a:t>
            </a:r>
            <a:r>
              <a:rPr lang="cs-CZ" sz="1000" dirty="0"/>
              <a:t> výchovy, ICT a v oblasti vizuální a mediální gramotnosti.</a:t>
            </a:r>
          </a:p>
          <a:p>
            <a:r>
              <a:rPr lang="cs-CZ" sz="1000" dirty="0"/>
              <a:t>Klade si za cíl výzkumně zmapovat oblast dosavadních </a:t>
            </a:r>
            <a:r>
              <a:rPr lang="cs-CZ" sz="1000" dirty="0" err="1"/>
              <a:t>kurikulárních</a:t>
            </a:r>
            <a:r>
              <a:rPr lang="cs-CZ" sz="1000" dirty="0"/>
              <a:t> dokumentů daných oblastí a jejich implementace, ve výzkumné části založit informační, sdílený komunikační </a:t>
            </a:r>
            <a:r>
              <a:rPr lang="cs-CZ" sz="1000" dirty="0" err="1"/>
              <a:t>website</a:t>
            </a:r>
            <a:r>
              <a:rPr lang="cs-CZ" sz="1000" dirty="0"/>
              <a:t>, analyzovat zjištění z terénu v jednotlivých zemích, analyzovat je  a po této analýze navrhnout inovované kurikulum pro učitele a studenty učitelství, ověřit je v praxi a navrhnout nový produkt, využívající možností a nástrojů vizuální komunikace, spustit a dát k dispozici on-line verzi tohoto nového modelu učení a vyučování.</a:t>
            </a:r>
          </a:p>
          <a:p>
            <a:r>
              <a:rPr lang="cs-CZ" sz="1000" dirty="0"/>
              <a:t>Jeden účastník hry jde za dveře a ostatní se domluví na jednom členu skupiny, ten, který byl za dveřmi má pak za úkol uhádnout na koho ostatní myslí. Zjišťuje to pomocí otázek: Co by to bylo, kdyby to byl strom, </a:t>
            </a:r>
            <a:r>
              <a:rPr lang="cs-CZ" sz="1000" dirty="0" err="1"/>
              <a:t>barva,.předmět</a:t>
            </a:r>
            <a:r>
              <a:rPr lang="cs-CZ" sz="1000" dirty="0"/>
              <a:t> ve škole…? Ostatní členové skupiny odpovídají podle svých představ. Popsáno např. in ZAPLETAL, M. a kol. </a:t>
            </a:r>
            <a:r>
              <a:rPr lang="cs-CZ" sz="1000" i="1" dirty="0"/>
              <a:t>Zlatý fond her</a:t>
            </a:r>
            <a:r>
              <a:rPr lang="cs-CZ" sz="1000" dirty="0"/>
              <a:t> , Praha: Mladá Fronta, 1990, ISBN 80-204-0120-2 </a:t>
            </a:r>
          </a:p>
          <a:p>
            <a:r>
              <a:rPr lang="cs-CZ" sz="1000" dirty="0"/>
              <a:t>Ovidius </a:t>
            </a:r>
            <a:r>
              <a:rPr lang="cs-CZ" sz="1000" dirty="0" err="1"/>
              <a:t>Naso</a:t>
            </a:r>
            <a:r>
              <a:rPr lang="cs-CZ" sz="1000" dirty="0"/>
              <a:t>, Publius. </a:t>
            </a:r>
            <a:r>
              <a:rPr lang="cs-CZ" sz="1000" i="1" dirty="0"/>
              <a:t>Proměny [Ovidius </a:t>
            </a:r>
            <a:r>
              <a:rPr lang="cs-CZ" sz="1000" i="1" dirty="0" err="1"/>
              <a:t>Naso</a:t>
            </a:r>
            <a:r>
              <a:rPr lang="cs-CZ" sz="1000" i="1" dirty="0"/>
              <a:t>, 1935]</a:t>
            </a:r>
            <a:r>
              <a:rPr lang="cs-CZ" sz="1000" dirty="0"/>
              <a:t>. V Praze : Jan </a:t>
            </a:r>
            <a:r>
              <a:rPr lang="cs-CZ" sz="1000" dirty="0" err="1"/>
              <a:t>Laichter</a:t>
            </a:r>
            <a:r>
              <a:rPr lang="cs-CZ" sz="1000" dirty="0"/>
              <a:t>, 1935 KAFKA,F:</a:t>
            </a:r>
            <a:r>
              <a:rPr lang="cs-CZ" sz="1000" i="1" dirty="0"/>
              <a:t> Proměna (Die </a:t>
            </a:r>
            <a:r>
              <a:rPr lang="cs-CZ" sz="1000" i="1" dirty="0" err="1"/>
              <a:t>Verwandlung</a:t>
            </a:r>
            <a:r>
              <a:rPr lang="cs-CZ" sz="1000" i="1" dirty="0"/>
              <a:t>; R, </a:t>
            </a:r>
            <a:r>
              <a:rPr lang="cs-CZ" sz="1000" dirty="0"/>
              <a:t>Praha, SNKLU 1963; Praha, Primus 1990) - přel. Zbyněk </a:t>
            </a:r>
            <a:r>
              <a:rPr lang="cs-CZ" sz="1000" dirty="0" err="1"/>
              <a:t>SekalGOLDING,W</a:t>
            </a:r>
            <a:r>
              <a:rPr lang="cs-CZ" sz="1000" i="1" dirty="0"/>
              <a:t>.: Pán much. Maťa. </a:t>
            </a:r>
            <a:r>
              <a:rPr lang="cs-CZ" sz="1000" dirty="0"/>
              <a:t>ISBN: 80-7287-061-</a:t>
            </a:r>
          </a:p>
          <a:p>
            <a:r>
              <a:rPr lang="cs-CZ" sz="1000" dirty="0"/>
              <a:t>GOLDING,W</a:t>
            </a:r>
            <a:r>
              <a:rPr lang="cs-CZ" sz="1000" i="1" dirty="0"/>
              <a:t>.: Pán much. Maťa. </a:t>
            </a:r>
            <a:r>
              <a:rPr lang="cs-CZ" sz="1000" dirty="0"/>
              <a:t>ISBN: 80-7287-061. V době zadávání úkolu jedna z oblíbených knih studentů-této třídy</a:t>
            </a:r>
          </a:p>
        </p:txBody>
      </p:sp>
    </p:spTree>
    <p:extLst>
      <p:ext uri="{BB962C8B-B14F-4D97-AF65-F5344CB8AC3E}">
        <p14:creationId xmlns:p14="http://schemas.microsoft.com/office/powerpoint/2010/main" val="6946258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063552" y="0"/>
            <a:ext cx="8229600" cy="8509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cs-CZ" altLang="cs-CZ" sz="3200" dirty="0"/>
          </a:p>
        </p:txBody>
      </p:sp>
      <p:pic>
        <p:nvPicPr>
          <p:cNvPr id="5" name="Picture 8" descr="IMG_037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2711625" y="260648"/>
            <a:ext cx="3114675" cy="4032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9" descr="IMG_040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672065" y="260648"/>
            <a:ext cx="3024187" cy="4032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10"/>
          <p:cNvSpPr txBox="1">
            <a:spLocks noChangeArrowheads="1"/>
          </p:cNvSpPr>
          <p:nvPr/>
        </p:nvSpPr>
        <p:spPr bwMode="auto">
          <a:xfrm>
            <a:off x="1959386" y="4581128"/>
            <a:ext cx="8732837"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i="1" dirty="0"/>
              <a:t>„Já bych </a:t>
            </a:r>
            <a:r>
              <a:rPr lang="cs-CZ" altLang="cs-CZ" i="1" dirty="0" err="1"/>
              <a:t>začla</a:t>
            </a:r>
            <a:r>
              <a:rPr lang="cs-CZ" altLang="cs-CZ" i="1" dirty="0"/>
              <a:t> </a:t>
            </a:r>
            <a:r>
              <a:rPr lang="cs-CZ" altLang="cs-CZ" i="1" dirty="0" err="1"/>
              <a:t>vlasama</a:t>
            </a:r>
            <a:r>
              <a:rPr lang="cs-CZ" altLang="cs-CZ" i="1" dirty="0"/>
              <a:t>, to jsou střepy … proto že jsem strašně </a:t>
            </a:r>
            <a:r>
              <a:rPr lang="cs-CZ" altLang="cs-CZ" i="1" dirty="0" err="1"/>
              <a:t>něšikovná</a:t>
            </a:r>
            <a:r>
              <a:rPr lang="cs-CZ" altLang="cs-CZ" i="1" dirty="0"/>
              <a:t>, co </a:t>
            </a:r>
            <a:r>
              <a:rPr lang="cs-CZ" altLang="cs-CZ" i="1" dirty="0" err="1"/>
              <a:t>držim</a:t>
            </a:r>
            <a:r>
              <a:rPr lang="cs-CZ" altLang="cs-CZ" i="1" dirty="0"/>
              <a:t> tak rozbiju... Taky se mi střepy </a:t>
            </a:r>
            <a:r>
              <a:rPr lang="cs-CZ" altLang="cs-CZ" i="1" dirty="0" err="1"/>
              <a:t>líběj</a:t>
            </a:r>
            <a:r>
              <a:rPr lang="cs-CZ" altLang="cs-CZ" i="1" dirty="0"/>
              <a:t> … Pak tu mám ten drát … protože neustále něco </a:t>
            </a:r>
            <a:r>
              <a:rPr lang="cs-CZ" altLang="cs-CZ" i="1" dirty="0" err="1"/>
              <a:t>propoujuju</a:t>
            </a:r>
            <a:r>
              <a:rPr lang="cs-CZ" altLang="cs-CZ" i="1" dirty="0"/>
              <a:t>... Matek tady mám celkem dost, protože k matkám a ke šroubům mám vztah už od dětství … hezký vzpomínky .. když jsem s tátou v garáži opravovala motorky. Lepící páska souvisí s mojí nešikovností, když něco rozbiju tak se to snažím opravit ono to sice </a:t>
            </a:r>
            <a:r>
              <a:rPr lang="cs-CZ" altLang="cs-CZ" i="1" dirty="0" err="1"/>
              <a:t>poptom</a:t>
            </a:r>
            <a:r>
              <a:rPr lang="cs-CZ" altLang="cs-CZ" i="1" dirty="0"/>
              <a:t> vypadá hůř … Dále žvýkačky protože mám ráda žvýkačky, fixu kterou píšu, černá nit protože ráda nosím černý oblečení.“</a:t>
            </a:r>
          </a:p>
        </p:txBody>
      </p:sp>
    </p:spTree>
    <p:extLst>
      <p:ext uri="{BB962C8B-B14F-4D97-AF65-F5344CB8AC3E}">
        <p14:creationId xmlns:p14="http://schemas.microsoft.com/office/powerpoint/2010/main" val="36421422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90" name="Picture 18" descr="IMG_0373"/>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2351089" y="908051"/>
            <a:ext cx="3394075"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1091" name="Picture 19" descr="IMG_0379"/>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456364" y="908051"/>
            <a:ext cx="3394075"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1092" name="Text Box 20"/>
          <p:cNvSpPr txBox="1">
            <a:spLocks noChangeArrowheads="1"/>
          </p:cNvSpPr>
          <p:nvPr/>
        </p:nvSpPr>
        <p:spPr bwMode="auto">
          <a:xfrm>
            <a:off x="1703388" y="5661026"/>
            <a:ext cx="86042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2000" i="1"/>
              <a:t>„…je to nechtěná přeměna ten člověk se brání a křičí… já bych to nazvala autonehodou protože potom, když mizeli ty oči a tak ten člověk se znetvořil a zbyla z něj jen schránka bez identity bez kouzla...“</a:t>
            </a:r>
          </a:p>
        </p:txBody>
      </p:sp>
    </p:spTree>
    <p:extLst>
      <p:ext uri="{BB962C8B-B14F-4D97-AF65-F5344CB8AC3E}">
        <p14:creationId xmlns:p14="http://schemas.microsoft.com/office/powerpoint/2010/main" val="42245987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Interpretace obrazu</a:t>
            </a:r>
            <a:endParaRPr lang="cs-CZ" dirty="0"/>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spTree>
    <p:extLst>
      <p:ext uri="{BB962C8B-B14F-4D97-AF65-F5344CB8AC3E}">
        <p14:creationId xmlns:p14="http://schemas.microsoft.com/office/powerpoint/2010/main" val="10809884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a:r>
              <a:rPr lang="cs-CZ" dirty="0" smtClean="0"/>
              <a:t>Interpretace</a:t>
            </a:r>
            <a:endParaRPr lang="cs-CZ" dirty="0"/>
          </a:p>
        </p:txBody>
      </p:sp>
      <p:sp>
        <p:nvSpPr>
          <p:cNvPr id="3" name="Zástupný symbol pro obsah 2"/>
          <p:cNvSpPr>
            <a:spLocks noGrp="1"/>
          </p:cNvSpPr>
          <p:nvPr>
            <p:ph idx="1"/>
          </p:nvPr>
        </p:nvSpPr>
        <p:spPr/>
        <p:txBody>
          <a:bodyPr/>
          <a:lstStyle/>
          <a:p>
            <a:pPr fontAlgn="auto">
              <a:spcAft>
                <a:spcPts val="0"/>
              </a:spcAft>
              <a:defRPr/>
            </a:pPr>
            <a:r>
              <a:rPr lang="cs-CZ" dirty="0"/>
              <a:t>Hledání více významů a jejich porovnávání</a:t>
            </a:r>
          </a:p>
          <a:p>
            <a:pPr marL="0" indent="0">
              <a:buNone/>
              <a:defRPr/>
            </a:pPr>
            <a:r>
              <a:rPr lang="cs-CZ" dirty="0"/>
              <a:t>(Nehledáme jediný platný význam)</a:t>
            </a:r>
          </a:p>
          <a:p>
            <a:pPr fontAlgn="auto">
              <a:spcAft>
                <a:spcPts val="0"/>
              </a:spcAft>
              <a:defRPr/>
            </a:pPr>
            <a:r>
              <a:rPr lang="cs-CZ" dirty="0"/>
              <a:t>Cílem interpretace ve výtvarné výchově: poznání skutečnosti, poznání </a:t>
            </a:r>
            <a:r>
              <a:rPr lang="cs-CZ" dirty="0" err="1"/>
              <a:t>simulaker</a:t>
            </a:r>
            <a:r>
              <a:rPr lang="cs-CZ" dirty="0"/>
              <a:t> (obrazů obrazů) intertextuálně</a:t>
            </a:r>
          </a:p>
          <a:p>
            <a:pPr fontAlgn="auto">
              <a:spcAft>
                <a:spcPts val="0"/>
              </a:spcAft>
              <a:defRPr/>
            </a:pPr>
            <a:r>
              <a:rPr lang="cs-CZ" dirty="0"/>
              <a:t>Výpověď o zážitku</a:t>
            </a:r>
          </a:p>
          <a:p>
            <a:pPr fontAlgn="auto">
              <a:spcAft>
                <a:spcPts val="0"/>
              </a:spcAft>
              <a:defRPr/>
            </a:pPr>
            <a:r>
              <a:rPr lang="cs-CZ" dirty="0"/>
              <a:t>Bez důrazu na posuzování estetických hodnot</a:t>
            </a:r>
          </a:p>
          <a:p>
            <a:endParaRPr lang="cs-CZ" dirty="0"/>
          </a:p>
        </p:txBody>
      </p:sp>
    </p:spTree>
    <p:extLst>
      <p:ext uri="{BB962C8B-B14F-4D97-AF65-F5344CB8AC3E}">
        <p14:creationId xmlns:p14="http://schemas.microsoft.com/office/powerpoint/2010/main" val="6727937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2"/>
          <a:stretch>
            <a:fillRect/>
          </a:stretch>
        </p:blipFill>
        <p:spPr>
          <a:xfrm>
            <a:off x="1407769" y="173454"/>
            <a:ext cx="9376461" cy="6511092"/>
          </a:xfrm>
          <a:prstGeom prst="rect">
            <a:avLst/>
          </a:prstGeom>
        </p:spPr>
      </p:pic>
    </p:spTree>
    <p:extLst>
      <p:ext uri="{BB962C8B-B14F-4D97-AF65-F5344CB8AC3E}">
        <p14:creationId xmlns:p14="http://schemas.microsoft.com/office/powerpoint/2010/main" val="41673664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1450445" y="85054"/>
            <a:ext cx="9291109" cy="6687892"/>
          </a:xfrm>
          <a:prstGeom prst="rect">
            <a:avLst/>
          </a:prstGeom>
        </p:spPr>
      </p:pic>
    </p:spTree>
    <p:extLst>
      <p:ext uri="{BB962C8B-B14F-4D97-AF65-F5344CB8AC3E}">
        <p14:creationId xmlns:p14="http://schemas.microsoft.com/office/powerpoint/2010/main" val="16682949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1959505" y="42378"/>
            <a:ext cx="8272989" cy="6773243"/>
          </a:xfrm>
          <a:prstGeom prst="rect">
            <a:avLst/>
          </a:prstGeom>
        </p:spPr>
      </p:pic>
    </p:spTree>
    <p:extLst>
      <p:ext uri="{BB962C8B-B14F-4D97-AF65-F5344CB8AC3E}">
        <p14:creationId xmlns:p14="http://schemas.microsoft.com/office/powerpoint/2010/main" val="4205675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normAutofit fontScale="70000" lnSpcReduction="20000"/>
          </a:bodyPr>
          <a:lstStyle/>
          <a:p>
            <a:r>
              <a:rPr lang="cs-CZ" dirty="0"/>
              <a:t>Výtvarná výchova rozvíjí porozumění tvůrčí praxi prostřednictvím </a:t>
            </a:r>
            <a:r>
              <a:rPr lang="cs-CZ" dirty="0" smtClean="0"/>
              <a:t>znalosti </a:t>
            </a:r>
            <a:r>
              <a:rPr lang="cs-CZ" dirty="0"/>
              <a:t>a porozumění umění a dále skrze svou vlastní tvorbu v kontextech.</a:t>
            </a:r>
          </a:p>
          <a:p>
            <a:r>
              <a:rPr lang="cs-CZ" dirty="0"/>
              <a:t>Výtvarná výchova rozvíjí schopnost myslet kriticky a vynalézavě, podporuje / usiluje o mezikulturní porozumění a empatický závazek ke kulturní rozmanitosti.</a:t>
            </a:r>
          </a:p>
          <a:p>
            <a:r>
              <a:rPr lang="cs-CZ" dirty="0"/>
              <a:t>Výtvarná výchova by měla být systematická a měla by být poskytována po řadu let, neboť jde o vývojový proces. Žáci/studenti by se měli aktivně zabývat samotnou tvorbou vedle učení o umění.</a:t>
            </a:r>
          </a:p>
          <a:p>
            <a:r>
              <a:rPr lang="cs-CZ" dirty="0"/>
              <a:t>Výtvarná výchova rozvíjí řadu gramotností a estetických dispozic s hlavním zaměřením na vizuální gramotnost a estetické hodnocení.</a:t>
            </a:r>
          </a:p>
          <a:p>
            <a:r>
              <a:rPr lang="cs-CZ" dirty="0"/>
              <a:t>Vizuální gramotnost je základní dovedností dnešního světa. Podporuje schopnost ocenit a pochopit vizuální komunikaci a schopnost kriticky analyzovat a vytvářet smysluplné obrazy.</a:t>
            </a:r>
          </a:p>
          <a:p>
            <a:r>
              <a:rPr lang="cs-CZ" dirty="0"/>
              <a:t>Umění podporuje rozvoj mnoha dovedností, které jsou využitelné v dalších vzdělávacích předmětech. </a:t>
            </a:r>
          </a:p>
          <a:p>
            <a:r>
              <a:rPr lang="cs-CZ" dirty="0"/>
              <a:t>Vizuální umění ve školách žákům/studentům pomáhá pochopit sebe sama, budovat jejich sebedůvěru a sebeúctu a významně přispívat k jejich osobnímu blahu.</a:t>
            </a:r>
          </a:p>
          <a:p>
            <a:endParaRPr lang="cs-CZ" dirty="0"/>
          </a:p>
        </p:txBody>
      </p:sp>
      <p:sp>
        <p:nvSpPr>
          <p:cNvPr id="4" name="Nadpis 1"/>
          <p:cNvSpPr>
            <a:spLocks noGrp="1"/>
          </p:cNvSpPr>
          <p:nvPr>
            <p:ph type="title"/>
          </p:nvPr>
        </p:nvSpPr>
        <p:spPr>
          <a:xfrm>
            <a:off x="838200" y="365125"/>
            <a:ext cx="10515600" cy="1460500"/>
          </a:xfrm>
        </p:spPr>
        <p:txBody>
          <a:bodyPr>
            <a:normAutofit fontScale="90000"/>
          </a:bodyPr>
          <a:lstStyle/>
          <a:p>
            <a:r>
              <a:rPr lang="cs-CZ" b="1" dirty="0" err="1"/>
              <a:t>Insea</a:t>
            </a:r>
            <a:r>
              <a:rPr lang="cs-CZ" b="1" dirty="0"/>
              <a:t> Manifest </a:t>
            </a:r>
            <a:r>
              <a:rPr lang="cs-CZ" b="1" dirty="0" smtClean="0"/>
              <a:t>2018    2. část</a:t>
            </a:r>
            <a:r>
              <a:rPr lang="cs-CZ" dirty="0" smtClean="0"/>
              <a:t/>
            </a:r>
            <a:br>
              <a:rPr lang="cs-CZ" dirty="0" smtClean="0"/>
            </a:br>
            <a:r>
              <a:rPr lang="cs-CZ" dirty="0"/>
              <a:t/>
            </a:r>
            <a:br>
              <a:rPr lang="cs-CZ" dirty="0"/>
            </a:br>
            <a:endParaRPr lang="cs-CZ" dirty="0"/>
          </a:p>
        </p:txBody>
      </p:sp>
      <p:sp>
        <p:nvSpPr>
          <p:cNvPr id="5" name="TextovéPole 4"/>
          <p:cNvSpPr txBox="1"/>
          <p:nvPr/>
        </p:nvSpPr>
        <p:spPr>
          <a:xfrm>
            <a:off x="7275871" y="6302477"/>
            <a:ext cx="4670323" cy="369332"/>
          </a:xfrm>
          <a:prstGeom prst="rect">
            <a:avLst/>
          </a:prstGeom>
          <a:noFill/>
        </p:spPr>
        <p:txBody>
          <a:bodyPr wrap="square" rtlCol="0">
            <a:spAutoFit/>
          </a:bodyPr>
          <a:lstStyle/>
          <a:p>
            <a:r>
              <a:rPr lang="cs-CZ" dirty="0"/>
              <a:t>Zdroj: http://www.insea.org/InSEA-Manifesto</a:t>
            </a:r>
          </a:p>
        </p:txBody>
      </p:sp>
    </p:spTree>
    <p:extLst>
      <p:ext uri="{BB962C8B-B14F-4D97-AF65-F5344CB8AC3E}">
        <p14:creationId xmlns:p14="http://schemas.microsoft.com/office/powerpoint/2010/main" val="27038408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1645534" y="210033"/>
            <a:ext cx="8900931" cy="6437934"/>
          </a:xfrm>
          <a:prstGeom prst="rect">
            <a:avLst/>
          </a:prstGeom>
        </p:spPr>
      </p:pic>
    </p:spTree>
    <p:extLst>
      <p:ext uri="{BB962C8B-B14F-4D97-AF65-F5344CB8AC3E}">
        <p14:creationId xmlns:p14="http://schemas.microsoft.com/office/powerpoint/2010/main" val="6779508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46908" y="1555287"/>
            <a:ext cx="3319828" cy="2213218"/>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8410" y="1555286"/>
            <a:ext cx="3319827" cy="2213217"/>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6910" y="3905724"/>
            <a:ext cx="3319826" cy="2213216"/>
          </a:xfrm>
          <a:prstGeom prst="rect">
            <a:avLst/>
          </a:prstGeom>
        </p:spPr>
      </p:pic>
      <p:pic>
        <p:nvPicPr>
          <p:cNvPr id="7" name="Obráze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8411" y="3905724"/>
            <a:ext cx="3319827" cy="2213216"/>
          </a:xfrm>
          <a:prstGeom prst="rect">
            <a:avLst/>
          </a:prstGeom>
        </p:spPr>
      </p:pic>
      <p:sp>
        <p:nvSpPr>
          <p:cNvPr id="3" name="TextovéPole 2"/>
          <p:cNvSpPr txBox="1"/>
          <p:nvPr/>
        </p:nvSpPr>
        <p:spPr>
          <a:xfrm>
            <a:off x="1111045" y="412955"/>
            <a:ext cx="8524568" cy="461665"/>
          </a:xfrm>
          <a:prstGeom prst="rect">
            <a:avLst/>
          </a:prstGeom>
          <a:noFill/>
        </p:spPr>
        <p:txBody>
          <a:bodyPr wrap="square" rtlCol="0">
            <a:spAutoFit/>
          </a:bodyPr>
          <a:lstStyle/>
          <a:p>
            <a:r>
              <a:rPr lang="cs-CZ" sz="2400" dirty="0" smtClean="0"/>
              <a:t>Galerijní edukace</a:t>
            </a:r>
            <a:endParaRPr lang="cs-CZ" sz="2400" dirty="0"/>
          </a:p>
        </p:txBody>
      </p:sp>
    </p:spTree>
    <p:extLst>
      <p:ext uri="{BB962C8B-B14F-4D97-AF65-F5344CB8AC3E}">
        <p14:creationId xmlns:p14="http://schemas.microsoft.com/office/powerpoint/2010/main" val="17024070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7333" y="6003304"/>
            <a:ext cx="8514285" cy="854696"/>
          </a:xfrm>
        </p:spPr>
        <p:txBody>
          <a:bodyPr>
            <a:normAutofit/>
          </a:bodyPr>
          <a:lstStyle/>
          <a:p>
            <a:pPr algn="l"/>
            <a:r>
              <a:rPr lang="cs-CZ" sz="1400" i="1" dirty="0">
                <a:latin typeface="DB Sans"/>
                <a:cs typeface="DB Sans"/>
              </a:rPr>
              <a:t>Catherine </a:t>
            </a:r>
            <a:r>
              <a:rPr lang="cs-CZ" sz="1400" i="1" dirty="0" err="1">
                <a:latin typeface="DB Sans"/>
                <a:cs typeface="DB Sans"/>
              </a:rPr>
              <a:t>Opie</a:t>
            </a:r>
            <a:r>
              <a:rPr lang="cs-CZ" sz="1400" i="1" dirty="0">
                <a:latin typeface="DB Sans"/>
                <a:cs typeface="DB Sans"/>
              </a:rPr>
              <a:t>: </a:t>
            </a:r>
            <a:r>
              <a:rPr lang="cs-CZ" sz="1400" i="1" dirty="0" err="1">
                <a:latin typeface="DB Sans"/>
                <a:cs typeface="DB Sans"/>
              </a:rPr>
              <a:t>SelfPortrait</a:t>
            </a:r>
            <a:r>
              <a:rPr lang="cs-CZ" sz="1400" i="1" dirty="0">
                <a:latin typeface="DB Sans"/>
                <a:cs typeface="DB Sans"/>
              </a:rPr>
              <a:t>/</a:t>
            </a:r>
            <a:r>
              <a:rPr lang="cs-CZ" sz="1400" i="1" dirty="0" err="1">
                <a:latin typeface="DB Sans"/>
                <a:cs typeface="DB Sans"/>
              </a:rPr>
              <a:t>Pervert</a:t>
            </a:r>
            <a:r>
              <a:rPr lang="cs-CZ" sz="1400" i="1" dirty="0">
                <a:latin typeface="DB Sans"/>
                <a:cs typeface="DB Sans"/>
              </a:rPr>
              <a:t>, 1994.                                Catherine </a:t>
            </a:r>
            <a:r>
              <a:rPr lang="cs-CZ" sz="1400" i="1" dirty="0" err="1">
                <a:latin typeface="DB Sans"/>
                <a:cs typeface="DB Sans"/>
              </a:rPr>
              <a:t>Opie</a:t>
            </a:r>
            <a:r>
              <a:rPr lang="cs-CZ" sz="1400" i="1" dirty="0">
                <a:latin typeface="DB Sans"/>
                <a:cs typeface="DB Sans"/>
              </a:rPr>
              <a:t>: </a:t>
            </a:r>
            <a:r>
              <a:rPr lang="cs-CZ" sz="1400" i="1" dirty="0" err="1">
                <a:latin typeface="DB Sans"/>
                <a:cs typeface="DB Sans"/>
              </a:rPr>
              <a:t>SelfPortrait</a:t>
            </a:r>
            <a:r>
              <a:rPr lang="cs-CZ" sz="1400" i="1" dirty="0">
                <a:latin typeface="DB Sans"/>
                <a:cs typeface="DB Sans"/>
              </a:rPr>
              <a:t>/</a:t>
            </a:r>
            <a:r>
              <a:rPr lang="cs-CZ" sz="1400" i="1" dirty="0" err="1">
                <a:latin typeface="DB Sans"/>
                <a:cs typeface="DB Sans"/>
              </a:rPr>
              <a:t>Nursing</a:t>
            </a:r>
            <a:r>
              <a:rPr lang="cs-CZ" sz="1400" i="1" dirty="0">
                <a:latin typeface="DB Sans"/>
                <a:cs typeface="DB Sans"/>
              </a:rPr>
              <a:t>, 2002.</a:t>
            </a:r>
            <a:br>
              <a:rPr lang="cs-CZ" sz="1400" i="1" dirty="0">
                <a:latin typeface="DB Sans"/>
                <a:cs typeface="DB Sans"/>
              </a:rPr>
            </a:br>
            <a:r>
              <a:rPr lang="cs-CZ" sz="1400" i="1" dirty="0">
                <a:latin typeface="DB Sans"/>
                <a:cs typeface="DB Sans"/>
              </a:rPr>
              <a:t/>
            </a:r>
            <a:br>
              <a:rPr lang="cs-CZ" sz="1400" i="1" dirty="0">
                <a:latin typeface="DB Sans"/>
                <a:cs typeface="DB Sans"/>
              </a:rPr>
            </a:br>
            <a:endParaRPr lang="cs-CZ" sz="1400" i="1" dirty="0">
              <a:latin typeface="DB Sans"/>
              <a:cs typeface="DB Sans"/>
            </a:endParaRPr>
          </a:p>
        </p:txBody>
      </p:sp>
      <p:sp>
        <p:nvSpPr>
          <p:cNvPr id="6" name="Title 1"/>
          <p:cNvSpPr txBox="1">
            <a:spLocks/>
          </p:cNvSpPr>
          <p:nvPr/>
        </p:nvSpPr>
        <p:spPr>
          <a:xfrm>
            <a:off x="1981200" y="402683"/>
            <a:ext cx="8229600" cy="8142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cs-CZ" sz="1000" i="1" dirty="0">
                <a:latin typeface="DB Sans"/>
                <a:cs typeface="DB Sans"/>
              </a:rPr>
              <a:t/>
            </a:r>
            <a:br>
              <a:rPr lang="cs-CZ" sz="1000" i="1" dirty="0">
                <a:latin typeface="DB Sans"/>
                <a:cs typeface="DB Sans"/>
              </a:rPr>
            </a:br>
            <a:endParaRPr lang="en-US" sz="1000" i="1" dirty="0">
              <a:latin typeface="DB Sans"/>
              <a:cs typeface="DB Sans"/>
            </a:endParaRP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6703" y="213050"/>
            <a:ext cx="4479118" cy="5600623"/>
          </a:xfrm>
          <a:prstGeom prst="rect">
            <a:avLst/>
          </a:prstGeom>
          <a:ln>
            <a:noFill/>
          </a:ln>
          <a:effectLst>
            <a:outerShdw blurRad="190500" algn="tl" rotWithShape="0">
              <a:srgbClr val="000000">
                <a:alpha val="70000"/>
              </a:srgbClr>
            </a:outerShdw>
          </a:effectLst>
        </p:spPr>
      </p:pic>
      <p:pic>
        <p:nvPicPr>
          <p:cNvPr id="3" name="Zástupný symbol pro obsah 2"/>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676419" y="213050"/>
            <a:ext cx="4278854" cy="5600623"/>
          </a:xfrm>
          <a:prstGeom prst="rect">
            <a:avLst/>
          </a:prstGeom>
          <a:ln>
            <a:noFill/>
          </a:ln>
          <a:effectLst>
            <a:outerShdw blurRad="190500" algn="tl" rotWithShape="0">
              <a:srgbClr val="000000">
                <a:alpha val="70000"/>
              </a:srgbClr>
            </a:outerShdw>
          </a:effectLst>
        </p:spPr>
      </p:pic>
      <p:sp>
        <p:nvSpPr>
          <p:cNvPr id="4" name="Obdélník 3"/>
          <p:cNvSpPr/>
          <p:nvPr/>
        </p:nvSpPr>
        <p:spPr>
          <a:xfrm>
            <a:off x="1962051" y="6508499"/>
            <a:ext cx="8109284" cy="276999"/>
          </a:xfrm>
          <a:prstGeom prst="rect">
            <a:avLst/>
          </a:prstGeom>
        </p:spPr>
        <p:txBody>
          <a:bodyPr wrap="square">
            <a:spAutoFit/>
          </a:bodyPr>
          <a:lstStyle/>
          <a:p>
            <a:r>
              <a:rPr lang="cs-CZ" sz="1200" dirty="0">
                <a:solidFill>
                  <a:schemeClr val="tx1">
                    <a:lumMod val="50000"/>
                    <a:lumOff val="50000"/>
                  </a:schemeClr>
                </a:solidFill>
              </a:rPr>
              <a:t>       (</a:t>
            </a:r>
            <a:r>
              <a:rPr lang="cs-CZ" sz="1200" dirty="0" err="1">
                <a:solidFill>
                  <a:schemeClr val="tx1">
                    <a:lumMod val="50000"/>
                    <a:lumOff val="50000"/>
                  </a:schemeClr>
                </a:solidFill>
              </a:rPr>
              <a:t>Photos</a:t>
            </a:r>
            <a:r>
              <a:rPr lang="cs-CZ" sz="1200" dirty="0">
                <a:solidFill>
                  <a:schemeClr val="tx1">
                    <a:lumMod val="50000"/>
                    <a:lumOff val="50000"/>
                  </a:schemeClr>
                </a:solidFill>
              </a:rPr>
              <a:t> are </a:t>
            </a:r>
            <a:r>
              <a:rPr lang="cs-CZ" sz="1200" dirty="0" err="1">
                <a:solidFill>
                  <a:schemeClr val="tx1">
                    <a:lumMod val="50000"/>
                    <a:lumOff val="50000"/>
                  </a:schemeClr>
                </a:solidFill>
              </a:rPr>
              <a:t>downloaded</a:t>
            </a:r>
            <a:r>
              <a:rPr lang="cs-CZ" sz="1200" dirty="0">
                <a:solidFill>
                  <a:schemeClr val="tx1">
                    <a:lumMod val="50000"/>
                    <a:lumOff val="50000"/>
                  </a:schemeClr>
                </a:solidFill>
              </a:rPr>
              <a:t> </a:t>
            </a:r>
            <a:r>
              <a:rPr lang="cs-CZ" sz="1200" dirty="0" err="1">
                <a:solidFill>
                  <a:schemeClr val="tx1">
                    <a:lumMod val="50000"/>
                    <a:lumOff val="50000"/>
                  </a:schemeClr>
                </a:solidFill>
              </a:rPr>
              <a:t>from</a:t>
            </a:r>
            <a:r>
              <a:rPr lang="cs-CZ" sz="1200" dirty="0">
                <a:solidFill>
                  <a:schemeClr val="tx1">
                    <a:lumMod val="50000"/>
                    <a:lumOff val="50000"/>
                  </a:schemeClr>
                </a:solidFill>
              </a:rPr>
              <a:t>: </a:t>
            </a:r>
            <a:r>
              <a:rPr lang="en-US" sz="1200" dirty="0">
                <a:solidFill>
                  <a:schemeClr val="tx1">
                    <a:lumMod val="50000"/>
                    <a:lumOff val="50000"/>
                  </a:schemeClr>
                </a:solidFill>
              </a:rPr>
              <a:t>http://www.newyorker.com/magazine/2017/03/13/catherine-opie-all-american-subversive</a:t>
            </a:r>
            <a:r>
              <a:rPr lang="cs-CZ" sz="1200" dirty="0">
                <a:solidFill>
                  <a:schemeClr val="tx1">
                    <a:lumMod val="50000"/>
                    <a:lumOff val="50000"/>
                  </a:schemeClr>
                </a:solidFill>
              </a:rPr>
              <a:t>)</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40213076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371799" y="73997"/>
            <a:ext cx="9296202" cy="6784003"/>
          </a:xfrm>
          <a:prstGeom prst="rect">
            <a:avLst/>
          </a:prstGeom>
        </p:spPr>
      </p:pic>
    </p:spTree>
    <p:extLst>
      <p:ext uri="{BB962C8B-B14F-4D97-AF65-F5344CB8AC3E}">
        <p14:creationId xmlns:p14="http://schemas.microsoft.com/office/powerpoint/2010/main" val="26378624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3"/>
          <a:stretch>
            <a:fillRect/>
          </a:stretch>
        </p:blipFill>
        <p:spPr>
          <a:xfrm>
            <a:off x="1408545" y="225841"/>
            <a:ext cx="9437011" cy="43278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604875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3"/>
          <a:stretch>
            <a:fillRect/>
          </a:stretch>
        </p:blipFill>
        <p:spPr>
          <a:xfrm>
            <a:off x="0" y="1690688"/>
            <a:ext cx="6328196" cy="4212701"/>
          </a:xfrm>
          <a:prstGeom prst="rect">
            <a:avLst/>
          </a:prstGeom>
        </p:spPr>
      </p:pic>
      <p:pic>
        <p:nvPicPr>
          <p:cNvPr id="5" name="Obrázek 4"/>
          <p:cNvPicPr>
            <a:picLocks noChangeAspect="1"/>
          </p:cNvPicPr>
          <p:nvPr/>
        </p:nvPicPr>
        <p:blipFill>
          <a:blip r:embed="rId4"/>
          <a:stretch>
            <a:fillRect/>
          </a:stretch>
        </p:blipFill>
        <p:spPr>
          <a:xfrm>
            <a:off x="5982950" y="1690687"/>
            <a:ext cx="6322100" cy="4212701"/>
          </a:xfrm>
          <a:prstGeom prst="rect">
            <a:avLst/>
          </a:prstGeom>
        </p:spPr>
      </p:pic>
    </p:spTree>
    <p:extLst>
      <p:ext uri="{BB962C8B-B14F-4D97-AF65-F5344CB8AC3E}">
        <p14:creationId xmlns:p14="http://schemas.microsoft.com/office/powerpoint/2010/main" val="22128404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42542" y="552276"/>
            <a:ext cx="7966497" cy="4726502"/>
          </a:xfrm>
          <a:prstGeom prst="rect">
            <a:avLst/>
          </a:prstGeom>
          <a:ln>
            <a:noFill/>
          </a:ln>
          <a:effectLst>
            <a:outerShdw blurRad="190500" algn="tl" rotWithShape="0">
              <a:srgbClr val="000000">
                <a:alpha val="70000"/>
              </a:srgbClr>
            </a:outerShdw>
          </a:effectLst>
        </p:spPr>
      </p:pic>
      <p:sp>
        <p:nvSpPr>
          <p:cNvPr id="2" name="TextovéPole 1"/>
          <p:cNvSpPr txBox="1"/>
          <p:nvPr/>
        </p:nvSpPr>
        <p:spPr>
          <a:xfrm>
            <a:off x="7071656" y="4835681"/>
            <a:ext cx="3144165" cy="307777"/>
          </a:xfrm>
          <a:prstGeom prst="rect">
            <a:avLst/>
          </a:prstGeom>
          <a:noFill/>
        </p:spPr>
        <p:txBody>
          <a:bodyPr wrap="square" rtlCol="0">
            <a:spAutoFit/>
          </a:bodyPr>
          <a:lstStyle/>
          <a:p>
            <a:r>
              <a:rPr lang="cs-CZ" sz="1400" i="1" dirty="0" err="1">
                <a:solidFill>
                  <a:schemeClr val="tx1">
                    <a:lumMod val="50000"/>
                    <a:lumOff val="50000"/>
                  </a:schemeClr>
                </a:solidFill>
              </a:rPr>
              <a:t>Pupil´s</a:t>
            </a:r>
            <a:r>
              <a:rPr lang="en-US" sz="1400" i="1" dirty="0">
                <a:solidFill>
                  <a:schemeClr val="tx1">
                    <a:lumMod val="50000"/>
                    <a:lumOff val="50000"/>
                  </a:schemeClr>
                </a:solidFill>
              </a:rPr>
              <a:t> work. Archive of </a:t>
            </a:r>
            <a:r>
              <a:rPr lang="cs-CZ" sz="1400" i="1" dirty="0">
                <a:solidFill>
                  <a:schemeClr val="tx1">
                    <a:lumMod val="50000"/>
                    <a:lumOff val="50000"/>
                  </a:schemeClr>
                </a:solidFill>
              </a:rPr>
              <a:t>Marie </a:t>
            </a:r>
            <a:r>
              <a:rPr lang="cs-CZ" sz="1400" i="1" dirty="0" err="1">
                <a:solidFill>
                  <a:schemeClr val="tx1">
                    <a:lumMod val="50000"/>
                    <a:lumOff val="50000"/>
                  </a:schemeClr>
                </a:solidFill>
              </a:rPr>
              <a:t>Fulková</a:t>
            </a:r>
            <a:r>
              <a:rPr lang="cs-CZ" sz="1400" i="1" dirty="0">
                <a:solidFill>
                  <a:schemeClr val="tx1">
                    <a:lumMod val="50000"/>
                    <a:lumOff val="50000"/>
                  </a:schemeClr>
                </a:solidFill>
              </a:rPr>
              <a:t>.</a:t>
            </a:r>
            <a:endParaRPr lang="en-US" sz="1400" i="1" dirty="0">
              <a:solidFill>
                <a:schemeClr val="tx1">
                  <a:lumMod val="50000"/>
                  <a:lumOff val="50000"/>
                </a:schemeClr>
              </a:solidFill>
            </a:endParaRPr>
          </a:p>
        </p:txBody>
      </p:sp>
    </p:spTree>
    <p:extLst>
      <p:ext uri="{BB962C8B-B14F-4D97-AF65-F5344CB8AC3E}">
        <p14:creationId xmlns:p14="http://schemas.microsoft.com/office/powerpoint/2010/main" val="2175101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Skupina 16"/>
          <p:cNvGrpSpPr/>
          <p:nvPr/>
        </p:nvGrpSpPr>
        <p:grpSpPr>
          <a:xfrm>
            <a:off x="6701060" y="1258531"/>
            <a:ext cx="3396669" cy="4267826"/>
            <a:chOff x="4677902" y="107180"/>
            <a:chExt cx="3867339" cy="5803609"/>
          </a:xfrm>
        </p:grpSpPr>
        <p:pic>
          <p:nvPicPr>
            <p:cNvPr id="9" name="Zástupný symbol pro obsah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7903" y="107180"/>
              <a:ext cx="3867338" cy="2944960"/>
            </a:xfrm>
            <a:prstGeom prst="rect">
              <a:avLst/>
            </a:prstGeom>
            <a:ln>
              <a:noFill/>
            </a:ln>
            <a:effectLst>
              <a:outerShdw blurRad="190500" algn="tl" rotWithShape="0">
                <a:srgbClr val="000000">
                  <a:alpha val="70000"/>
                </a:srgbClr>
              </a:outerShdw>
            </a:effectLst>
          </p:spPr>
        </p:pic>
        <p:pic>
          <p:nvPicPr>
            <p:cNvPr id="10" name="Obráze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7902" y="2965829"/>
              <a:ext cx="3867338" cy="2944960"/>
            </a:xfrm>
            <a:prstGeom prst="rect">
              <a:avLst/>
            </a:prstGeom>
            <a:ln>
              <a:noFill/>
            </a:ln>
            <a:effectLst>
              <a:outerShdw blurRad="190500" algn="tl" rotWithShape="0">
                <a:srgbClr val="000000">
                  <a:alpha val="70000"/>
                </a:srgbClr>
              </a:outerShdw>
            </a:effectLst>
          </p:spPr>
        </p:pic>
      </p:grpSp>
      <p:grpSp>
        <p:nvGrpSpPr>
          <p:cNvPr id="16" name="Skupina 15"/>
          <p:cNvGrpSpPr/>
          <p:nvPr/>
        </p:nvGrpSpPr>
        <p:grpSpPr>
          <a:xfrm>
            <a:off x="2250765" y="1258531"/>
            <a:ext cx="3186474" cy="4267826"/>
            <a:chOff x="598761" y="107179"/>
            <a:chExt cx="3867338" cy="5803609"/>
          </a:xfrm>
        </p:grpSpPr>
        <p:pic>
          <p:nvPicPr>
            <p:cNvPr id="11" name="Obráze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054356" y="2499045"/>
              <a:ext cx="2956149" cy="3867337"/>
            </a:xfrm>
            <a:prstGeom prst="rect">
              <a:avLst/>
            </a:prstGeom>
            <a:ln>
              <a:noFill/>
            </a:ln>
            <a:effectLst>
              <a:outerShdw blurRad="190500" algn="tl" rotWithShape="0">
                <a:srgbClr val="000000">
                  <a:alpha val="70000"/>
                </a:srgbClr>
              </a:outerShdw>
            </a:effectLst>
          </p:spPr>
        </p:pic>
        <p:pic>
          <p:nvPicPr>
            <p:cNvPr id="12" name="Obrázek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761" y="107179"/>
              <a:ext cx="3867336" cy="2836452"/>
            </a:xfrm>
            <a:prstGeom prst="rect">
              <a:avLst/>
            </a:prstGeom>
            <a:ln>
              <a:noFill/>
            </a:ln>
            <a:effectLst>
              <a:outerShdw blurRad="190500" algn="tl" rotWithShape="0">
                <a:srgbClr val="000000">
                  <a:alpha val="70000"/>
                </a:srgbClr>
              </a:outerShdw>
            </a:effectLst>
          </p:spPr>
        </p:pic>
      </p:grpSp>
      <p:sp>
        <p:nvSpPr>
          <p:cNvPr id="14" name="TextovéPole 13"/>
          <p:cNvSpPr txBox="1"/>
          <p:nvPr/>
        </p:nvSpPr>
        <p:spPr>
          <a:xfrm>
            <a:off x="1877168" y="6123659"/>
            <a:ext cx="4234875" cy="584775"/>
          </a:xfrm>
          <a:prstGeom prst="rect">
            <a:avLst/>
          </a:prstGeom>
          <a:noFill/>
        </p:spPr>
        <p:txBody>
          <a:bodyPr wrap="square" rtlCol="0">
            <a:spAutoFit/>
          </a:bodyPr>
          <a:lstStyle/>
          <a:p>
            <a:pPr algn="ctr"/>
            <a:r>
              <a:rPr lang="cs-CZ" sz="1600" dirty="0">
                <a:latin typeface="DB Sans"/>
              </a:rPr>
              <a:t>QIU </a:t>
            </a:r>
            <a:r>
              <a:rPr lang="cs-CZ" sz="1600" dirty="0" err="1">
                <a:latin typeface="DB Sans"/>
              </a:rPr>
              <a:t>Zhijie</a:t>
            </a:r>
            <a:r>
              <a:rPr lang="cs-CZ" sz="1600" dirty="0">
                <a:latin typeface="DB Sans"/>
              </a:rPr>
              <a:t>: </a:t>
            </a:r>
            <a:r>
              <a:rPr lang="cs-CZ" sz="1600" dirty="0">
                <a:solidFill>
                  <a:schemeClr val="tx1">
                    <a:lumMod val="50000"/>
                    <a:lumOff val="50000"/>
                  </a:schemeClr>
                </a:solidFill>
                <a:latin typeface="DB Sans"/>
              </a:rPr>
              <a:t>Interface, 2000 </a:t>
            </a:r>
            <a:r>
              <a:rPr lang="cs-CZ" sz="1600" dirty="0" err="1">
                <a:solidFill>
                  <a:schemeClr val="tx1">
                    <a:lumMod val="50000"/>
                    <a:lumOff val="50000"/>
                  </a:schemeClr>
                </a:solidFill>
                <a:latin typeface="DB Sans"/>
              </a:rPr>
              <a:t>colour</a:t>
            </a:r>
            <a:endParaRPr lang="cs-CZ" sz="1600" dirty="0">
              <a:solidFill>
                <a:schemeClr val="tx1">
                  <a:lumMod val="50000"/>
                  <a:lumOff val="50000"/>
                </a:schemeClr>
              </a:solidFill>
              <a:latin typeface="DB Sans"/>
            </a:endParaRPr>
          </a:p>
          <a:p>
            <a:pPr algn="ctr"/>
            <a:r>
              <a:rPr lang="cs-CZ" sz="1600" dirty="0">
                <a:solidFill>
                  <a:schemeClr val="tx1">
                    <a:lumMod val="50000"/>
                    <a:lumOff val="50000"/>
                  </a:schemeClr>
                </a:solidFill>
                <a:latin typeface="DB Sans"/>
              </a:rPr>
              <a:t> </a:t>
            </a:r>
            <a:r>
              <a:rPr lang="cs-CZ" sz="1600" dirty="0" err="1">
                <a:solidFill>
                  <a:schemeClr val="tx1">
                    <a:lumMod val="50000"/>
                    <a:lumOff val="50000"/>
                  </a:schemeClr>
                </a:solidFill>
                <a:latin typeface="DB Sans"/>
              </a:rPr>
              <a:t>photographs</a:t>
            </a:r>
            <a:r>
              <a:rPr lang="cs-CZ" sz="1600" dirty="0">
                <a:solidFill>
                  <a:schemeClr val="tx1">
                    <a:lumMod val="50000"/>
                    <a:lumOff val="50000"/>
                  </a:schemeClr>
                </a:solidFill>
                <a:latin typeface="DB Sans"/>
              </a:rPr>
              <a:t> and </a:t>
            </a:r>
            <a:r>
              <a:rPr lang="cs-CZ" sz="1600" dirty="0" err="1">
                <a:solidFill>
                  <a:schemeClr val="tx1">
                    <a:lumMod val="50000"/>
                    <a:lumOff val="50000"/>
                  </a:schemeClr>
                </a:solidFill>
                <a:latin typeface="DB Sans"/>
              </a:rPr>
              <a:t>bamboo</a:t>
            </a:r>
            <a:r>
              <a:rPr lang="cs-CZ" sz="1600" dirty="0">
                <a:solidFill>
                  <a:schemeClr val="tx1">
                    <a:lumMod val="50000"/>
                    <a:lumOff val="50000"/>
                  </a:schemeClr>
                </a:solidFill>
                <a:latin typeface="DB Sans"/>
              </a:rPr>
              <a:t> </a:t>
            </a:r>
            <a:r>
              <a:rPr lang="cs-CZ" sz="1600" dirty="0" err="1">
                <a:solidFill>
                  <a:schemeClr val="tx1">
                    <a:lumMod val="50000"/>
                    <a:lumOff val="50000"/>
                  </a:schemeClr>
                </a:solidFill>
                <a:latin typeface="DB Sans"/>
              </a:rPr>
              <a:t>mattresses</a:t>
            </a:r>
            <a:endParaRPr lang="cs-CZ" sz="1600" dirty="0">
              <a:solidFill>
                <a:schemeClr val="tx1">
                  <a:lumMod val="50000"/>
                  <a:lumOff val="50000"/>
                </a:schemeClr>
              </a:solidFill>
              <a:latin typeface="DB Sans"/>
            </a:endParaRPr>
          </a:p>
        </p:txBody>
      </p:sp>
      <p:sp>
        <p:nvSpPr>
          <p:cNvPr id="15" name="TextovéPole 14"/>
          <p:cNvSpPr txBox="1"/>
          <p:nvPr/>
        </p:nvSpPr>
        <p:spPr>
          <a:xfrm>
            <a:off x="6278474" y="6123659"/>
            <a:ext cx="4008898" cy="584775"/>
          </a:xfrm>
          <a:prstGeom prst="rect">
            <a:avLst/>
          </a:prstGeom>
          <a:noFill/>
        </p:spPr>
        <p:txBody>
          <a:bodyPr wrap="square" rtlCol="0">
            <a:spAutoFit/>
          </a:bodyPr>
          <a:lstStyle/>
          <a:p>
            <a:pPr algn="ctr"/>
            <a:r>
              <a:rPr lang="cs-CZ" sz="1600" dirty="0" err="1">
                <a:latin typeface="DB Sans"/>
              </a:rPr>
              <a:t>Student´s</a:t>
            </a:r>
            <a:r>
              <a:rPr lang="cs-CZ" sz="1600" dirty="0">
                <a:latin typeface="DB Sans"/>
              </a:rPr>
              <a:t> </a:t>
            </a:r>
            <a:r>
              <a:rPr lang="cs-CZ" sz="1600" dirty="0" err="1">
                <a:latin typeface="DB Sans"/>
              </a:rPr>
              <a:t>works</a:t>
            </a:r>
            <a:r>
              <a:rPr lang="cs-CZ" sz="1600" dirty="0">
                <a:latin typeface="DB Sans"/>
              </a:rPr>
              <a:t>: </a:t>
            </a:r>
            <a:r>
              <a:rPr lang="cs-CZ" sz="1600" dirty="0">
                <a:solidFill>
                  <a:schemeClr val="tx1">
                    <a:lumMod val="50000"/>
                    <a:lumOff val="50000"/>
                  </a:schemeClr>
                </a:solidFill>
                <a:latin typeface="DB Sans"/>
              </a:rPr>
              <a:t>My </a:t>
            </a:r>
            <a:r>
              <a:rPr lang="cs-CZ" sz="1600" dirty="0" err="1">
                <a:solidFill>
                  <a:schemeClr val="tx1">
                    <a:lumMod val="50000"/>
                    <a:lumOff val="50000"/>
                  </a:schemeClr>
                </a:solidFill>
                <a:latin typeface="DB Sans"/>
              </a:rPr>
              <a:t>best</a:t>
            </a:r>
            <a:r>
              <a:rPr lang="cs-CZ" sz="1600" dirty="0">
                <a:solidFill>
                  <a:schemeClr val="tx1">
                    <a:lumMod val="50000"/>
                    <a:lumOff val="50000"/>
                  </a:schemeClr>
                </a:solidFill>
                <a:latin typeface="DB Sans"/>
              </a:rPr>
              <a:t> </a:t>
            </a:r>
            <a:r>
              <a:rPr lang="cs-CZ" sz="1600" dirty="0" err="1">
                <a:solidFill>
                  <a:schemeClr val="tx1">
                    <a:lumMod val="50000"/>
                    <a:lumOff val="50000"/>
                  </a:schemeClr>
                </a:solidFill>
                <a:latin typeface="DB Sans"/>
              </a:rPr>
              <a:t>features</a:t>
            </a:r>
            <a:endParaRPr lang="cs-CZ" sz="1600" dirty="0">
              <a:solidFill>
                <a:schemeClr val="tx1">
                  <a:lumMod val="50000"/>
                  <a:lumOff val="50000"/>
                </a:schemeClr>
              </a:solidFill>
              <a:latin typeface="DB Sans"/>
            </a:endParaRPr>
          </a:p>
          <a:p>
            <a:pPr algn="ctr"/>
            <a:r>
              <a:rPr lang="cs-CZ" sz="1600" dirty="0">
                <a:solidFill>
                  <a:schemeClr val="tx1">
                    <a:lumMod val="50000"/>
                    <a:lumOff val="50000"/>
                  </a:schemeClr>
                </a:solidFill>
                <a:latin typeface="DB Sans"/>
              </a:rPr>
              <a:t>Upřímný/Frank and Vtipná/</a:t>
            </a:r>
            <a:r>
              <a:rPr lang="cs-CZ" sz="1600" dirty="0" err="1">
                <a:solidFill>
                  <a:schemeClr val="tx1">
                    <a:lumMod val="50000"/>
                    <a:lumOff val="50000"/>
                  </a:schemeClr>
                </a:solidFill>
                <a:latin typeface="DB Sans"/>
              </a:rPr>
              <a:t>Comic</a:t>
            </a:r>
            <a:endParaRPr lang="cs-CZ" sz="1600" dirty="0">
              <a:solidFill>
                <a:schemeClr val="tx1">
                  <a:lumMod val="50000"/>
                  <a:lumOff val="50000"/>
                </a:schemeClr>
              </a:solidFill>
              <a:latin typeface="DB Sans"/>
            </a:endParaRPr>
          </a:p>
        </p:txBody>
      </p:sp>
      <p:sp>
        <p:nvSpPr>
          <p:cNvPr id="2" name="TextovéPole 1"/>
          <p:cNvSpPr txBox="1"/>
          <p:nvPr/>
        </p:nvSpPr>
        <p:spPr>
          <a:xfrm>
            <a:off x="1376516" y="235974"/>
            <a:ext cx="8799871" cy="369332"/>
          </a:xfrm>
          <a:prstGeom prst="rect">
            <a:avLst/>
          </a:prstGeom>
          <a:noFill/>
        </p:spPr>
        <p:txBody>
          <a:bodyPr wrap="square" rtlCol="0">
            <a:spAutoFit/>
          </a:bodyPr>
          <a:lstStyle/>
          <a:p>
            <a:r>
              <a:rPr lang="cs-CZ" dirty="0" smtClean="0"/>
              <a:t>Postprodukce</a:t>
            </a:r>
            <a:endParaRPr lang="cs-CZ" dirty="0"/>
          </a:p>
        </p:txBody>
      </p:sp>
    </p:spTree>
    <p:extLst>
      <p:ext uri="{BB962C8B-B14F-4D97-AF65-F5344CB8AC3E}">
        <p14:creationId xmlns:p14="http://schemas.microsoft.com/office/powerpoint/2010/main" val="35552814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8625" y="1734910"/>
            <a:ext cx="8828698" cy="339979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Skupina 7"/>
          <p:cNvGrpSpPr/>
          <p:nvPr/>
        </p:nvGrpSpPr>
        <p:grpSpPr>
          <a:xfrm>
            <a:off x="1658433" y="1734909"/>
            <a:ext cx="8748694" cy="3288926"/>
            <a:chOff x="144481" y="1734909"/>
            <a:chExt cx="8748694" cy="3288926"/>
          </a:xfrm>
        </p:grpSpPr>
        <p:grpSp>
          <p:nvGrpSpPr>
            <p:cNvPr id="9" name="Skupina 8"/>
            <p:cNvGrpSpPr/>
            <p:nvPr/>
          </p:nvGrpSpPr>
          <p:grpSpPr>
            <a:xfrm>
              <a:off x="144481" y="1734909"/>
              <a:ext cx="6068458" cy="3288926"/>
              <a:chOff x="144481" y="1734909"/>
              <a:chExt cx="6068458" cy="3288926"/>
            </a:xfrm>
          </p:grpSpPr>
          <p:pic>
            <p:nvPicPr>
              <p:cNvPr id="11"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481" y="1734909"/>
                <a:ext cx="3091089" cy="327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áze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23066" y="1825684"/>
                <a:ext cx="2989873" cy="319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Obrázek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73963" y="1815025"/>
              <a:ext cx="2619212" cy="319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ovéPole 13"/>
          <p:cNvSpPr txBox="1"/>
          <p:nvPr/>
        </p:nvSpPr>
        <p:spPr>
          <a:xfrm>
            <a:off x="1809136" y="5545395"/>
            <a:ext cx="7787149" cy="307777"/>
          </a:xfrm>
          <a:prstGeom prst="rect">
            <a:avLst/>
          </a:prstGeom>
          <a:noFill/>
        </p:spPr>
        <p:txBody>
          <a:bodyPr wrap="square" rtlCol="0">
            <a:spAutoFit/>
          </a:bodyPr>
          <a:lstStyle/>
          <a:p>
            <a:r>
              <a:rPr lang="cs-CZ" sz="1400" dirty="0" smtClean="0">
                <a:solidFill>
                  <a:schemeClr val="tx1">
                    <a:lumMod val="50000"/>
                    <a:lumOff val="50000"/>
                  </a:schemeClr>
                </a:solidFill>
                <a:latin typeface="DB Sans"/>
              </a:rPr>
              <a:t>Žákovská tvorba portfolia – výběr –sbírka výtvarných děl k tématu</a:t>
            </a:r>
            <a:endParaRPr lang="cs-CZ" dirty="0">
              <a:latin typeface="DB Sans"/>
            </a:endParaRPr>
          </a:p>
        </p:txBody>
      </p:sp>
    </p:spTree>
    <p:extLst>
      <p:ext uri="{BB962C8B-B14F-4D97-AF65-F5344CB8AC3E}">
        <p14:creationId xmlns:p14="http://schemas.microsoft.com/office/powerpoint/2010/main" val="13814981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3805085" y="-73434"/>
            <a:ext cx="4581830" cy="8149456"/>
          </a:xfrm>
          <a:prstGeom prst="rect">
            <a:avLst/>
          </a:prstGeom>
        </p:spPr>
      </p:pic>
    </p:spTree>
    <p:extLst>
      <p:ext uri="{BB962C8B-B14F-4D97-AF65-F5344CB8AC3E}">
        <p14:creationId xmlns:p14="http://schemas.microsoft.com/office/powerpoint/2010/main" val="1803346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smtClean="0"/>
              <a:t>Obecné </a:t>
            </a:r>
            <a:r>
              <a:rPr lang="cs-CZ" sz="4000" dirty="0"/>
              <a:t>cíle vzdělávání a </a:t>
            </a:r>
            <a:r>
              <a:rPr lang="cs-CZ" sz="4000" dirty="0" smtClean="0"/>
              <a:t>výchovy dle Bílé knihy</a:t>
            </a:r>
            <a:endParaRPr lang="cs-CZ" sz="4000" dirty="0"/>
          </a:p>
        </p:txBody>
      </p:sp>
      <p:sp>
        <p:nvSpPr>
          <p:cNvPr id="3" name="Zástupný symbol pro obsah 2"/>
          <p:cNvSpPr>
            <a:spLocks noGrp="1"/>
          </p:cNvSpPr>
          <p:nvPr>
            <p:ph idx="1"/>
          </p:nvPr>
        </p:nvSpPr>
        <p:spPr/>
        <p:txBody>
          <a:bodyPr>
            <a:normAutofit/>
          </a:bodyPr>
          <a:lstStyle/>
          <a:p>
            <a:pPr marL="0" lvl="0" indent="0">
              <a:buNone/>
            </a:pPr>
            <a:r>
              <a:rPr lang="cs-CZ" sz="2400" dirty="0"/>
              <a:t>Rozvoj lidské individuality</a:t>
            </a:r>
          </a:p>
          <a:p>
            <a:pPr marL="0" indent="0">
              <a:buNone/>
            </a:pPr>
            <a:r>
              <a:rPr lang="cs-CZ" sz="2400" dirty="0" smtClean="0"/>
              <a:t>Zprostředkování </a:t>
            </a:r>
            <a:r>
              <a:rPr lang="cs-CZ" sz="2400" dirty="0"/>
              <a:t>historicky vzniklé kultury </a:t>
            </a:r>
            <a:r>
              <a:rPr lang="cs-CZ" sz="2400" dirty="0" smtClean="0"/>
              <a:t>společnosti</a:t>
            </a:r>
          </a:p>
          <a:p>
            <a:pPr marL="0" indent="0">
              <a:buNone/>
            </a:pPr>
            <a:r>
              <a:rPr lang="cs-CZ" sz="2400" dirty="0" smtClean="0"/>
              <a:t>Podpora </a:t>
            </a:r>
            <a:r>
              <a:rPr lang="cs-CZ" sz="2400" dirty="0"/>
              <a:t>demokracie a občanské </a:t>
            </a:r>
            <a:r>
              <a:rPr lang="cs-CZ" sz="2400" dirty="0" smtClean="0"/>
              <a:t>společnosti</a:t>
            </a:r>
          </a:p>
          <a:p>
            <a:pPr marL="0" indent="0">
              <a:buNone/>
            </a:pPr>
            <a:r>
              <a:rPr lang="cs-CZ" sz="2400" dirty="0" smtClean="0"/>
              <a:t>Výchova </a:t>
            </a:r>
            <a:r>
              <a:rPr lang="cs-CZ" sz="2400" dirty="0"/>
              <a:t>k </a:t>
            </a:r>
            <a:r>
              <a:rPr lang="cs-CZ" sz="2400" dirty="0" smtClean="0"/>
              <a:t>partnerství</a:t>
            </a:r>
          </a:p>
          <a:p>
            <a:pPr marL="0" indent="0">
              <a:buNone/>
            </a:pPr>
            <a:r>
              <a:rPr lang="cs-CZ" sz="2400" dirty="0" smtClean="0"/>
              <a:t>Tolerance, </a:t>
            </a:r>
            <a:r>
              <a:rPr lang="cs-CZ" sz="2400" dirty="0"/>
              <a:t>porozumění a </a:t>
            </a:r>
            <a:r>
              <a:rPr lang="cs-CZ" sz="2400" dirty="0" smtClean="0"/>
              <a:t>respekt </a:t>
            </a:r>
            <a:r>
              <a:rPr lang="cs-CZ" sz="2400" dirty="0"/>
              <a:t>k jiným národům, rasám a </a:t>
            </a:r>
            <a:r>
              <a:rPr lang="cs-CZ" sz="2400" dirty="0" smtClean="0"/>
              <a:t>kulturám</a:t>
            </a:r>
          </a:p>
          <a:p>
            <a:pPr marL="0" indent="0">
              <a:buNone/>
            </a:pPr>
            <a:r>
              <a:rPr lang="cs-CZ" sz="2400" dirty="0" smtClean="0"/>
              <a:t>Kritické myšlení</a:t>
            </a:r>
            <a:endParaRPr lang="cs-CZ" sz="2400" dirty="0"/>
          </a:p>
        </p:txBody>
      </p:sp>
    </p:spTree>
    <p:extLst>
      <p:ext uri="{BB962C8B-B14F-4D97-AF65-F5344CB8AC3E}">
        <p14:creationId xmlns:p14="http://schemas.microsoft.com/office/powerpoint/2010/main" val="24073949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57625" y="687790"/>
            <a:ext cx="8256654" cy="518787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132828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68041" y="319595"/>
            <a:ext cx="8476014" cy="581567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722187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Příklad </a:t>
            </a:r>
            <a:r>
              <a:rPr lang="cs-CZ" dirty="0" err="1" smtClean="0"/>
              <a:t>tématické</a:t>
            </a:r>
            <a:r>
              <a:rPr lang="cs-CZ" dirty="0" smtClean="0"/>
              <a:t> řady</a:t>
            </a:r>
            <a:endParaRPr lang="cs-CZ" dirty="0"/>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451356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cs-CZ" altLang="cs-CZ" dirty="0" smtClean="0"/>
              <a:t>TÉMATICKÁ ŘADA</a:t>
            </a:r>
            <a:endParaRPr lang="en-US" altLang="cs-CZ" dirty="0" smtClean="0"/>
          </a:p>
        </p:txBody>
      </p:sp>
      <p:sp>
        <p:nvSpPr>
          <p:cNvPr id="67587" name="Rectangle 3"/>
          <p:cNvSpPr>
            <a:spLocks noGrp="1" noChangeArrowheads="1"/>
          </p:cNvSpPr>
          <p:nvPr>
            <p:ph type="body" sz="half" idx="1"/>
          </p:nvPr>
        </p:nvSpPr>
        <p:spPr/>
        <p:txBody>
          <a:bodyPr/>
          <a:lstStyle/>
          <a:p>
            <a:pPr eaLnBrk="1" hangingPunct="1"/>
            <a:r>
              <a:rPr lang="cs-CZ" altLang="cs-CZ" sz="2600"/>
              <a:t>Gender a tělesnost</a:t>
            </a:r>
            <a:endParaRPr lang="en-US" altLang="cs-CZ" sz="2600"/>
          </a:p>
        </p:txBody>
      </p:sp>
      <p:sp>
        <p:nvSpPr>
          <p:cNvPr id="67588" name="Rectangle 4"/>
          <p:cNvSpPr>
            <a:spLocks noGrp="1" noChangeArrowheads="1"/>
          </p:cNvSpPr>
          <p:nvPr>
            <p:ph type="body" sz="half" idx="2"/>
          </p:nvPr>
        </p:nvSpPr>
        <p:spPr/>
        <p:txBody>
          <a:bodyPr/>
          <a:lstStyle/>
          <a:p>
            <a:pPr eaLnBrk="1" hangingPunct="1"/>
            <a:r>
              <a:rPr lang="cs-CZ" altLang="cs-CZ" sz="2600"/>
              <a:t>Tělo</a:t>
            </a:r>
          </a:p>
          <a:p>
            <a:pPr eaLnBrk="1" hangingPunct="1"/>
            <a:r>
              <a:rPr lang="cs-CZ" altLang="cs-CZ" sz="2600"/>
              <a:t>Krása</a:t>
            </a:r>
          </a:p>
          <a:p>
            <a:pPr eaLnBrk="1" hangingPunct="1"/>
            <a:r>
              <a:rPr lang="cs-CZ" altLang="cs-CZ" sz="2600"/>
              <a:t>Žena</a:t>
            </a:r>
          </a:p>
          <a:p>
            <a:pPr eaLnBrk="1" hangingPunct="1"/>
            <a:r>
              <a:rPr lang="cs-CZ" altLang="cs-CZ" sz="2600"/>
              <a:t>Matka</a:t>
            </a:r>
            <a:endParaRPr lang="en-US" altLang="cs-CZ" sz="2600"/>
          </a:p>
        </p:txBody>
      </p:sp>
    </p:spTree>
    <p:extLst>
      <p:ext uri="{BB962C8B-B14F-4D97-AF65-F5344CB8AC3E}">
        <p14:creationId xmlns:p14="http://schemas.microsoft.com/office/powerpoint/2010/main" val="8107916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algn="ctr" eaLnBrk="1" hangingPunct="1"/>
            <a:r>
              <a:rPr lang="cs-CZ" altLang="cs-CZ" sz="4600" b="1">
                <a:solidFill>
                  <a:srgbClr val="990000"/>
                </a:solidFill>
              </a:rPr>
              <a:t>Tělo</a:t>
            </a:r>
          </a:p>
        </p:txBody>
      </p:sp>
      <p:pic>
        <p:nvPicPr>
          <p:cNvPr id="68611" name="Picture 31" descr="122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9" y="1773238"/>
            <a:ext cx="2447925"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8612" name="Picture 32" descr="12524_b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2039" y="1773238"/>
            <a:ext cx="2447925" cy="18716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8613" name="Picture 33" descr="bodies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5863" y="1770064"/>
            <a:ext cx="2590800" cy="1946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8614" name="Picture 34" descr="Clipboard0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2039" y="4003676"/>
            <a:ext cx="2447925" cy="1946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8615" name="Picture 35" descr="streva0d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5189" y="4005264"/>
            <a:ext cx="2376487" cy="19446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8616" name="Picture 36" descr="pohlavi-zen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8889" y="4005264"/>
            <a:ext cx="2447925" cy="19446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8617" name="Rectangle 37"/>
          <p:cNvSpPr>
            <a:spLocks noChangeArrowheads="1"/>
          </p:cNvSpPr>
          <p:nvPr/>
        </p:nvSpPr>
        <p:spPr bwMode="auto">
          <a:xfrm>
            <a:off x="6003925" y="3244851"/>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tabLst>
                <a:tab pos="457200" algn="l"/>
              </a:tabLst>
              <a:defRPr>
                <a:solidFill>
                  <a:schemeClr val="tx1"/>
                </a:solidFill>
                <a:latin typeface="Arial" panose="020B0604020202020204" pitchFamily="34" charset="0"/>
              </a:defRPr>
            </a:lvl1pPr>
            <a:lvl2pPr marL="742950" indent="-285750">
              <a:tabLst>
                <a:tab pos="457200" algn="l"/>
              </a:tabLst>
              <a:defRPr>
                <a:solidFill>
                  <a:schemeClr val="tx1"/>
                </a:solidFill>
                <a:latin typeface="Arial" panose="020B0604020202020204" pitchFamily="34" charset="0"/>
              </a:defRPr>
            </a:lvl2pPr>
            <a:lvl3pPr marL="1143000" indent="-228600">
              <a:tabLst>
                <a:tab pos="457200" algn="l"/>
              </a:tabLst>
              <a:defRPr>
                <a:solidFill>
                  <a:schemeClr val="tx1"/>
                </a:solidFill>
                <a:latin typeface="Arial" panose="020B0604020202020204" pitchFamily="34" charset="0"/>
              </a:defRPr>
            </a:lvl3pPr>
            <a:lvl4pPr marL="1600200" indent="-228600">
              <a:tabLst>
                <a:tab pos="457200" algn="l"/>
              </a:tabLst>
              <a:defRPr>
                <a:solidFill>
                  <a:schemeClr val="tx1"/>
                </a:solidFill>
                <a:latin typeface="Arial" panose="020B0604020202020204" pitchFamily="34" charset="0"/>
              </a:defRPr>
            </a:lvl4pPr>
            <a:lvl5pPr marL="2057400" indent="-228600">
              <a:tabLst>
                <a:tab pos="4572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algn="ctr"/>
            <a:endParaRPr lang="en-US" altLang="cs-CZ"/>
          </a:p>
        </p:txBody>
      </p:sp>
      <p:sp>
        <p:nvSpPr>
          <p:cNvPr id="68618" name="Line 41"/>
          <p:cNvSpPr>
            <a:spLocks noChangeShapeType="1"/>
          </p:cNvSpPr>
          <p:nvPr/>
        </p:nvSpPr>
        <p:spPr bwMode="auto">
          <a:xfrm>
            <a:off x="1981201" y="3886200"/>
            <a:ext cx="8207375" cy="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nvGrpSpPr>
          <p:cNvPr id="68619" name="Group 46"/>
          <p:cNvGrpSpPr>
            <a:grpSpLocks/>
          </p:cNvGrpSpPr>
          <p:nvPr/>
        </p:nvGrpSpPr>
        <p:grpSpPr bwMode="auto">
          <a:xfrm>
            <a:off x="1992314" y="1628775"/>
            <a:ext cx="8207375" cy="4464050"/>
            <a:chOff x="295" y="1026"/>
            <a:chExt cx="5170" cy="2812"/>
          </a:xfrm>
        </p:grpSpPr>
        <p:sp>
          <p:nvSpPr>
            <p:cNvPr id="68621" name="Rectangle 40"/>
            <p:cNvSpPr>
              <a:spLocks noChangeArrowheads="1"/>
            </p:cNvSpPr>
            <p:nvPr/>
          </p:nvSpPr>
          <p:spPr bwMode="auto">
            <a:xfrm>
              <a:off x="295" y="1026"/>
              <a:ext cx="5170" cy="2812"/>
            </a:xfrm>
            <a:prstGeom prst="rect">
              <a:avLst/>
            </a:prstGeom>
            <a:noFill/>
            <a:ln w="38100">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68622" name="Line 42"/>
            <p:cNvSpPr>
              <a:spLocks noChangeShapeType="1"/>
            </p:cNvSpPr>
            <p:nvPr/>
          </p:nvSpPr>
          <p:spPr bwMode="auto">
            <a:xfrm>
              <a:off x="2018" y="1026"/>
              <a:ext cx="0" cy="2812"/>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68620" name="Line 43"/>
          <p:cNvSpPr>
            <a:spLocks noChangeShapeType="1"/>
          </p:cNvSpPr>
          <p:nvPr/>
        </p:nvSpPr>
        <p:spPr bwMode="auto">
          <a:xfrm>
            <a:off x="7464425" y="1628775"/>
            <a:ext cx="0" cy="446405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18983708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01964" y="249382"/>
            <a:ext cx="10769600" cy="6674135"/>
          </a:xfrm>
          <a:prstGeom prst="rect">
            <a:avLst/>
          </a:prstGeom>
        </p:spPr>
        <p:txBody>
          <a:bodyPr wrap="square">
            <a:spAutoFit/>
          </a:bodyPr>
          <a:lstStyle/>
          <a:p>
            <a:pPr lvl="0" fontAlgn="base">
              <a:lnSpc>
                <a:spcPct val="80000"/>
              </a:lnSpc>
              <a:spcBef>
                <a:spcPct val="30000"/>
              </a:spcBef>
              <a:spcAft>
                <a:spcPct val="0"/>
              </a:spcAft>
            </a:pPr>
            <a:r>
              <a:rPr lang="pt-BR" altLang="cs-CZ" sz="1300" b="1" dirty="0" smtClean="0">
                <a:solidFill>
                  <a:srgbClr val="000000"/>
                </a:solidFill>
                <a:latin typeface="Arial" panose="020B0604020202020204" pitchFamily="34" charset="0"/>
              </a:rPr>
              <a:t>námět</a:t>
            </a:r>
            <a:r>
              <a:rPr lang="pt-BR" altLang="cs-CZ" sz="1300" dirty="0">
                <a:solidFill>
                  <a:srgbClr val="000000"/>
                </a:solidFill>
                <a:latin typeface="Arial" panose="020B0604020202020204" pitchFamily="34" charset="0"/>
              </a:rPr>
              <a:t>: </a:t>
            </a:r>
            <a:r>
              <a:rPr lang="pt-BR" altLang="cs-CZ" sz="1300" b="1" u="sng" dirty="0">
                <a:solidFill>
                  <a:srgbClr val="000000"/>
                </a:solidFill>
                <a:latin typeface="Arial" panose="020B0604020202020204" pitchFamily="34" charset="0"/>
              </a:rPr>
              <a:t>Tělo</a:t>
            </a:r>
            <a:endParaRPr lang="pt-BR"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pt-BR" altLang="cs-CZ" sz="1300" b="1" dirty="0">
                <a:solidFill>
                  <a:srgbClr val="000000"/>
                </a:solidFill>
                <a:latin typeface="Arial" panose="020B0604020202020204" pitchFamily="34" charset="0"/>
              </a:rPr>
              <a:t>koncept</a:t>
            </a:r>
            <a:r>
              <a:rPr lang="pt-BR" altLang="cs-CZ" sz="1300" dirty="0">
                <a:solidFill>
                  <a:srgbClr val="000000"/>
                </a:solidFill>
                <a:latin typeface="Arial" panose="020B0604020202020204" pitchFamily="34" charset="0"/>
              </a:rPr>
              <a:t>: já, tělo,identita, fyzická hranice, tvar, uvnitř/venku, celek</a:t>
            </a:r>
            <a:endParaRPr lang="pt-BR"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pt-BR" altLang="cs-CZ" sz="1300" b="1" dirty="0">
                <a:solidFill>
                  <a:srgbClr val="000000"/>
                </a:solidFill>
                <a:latin typeface="Arial" panose="020B0604020202020204" pitchFamily="34" charset="0"/>
              </a:rPr>
              <a:t>motivace</a:t>
            </a:r>
            <a:r>
              <a:rPr lang="pt-BR" altLang="cs-CZ" sz="1300" dirty="0">
                <a:solidFill>
                  <a:srgbClr val="000000"/>
                </a:solidFill>
                <a:latin typeface="Arial" panose="020B0604020202020204" pitchFamily="34" charset="0"/>
              </a:rPr>
              <a:t>:Vychází z úvodního seznámení s genderovou problematikou a z vysvětlení přínosu artefiletické techniky jako nového způsobu hledání vnitřní inspirace</a:t>
            </a:r>
            <a:endParaRPr lang="pt-BR"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pt-BR" altLang="cs-CZ" sz="1300" b="1" dirty="0">
                <a:solidFill>
                  <a:srgbClr val="000000"/>
                </a:solidFill>
                <a:latin typeface="Arial" panose="020B0604020202020204" pitchFamily="34" charset="0"/>
              </a:rPr>
              <a:t>zadání</a:t>
            </a:r>
            <a:r>
              <a:rPr lang="pt-BR" altLang="cs-CZ" sz="1300" dirty="0">
                <a:solidFill>
                  <a:srgbClr val="000000"/>
                </a:solidFill>
                <a:latin typeface="Arial" panose="020B0604020202020204" pitchFamily="34" charset="0"/>
              </a:rPr>
              <a:t>: </a:t>
            </a:r>
          </a:p>
          <a:p>
            <a:pPr lvl="0" fontAlgn="base">
              <a:lnSpc>
                <a:spcPct val="80000"/>
              </a:lnSpc>
              <a:spcBef>
                <a:spcPct val="30000"/>
              </a:spcBef>
              <a:spcAft>
                <a:spcPct val="0"/>
              </a:spcAft>
            </a:pPr>
            <a:r>
              <a:rPr lang="pl-PL" altLang="cs-CZ" sz="1300" b="1" dirty="0">
                <a:solidFill>
                  <a:srgbClr val="000000"/>
                </a:solidFill>
                <a:latin typeface="Arial" panose="020B0604020202020204" pitchFamily="34" charset="0"/>
              </a:rPr>
              <a:t>výtvarný problém</a:t>
            </a:r>
            <a:r>
              <a:rPr lang="pl-PL" altLang="cs-CZ" sz="1300" dirty="0">
                <a:solidFill>
                  <a:srgbClr val="000000"/>
                </a:solidFill>
                <a:latin typeface="Arial" panose="020B0604020202020204" pitchFamily="34" charset="0"/>
              </a:rPr>
              <a:t>: Malbou vyjádřit vztah k vlastnímu tělu</a:t>
            </a:r>
            <a:endParaRPr lang="pl-PL"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pl-PL" altLang="cs-CZ" sz="1300" b="1" dirty="0">
                <a:solidFill>
                  <a:srgbClr val="000000"/>
                </a:solidFill>
                <a:latin typeface="Arial" panose="020B0604020202020204" pitchFamily="34" charset="0"/>
              </a:rPr>
              <a:t>technika</a:t>
            </a:r>
            <a:r>
              <a:rPr lang="pl-PL" altLang="cs-CZ" sz="1300" dirty="0">
                <a:solidFill>
                  <a:srgbClr val="000000"/>
                </a:solidFill>
                <a:latin typeface="Arial" panose="020B0604020202020204" pitchFamily="34" charset="0"/>
              </a:rPr>
              <a:t>:malba temperou, karton formátu A3</a:t>
            </a:r>
            <a:endParaRPr lang="pl-PL"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pl-PL" altLang="cs-CZ" sz="1300" b="1" dirty="0">
                <a:solidFill>
                  <a:srgbClr val="000000"/>
                </a:solidFill>
                <a:latin typeface="Arial" panose="020B0604020202020204" pitchFamily="34" charset="0"/>
              </a:rPr>
              <a:t>přidaná hodnota</a:t>
            </a:r>
            <a:r>
              <a:rPr lang="pl-PL" altLang="cs-CZ" sz="1300" dirty="0">
                <a:solidFill>
                  <a:srgbClr val="000000"/>
                </a:solidFill>
                <a:latin typeface="Arial" panose="020B0604020202020204" pitchFamily="34" charset="0"/>
              </a:rPr>
              <a:t>:</a:t>
            </a:r>
          </a:p>
          <a:p>
            <a:pPr lvl="0" fontAlgn="base">
              <a:lnSpc>
                <a:spcPct val="80000"/>
              </a:lnSpc>
              <a:spcBef>
                <a:spcPct val="30000"/>
              </a:spcBef>
              <a:spcAft>
                <a:spcPct val="0"/>
              </a:spcAft>
            </a:pPr>
            <a:r>
              <a:rPr lang="pl-PL" altLang="cs-CZ" sz="1300" dirty="0">
                <a:solidFill>
                  <a:srgbClr val="000000"/>
                </a:solidFill>
                <a:latin typeface="Arial" panose="020B0604020202020204" pitchFamily="34" charset="0"/>
              </a:rPr>
              <a:t>Hledání vlastního sebepojetí, introspekce, identita.</a:t>
            </a:r>
            <a:endParaRPr lang="pl-PL"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pl-PL" altLang="cs-CZ" sz="1300" b="1" dirty="0">
                <a:solidFill>
                  <a:srgbClr val="000000"/>
                </a:solidFill>
                <a:latin typeface="Arial" panose="020B0604020202020204" pitchFamily="34" charset="0"/>
              </a:rPr>
              <a:t>výtvarná kultura</a:t>
            </a:r>
            <a:r>
              <a:rPr lang="pl-PL" altLang="cs-CZ" sz="1300" dirty="0">
                <a:solidFill>
                  <a:srgbClr val="000000"/>
                </a:solidFill>
                <a:latin typeface="Arial" panose="020B0604020202020204" pitchFamily="34" charset="0"/>
              </a:rPr>
              <a:t>: </a:t>
            </a:r>
          </a:p>
          <a:p>
            <a:pPr lvl="0" fontAlgn="base">
              <a:lnSpc>
                <a:spcPct val="80000"/>
              </a:lnSpc>
              <a:spcBef>
                <a:spcPct val="30000"/>
              </a:spcBef>
              <a:spcAft>
                <a:spcPct val="0"/>
              </a:spcAft>
            </a:pPr>
            <a:r>
              <a:rPr lang="pl-PL" altLang="cs-CZ" sz="1300" dirty="0">
                <a:solidFill>
                  <a:srgbClr val="000000"/>
                </a:solidFill>
                <a:latin typeface="Arial" panose="020B0604020202020204" pitchFamily="34" charset="0"/>
              </a:rPr>
              <a:t>Gender v umění a vlna feminismu</a:t>
            </a:r>
          </a:p>
          <a:p>
            <a:pPr lvl="0" fontAlgn="base">
              <a:lnSpc>
                <a:spcPct val="80000"/>
              </a:lnSpc>
              <a:spcBef>
                <a:spcPct val="30000"/>
              </a:spcBef>
              <a:spcAft>
                <a:spcPct val="0"/>
              </a:spcAft>
            </a:pPr>
            <a:r>
              <a:rPr lang="pl-PL" altLang="cs-CZ" sz="1300" dirty="0">
                <a:solidFill>
                  <a:srgbClr val="000000"/>
                </a:solidFill>
                <a:latin typeface="Arial" panose="020B0604020202020204" pitchFamily="34" charset="0"/>
              </a:rPr>
              <a:t>Dílo Lenky Klodové, Veroniky Bromové a dalších </a:t>
            </a:r>
            <a:endParaRPr lang="pl-PL"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pl-PL" altLang="cs-CZ" sz="1300" b="1" dirty="0">
                <a:solidFill>
                  <a:srgbClr val="000000"/>
                </a:solidFill>
                <a:latin typeface="Arial" panose="020B0604020202020204" pitchFamily="34" charset="0"/>
              </a:rPr>
              <a:t>jiné kontexty (socio-kulturní, historický, vědecký, filozofický, umělecký kontext):</a:t>
            </a:r>
            <a:endParaRPr lang="pl-PL" altLang="cs-CZ" sz="1300" dirty="0">
              <a:solidFill>
                <a:srgbClr val="000000"/>
              </a:solidFill>
              <a:latin typeface="Arial" panose="020B0604020202020204" pitchFamily="34" charset="0"/>
            </a:endParaRPr>
          </a:p>
          <a:p>
            <a:pPr lvl="0" fontAlgn="base">
              <a:lnSpc>
                <a:spcPct val="80000"/>
              </a:lnSpc>
              <a:spcBef>
                <a:spcPct val="30000"/>
              </a:spcBef>
              <a:spcAft>
                <a:spcPct val="0"/>
              </a:spcAft>
            </a:pPr>
            <a:r>
              <a:rPr lang="pl-PL" altLang="cs-CZ" sz="1300" dirty="0">
                <a:solidFill>
                  <a:srgbClr val="000000"/>
                </a:solidFill>
                <a:latin typeface="Arial" panose="020B0604020202020204" pitchFamily="34" charset="0"/>
              </a:rPr>
              <a:t>Biologie-systém pohlavního ústrojí člověka. Pohlavní odlišnosti(hledání fáze, kdy se embrio začne přetvářet v muže/ženu,...)Fyzické odlišnosti…</a:t>
            </a:r>
          </a:p>
          <a:p>
            <a:pPr lvl="0" fontAlgn="base">
              <a:lnSpc>
                <a:spcPct val="80000"/>
              </a:lnSpc>
              <a:spcBef>
                <a:spcPct val="30000"/>
              </a:spcBef>
              <a:spcAft>
                <a:spcPct val="0"/>
              </a:spcAft>
            </a:pPr>
            <a:r>
              <a:rPr lang="pl-PL" altLang="cs-CZ" sz="1300" dirty="0">
                <a:solidFill>
                  <a:srgbClr val="000000"/>
                </a:solidFill>
                <a:latin typeface="Arial" panose="020B0604020202020204" pitchFamily="34" charset="0"/>
              </a:rPr>
              <a:t>Sociologický pohled na vnímání rolí muže a ženy</a:t>
            </a:r>
            <a:endParaRPr lang="pl-PL"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pl-PL" altLang="cs-CZ" sz="1300" b="1" dirty="0">
                <a:solidFill>
                  <a:srgbClr val="000000"/>
                </a:solidFill>
                <a:latin typeface="Arial" panose="020B0604020202020204" pitchFamily="34" charset="0"/>
              </a:rPr>
              <a:t>cíl osobnostně-sociální</a:t>
            </a:r>
            <a:r>
              <a:rPr lang="pl-PL" altLang="cs-CZ" sz="1300" dirty="0">
                <a:solidFill>
                  <a:srgbClr val="000000"/>
                </a:solidFill>
                <a:latin typeface="Arial" panose="020B0604020202020204" pitchFamily="34" charset="0"/>
              </a:rPr>
              <a:t>:</a:t>
            </a:r>
          </a:p>
          <a:p>
            <a:pPr lvl="0" fontAlgn="base">
              <a:lnSpc>
                <a:spcPct val="80000"/>
              </a:lnSpc>
              <a:spcBef>
                <a:spcPct val="30000"/>
              </a:spcBef>
              <a:spcAft>
                <a:spcPct val="0"/>
              </a:spcAft>
            </a:pPr>
            <a:r>
              <a:rPr lang="pl-PL" altLang="cs-CZ" sz="1300" dirty="0">
                <a:solidFill>
                  <a:srgbClr val="000000"/>
                </a:solidFill>
                <a:latin typeface="Arial" panose="020B0604020202020204" pitchFamily="34" charset="0"/>
              </a:rPr>
              <a:t>Hledání vlastního pojetí identity, hledání spojitostí mezi psychikou a tělem, Vhled a pochopení odlišných identit</a:t>
            </a:r>
            <a:endParaRPr lang="pl-PL"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pl-PL" altLang="cs-CZ" sz="1300" b="1" dirty="0">
                <a:solidFill>
                  <a:srgbClr val="000000"/>
                </a:solidFill>
                <a:latin typeface="Arial" panose="020B0604020202020204" pitchFamily="34" charset="0"/>
              </a:rPr>
              <a:t>cíl vzdělávací</a:t>
            </a:r>
            <a:r>
              <a:rPr lang="pl-PL" altLang="cs-CZ" sz="1300" dirty="0">
                <a:solidFill>
                  <a:srgbClr val="000000"/>
                </a:solidFill>
                <a:latin typeface="Arial" panose="020B0604020202020204" pitchFamily="34" charset="0"/>
              </a:rPr>
              <a:t>:</a:t>
            </a:r>
          </a:p>
          <a:p>
            <a:pPr lvl="0" fontAlgn="base">
              <a:lnSpc>
                <a:spcPct val="80000"/>
              </a:lnSpc>
              <a:spcBef>
                <a:spcPct val="30000"/>
              </a:spcBef>
              <a:spcAft>
                <a:spcPct val="0"/>
              </a:spcAft>
            </a:pPr>
            <a:r>
              <a:rPr lang="pl-PL" altLang="cs-CZ" sz="1300" dirty="0">
                <a:solidFill>
                  <a:srgbClr val="000000"/>
                </a:solidFill>
                <a:latin typeface="Arial" panose="020B0604020202020204" pitchFamily="34" charset="0"/>
              </a:rPr>
              <a:t>Student dokáže využít obrazného vyjádření k zaznamenání vlastních prožitků a názorů. Využívá k tomu adekvátní prostředky a usiluje o osobitý výraz konečného díla. Student dokáže reflektovat svoje prožitky a tyto reflexe dokáže sdělit ostatním. Zároveň je motivován k pochopení odlišných stanovisek a názorů a je schopen o nich diskutovat.</a:t>
            </a:r>
            <a:endParaRPr lang="en-US"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b="1" dirty="0" err="1">
                <a:solidFill>
                  <a:srgbClr val="000000"/>
                </a:solidFill>
                <a:latin typeface="Arial" panose="020B0604020202020204" pitchFamily="34" charset="0"/>
              </a:rPr>
              <a:t>výstupy</a:t>
            </a:r>
            <a:r>
              <a:rPr lang="en-US" altLang="cs-CZ" sz="1300" b="1" dirty="0">
                <a:solidFill>
                  <a:srgbClr val="000000"/>
                </a:solidFill>
                <a:latin typeface="Arial" panose="020B0604020202020204" pitchFamily="34" charset="0"/>
              </a:rPr>
              <a:t> RVP</a:t>
            </a:r>
            <a:r>
              <a:rPr lang="en-US" altLang="cs-CZ" sz="1300" dirty="0">
                <a:solidFill>
                  <a:srgbClr val="000000"/>
                </a:solidFill>
                <a:latin typeface="Arial" panose="020B0604020202020204" pitchFamily="34" charset="0"/>
              </a:rPr>
              <a:t>:</a:t>
            </a:r>
          </a:p>
          <a:p>
            <a:pPr lvl="0" fontAlgn="base">
              <a:lnSpc>
                <a:spcPct val="80000"/>
              </a:lnSpc>
              <a:spcBef>
                <a:spcPct val="30000"/>
              </a:spcBef>
              <a:spcAft>
                <a:spcPct val="0"/>
              </a:spcAft>
            </a:pPr>
            <a:r>
              <a:rPr lang="en-US" altLang="cs-CZ" sz="1300" dirty="0">
                <a:solidFill>
                  <a:srgbClr val="000000"/>
                </a:solidFill>
                <a:latin typeface="Arial" panose="020B0604020202020204" pitchFamily="34" charset="0"/>
              </a:rPr>
              <a:t>Student:</a:t>
            </a:r>
          </a:p>
          <a:p>
            <a:pPr lvl="0" fontAlgn="base">
              <a:lnSpc>
                <a:spcPct val="80000"/>
              </a:lnSpc>
              <a:spcBef>
                <a:spcPct val="30000"/>
              </a:spcBef>
              <a:spcAft>
                <a:spcPct val="0"/>
              </a:spcAft>
            </a:pPr>
            <a:r>
              <a:rPr lang="en-US" altLang="cs-CZ" sz="1300" dirty="0" err="1">
                <a:solidFill>
                  <a:srgbClr val="000000"/>
                </a:solidFill>
                <a:latin typeface="Arial" panose="020B0604020202020204" pitchFamily="34" charset="0"/>
              </a:rPr>
              <a:t>uplatňuje</a:t>
            </a:r>
            <a:r>
              <a:rPr lang="en-US" altLang="cs-CZ" sz="1300" dirty="0">
                <a:solidFill>
                  <a:srgbClr val="000000"/>
                </a:solidFill>
                <a:latin typeface="Arial" panose="020B0604020202020204" pitchFamily="34" charset="0"/>
              </a:rPr>
              <a:t> co </a:t>
            </a:r>
            <a:r>
              <a:rPr lang="en-US" altLang="cs-CZ" sz="1300" dirty="0" err="1">
                <a:solidFill>
                  <a:srgbClr val="000000"/>
                </a:solidFill>
                <a:latin typeface="Arial" panose="020B0604020202020204" pitchFamily="34" charset="0"/>
              </a:rPr>
              <a:t>nejširší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škálu</a:t>
            </a:r>
            <a:r>
              <a:rPr lang="en-US" altLang="cs-CZ" sz="1300" dirty="0">
                <a:solidFill>
                  <a:srgbClr val="000000"/>
                </a:solidFill>
                <a:latin typeface="Arial" panose="020B0604020202020204" pitchFamily="34" charset="0"/>
              </a:rPr>
              <a:t> u </a:t>
            </a:r>
            <a:r>
              <a:rPr lang="en-US" altLang="cs-CZ" sz="1300" dirty="0" err="1">
                <a:solidFill>
                  <a:srgbClr val="000000"/>
                </a:solidFill>
                <a:latin typeface="Arial" panose="020B0604020202020204" pitchFamily="34" charset="0"/>
              </a:rPr>
              <a:t>prvků</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vizuálně</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obrazných</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vyjádření</a:t>
            </a:r>
            <a:r>
              <a:rPr lang="en-US" altLang="cs-CZ" sz="1300" dirty="0">
                <a:solidFill>
                  <a:srgbClr val="000000"/>
                </a:solidFill>
                <a:latin typeface="Arial" panose="020B0604020202020204" pitchFamily="34" charset="0"/>
              </a:rPr>
              <a:t> pro </a:t>
            </a:r>
            <a:r>
              <a:rPr lang="en-US" altLang="cs-CZ" sz="1300" dirty="0" err="1">
                <a:solidFill>
                  <a:srgbClr val="000000"/>
                </a:solidFill>
                <a:latin typeface="Arial" panose="020B0604020202020204" pitchFamily="34" charset="0"/>
              </a:rPr>
              <a:t>vyjádření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vlastních</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zkušeností</a:t>
            </a:r>
            <a:r>
              <a:rPr lang="en-US" altLang="cs-CZ" sz="1300" dirty="0">
                <a:solidFill>
                  <a:srgbClr val="000000"/>
                </a:solidFill>
                <a:latin typeface="Arial" panose="020B0604020202020204" pitchFamily="34" charset="0"/>
              </a:rPr>
              <a:t> a pro </a:t>
            </a:r>
            <a:r>
              <a:rPr lang="en-US" altLang="cs-CZ" sz="1300" dirty="0" err="1">
                <a:solidFill>
                  <a:srgbClr val="000000"/>
                </a:solidFill>
                <a:latin typeface="Arial" panose="020B0604020202020204" pitchFamily="34" charset="0"/>
              </a:rPr>
              <a:t>získání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osobitého</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výsledku</a:t>
            </a:r>
            <a:endParaRPr lang="en-US" altLang="cs-CZ" sz="1300"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dirty="0" err="1">
                <a:solidFill>
                  <a:srgbClr val="000000"/>
                </a:solidFill>
                <a:latin typeface="Arial" panose="020B0604020202020204" pitchFamily="34" charset="0"/>
              </a:rPr>
              <a:t>interpretuje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vlastní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vizuálně</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obrazné</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vyjádření</a:t>
            </a:r>
            <a:r>
              <a:rPr lang="en-US" altLang="cs-CZ" sz="1300" dirty="0">
                <a:solidFill>
                  <a:srgbClr val="000000"/>
                </a:solidFill>
                <a:latin typeface="Arial" panose="020B0604020202020204" pitchFamily="34" charset="0"/>
              </a:rPr>
              <a:t> a </a:t>
            </a:r>
            <a:r>
              <a:rPr lang="en-US" altLang="cs-CZ" sz="1300" dirty="0" err="1">
                <a:solidFill>
                  <a:srgbClr val="000000"/>
                </a:solidFill>
                <a:latin typeface="Arial" panose="020B0604020202020204" pitchFamily="34" charset="0"/>
              </a:rPr>
              <a:t>porovnává</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odlišné</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přístupy</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tvorby</a:t>
            </a:r>
            <a:r>
              <a:rPr lang="en-US" altLang="cs-CZ" sz="1300" dirty="0">
                <a:solidFill>
                  <a:srgbClr val="000000"/>
                </a:solidFill>
                <a:latin typeface="Arial" panose="020B0604020202020204" pitchFamily="34" charset="0"/>
              </a:rPr>
              <a:t> a </a:t>
            </a:r>
            <a:r>
              <a:rPr lang="en-US" altLang="cs-CZ" sz="1300" dirty="0" err="1">
                <a:solidFill>
                  <a:srgbClr val="000000"/>
                </a:solidFill>
                <a:latin typeface="Arial" panose="020B0604020202020204" pitchFamily="34" charset="0"/>
              </a:rPr>
              <a:t>dokáže</a:t>
            </a:r>
            <a:r>
              <a:rPr lang="en-US" altLang="cs-CZ" sz="1300" dirty="0">
                <a:solidFill>
                  <a:srgbClr val="000000"/>
                </a:solidFill>
                <a:latin typeface="Arial" panose="020B0604020202020204" pitchFamily="34" charset="0"/>
              </a:rPr>
              <a:t> o </a:t>
            </a:r>
            <a:r>
              <a:rPr lang="en-US" altLang="cs-CZ" sz="1300" dirty="0" err="1">
                <a:solidFill>
                  <a:srgbClr val="000000"/>
                </a:solidFill>
                <a:latin typeface="Arial" panose="020B0604020202020204" pitchFamily="34" charset="0"/>
              </a:rPr>
              <a:t>nich</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diskutovat</a:t>
            </a:r>
            <a:endParaRPr lang="en-US"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b="1" dirty="0" err="1">
                <a:solidFill>
                  <a:srgbClr val="000000"/>
                </a:solidFill>
                <a:latin typeface="Arial" panose="020B0604020202020204" pitchFamily="34" charset="0"/>
              </a:rPr>
              <a:t>mezipředmětové</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vazby</a:t>
            </a:r>
            <a:r>
              <a:rPr lang="en-US" altLang="cs-CZ" sz="1300" b="1" dirty="0">
                <a:solidFill>
                  <a:srgbClr val="000000"/>
                </a:solidFill>
                <a:latin typeface="Arial" panose="020B0604020202020204" pitchFamily="34" charset="0"/>
              </a:rPr>
              <a:t>:</a:t>
            </a:r>
            <a:endParaRPr lang="en-US" altLang="cs-CZ" sz="1300"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dirty="0" err="1">
                <a:solidFill>
                  <a:srgbClr val="000000"/>
                </a:solidFill>
                <a:latin typeface="Arial" panose="020B0604020202020204" pitchFamily="34" charset="0"/>
              </a:rPr>
              <a:t>Biologie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Občanská</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nauka</a:t>
            </a:r>
            <a:r>
              <a:rPr lang="en-US" altLang="cs-CZ" sz="1300" dirty="0">
                <a:solidFill>
                  <a:srgbClr val="000000"/>
                </a:solidFill>
                <a:latin typeface="Arial" panose="020B0604020202020204" pitchFamily="34" charset="0"/>
              </a:rPr>
              <a:t>(</a:t>
            </a:r>
            <a:r>
              <a:rPr lang="en-US" altLang="cs-CZ" sz="1300" dirty="0" err="1">
                <a:solidFill>
                  <a:srgbClr val="000000"/>
                </a:solidFill>
                <a:latin typeface="Arial" panose="020B0604020202020204" pitchFamily="34" charset="0"/>
              </a:rPr>
              <a:t>Filozofie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Sociologie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Psychologie</a:t>
            </a:r>
            <a:r>
              <a:rPr lang="en-US" altLang="cs-CZ" sz="1300" dirty="0">
                <a:solidFill>
                  <a:srgbClr val="000000"/>
                </a:solidFill>
                <a:latin typeface="Arial" panose="020B0604020202020204" pitchFamily="34" charset="0"/>
              </a:rPr>
              <a:t>),</a:t>
            </a:r>
            <a:r>
              <a:rPr lang="en-US" altLang="cs-CZ" sz="1300" dirty="0" err="1">
                <a:solidFill>
                  <a:srgbClr val="000000"/>
                </a:solidFill>
                <a:latin typeface="Arial" panose="020B0604020202020204" pitchFamily="34" charset="0"/>
              </a:rPr>
              <a:t>Dějepis</a:t>
            </a:r>
            <a:endParaRPr lang="en-US" altLang="cs-CZ" sz="1300"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dirty="0" err="1">
                <a:solidFill>
                  <a:srgbClr val="000000"/>
                </a:solidFill>
                <a:latin typeface="Arial" panose="020B0604020202020204" pitchFamily="34" charset="0"/>
              </a:rPr>
              <a:t>Figurální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kreslení</a:t>
            </a:r>
            <a:r>
              <a:rPr lang="en-US" altLang="cs-CZ" sz="1300" dirty="0">
                <a:solidFill>
                  <a:srgbClr val="000000"/>
                </a:solidFill>
                <a:latin typeface="Arial" panose="020B0604020202020204" pitchFamily="34" charset="0"/>
              </a:rPr>
              <a:t>,</a:t>
            </a:r>
            <a:endParaRPr lang="cs-CZ" altLang="cs-CZ" sz="1300" dirty="0">
              <a:solidFill>
                <a:srgbClr val="000000"/>
              </a:solidFill>
              <a:latin typeface="Arial" panose="020B0604020202020204" pitchFamily="34" charset="0"/>
            </a:endParaRPr>
          </a:p>
          <a:p>
            <a:pPr lvl="0" fontAlgn="base">
              <a:lnSpc>
                <a:spcPct val="80000"/>
              </a:lnSpc>
              <a:spcBef>
                <a:spcPct val="30000"/>
              </a:spcBef>
              <a:spcAft>
                <a:spcPct val="0"/>
              </a:spcAft>
            </a:pPr>
            <a:endParaRPr lang="cs-CZ" altLang="cs-CZ" sz="1300" dirty="0">
              <a:solidFill>
                <a:srgbClr val="000000"/>
              </a:solidFill>
              <a:latin typeface="Arial" panose="020B0604020202020204" pitchFamily="34" charset="0"/>
            </a:endParaRPr>
          </a:p>
          <a:p>
            <a:pPr lvl="0" fontAlgn="base">
              <a:lnSpc>
                <a:spcPct val="80000"/>
              </a:lnSpc>
              <a:spcBef>
                <a:spcPct val="30000"/>
              </a:spcBef>
              <a:spcAft>
                <a:spcPct val="0"/>
              </a:spcAft>
            </a:pPr>
            <a:r>
              <a:rPr lang="cs-CZ" altLang="cs-CZ" sz="1300" dirty="0">
                <a:solidFill>
                  <a:srgbClr val="000000"/>
                </a:solidFill>
                <a:latin typeface="Arial" panose="020B0604020202020204" pitchFamily="34" charset="0"/>
              </a:rPr>
              <a:t>Obrázky jsou </a:t>
            </a:r>
            <a:r>
              <a:rPr lang="cs-CZ" altLang="cs-CZ" sz="1300" dirty="0" err="1">
                <a:solidFill>
                  <a:srgbClr val="000000"/>
                </a:solidFill>
                <a:latin typeface="Arial" panose="020B0604020202020204" pitchFamily="34" charset="0"/>
              </a:rPr>
              <a:t>ztaženy</a:t>
            </a:r>
            <a:r>
              <a:rPr lang="cs-CZ" altLang="cs-CZ" sz="1300" dirty="0">
                <a:solidFill>
                  <a:srgbClr val="000000"/>
                </a:solidFill>
                <a:latin typeface="Arial" panose="020B0604020202020204" pitchFamily="34" charset="0"/>
              </a:rPr>
              <a:t> z internetové databáze </a:t>
            </a:r>
            <a:r>
              <a:rPr lang="cs-CZ" altLang="cs-CZ" sz="1300" dirty="0" err="1">
                <a:solidFill>
                  <a:srgbClr val="000000"/>
                </a:solidFill>
                <a:latin typeface="Arial" panose="020B0604020202020204" pitchFamily="34" charset="0"/>
              </a:rPr>
              <a:t>fotogragií</a:t>
            </a:r>
            <a:r>
              <a:rPr lang="cs-CZ" altLang="cs-CZ" sz="1300" dirty="0">
                <a:solidFill>
                  <a:srgbClr val="000000"/>
                </a:solidFill>
                <a:latin typeface="Arial" panose="020B0604020202020204" pitchFamily="34" charset="0"/>
              </a:rPr>
              <a:t> na vyhledávači Google a mají dokreslovat různost </a:t>
            </a:r>
            <a:r>
              <a:rPr lang="cs-CZ" altLang="cs-CZ" sz="1300" dirty="0" err="1">
                <a:solidFill>
                  <a:srgbClr val="000000"/>
                </a:solidFill>
                <a:latin typeface="Arial" panose="020B0604020202020204" pitchFamily="34" charset="0"/>
              </a:rPr>
              <a:t>znázorňění</a:t>
            </a:r>
            <a:r>
              <a:rPr lang="cs-CZ" altLang="cs-CZ" sz="1300" dirty="0">
                <a:solidFill>
                  <a:srgbClr val="000000"/>
                </a:solidFill>
                <a:latin typeface="Arial" panose="020B0604020202020204" pitchFamily="34" charset="0"/>
              </a:rPr>
              <a:t> vnitřního těla</a:t>
            </a:r>
          </a:p>
        </p:txBody>
      </p:sp>
    </p:spTree>
    <p:extLst>
      <p:ext uri="{BB962C8B-B14F-4D97-AF65-F5344CB8AC3E}">
        <p14:creationId xmlns:p14="http://schemas.microsoft.com/office/powerpoint/2010/main" val="36337319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9"/>
          <p:cNvSpPr>
            <a:spLocks noGrp="1" noChangeArrowheads="1"/>
          </p:cNvSpPr>
          <p:nvPr>
            <p:ph type="title"/>
          </p:nvPr>
        </p:nvSpPr>
        <p:spPr/>
        <p:txBody>
          <a:bodyPr/>
          <a:lstStyle/>
          <a:p>
            <a:pPr eaLnBrk="1" hangingPunct="1"/>
            <a:r>
              <a:rPr lang="cs-CZ" altLang="cs-CZ" dirty="0" smtClean="0">
                <a:solidFill>
                  <a:srgbClr val="990000"/>
                </a:solidFill>
              </a:rPr>
              <a:t>Studentské práce – TĚLO - imaginace</a:t>
            </a:r>
          </a:p>
        </p:txBody>
      </p:sp>
      <p:pic>
        <p:nvPicPr>
          <p:cNvPr id="70659" name="Picture 22" descr="P10509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1773238"/>
            <a:ext cx="2590800"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660" name="Picture 23" descr="P10509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1" y="4005263"/>
            <a:ext cx="2593975"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661" name="Picture 24" descr="P10509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5863" y="1773238"/>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25" descr="P105090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6164" y="1773238"/>
            <a:ext cx="2535237"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663" name="Picture 26" descr="P10509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5863" y="4005264"/>
            <a:ext cx="2590800" cy="1946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664" name="Picture 28" descr="P10509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5863" y="1773238"/>
            <a:ext cx="2590800"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665" name="Picture 29" descr="P10509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00264" y="3981451"/>
            <a:ext cx="2554287" cy="192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0666" name="Rectangle 33"/>
          <p:cNvSpPr>
            <a:spLocks noChangeArrowheads="1"/>
          </p:cNvSpPr>
          <p:nvPr/>
        </p:nvSpPr>
        <p:spPr bwMode="auto">
          <a:xfrm>
            <a:off x="1992314" y="1628775"/>
            <a:ext cx="8207375" cy="4464050"/>
          </a:xfrm>
          <a:prstGeom prst="rect">
            <a:avLst/>
          </a:prstGeom>
          <a:noFill/>
          <a:ln w="38100">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sp>
        <p:nvSpPr>
          <p:cNvPr id="70667" name="Line 34"/>
          <p:cNvSpPr>
            <a:spLocks noChangeShapeType="1"/>
          </p:cNvSpPr>
          <p:nvPr/>
        </p:nvSpPr>
        <p:spPr bwMode="auto">
          <a:xfrm>
            <a:off x="1992314" y="3860800"/>
            <a:ext cx="8207375" cy="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sp>
        <p:nvSpPr>
          <p:cNvPr id="70668" name="Line 35"/>
          <p:cNvSpPr>
            <a:spLocks noChangeShapeType="1"/>
          </p:cNvSpPr>
          <p:nvPr/>
        </p:nvSpPr>
        <p:spPr bwMode="auto">
          <a:xfrm>
            <a:off x="4727575" y="1628775"/>
            <a:ext cx="0" cy="446405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sp>
        <p:nvSpPr>
          <p:cNvPr id="70669" name="Line 36"/>
          <p:cNvSpPr>
            <a:spLocks noChangeShapeType="1"/>
          </p:cNvSpPr>
          <p:nvPr/>
        </p:nvSpPr>
        <p:spPr bwMode="auto">
          <a:xfrm>
            <a:off x="7464425" y="1628775"/>
            <a:ext cx="0" cy="446405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spTree>
    <p:extLst>
      <p:ext uri="{BB962C8B-B14F-4D97-AF65-F5344CB8AC3E}">
        <p14:creationId xmlns:p14="http://schemas.microsoft.com/office/powerpoint/2010/main" val="398197125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lgn="ctr" eaLnBrk="1" hangingPunct="1">
              <a:defRPr/>
            </a:pPr>
            <a:r>
              <a:rPr lang="cs-CZ" altLang="cs-CZ" b="1" smtClean="0">
                <a:solidFill>
                  <a:srgbClr val="990000"/>
                </a:solidFill>
                <a:effectLst>
                  <a:outerShdw blurRad="38100" dist="38100" dir="2700000" algn="tl">
                    <a:srgbClr val="C0C0C0"/>
                  </a:outerShdw>
                </a:effectLst>
              </a:rPr>
              <a:t>Krása</a:t>
            </a:r>
          </a:p>
        </p:txBody>
      </p:sp>
      <p:sp>
        <p:nvSpPr>
          <p:cNvPr id="72707" name="Rectangle 4"/>
          <p:cNvSpPr>
            <a:spLocks noChangeArrowheads="1"/>
          </p:cNvSpPr>
          <p:nvPr/>
        </p:nvSpPr>
        <p:spPr bwMode="auto">
          <a:xfrm>
            <a:off x="1992314" y="1628775"/>
            <a:ext cx="8207375" cy="4464050"/>
          </a:xfrm>
          <a:prstGeom prst="rect">
            <a:avLst/>
          </a:prstGeom>
          <a:noFill/>
          <a:ln w="38100">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sp>
        <p:nvSpPr>
          <p:cNvPr id="72708" name="Line 5"/>
          <p:cNvSpPr>
            <a:spLocks noChangeShapeType="1"/>
          </p:cNvSpPr>
          <p:nvPr/>
        </p:nvSpPr>
        <p:spPr bwMode="auto">
          <a:xfrm>
            <a:off x="1992314" y="3860800"/>
            <a:ext cx="8207375" cy="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sp>
        <p:nvSpPr>
          <p:cNvPr id="72709" name="Line 6"/>
          <p:cNvSpPr>
            <a:spLocks noChangeShapeType="1"/>
          </p:cNvSpPr>
          <p:nvPr/>
        </p:nvSpPr>
        <p:spPr bwMode="auto">
          <a:xfrm>
            <a:off x="4727575" y="1628775"/>
            <a:ext cx="0" cy="446405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sp>
        <p:nvSpPr>
          <p:cNvPr id="72710" name="Line 7"/>
          <p:cNvSpPr>
            <a:spLocks noChangeShapeType="1"/>
          </p:cNvSpPr>
          <p:nvPr/>
        </p:nvSpPr>
        <p:spPr bwMode="auto">
          <a:xfrm>
            <a:off x="7464425" y="1628775"/>
            <a:ext cx="0" cy="446405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pic>
        <p:nvPicPr>
          <p:cNvPr id="72711" name="Picture 9" descr="Aphrodite_botticelli_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01" y="1773238"/>
            <a:ext cx="9048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10" descr="věstonická venu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2488" y="1773238"/>
            <a:ext cx="99695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3" name="Picture 11" descr="VenusWillendor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5263" y="1773239"/>
            <a:ext cx="120015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4" name="Picture 12" descr="barb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1050" y="3933826"/>
            <a:ext cx="1227138"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5" name="Picture 13" descr="anorexi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2039" y="4330700"/>
            <a:ext cx="2447925"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6" name="Picture 14" descr="kulturistk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66988" y="4005264"/>
            <a:ext cx="13462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72780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09600" y="336331"/>
            <a:ext cx="10972800" cy="5794595"/>
          </a:xfrm>
        </p:spPr>
        <p:txBody>
          <a:bodyPr/>
          <a:lstStyle/>
          <a:p>
            <a:pPr marL="0" lvl="0" indent="0" eaLnBrk="1" hangingPunct="1">
              <a:lnSpc>
                <a:spcPct val="80000"/>
              </a:lnSpc>
              <a:spcBef>
                <a:spcPct val="30000"/>
              </a:spcBef>
              <a:buClrTx/>
              <a:buNone/>
            </a:pPr>
            <a:r>
              <a:rPr lang="en-US" altLang="cs-CZ" sz="1300" b="1" dirty="0" err="1">
                <a:solidFill>
                  <a:srgbClr val="000000"/>
                </a:solidFill>
                <a:latin typeface="Arial" panose="020B0604020202020204" pitchFamily="34" charset="0"/>
              </a:rPr>
              <a:t>námět</a:t>
            </a:r>
            <a:r>
              <a:rPr lang="en-US" altLang="cs-CZ" sz="1300" dirty="0">
                <a:solidFill>
                  <a:srgbClr val="000000"/>
                </a:solidFill>
                <a:latin typeface="Arial" panose="020B0604020202020204" pitchFamily="34" charset="0"/>
              </a:rPr>
              <a:t>: </a:t>
            </a:r>
            <a:r>
              <a:rPr lang="cs-CZ" altLang="cs-CZ" sz="1300" b="1" u="sng" dirty="0">
                <a:solidFill>
                  <a:srgbClr val="000000"/>
                </a:solidFill>
                <a:latin typeface="Arial" panose="020B0604020202020204" pitchFamily="34" charset="0"/>
              </a:rPr>
              <a:t>Krása</a:t>
            </a:r>
            <a:endParaRPr lang="en-US" altLang="cs-CZ" sz="1300" b="1"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en-US" altLang="cs-CZ" sz="1300" b="1" dirty="0" err="1">
                <a:solidFill>
                  <a:srgbClr val="000000"/>
                </a:solidFill>
                <a:latin typeface="Arial" panose="020B0604020202020204" pitchFamily="34" charset="0"/>
              </a:rPr>
              <a:t>koncept</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já</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tělo</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identita</a:t>
            </a:r>
            <a:r>
              <a:rPr lang="en-US" altLang="cs-CZ" sz="1300" dirty="0">
                <a:solidFill>
                  <a:srgbClr val="000000"/>
                </a:solidFill>
                <a:latin typeface="Arial" panose="020B0604020202020204" pitchFamily="34" charset="0"/>
              </a:rPr>
              <a:t>, </a:t>
            </a:r>
            <a:r>
              <a:rPr lang="cs-CZ" altLang="cs-CZ" sz="1300" dirty="0">
                <a:solidFill>
                  <a:srgbClr val="000000"/>
                </a:solidFill>
                <a:latin typeface="Arial" panose="020B0604020202020204" pitchFamily="34" charset="0"/>
              </a:rPr>
              <a:t>idol, vzor</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tvar</a:t>
            </a:r>
            <a:r>
              <a:rPr lang="en-US" altLang="cs-CZ" sz="1300" dirty="0">
                <a:solidFill>
                  <a:srgbClr val="000000"/>
                </a:solidFill>
                <a:latin typeface="Arial" panose="020B0604020202020204" pitchFamily="34" charset="0"/>
              </a:rPr>
              <a:t>, </a:t>
            </a:r>
            <a:endParaRPr lang="en-US" altLang="cs-CZ" sz="1300" b="1"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en-US" altLang="cs-CZ" sz="1300" b="1" dirty="0" err="1">
                <a:solidFill>
                  <a:srgbClr val="000000"/>
                </a:solidFill>
                <a:latin typeface="Arial" panose="020B0604020202020204" pitchFamily="34" charset="0"/>
              </a:rPr>
              <a:t>motivace</a:t>
            </a:r>
            <a:r>
              <a:rPr lang="en-US" altLang="cs-CZ" sz="1300" dirty="0">
                <a:solidFill>
                  <a:srgbClr val="000000"/>
                </a:solidFill>
                <a:latin typeface="Arial" panose="020B0604020202020204" pitchFamily="34" charset="0"/>
              </a:rPr>
              <a:t>: </a:t>
            </a:r>
            <a:r>
              <a:rPr lang="cs-CZ" altLang="cs-CZ" sz="1300" dirty="0">
                <a:solidFill>
                  <a:srgbClr val="000000"/>
                </a:solidFill>
                <a:latin typeface="Arial" panose="020B0604020202020204" pitchFamily="34" charset="0"/>
              </a:rPr>
              <a:t>seznámení s knihou Umberta </a:t>
            </a:r>
            <a:r>
              <a:rPr lang="cs-CZ" altLang="cs-CZ" sz="1300" dirty="0" err="1">
                <a:solidFill>
                  <a:srgbClr val="000000"/>
                </a:solidFill>
                <a:latin typeface="Arial" panose="020B0604020202020204" pitchFamily="34" charset="0"/>
              </a:rPr>
              <a:t>Eca:Dějiny</a:t>
            </a:r>
            <a:r>
              <a:rPr lang="cs-CZ" altLang="cs-CZ" sz="1300" dirty="0">
                <a:solidFill>
                  <a:srgbClr val="000000"/>
                </a:solidFill>
                <a:latin typeface="Arial" panose="020B0604020202020204" pitchFamily="34" charset="0"/>
              </a:rPr>
              <a:t> Krásy, společná diskuse nad tématem pojetí krásy dnes a v minulosti, hledání  současných ženských </a:t>
            </a:r>
            <a:r>
              <a:rPr lang="cs-CZ" altLang="cs-CZ" sz="1300" dirty="0" err="1">
                <a:solidFill>
                  <a:srgbClr val="000000"/>
                </a:solidFill>
                <a:latin typeface="Arial" panose="020B0604020202020204" pitchFamily="34" charset="0"/>
              </a:rPr>
              <a:t>idelálů</a:t>
            </a:r>
            <a:r>
              <a:rPr lang="cs-CZ" altLang="cs-CZ" sz="1300" dirty="0">
                <a:solidFill>
                  <a:srgbClr val="000000"/>
                </a:solidFill>
                <a:latin typeface="Arial" panose="020B0604020202020204" pitchFamily="34" charset="0"/>
              </a:rPr>
              <a:t> a vzorů krásy, definování současných požadavků krásy na ženu (holení chloupků, barvení vlasů, operativní úprava vnějšku…)</a:t>
            </a:r>
            <a:endParaRPr lang="en-US" altLang="cs-CZ" sz="1300" b="1"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en-US" altLang="cs-CZ" sz="1300" b="1" dirty="0" err="1">
                <a:solidFill>
                  <a:srgbClr val="000000"/>
                </a:solidFill>
                <a:latin typeface="Arial" panose="020B0604020202020204" pitchFamily="34" charset="0"/>
              </a:rPr>
              <a:t>zadání</a:t>
            </a:r>
            <a:r>
              <a:rPr lang="en-US" altLang="cs-CZ" sz="1300" b="1" dirty="0">
                <a:solidFill>
                  <a:srgbClr val="000000"/>
                </a:solidFill>
                <a:latin typeface="Arial" panose="020B0604020202020204" pitchFamily="34" charset="0"/>
              </a:rPr>
              <a:t>:</a:t>
            </a:r>
            <a:r>
              <a:rPr lang="cs-CZ" altLang="cs-CZ" sz="1300" b="1" dirty="0">
                <a:solidFill>
                  <a:srgbClr val="000000"/>
                </a:solidFill>
                <a:latin typeface="Arial" panose="020B0604020202020204" pitchFamily="34" charset="0"/>
              </a:rPr>
              <a:t> </a:t>
            </a:r>
            <a:r>
              <a:rPr lang="cs-CZ" altLang="cs-CZ" sz="1300" dirty="0">
                <a:solidFill>
                  <a:srgbClr val="000000"/>
                </a:solidFill>
                <a:latin typeface="Arial" panose="020B0604020202020204" pitchFamily="34" charset="0"/>
              </a:rPr>
              <a:t>Nakresli alespoň dvě módní </a:t>
            </a:r>
            <a:r>
              <a:rPr lang="cs-CZ" altLang="cs-CZ" sz="1300" dirty="0" err="1">
                <a:solidFill>
                  <a:srgbClr val="000000"/>
                </a:solidFill>
                <a:latin typeface="Arial" panose="020B0604020202020204" pitchFamily="34" charset="0"/>
              </a:rPr>
              <a:t>skicy</a:t>
            </a:r>
            <a:r>
              <a:rPr lang="cs-CZ" altLang="cs-CZ" sz="1300" dirty="0">
                <a:solidFill>
                  <a:srgbClr val="000000"/>
                </a:solidFill>
                <a:latin typeface="Arial" panose="020B0604020202020204" pitchFamily="34" charset="0"/>
              </a:rPr>
              <a:t> podle vlastní fotografie, které budou odrážet tvoji představu nebo projekci o různých ideálech krásy. Můžeš se inspirovat současnými nebo minulými ideály krásy. Kresbu </a:t>
            </a:r>
            <a:r>
              <a:rPr lang="cs-CZ" altLang="cs-CZ" sz="1300" dirty="0" err="1">
                <a:solidFill>
                  <a:srgbClr val="000000"/>
                </a:solidFill>
                <a:latin typeface="Arial" panose="020B0604020202020204" pitchFamily="34" charset="0"/>
              </a:rPr>
              <a:t>doplń</a:t>
            </a:r>
            <a:r>
              <a:rPr lang="cs-CZ" altLang="cs-CZ" sz="1300" dirty="0">
                <a:solidFill>
                  <a:srgbClr val="000000"/>
                </a:solidFill>
                <a:latin typeface="Arial" panose="020B0604020202020204" pitchFamily="34" charset="0"/>
              </a:rPr>
              <a:t> textem, který bude vysvětlovat tvůj záměr, pocity, východiska…</a:t>
            </a:r>
            <a:endParaRPr lang="en-US" altLang="cs-CZ" sz="1300" b="1"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en-US" altLang="cs-CZ" sz="1300" b="1" dirty="0" err="1">
                <a:solidFill>
                  <a:srgbClr val="000000"/>
                </a:solidFill>
                <a:latin typeface="Arial" panose="020B0604020202020204" pitchFamily="34" charset="0"/>
              </a:rPr>
              <a:t>Reflektivní</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otázky</a:t>
            </a:r>
            <a:r>
              <a:rPr lang="en-US" altLang="cs-CZ" sz="1300" b="1" dirty="0">
                <a:solidFill>
                  <a:srgbClr val="000000"/>
                </a:solidFill>
                <a:latin typeface="Arial" panose="020B0604020202020204" pitchFamily="34" charset="0"/>
              </a:rPr>
              <a:t>: </a:t>
            </a:r>
            <a:endParaRPr lang="cs-CZ" altLang="cs-CZ" sz="1300" b="1"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cs-CZ" altLang="cs-CZ" sz="1300" dirty="0">
                <a:solidFill>
                  <a:srgbClr val="000000"/>
                </a:solidFill>
                <a:latin typeface="Arial" panose="020B0604020202020204" pitchFamily="34" charset="0"/>
              </a:rPr>
              <a:t>Jaký je tvůj ideál krásy? Co dělá ženu přitažlivou? Kdo stojí za požadavkem ženské krásy? Muži? Ženy? Marketing kosmetických firem?</a:t>
            </a:r>
            <a:endParaRPr lang="en-US" altLang="cs-CZ" sz="1300"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en-US" altLang="cs-CZ" sz="1300" b="1" dirty="0" err="1">
                <a:solidFill>
                  <a:srgbClr val="000000"/>
                </a:solidFill>
                <a:latin typeface="Arial" panose="020B0604020202020204" pitchFamily="34" charset="0"/>
              </a:rPr>
              <a:t>výtvarný</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problém</a:t>
            </a:r>
            <a:r>
              <a:rPr lang="cs-CZ" altLang="cs-CZ" sz="1300" dirty="0">
                <a:solidFill>
                  <a:srgbClr val="000000"/>
                </a:solidFill>
                <a:latin typeface="Arial" panose="020B0604020202020204" pitchFamily="34" charset="0"/>
              </a:rPr>
              <a:t>: Stylizovaná módní kresba figury podle </a:t>
            </a:r>
            <a:r>
              <a:rPr lang="cs-CZ" altLang="cs-CZ" sz="1300" dirty="0" err="1">
                <a:solidFill>
                  <a:srgbClr val="000000"/>
                </a:solidFill>
                <a:latin typeface="Arial" panose="020B0604020202020204" pitchFamily="34" charset="0"/>
              </a:rPr>
              <a:t>růsných</a:t>
            </a:r>
            <a:r>
              <a:rPr lang="cs-CZ" altLang="cs-CZ" sz="1300" dirty="0">
                <a:solidFill>
                  <a:srgbClr val="000000"/>
                </a:solidFill>
                <a:latin typeface="Arial" panose="020B0604020202020204" pitchFamily="34" charset="0"/>
              </a:rPr>
              <a:t> estetických vzorů</a:t>
            </a:r>
          </a:p>
          <a:p>
            <a:pPr marL="0" lvl="0" indent="0" eaLnBrk="1" hangingPunct="1">
              <a:lnSpc>
                <a:spcPct val="80000"/>
              </a:lnSpc>
              <a:spcBef>
                <a:spcPct val="30000"/>
              </a:spcBef>
              <a:buClrTx/>
              <a:buNone/>
            </a:pPr>
            <a:r>
              <a:rPr lang="en-US" altLang="cs-CZ" sz="1300" b="1" dirty="0" err="1">
                <a:solidFill>
                  <a:srgbClr val="000000"/>
                </a:solidFill>
                <a:latin typeface="Arial" panose="020B0604020202020204" pitchFamily="34" charset="0"/>
              </a:rPr>
              <a:t>technika</a:t>
            </a:r>
            <a:r>
              <a:rPr lang="en-US" altLang="cs-CZ" sz="1300" dirty="0">
                <a:solidFill>
                  <a:srgbClr val="000000"/>
                </a:solidFill>
                <a:latin typeface="Arial" panose="020B0604020202020204" pitchFamily="34" charset="0"/>
              </a:rPr>
              <a:t>:</a:t>
            </a:r>
            <a:r>
              <a:rPr lang="cs-CZ" altLang="cs-CZ" sz="1300" dirty="0">
                <a:solidFill>
                  <a:srgbClr val="000000"/>
                </a:solidFill>
                <a:latin typeface="Arial" panose="020B0604020202020204" pitchFamily="34" charset="0"/>
              </a:rPr>
              <a:t>kresba </a:t>
            </a:r>
            <a:r>
              <a:rPr lang="cs-CZ" altLang="cs-CZ" sz="1300" dirty="0" err="1">
                <a:solidFill>
                  <a:srgbClr val="000000"/>
                </a:solidFill>
                <a:latin typeface="Arial" panose="020B0604020202020204" pitchFamily="34" charset="0"/>
              </a:rPr>
              <a:t>tuškou</a:t>
            </a:r>
            <a:r>
              <a:rPr lang="cs-CZ" altLang="cs-CZ" sz="1300" dirty="0">
                <a:solidFill>
                  <a:srgbClr val="000000"/>
                </a:solidFill>
                <a:latin typeface="Arial" panose="020B0604020202020204" pitchFamily="34" charset="0"/>
              </a:rPr>
              <a:t>, fixem na pauzák</a:t>
            </a:r>
            <a:endParaRPr lang="en-US" altLang="cs-CZ" sz="1300" b="1"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en-US" altLang="cs-CZ" sz="1300" b="1" dirty="0" err="1">
                <a:solidFill>
                  <a:srgbClr val="000000"/>
                </a:solidFill>
                <a:latin typeface="Arial" panose="020B0604020202020204" pitchFamily="34" charset="0"/>
              </a:rPr>
              <a:t>přidaná</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hodnota</a:t>
            </a:r>
            <a:r>
              <a:rPr lang="en-US" altLang="cs-CZ" sz="1300" dirty="0">
                <a:solidFill>
                  <a:srgbClr val="000000"/>
                </a:solidFill>
                <a:latin typeface="Arial" panose="020B0604020202020204" pitchFamily="34" charset="0"/>
              </a:rPr>
              <a:t>:</a:t>
            </a:r>
          </a:p>
          <a:p>
            <a:pPr marL="0" lvl="0" indent="0" eaLnBrk="1" hangingPunct="1">
              <a:lnSpc>
                <a:spcPct val="80000"/>
              </a:lnSpc>
              <a:spcBef>
                <a:spcPct val="30000"/>
              </a:spcBef>
              <a:buClrTx/>
              <a:buNone/>
            </a:pPr>
            <a:r>
              <a:rPr lang="en-US" altLang="cs-CZ" sz="1300" dirty="0" err="1">
                <a:solidFill>
                  <a:srgbClr val="000000"/>
                </a:solidFill>
                <a:latin typeface="Arial" panose="020B0604020202020204" pitchFamily="34" charset="0"/>
              </a:rPr>
              <a:t>Sebereflexe</a:t>
            </a:r>
            <a:r>
              <a:rPr lang="en-US" altLang="cs-CZ" sz="1300" dirty="0">
                <a:solidFill>
                  <a:srgbClr val="000000"/>
                </a:solidFill>
                <a:latin typeface="Arial" panose="020B0604020202020204" pitchFamily="34" charset="0"/>
              </a:rPr>
              <a:t> v </a:t>
            </a:r>
            <a:r>
              <a:rPr lang="en-US" altLang="cs-CZ" sz="1300" dirty="0" err="1">
                <a:solidFill>
                  <a:srgbClr val="000000"/>
                </a:solidFill>
                <a:latin typeface="Arial" panose="020B0604020202020204" pitchFamily="34" charset="0"/>
              </a:rPr>
              <a:t>širším</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sociokulturním</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rámci</a:t>
            </a:r>
            <a:endParaRPr lang="en-US" altLang="cs-CZ" sz="1300" b="1"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en-US" altLang="cs-CZ" sz="1300" b="1" dirty="0" err="1">
                <a:solidFill>
                  <a:srgbClr val="000000"/>
                </a:solidFill>
                <a:latin typeface="Arial" panose="020B0604020202020204" pitchFamily="34" charset="0"/>
              </a:rPr>
              <a:t>výtvarná</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kultura</a:t>
            </a:r>
            <a:r>
              <a:rPr lang="en-US" altLang="cs-CZ" sz="1300" dirty="0">
                <a:solidFill>
                  <a:srgbClr val="000000"/>
                </a:solidFill>
                <a:latin typeface="Arial" panose="020B0604020202020204" pitchFamily="34" charset="0"/>
              </a:rPr>
              <a:t>: </a:t>
            </a:r>
          </a:p>
          <a:p>
            <a:pPr marL="0" lvl="0" indent="0" eaLnBrk="1" hangingPunct="1">
              <a:lnSpc>
                <a:spcPct val="80000"/>
              </a:lnSpc>
              <a:spcBef>
                <a:spcPct val="30000"/>
              </a:spcBef>
              <a:buClrTx/>
              <a:buNone/>
            </a:pPr>
            <a:r>
              <a:rPr lang="cs-CZ" altLang="cs-CZ" sz="1300" dirty="0">
                <a:solidFill>
                  <a:srgbClr val="000000"/>
                </a:solidFill>
                <a:latin typeface="Arial" panose="020B0604020202020204" pitchFamily="34" charset="0"/>
              </a:rPr>
              <a:t>Historické estetické ideály</a:t>
            </a:r>
          </a:p>
          <a:p>
            <a:pPr marL="0" lvl="0" indent="0" eaLnBrk="1" hangingPunct="1">
              <a:lnSpc>
                <a:spcPct val="80000"/>
              </a:lnSpc>
              <a:spcBef>
                <a:spcPct val="30000"/>
              </a:spcBef>
              <a:buClrTx/>
              <a:buNone/>
            </a:pPr>
            <a:r>
              <a:rPr lang="en-US" altLang="cs-CZ" sz="1300" b="1" dirty="0" err="1">
                <a:solidFill>
                  <a:srgbClr val="000000"/>
                </a:solidFill>
                <a:latin typeface="Arial" panose="020B0604020202020204" pitchFamily="34" charset="0"/>
              </a:rPr>
              <a:t>jiné</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kontexty</a:t>
            </a:r>
            <a:r>
              <a:rPr lang="en-US" altLang="cs-CZ" sz="1300" b="1" dirty="0">
                <a:solidFill>
                  <a:srgbClr val="000000"/>
                </a:solidFill>
                <a:latin typeface="Arial" panose="020B0604020202020204" pitchFamily="34" charset="0"/>
              </a:rPr>
              <a:t> (socio-</a:t>
            </a:r>
            <a:r>
              <a:rPr lang="en-US" altLang="cs-CZ" sz="1300" b="1" dirty="0" err="1">
                <a:solidFill>
                  <a:srgbClr val="000000"/>
                </a:solidFill>
                <a:latin typeface="Arial" panose="020B0604020202020204" pitchFamily="34" charset="0"/>
              </a:rPr>
              <a:t>kulturní</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historický</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vědecký</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filozofický</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umělecký</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kontext</a:t>
            </a:r>
            <a:r>
              <a:rPr lang="en-US" altLang="cs-CZ" sz="1300" b="1" dirty="0">
                <a:solidFill>
                  <a:srgbClr val="000000"/>
                </a:solidFill>
                <a:latin typeface="Arial" panose="020B0604020202020204" pitchFamily="34" charset="0"/>
              </a:rPr>
              <a:t>):</a:t>
            </a:r>
            <a:endParaRPr lang="de-DE" altLang="cs-CZ" sz="1300"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cs-CZ" altLang="cs-CZ" sz="1300" dirty="0">
                <a:solidFill>
                  <a:srgbClr val="000000"/>
                </a:solidFill>
                <a:latin typeface="Arial" panose="020B0604020202020204" pitchFamily="34" charset="0"/>
              </a:rPr>
              <a:t>Dějiny umění, filozofie, </a:t>
            </a:r>
            <a:endParaRPr lang="de-DE" altLang="cs-CZ" sz="1300"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de-DE" altLang="cs-CZ" sz="1300" b="1" dirty="0" err="1">
                <a:solidFill>
                  <a:srgbClr val="000000"/>
                </a:solidFill>
                <a:latin typeface="Arial" panose="020B0604020202020204" pitchFamily="34" charset="0"/>
              </a:rPr>
              <a:t>cíl</a:t>
            </a:r>
            <a:r>
              <a:rPr lang="de-DE" altLang="cs-CZ" sz="1300" b="1" dirty="0">
                <a:solidFill>
                  <a:srgbClr val="000000"/>
                </a:solidFill>
                <a:latin typeface="Arial" panose="020B0604020202020204" pitchFamily="34" charset="0"/>
              </a:rPr>
              <a:t> </a:t>
            </a:r>
            <a:r>
              <a:rPr lang="de-DE" altLang="cs-CZ" sz="1300" b="1" dirty="0" err="1">
                <a:solidFill>
                  <a:srgbClr val="000000"/>
                </a:solidFill>
                <a:latin typeface="Arial" panose="020B0604020202020204" pitchFamily="34" charset="0"/>
              </a:rPr>
              <a:t>osobnostně-sociální</a:t>
            </a:r>
            <a:r>
              <a:rPr lang="de-DE" altLang="cs-CZ" sz="1300" dirty="0">
                <a:solidFill>
                  <a:srgbClr val="000000"/>
                </a:solidFill>
                <a:latin typeface="Arial" panose="020B0604020202020204" pitchFamily="34" charset="0"/>
              </a:rPr>
              <a:t>:</a:t>
            </a:r>
          </a:p>
          <a:p>
            <a:pPr marL="0" lvl="0" indent="0" eaLnBrk="1" hangingPunct="1">
              <a:lnSpc>
                <a:spcPct val="80000"/>
              </a:lnSpc>
              <a:spcBef>
                <a:spcPct val="30000"/>
              </a:spcBef>
              <a:buClrTx/>
              <a:buNone/>
            </a:pPr>
            <a:r>
              <a:rPr lang="de-DE" altLang="cs-CZ" sz="1300" dirty="0" err="1">
                <a:solidFill>
                  <a:srgbClr val="000000"/>
                </a:solidFill>
                <a:latin typeface="Arial" panose="020B0604020202020204" pitchFamily="34" charset="0"/>
              </a:rPr>
              <a:t>Sebereflexe</a:t>
            </a:r>
            <a:r>
              <a:rPr lang="de-DE" altLang="cs-CZ" sz="1300" dirty="0">
                <a:solidFill>
                  <a:srgbClr val="000000"/>
                </a:solidFill>
                <a:latin typeface="Arial" panose="020B0604020202020204" pitchFamily="34" charset="0"/>
              </a:rPr>
              <a:t> v </a:t>
            </a:r>
            <a:r>
              <a:rPr lang="de-DE" altLang="cs-CZ" sz="1300" dirty="0" err="1">
                <a:solidFill>
                  <a:srgbClr val="000000"/>
                </a:solidFill>
                <a:latin typeface="Arial" panose="020B0604020202020204" pitchFamily="34" charset="0"/>
              </a:rPr>
              <a:t>širším</a:t>
            </a:r>
            <a:r>
              <a:rPr lang="de-DE" altLang="cs-CZ" sz="1300" dirty="0">
                <a:solidFill>
                  <a:srgbClr val="000000"/>
                </a:solidFill>
                <a:latin typeface="Arial" panose="020B0604020202020204" pitchFamily="34" charset="0"/>
              </a:rPr>
              <a:t> </a:t>
            </a:r>
            <a:r>
              <a:rPr lang="de-DE" altLang="cs-CZ" sz="1300" dirty="0" err="1">
                <a:solidFill>
                  <a:srgbClr val="000000"/>
                </a:solidFill>
                <a:latin typeface="Arial" panose="020B0604020202020204" pitchFamily="34" charset="0"/>
              </a:rPr>
              <a:t>sociokulturním</a:t>
            </a:r>
            <a:r>
              <a:rPr lang="de-DE" altLang="cs-CZ" sz="1300" dirty="0">
                <a:solidFill>
                  <a:srgbClr val="000000"/>
                </a:solidFill>
                <a:latin typeface="Arial" panose="020B0604020202020204" pitchFamily="34" charset="0"/>
              </a:rPr>
              <a:t> </a:t>
            </a:r>
            <a:r>
              <a:rPr lang="de-DE" altLang="cs-CZ" sz="1300" dirty="0" err="1">
                <a:solidFill>
                  <a:srgbClr val="000000"/>
                </a:solidFill>
                <a:latin typeface="Arial" panose="020B0604020202020204" pitchFamily="34" charset="0"/>
              </a:rPr>
              <a:t>rámci</a:t>
            </a:r>
            <a:r>
              <a:rPr lang="de-DE" altLang="cs-CZ" sz="1300" dirty="0">
                <a:solidFill>
                  <a:srgbClr val="000000"/>
                </a:solidFill>
                <a:latin typeface="Arial" panose="020B0604020202020204" pitchFamily="34" charset="0"/>
              </a:rPr>
              <a:t>.</a:t>
            </a:r>
            <a:endParaRPr lang="en-US" altLang="cs-CZ" sz="1300"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en-US" altLang="cs-CZ" sz="1300" dirty="0" err="1">
                <a:solidFill>
                  <a:srgbClr val="000000"/>
                </a:solidFill>
                <a:latin typeface="Arial" panose="020B0604020202020204" pitchFamily="34" charset="0"/>
              </a:rPr>
              <a:t>Vhled</a:t>
            </a:r>
            <a:r>
              <a:rPr lang="en-US" altLang="cs-CZ" sz="1300" dirty="0">
                <a:solidFill>
                  <a:srgbClr val="000000"/>
                </a:solidFill>
                <a:latin typeface="Arial" panose="020B0604020202020204" pitchFamily="34" charset="0"/>
              </a:rPr>
              <a:t> a </a:t>
            </a:r>
            <a:r>
              <a:rPr lang="en-US" altLang="cs-CZ" sz="1300" dirty="0" err="1">
                <a:solidFill>
                  <a:srgbClr val="000000"/>
                </a:solidFill>
                <a:latin typeface="Arial" panose="020B0604020202020204" pitchFamily="34" charset="0"/>
              </a:rPr>
              <a:t>pochopení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odlišných</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identit</a:t>
            </a:r>
            <a:r>
              <a:rPr lang="en-US" altLang="cs-CZ" sz="1300" dirty="0">
                <a:solidFill>
                  <a:srgbClr val="000000"/>
                </a:solidFill>
                <a:latin typeface="Arial" panose="020B0604020202020204" pitchFamily="34" charset="0"/>
              </a:rPr>
              <a:t>.</a:t>
            </a:r>
            <a:endParaRPr lang="en-US" altLang="cs-CZ" sz="1300" b="1"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en-US" altLang="cs-CZ" sz="1300" b="1" dirty="0" err="1">
                <a:solidFill>
                  <a:srgbClr val="000000"/>
                </a:solidFill>
                <a:latin typeface="Arial" panose="020B0604020202020204" pitchFamily="34" charset="0"/>
              </a:rPr>
              <a:t>výstupy</a:t>
            </a:r>
            <a:r>
              <a:rPr lang="en-US" altLang="cs-CZ" sz="1300" b="1" dirty="0">
                <a:solidFill>
                  <a:srgbClr val="000000"/>
                </a:solidFill>
                <a:latin typeface="Arial" panose="020B0604020202020204" pitchFamily="34" charset="0"/>
              </a:rPr>
              <a:t> RVP</a:t>
            </a:r>
            <a:r>
              <a:rPr lang="en-US" altLang="cs-CZ" sz="1300" dirty="0">
                <a:solidFill>
                  <a:srgbClr val="000000"/>
                </a:solidFill>
                <a:latin typeface="Arial" panose="020B0604020202020204" pitchFamily="34" charset="0"/>
              </a:rPr>
              <a:t>:</a:t>
            </a:r>
          </a:p>
          <a:p>
            <a:pPr marL="0" lvl="0" indent="0" eaLnBrk="1" hangingPunct="1">
              <a:lnSpc>
                <a:spcPct val="80000"/>
              </a:lnSpc>
              <a:spcBef>
                <a:spcPct val="30000"/>
              </a:spcBef>
              <a:buClrTx/>
              <a:buNone/>
            </a:pPr>
            <a:r>
              <a:rPr lang="en-US" altLang="cs-CZ" sz="1300" dirty="0">
                <a:solidFill>
                  <a:srgbClr val="000000"/>
                </a:solidFill>
                <a:latin typeface="Arial" panose="020B0604020202020204" pitchFamily="34" charset="0"/>
              </a:rPr>
              <a:t>Student:</a:t>
            </a:r>
          </a:p>
          <a:p>
            <a:pPr marL="0" lvl="0" indent="0" eaLnBrk="1" hangingPunct="1">
              <a:lnSpc>
                <a:spcPct val="80000"/>
              </a:lnSpc>
              <a:spcBef>
                <a:spcPct val="30000"/>
              </a:spcBef>
              <a:buClrTx/>
              <a:buNone/>
            </a:pPr>
            <a:r>
              <a:rPr lang="en-US" altLang="cs-CZ" sz="1300" dirty="0" err="1">
                <a:solidFill>
                  <a:srgbClr val="000000"/>
                </a:solidFill>
                <a:latin typeface="Arial" panose="020B0604020202020204" pitchFamily="34" charset="0"/>
              </a:rPr>
              <a:t>uplatňuje</a:t>
            </a:r>
            <a:r>
              <a:rPr lang="en-US" altLang="cs-CZ" sz="1300" dirty="0">
                <a:solidFill>
                  <a:srgbClr val="000000"/>
                </a:solidFill>
                <a:latin typeface="Arial" panose="020B0604020202020204" pitchFamily="34" charset="0"/>
              </a:rPr>
              <a:t> co </a:t>
            </a:r>
            <a:r>
              <a:rPr lang="en-US" altLang="cs-CZ" sz="1300" dirty="0" err="1">
                <a:solidFill>
                  <a:srgbClr val="000000"/>
                </a:solidFill>
                <a:latin typeface="Arial" panose="020B0604020202020204" pitchFamily="34" charset="0"/>
              </a:rPr>
              <a:t>nejširší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škálu</a:t>
            </a:r>
            <a:r>
              <a:rPr lang="en-US" altLang="cs-CZ" sz="1300" dirty="0">
                <a:solidFill>
                  <a:srgbClr val="000000"/>
                </a:solidFill>
                <a:latin typeface="Arial" panose="020B0604020202020204" pitchFamily="34" charset="0"/>
              </a:rPr>
              <a:t> u </a:t>
            </a:r>
            <a:r>
              <a:rPr lang="en-US" altLang="cs-CZ" sz="1300" dirty="0" err="1">
                <a:solidFill>
                  <a:srgbClr val="000000"/>
                </a:solidFill>
                <a:latin typeface="Arial" panose="020B0604020202020204" pitchFamily="34" charset="0"/>
              </a:rPr>
              <a:t>prvků</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vizuálně</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obrazných</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vyjádření</a:t>
            </a:r>
            <a:r>
              <a:rPr lang="en-US" altLang="cs-CZ" sz="1300" dirty="0">
                <a:solidFill>
                  <a:srgbClr val="000000"/>
                </a:solidFill>
                <a:latin typeface="Arial" panose="020B0604020202020204" pitchFamily="34" charset="0"/>
              </a:rPr>
              <a:t> pro </a:t>
            </a:r>
            <a:r>
              <a:rPr lang="en-US" altLang="cs-CZ" sz="1300" dirty="0" err="1">
                <a:solidFill>
                  <a:srgbClr val="000000"/>
                </a:solidFill>
                <a:latin typeface="Arial" panose="020B0604020202020204" pitchFamily="34" charset="0"/>
              </a:rPr>
              <a:t>vyjádření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vlastních</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zkušeností</a:t>
            </a:r>
            <a:r>
              <a:rPr lang="en-US" altLang="cs-CZ" sz="1300" dirty="0">
                <a:solidFill>
                  <a:srgbClr val="000000"/>
                </a:solidFill>
                <a:latin typeface="Arial" panose="020B0604020202020204" pitchFamily="34" charset="0"/>
              </a:rPr>
              <a:t> a pro </a:t>
            </a:r>
            <a:r>
              <a:rPr lang="en-US" altLang="cs-CZ" sz="1300" dirty="0" err="1">
                <a:solidFill>
                  <a:srgbClr val="000000"/>
                </a:solidFill>
                <a:latin typeface="Arial" panose="020B0604020202020204" pitchFamily="34" charset="0"/>
              </a:rPr>
              <a:t>získání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osobitého</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výsledku</a:t>
            </a:r>
            <a:endParaRPr lang="en-US" altLang="cs-CZ" sz="1300"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en-US" altLang="cs-CZ" sz="1300" dirty="0" err="1">
                <a:solidFill>
                  <a:srgbClr val="000000"/>
                </a:solidFill>
                <a:latin typeface="Arial" panose="020B0604020202020204" pitchFamily="34" charset="0"/>
              </a:rPr>
              <a:t>interpretuje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vlastní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vizuálně</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obrazné</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vyjádření</a:t>
            </a:r>
            <a:r>
              <a:rPr lang="en-US" altLang="cs-CZ" sz="1300" dirty="0">
                <a:solidFill>
                  <a:srgbClr val="000000"/>
                </a:solidFill>
                <a:latin typeface="Arial" panose="020B0604020202020204" pitchFamily="34" charset="0"/>
              </a:rPr>
              <a:t> a </a:t>
            </a:r>
            <a:r>
              <a:rPr lang="en-US" altLang="cs-CZ" sz="1300" dirty="0" err="1">
                <a:solidFill>
                  <a:srgbClr val="000000"/>
                </a:solidFill>
                <a:latin typeface="Arial" panose="020B0604020202020204" pitchFamily="34" charset="0"/>
              </a:rPr>
              <a:t>porovnává</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odlišné</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přístupy</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tvorby</a:t>
            </a:r>
            <a:r>
              <a:rPr lang="en-US" altLang="cs-CZ" sz="1300" dirty="0">
                <a:solidFill>
                  <a:srgbClr val="000000"/>
                </a:solidFill>
                <a:latin typeface="Arial" panose="020B0604020202020204" pitchFamily="34" charset="0"/>
              </a:rPr>
              <a:t> a </a:t>
            </a:r>
            <a:r>
              <a:rPr lang="en-US" altLang="cs-CZ" sz="1300" dirty="0" err="1">
                <a:solidFill>
                  <a:srgbClr val="000000"/>
                </a:solidFill>
                <a:latin typeface="Arial" panose="020B0604020202020204" pitchFamily="34" charset="0"/>
              </a:rPr>
              <a:t>dokáže</a:t>
            </a:r>
            <a:r>
              <a:rPr lang="en-US" altLang="cs-CZ" sz="1300" dirty="0">
                <a:solidFill>
                  <a:srgbClr val="000000"/>
                </a:solidFill>
                <a:latin typeface="Arial" panose="020B0604020202020204" pitchFamily="34" charset="0"/>
              </a:rPr>
              <a:t> o </a:t>
            </a:r>
            <a:r>
              <a:rPr lang="en-US" altLang="cs-CZ" sz="1300" dirty="0" err="1">
                <a:solidFill>
                  <a:srgbClr val="000000"/>
                </a:solidFill>
                <a:latin typeface="Arial" panose="020B0604020202020204" pitchFamily="34" charset="0"/>
              </a:rPr>
              <a:t>nich</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diskutovat</a:t>
            </a:r>
            <a:endParaRPr lang="de-DE" altLang="cs-CZ" sz="1300" b="1"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de-DE" altLang="cs-CZ" sz="1300" b="1" dirty="0" err="1">
                <a:solidFill>
                  <a:srgbClr val="000000"/>
                </a:solidFill>
                <a:latin typeface="Arial" panose="020B0604020202020204" pitchFamily="34" charset="0"/>
              </a:rPr>
              <a:t>mezipředmětové</a:t>
            </a:r>
            <a:r>
              <a:rPr lang="de-DE" altLang="cs-CZ" sz="1300" b="1" dirty="0">
                <a:solidFill>
                  <a:srgbClr val="000000"/>
                </a:solidFill>
                <a:latin typeface="Arial" panose="020B0604020202020204" pitchFamily="34" charset="0"/>
              </a:rPr>
              <a:t> </a:t>
            </a:r>
            <a:r>
              <a:rPr lang="de-DE" altLang="cs-CZ" sz="1300" b="1" dirty="0" err="1">
                <a:solidFill>
                  <a:srgbClr val="000000"/>
                </a:solidFill>
                <a:latin typeface="Arial" panose="020B0604020202020204" pitchFamily="34" charset="0"/>
              </a:rPr>
              <a:t>vazby</a:t>
            </a:r>
            <a:r>
              <a:rPr lang="de-DE" altLang="cs-CZ" sz="1300" b="1" dirty="0">
                <a:solidFill>
                  <a:srgbClr val="000000"/>
                </a:solidFill>
                <a:latin typeface="Arial" panose="020B0604020202020204" pitchFamily="34" charset="0"/>
              </a:rPr>
              <a:t>:</a:t>
            </a:r>
            <a:endParaRPr lang="de-DE" altLang="cs-CZ" sz="1300"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de-DE" altLang="cs-CZ" sz="1300" dirty="0">
                <a:solidFill>
                  <a:srgbClr val="000000"/>
                </a:solidFill>
                <a:latin typeface="Arial" panose="020B0604020202020204" pitchFamily="34" charset="0"/>
              </a:rPr>
              <a:t>Biologie, </a:t>
            </a:r>
            <a:r>
              <a:rPr lang="de-DE" altLang="cs-CZ" sz="1300" dirty="0" err="1">
                <a:solidFill>
                  <a:srgbClr val="000000"/>
                </a:solidFill>
                <a:latin typeface="Arial" panose="020B0604020202020204" pitchFamily="34" charset="0"/>
              </a:rPr>
              <a:t>Občanská</a:t>
            </a:r>
            <a:r>
              <a:rPr lang="de-DE" altLang="cs-CZ" sz="1300" dirty="0">
                <a:solidFill>
                  <a:srgbClr val="000000"/>
                </a:solidFill>
                <a:latin typeface="Arial" panose="020B0604020202020204" pitchFamily="34" charset="0"/>
              </a:rPr>
              <a:t> </a:t>
            </a:r>
            <a:r>
              <a:rPr lang="de-DE" altLang="cs-CZ" sz="1300" dirty="0" err="1">
                <a:solidFill>
                  <a:srgbClr val="000000"/>
                </a:solidFill>
                <a:latin typeface="Arial" panose="020B0604020202020204" pitchFamily="34" charset="0"/>
              </a:rPr>
              <a:t>nauka</a:t>
            </a:r>
            <a:r>
              <a:rPr lang="de-DE" altLang="cs-CZ" sz="1300" dirty="0">
                <a:solidFill>
                  <a:srgbClr val="000000"/>
                </a:solidFill>
                <a:latin typeface="Arial" panose="020B0604020202020204" pitchFamily="34" charset="0"/>
              </a:rPr>
              <a:t>(</a:t>
            </a:r>
            <a:r>
              <a:rPr lang="de-DE" altLang="cs-CZ" sz="1300" dirty="0" err="1">
                <a:solidFill>
                  <a:srgbClr val="000000"/>
                </a:solidFill>
                <a:latin typeface="Arial" panose="020B0604020202020204" pitchFamily="34" charset="0"/>
              </a:rPr>
              <a:t>Filozofie</a:t>
            </a:r>
            <a:r>
              <a:rPr lang="de-DE" altLang="cs-CZ" sz="1300" dirty="0">
                <a:solidFill>
                  <a:srgbClr val="000000"/>
                </a:solidFill>
                <a:latin typeface="Arial" panose="020B0604020202020204" pitchFamily="34" charset="0"/>
              </a:rPr>
              <a:t>, </a:t>
            </a:r>
            <a:r>
              <a:rPr lang="de-DE" altLang="cs-CZ" sz="1300" dirty="0" err="1">
                <a:solidFill>
                  <a:srgbClr val="000000"/>
                </a:solidFill>
                <a:latin typeface="Arial" panose="020B0604020202020204" pitchFamily="34" charset="0"/>
              </a:rPr>
              <a:t>Sociologie</a:t>
            </a:r>
            <a:r>
              <a:rPr lang="de-DE" altLang="cs-CZ" sz="1300" dirty="0">
                <a:solidFill>
                  <a:srgbClr val="000000"/>
                </a:solidFill>
                <a:latin typeface="Arial" panose="020B0604020202020204" pitchFamily="34" charset="0"/>
              </a:rPr>
              <a:t>, Psychologie), </a:t>
            </a:r>
            <a:endParaRPr lang="cs-CZ" altLang="cs-CZ" sz="1300" dirty="0">
              <a:solidFill>
                <a:srgbClr val="000000"/>
              </a:solidFill>
              <a:latin typeface="Arial" panose="020B0604020202020204" pitchFamily="34" charset="0"/>
            </a:endParaRPr>
          </a:p>
          <a:p>
            <a:endParaRPr lang="cs-CZ" dirty="0"/>
          </a:p>
        </p:txBody>
      </p:sp>
    </p:spTree>
    <p:extLst>
      <p:ext uri="{BB962C8B-B14F-4D97-AF65-F5344CB8AC3E}">
        <p14:creationId xmlns:p14="http://schemas.microsoft.com/office/powerpoint/2010/main" val="13954421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cs-CZ" altLang="cs-CZ" smtClean="0">
                <a:solidFill>
                  <a:srgbClr val="990000"/>
                </a:solidFill>
              </a:rPr>
              <a:t>Studentské práce-autoprojekce idolů</a:t>
            </a:r>
          </a:p>
        </p:txBody>
      </p:sp>
      <p:sp>
        <p:nvSpPr>
          <p:cNvPr id="74755" name="Rectangle 4"/>
          <p:cNvSpPr>
            <a:spLocks noChangeArrowheads="1"/>
          </p:cNvSpPr>
          <p:nvPr/>
        </p:nvSpPr>
        <p:spPr bwMode="auto">
          <a:xfrm>
            <a:off x="1981200" y="1600200"/>
            <a:ext cx="8218488" cy="4495800"/>
          </a:xfrm>
          <a:prstGeom prst="rect">
            <a:avLst/>
          </a:prstGeom>
          <a:noFill/>
          <a:ln w="38100">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sp>
        <p:nvSpPr>
          <p:cNvPr id="74756" name="Line 5"/>
          <p:cNvSpPr>
            <a:spLocks noChangeShapeType="1"/>
          </p:cNvSpPr>
          <p:nvPr/>
        </p:nvSpPr>
        <p:spPr bwMode="auto">
          <a:xfrm>
            <a:off x="1992314" y="3860800"/>
            <a:ext cx="8207375" cy="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sp>
        <p:nvSpPr>
          <p:cNvPr id="74757" name="Line 6"/>
          <p:cNvSpPr>
            <a:spLocks noChangeShapeType="1"/>
          </p:cNvSpPr>
          <p:nvPr/>
        </p:nvSpPr>
        <p:spPr bwMode="auto">
          <a:xfrm>
            <a:off x="4724401" y="1600201"/>
            <a:ext cx="3175" cy="4492625"/>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pic>
        <p:nvPicPr>
          <p:cNvPr id="74758" name="Picture 8" descr="P10508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0688" y="1773239"/>
            <a:ext cx="10477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9" descr="P10509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7350" y="3933826"/>
            <a:ext cx="107950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10" descr="P10606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4351" y="1700213"/>
            <a:ext cx="1031875"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Picture 11" descr="P10606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8026" y="1700214"/>
            <a:ext cx="100806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2" name="Picture 12" descr="P106064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2289" y="3932238"/>
            <a:ext cx="106997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3" name="Picture 13" descr="P106064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32800" y="3933825"/>
            <a:ext cx="92075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4" name="Line 14"/>
          <p:cNvSpPr>
            <a:spLocks noChangeShapeType="1"/>
          </p:cNvSpPr>
          <p:nvPr/>
        </p:nvSpPr>
        <p:spPr bwMode="auto">
          <a:xfrm>
            <a:off x="7540626" y="1600201"/>
            <a:ext cx="3175" cy="4492625"/>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spTree>
    <p:extLst>
      <p:ext uri="{BB962C8B-B14F-4D97-AF65-F5344CB8AC3E}">
        <p14:creationId xmlns:p14="http://schemas.microsoft.com/office/powerpoint/2010/main" val="10878796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4867" y="304799"/>
            <a:ext cx="11042266" cy="6252446"/>
          </a:xfrm>
        </p:spPr>
      </p:pic>
    </p:spTree>
    <p:extLst>
      <p:ext uri="{BB962C8B-B14F-4D97-AF65-F5344CB8AC3E}">
        <p14:creationId xmlns:p14="http://schemas.microsoft.com/office/powerpoint/2010/main" val="250564079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algn="ctr" eaLnBrk="1" hangingPunct="1"/>
            <a:r>
              <a:rPr lang="cs-CZ" altLang="cs-CZ" b="1" smtClean="0">
                <a:solidFill>
                  <a:srgbClr val="990000"/>
                </a:solidFill>
              </a:rPr>
              <a:t>Žena</a:t>
            </a:r>
          </a:p>
        </p:txBody>
      </p:sp>
      <p:pic>
        <p:nvPicPr>
          <p:cNvPr id="76803" name="Picture 20" descr="336x400-01_10_13_klodova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1773238"/>
            <a:ext cx="2044700"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6804" name="Picture 23" descr="1553132-lenka-klodova-me-vlastni-puncoch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3839" y="1773238"/>
            <a:ext cx="1728787"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6805" name="Picture 24" descr="b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0688" y="1773238"/>
            <a:ext cx="1655762"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6806" name="Picture 29" descr="360x608-01_56_50_gym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64175" y="4076701"/>
            <a:ext cx="12636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30" descr="demonstrace 2001 klodová"/>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5189" y="4056064"/>
            <a:ext cx="2447925" cy="1806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6808" name="Picture 31" descr="b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8889" y="4076700"/>
            <a:ext cx="2447925" cy="1873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6809" name="Rectangle 39"/>
          <p:cNvSpPr>
            <a:spLocks noChangeArrowheads="1"/>
          </p:cNvSpPr>
          <p:nvPr/>
        </p:nvSpPr>
        <p:spPr bwMode="auto">
          <a:xfrm>
            <a:off x="1992314" y="1628775"/>
            <a:ext cx="8207375" cy="4464050"/>
          </a:xfrm>
          <a:prstGeom prst="rect">
            <a:avLst/>
          </a:prstGeom>
          <a:noFill/>
          <a:ln w="38100">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sp>
        <p:nvSpPr>
          <p:cNvPr id="76810" name="Line 40"/>
          <p:cNvSpPr>
            <a:spLocks noChangeShapeType="1"/>
          </p:cNvSpPr>
          <p:nvPr/>
        </p:nvSpPr>
        <p:spPr bwMode="auto">
          <a:xfrm>
            <a:off x="1992314" y="3860800"/>
            <a:ext cx="8207375" cy="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sp>
        <p:nvSpPr>
          <p:cNvPr id="76811" name="Line 41"/>
          <p:cNvSpPr>
            <a:spLocks noChangeShapeType="1"/>
          </p:cNvSpPr>
          <p:nvPr/>
        </p:nvSpPr>
        <p:spPr bwMode="auto">
          <a:xfrm>
            <a:off x="4727575" y="1628775"/>
            <a:ext cx="0" cy="446405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sp>
        <p:nvSpPr>
          <p:cNvPr id="76812" name="Line 42"/>
          <p:cNvSpPr>
            <a:spLocks noChangeShapeType="1"/>
          </p:cNvSpPr>
          <p:nvPr/>
        </p:nvSpPr>
        <p:spPr bwMode="auto">
          <a:xfrm>
            <a:off x="7464425" y="1628775"/>
            <a:ext cx="0" cy="446405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spTree>
    <p:extLst>
      <p:ext uri="{BB962C8B-B14F-4D97-AF65-F5344CB8AC3E}">
        <p14:creationId xmlns:p14="http://schemas.microsoft.com/office/powerpoint/2010/main" val="196957939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483475" y="262760"/>
            <a:ext cx="11309131" cy="6894195"/>
          </a:xfrm>
          <a:prstGeom prst="rect">
            <a:avLst/>
          </a:prstGeom>
        </p:spPr>
        <p:txBody>
          <a:bodyPr wrap="square">
            <a:spAutoFit/>
          </a:bodyPr>
          <a:lstStyle/>
          <a:p>
            <a:pPr lvl="0" fontAlgn="base">
              <a:lnSpc>
                <a:spcPct val="80000"/>
              </a:lnSpc>
              <a:spcBef>
                <a:spcPct val="30000"/>
              </a:spcBef>
              <a:spcAft>
                <a:spcPct val="0"/>
              </a:spcAft>
            </a:pPr>
            <a:r>
              <a:rPr lang="en-US" altLang="cs-CZ" sz="1300" b="1" dirty="0" err="1">
                <a:solidFill>
                  <a:srgbClr val="000000"/>
                </a:solidFill>
                <a:latin typeface="Arial" panose="020B0604020202020204" pitchFamily="34" charset="0"/>
              </a:rPr>
              <a:t>námět</a:t>
            </a:r>
            <a:r>
              <a:rPr lang="en-US" altLang="cs-CZ" sz="1300" dirty="0">
                <a:solidFill>
                  <a:srgbClr val="000000"/>
                </a:solidFill>
                <a:latin typeface="Arial" panose="020B0604020202020204" pitchFamily="34" charset="0"/>
              </a:rPr>
              <a:t>: </a:t>
            </a:r>
            <a:r>
              <a:rPr lang="en-US" altLang="cs-CZ" sz="1300" b="1" u="sng" dirty="0" err="1">
                <a:solidFill>
                  <a:srgbClr val="000000"/>
                </a:solidFill>
                <a:latin typeface="Arial" panose="020B0604020202020204" pitchFamily="34" charset="0"/>
              </a:rPr>
              <a:t>Ženství</a:t>
            </a:r>
            <a:endParaRPr lang="en-US"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b="1" dirty="0" err="1">
                <a:solidFill>
                  <a:srgbClr val="000000"/>
                </a:solidFill>
                <a:latin typeface="Arial" panose="020B0604020202020204" pitchFamily="34" charset="0"/>
              </a:rPr>
              <a:t>koncept</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já</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tělo</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identita</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archetyp</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atribut</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tvar</a:t>
            </a:r>
            <a:r>
              <a:rPr lang="en-US" altLang="cs-CZ" sz="1300" dirty="0">
                <a:solidFill>
                  <a:srgbClr val="000000"/>
                </a:solidFill>
                <a:latin typeface="Arial" panose="020B0604020202020204" pitchFamily="34" charset="0"/>
              </a:rPr>
              <a:t>, </a:t>
            </a:r>
            <a:endParaRPr lang="en-US"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b="1" dirty="0" err="1">
                <a:solidFill>
                  <a:srgbClr val="000000"/>
                </a:solidFill>
                <a:latin typeface="Arial" panose="020B0604020202020204" pitchFamily="34" charset="0"/>
              </a:rPr>
              <a:t>motivace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Vychází</a:t>
            </a:r>
            <a:r>
              <a:rPr lang="en-US" altLang="cs-CZ" sz="1300" dirty="0">
                <a:solidFill>
                  <a:srgbClr val="000000"/>
                </a:solidFill>
                <a:latin typeface="Arial" panose="020B0604020202020204" pitchFamily="34" charset="0"/>
              </a:rPr>
              <a:t> z </a:t>
            </a:r>
            <a:r>
              <a:rPr lang="en-US" altLang="cs-CZ" sz="1300" dirty="0" err="1">
                <a:solidFill>
                  <a:srgbClr val="000000"/>
                </a:solidFill>
                <a:latin typeface="Arial" panose="020B0604020202020204" pitchFamily="34" charset="0"/>
              </a:rPr>
              <a:t>předešlých</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hodin</a:t>
            </a:r>
            <a:endParaRPr lang="en-US"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b="1" dirty="0" err="1">
                <a:solidFill>
                  <a:srgbClr val="000000"/>
                </a:solidFill>
                <a:latin typeface="Arial" panose="020B0604020202020204" pitchFamily="34" charset="0"/>
              </a:rPr>
              <a:t>zadání</a:t>
            </a:r>
            <a:r>
              <a:rPr lang="en-US" altLang="cs-CZ" sz="1300" b="1" dirty="0">
                <a:solidFill>
                  <a:srgbClr val="000000"/>
                </a:solidFill>
                <a:latin typeface="Arial" panose="020B0604020202020204" pitchFamily="34" charset="0"/>
              </a:rPr>
              <a:t>: </a:t>
            </a:r>
            <a:r>
              <a:rPr lang="en-US" altLang="cs-CZ" sz="1300" dirty="0">
                <a:solidFill>
                  <a:srgbClr val="000000"/>
                </a:solidFill>
                <a:latin typeface="Arial" panose="020B0604020202020204" pitchFamily="34" charset="0"/>
              </a:rPr>
              <a:t>Na </a:t>
            </a:r>
            <a:r>
              <a:rPr lang="en-US" altLang="cs-CZ" sz="1300" dirty="0" err="1">
                <a:solidFill>
                  <a:srgbClr val="000000"/>
                </a:solidFill>
                <a:latin typeface="Arial" panose="020B0604020202020204" pitchFamily="34" charset="0"/>
              </a:rPr>
              <a:t>základě</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přednášky</a:t>
            </a:r>
            <a:r>
              <a:rPr lang="en-US" altLang="cs-CZ" sz="1300" dirty="0">
                <a:solidFill>
                  <a:srgbClr val="000000"/>
                </a:solidFill>
                <a:latin typeface="Arial" panose="020B0604020202020204" pitchFamily="34" charset="0"/>
              </a:rPr>
              <a:t> o </a:t>
            </a:r>
            <a:r>
              <a:rPr lang="en-US" altLang="cs-CZ" sz="1300" dirty="0" err="1">
                <a:solidFill>
                  <a:srgbClr val="000000"/>
                </a:solidFill>
                <a:latin typeface="Arial" panose="020B0604020202020204" pitchFamily="34" charset="0"/>
              </a:rPr>
              <a:t>genderové</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problematice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rozhovorů</a:t>
            </a:r>
            <a:r>
              <a:rPr lang="en-US" altLang="cs-CZ" sz="1300" dirty="0">
                <a:solidFill>
                  <a:srgbClr val="000000"/>
                </a:solidFill>
                <a:latin typeface="Arial" panose="020B0604020202020204" pitchFamily="34" charset="0"/>
              </a:rPr>
              <a:t> o </a:t>
            </a:r>
            <a:r>
              <a:rPr lang="en-US" altLang="cs-CZ" sz="1300" dirty="0" err="1">
                <a:solidFill>
                  <a:srgbClr val="000000"/>
                </a:solidFill>
                <a:latin typeface="Arial" panose="020B0604020202020204" pitchFamily="34" charset="0"/>
              </a:rPr>
              <a:t>prožívání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ženství</a:t>
            </a:r>
            <a:r>
              <a:rPr lang="en-US" altLang="cs-CZ" sz="1300" dirty="0">
                <a:solidFill>
                  <a:srgbClr val="000000"/>
                </a:solidFill>
                <a:latin typeface="Arial" panose="020B0604020202020204" pitchFamily="34" charset="0"/>
              </a:rPr>
              <a:t> a </a:t>
            </a:r>
            <a:r>
              <a:rPr lang="en-US" altLang="cs-CZ" sz="1300" dirty="0" err="1">
                <a:solidFill>
                  <a:srgbClr val="000000"/>
                </a:solidFill>
                <a:latin typeface="Arial" panose="020B0604020202020204" pitchFamily="34" charset="0"/>
              </a:rPr>
              <a:t>ženské</a:t>
            </a:r>
            <a:r>
              <a:rPr lang="en-US" altLang="cs-CZ" sz="1300" dirty="0">
                <a:solidFill>
                  <a:srgbClr val="000000"/>
                </a:solidFill>
                <a:latin typeface="Arial" panose="020B0604020202020204" pitchFamily="34" charset="0"/>
              </a:rPr>
              <a:t> role a </a:t>
            </a:r>
            <a:r>
              <a:rPr lang="en-US" altLang="cs-CZ" sz="1300" dirty="0" err="1">
                <a:solidFill>
                  <a:srgbClr val="000000"/>
                </a:solidFill>
                <a:latin typeface="Arial" panose="020B0604020202020204" pitchFamily="34" charset="0"/>
              </a:rPr>
              <a:t>dále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také</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na</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základě</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shlédnutí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souboru</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ukázek</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umělecké</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tvorby</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na</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toto</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téma</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vytvoř</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vlastní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autentickou</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podobu</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ženství</a:t>
            </a:r>
            <a:r>
              <a:rPr lang="en-US" altLang="cs-CZ" sz="1300" dirty="0">
                <a:solidFill>
                  <a:srgbClr val="000000"/>
                </a:solidFill>
                <a:latin typeface="Arial" panose="020B0604020202020204" pitchFamily="34" charset="0"/>
              </a:rPr>
              <a:t>. </a:t>
            </a:r>
            <a:endParaRPr lang="en-US"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b="1" dirty="0" err="1">
                <a:solidFill>
                  <a:srgbClr val="000000"/>
                </a:solidFill>
                <a:latin typeface="Arial" panose="020B0604020202020204" pitchFamily="34" charset="0"/>
              </a:rPr>
              <a:t>Reflektivní</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otázky</a:t>
            </a:r>
            <a:r>
              <a:rPr lang="en-US" altLang="cs-CZ" sz="1300" b="1" dirty="0">
                <a:solidFill>
                  <a:srgbClr val="000000"/>
                </a:solidFill>
                <a:latin typeface="Arial" panose="020B0604020202020204" pitchFamily="34" charset="0"/>
              </a:rPr>
              <a:t>: </a:t>
            </a:r>
            <a:endParaRPr lang="en-US" altLang="cs-CZ" sz="1300"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dirty="0">
                <a:solidFill>
                  <a:srgbClr val="000000"/>
                </a:solidFill>
                <a:latin typeface="Arial" panose="020B0604020202020204" pitchFamily="34" charset="0"/>
              </a:rPr>
              <a:t>Co je pro </a:t>
            </a:r>
            <a:r>
              <a:rPr lang="en-US" altLang="cs-CZ" sz="1300" dirty="0" err="1">
                <a:solidFill>
                  <a:srgbClr val="000000"/>
                </a:solidFill>
                <a:latin typeface="Arial" panose="020B0604020202020204" pitchFamily="34" charset="0"/>
              </a:rPr>
              <a:t>tebe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největším</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atributem</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ženství</a:t>
            </a:r>
            <a:r>
              <a:rPr lang="en-US" altLang="cs-CZ" sz="1300" dirty="0">
                <a:solidFill>
                  <a:srgbClr val="000000"/>
                </a:solidFill>
                <a:latin typeface="Arial" panose="020B0604020202020204" pitchFamily="34" charset="0"/>
              </a:rPr>
              <a:t>?</a:t>
            </a:r>
          </a:p>
          <a:p>
            <a:pPr lvl="0" fontAlgn="base">
              <a:lnSpc>
                <a:spcPct val="80000"/>
              </a:lnSpc>
              <a:spcBef>
                <a:spcPct val="30000"/>
              </a:spcBef>
              <a:spcAft>
                <a:spcPct val="0"/>
              </a:spcAft>
            </a:pPr>
            <a:r>
              <a:rPr lang="en-US" altLang="cs-CZ" sz="1300" dirty="0" err="1">
                <a:solidFill>
                  <a:srgbClr val="000000"/>
                </a:solidFill>
                <a:latin typeface="Arial" panose="020B0604020202020204" pitchFamily="34" charset="0"/>
              </a:rPr>
              <a:t>Jaké</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jsou</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vnější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fyzické</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znaky</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ženství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Jaké</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vnitřní</a:t>
            </a:r>
            <a:r>
              <a:rPr lang="en-US" altLang="cs-CZ" sz="1300" dirty="0">
                <a:solidFill>
                  <a:srgbClr val="000000"/>
                </a:solidFill>
                <a:latin typeface="Arial" panose="020B0604020202020204" pitchFamily="34" charset="0"/>
              </a:rPr>
              <a:t>?</a:t>
            </a:r>
          </a:p>
          <a:p>
            <a:pPr lvl="0" fontAlgn="base">
              <a:lnSpc>
                <a:spcPct val="80000"/>
              </a:lnSpc>
              <a:spcBef>
                <a:spcPct val="30000"/>
              </a:spcBef>
              <a:spcAft>
                <a:spcPct val="0"/>
              </a:spcAft>
            </a:pPr>
            <a:r>
              <a:rPr lang="en-US" altLang="cs-CZ" sz="1300" dirty="0" err="1">
                <a:solidFill>
                  <a:srgbClr val="000000"/>
                </a:solidFill>
                <a:latin typeface="Arial" panose="020B0604020202020204" pitchFamily="34" charset="0"/>
              </a:rPr>
              <a:t>Jaká</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zásadní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funkce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ženství</a:t>
            </a:r>
            <a:r>
              <a:rPr lang="en-US" altLang="cs-CZ" sz="1300" dirty="0">
                <a:solidFill>
                  <a:srgbClr val="000000"/>
                </a:solidFill>
                <a:latin typeface="Arial" panose="020B0604020202020204" pitchFamily="34" charset="0"/>
              </a:rPr>
              <a:t>?</a:t>
            </a:r>
          </a:p>
          <a:p>
            <a:pPr lvl="0" fontAlgn="base">
              <a:lnSpc>
                <a:spcPct val="80000"/>
              </a:lnSpc>
              <a:spcBef>
                <a:spcPct val="30000"/>
              </a:spcBef>
              <a:spcAft>
                <a:spcPct val="0"/>
              </a:spcAft>
            </a:pPr>
            <a:r>
              <a:rPr lang="en-US" altLang="cs-CZ" sz="1300" dirty="0" err="1">
                <a:solidFill>
                  <a:srgbClr val="000000"/>
                </a:solidFill>
                <a:latin typeface="Arial" panose="020B0604020202020204" pitchFamily="34" charset="0"/>
              </a:rPr>
              <a:t>Jak</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prožíváš</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svoje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ženství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Pociťuješ</a:t>
            </a:r>
            <a:r>
              <a:rPr lang="en-US" altLang="cs-CZ" sz="1300" dirty="0">
                <a:solidFill>
                  <a:srgbClr val="000000"/>
                </a:solidFill>
                <a:latin typeface="Arial" panose="020B0604020202020204" pitchFamily="34" charset="0"/>
              </a:rPr>
              <a:t> to </a:t>
            </a:r>
            <a:r>
              <a:rPr lang="en-US" altLang="cs-CZ" sz="1300" dirty="0" err="1">
                <a:solidFill>
                  <a:srgbClr val="000000"/>
                </a:solidFill>
                <a:latin typeface="Arial" panose="020B0604020202020204" pitchFamily="34" charset="0"/>
              </a:rPr>
              <a:t>jako</a:t>
            </a:r>
            <a:r>
              <a:rPr lang="en-US" altLang="cs-CZ" sz="1300" dirty="0">
                <a:solidFill>
                  <a:srgbClr val="000000"/>
                </a:solidFill>
                <a:latin typeface="Arial" panose="020B0604020202020204" pitchFamily="34" charset="0"/>
              </a:rPr>
              <a:t> problem? Nebo </a:t>
            </a:r>
            <a:r>
              <a:rPr lang="en-US" altLang="cs-CZ" sz="1300" dirty="0" err="1">
                <a:solidFill>
                  <a:srgbClr val="000000"/>
                </a:solidFill>
                <a:latin typeface="Arial" panose="020B0604020202020204" pitchFamily="34" charset="0"/>
              </a:rPr>
              <a:t>jako</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oslavu</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života</a:t>
            </a:r>
            <a:r>
              <a:rPr lang="en-US" altLang="cs-CZ" sz="1300" dirty="0">
                <a:solidFill>
                  <a:srgbClr val="000000"/>
                </a:solidFill>
                <a:latin typeface="Arial" panose="020B0604020202020204" pitchFamily="34" charset="0"/>
              </a:rPr>
              <a:t>?</a:t>
            </a:r>
            <a:endParaRPr lang="en-US"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b="1" dirty="0" err="1">
                <a:solidFill>
                  <a:srgbClr val="000000"/>
                </a:solidFill>
                <a:latin typeface="Arial" panose="020B0604020202020204" pitchFamily="34" charset="0"/>
              </a:rPr>
              <a:t>výtvarný</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problém</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Hledání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tvaru</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který</a:t>
            </a:r>
            <a:r>
              <a:rPr lang="en-US" altLang="cs-CZ" sz="1300" dirty="0">
                <a:solidFill>
                  <a:srgbClr val="000000"/>
                </a:solidFill>
                <a:latin typeface="Arial" panose="020B0604020202020204" pitchFamily="34" charset="0"/>
              </a:rPr>
              <a:t> by </a:t>
            </a:r>
            <a:r>
              <a:rPr lang="en-US" altLang="cs-CZ" sz="1300" dirty="0" err="1">
                <a:solidFill>
                  <a:srgbClr val="000000"/>
                </a:solidFill>
                <a:latin typeface="Arial" panose="020B0604020202020204" pitchFamily="34" charset="0"/>
              </a:rPr>
              <a:t>odpovídal</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osobní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představě</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atributu</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fenomenu</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ženství</a:t>
            </a:r>
            <a:endParaRPr lang="en-US"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b="1" dirty="0" err="1">
                <a:solidFill>
                  <a:srgbClr val="000000"/>
                </a:solidFill>
                <a:latin typeface="Arial" panose="020B0604020202020204" pitchFamily="34" charset="0"/>
              </a:rPr>
              <a:t>technika</a:t>
            </a:r>
            <a:r>
              <a:rPr lang="en-US" altLang="cs-CZ" sz="1300" dirty="0" err="1">
                <a:solidFill>
                  <a:srgbClr val="000000"/>
                </a:solidFill>
                <a:latin typeface="Arial" panose="020B0604020202020204" pitchFamily="34" charset="0"/>
              </a:rPr>
              <a:t>:práce</a:t>
            </a:r>
            <a:r>
              <a:rPr lang="en-US" altLang="cs-CZ" sz="1300" dirty="0">
                <a:solidFill>
                  <a:srgbClr val="000000"/>
                </a:solidFill>
                <a:latin typeface="Arial" panose="020B0604020202020204" pitchFamily="34" charset="0"/>
              </a:rPr>
              <a:t> s </a:t>
            </a:r>
            <a:r>
              <a:rPr lang="en-US" altLang="cs-CZ" sz="1300" dirty="0" err="1">
                <a:solidFill>
                  <a:srgbClr val="000000"/>
                </a:solidFill>
                <a:latin typeface="Arial" panose="020B0604020202020204" pitchFamily="34" charset="0"/>
              </a:rPr>
              <a:t>hlínou</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plastika</a:t>
            </a:r>
            <a:endParaRPr lang="en-US"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b="1" dirty="0" err="1">
                <a:solidFill>
                  <a:srgbClr val="000000"/>
                </a:solidFill>
                <a:latin typeface="Arial" panose="020B0604020202020204" pitchFamily="34" charset="0"/>
              </a:rPr>
              <a:t>přidaná</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hodnota</a:t>
            </a:r>
            <a:r>
              <a:rPr lang="en-US" altLang="cs-CZ" sz="1300" dirty="0">
                <a:solidFill>
                  <a:srgbClr val="000000"/>
                </a:solidFill>
                <a:latin typeface="Arial" panose="020B0604020202020204" pitchFamily="34" charset="0"/>
              </a:rPr>
              <a:t>:</a:t>
            </a:r>
          </a:p>
          <a:p>
            <a:pPr lvl="0" fontAlgn="base">
              <a:lnSpc>
                <a:spcPct val="80000"/>
              </a:lnSpc>
              <a:spcBef>
                <a:spcPct val="30000"/>
              </a:spcBef>
              <a:spcAft>
                <a:spcPct val="0"/>
              </a:spcAft>
            </a:pPr>
            <a:r>
              <a:rPr lang="en-US" altLang="cs-CZ" sz="1300" dirty="0" err="1">
                <a:solidFill>
                  <a:srgbClr val="000000"/>
                </a:solidFill>
                <a:latin typeface="Arial" panose="020B0604020202020204" pitchFamily="34" charset="0"/>
              </a:rPr>
              <a:t>Sebereflexe</a:t>
            </a:r>
            <a:r>
              <a:rPr lang="en-US" altLang="cs-CZ" sz="1300" dirty="0">
                <a:solidFill>
                  <a:srgbClr val="000000"/>
                </a:solidFill>
                <a:latin typeface="Arial" panose="020B0604020202020204" pitchFamily="34" charset="0"/>
              </a:rPr>
              <a:t> v </a:t>
            </a:r>
            <a:r>
              <a:rPr lang="en-US" altLang="cs-CZ" sz="1300" dirty="0" err="1">
                <a:solidFill>
                  <a:srgbClr val="000000"/>
                </a:solidFill>
                <a:latin typeface="Arial" panose="020B0604020202020204" pitchFamily="34" charset="0"/>
              </a:rPr>
              <a:t>širším</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sociokulturním</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rámci</a:t>
            </a:r>
            <a:endParaRPr lang="en-US"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b="1" dirty="0" err="1">
                <a:solidFill>
                  <a:srgbClr val="000000"/>
                </a:solidFill>
                <a:latin typeface="Arial" panose="020B0604020202020204" pitchFamily="34" charset="0"/>
              </a:rPr>
              <a:t>výtvarná</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kultura</a:t>
            </a:r>
            <a:r>
              <a:rPr lang="en-US" altLang="cs-CZ" sz="1300" dirty="0">
                <a:solidFill>
                  <a:srgbClr val="000000"/>
                </a:solidFill>
                <a:latin typeface="Arial" panose="020B0604020202020204" pitchFamily="34" charset="0"/>
              </a:rPr>
              <a:t>: </a:t>
            </a:r>
          </a:p>
          <a:p>
            <a:pPr lvl="0" fontAlgn="base">
              <a:lnSpc>
                <a:spcPct val="80000"/>
              </a:lnSpc>
              <a:spcBef>
                <a:spcPct val="30000"/>
              </a:spcBef>
              <a:spcAft>
                <a:spcPct val="0"/>
              </a:spcAft>
            </a:pPr>
            <a:r>
              <a:rPr lang="en-US" altLang="cs-CZ" sz="1300" dirty="0">
                <a:solidFill>
                  <a:srgbClr val="000000"/>
                </a:solidFill>
                <a:latin typeface="Arial" panose="020B0604020202020204" pitchFamily="34" charset="0"/>
              </a:rPr>
              <a:t>Gender v </a:t>
            </a:r>
            <a:r>
              <a:rPr lang="en-US" altLang="cs-CZ" sz="1300" dirty="0" err="1">
                <a:solidFill>
                  <a:srgbClr val="000000"/>
                </a:solidFill>
                <a:latin typeface="Arial" panose="020B0604020202020204" pitchFamily="34" charset="0"/>
              </a:rPr>
              <a:t>umění</a:t>
            </a:r>
            <a:r>
              <a:rPr lang="en-US" altLang="cs-CZ" sz="1300" dirty="0">
                <a:solidFill>
                  <a:srgbClr val="000000"/>
                </a:solidFill>
                <a:latin typeface="Arial" panose="020B0604020202020204" pitchFamily="34" charset="0"/>
              </a:rPr>
              <a:t> a </a:t>
            </a:r>
            <a:r>
              <a:rPr lang="en-US" altLang="cs-CZ" sz="1300" dirty="0" err="1">
                <a:solidFill>
                  <a:srgbClr val="000000"/>
                </a:solidFill>
                <a:latin typeface="Arial" panose="020B0604020202020204" pitchFamily="34" charset="0"/>
              </a:rPr>
              <a:t>vlna</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feminismu</a:t>
            </a:r>
            <a:endParaRPr lang="en-US" altLang="cs-CZ" sz="1300"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dirty="0" err="1">
                <a:solidFill>
                  <a:srgbClr val="000000"/>
                </a:solidFill>
                <a:latin typeface="Arial" panose="020B0604020202020204" pitchFamily="34" charset="0"/>
              </a:rPr>
              <a:t>Dílo</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Lenky</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Klodové</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Veroniky</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Bromové</a:t>
            </a:r>
            <a:r>
              <a:rPr lang="en-US" altLang="cs-CZ" sz="1300" dirty="0">
                <a:solidFill>
                  <a:srgbClr val="000000"/>
                </a:solidFill>
                <a:latin typeface="Arial" panose="020B0604020202020204" pitchFamily="34" charset="0"/>
              </a:rPr>
              <a:t> a </a:t>
            </a:r>
            <a:r>
              <a:rPr lang="en-US" altLang="cs-CZ" sz="1300" dirty="0" err="1">
                <a:solidFill>
                  <a:srgbClr val="000000"/>
                </a:solidFill>
                <a:latin typeface="Arial" panose="020B0604020202020204" pitchFamily="34" charset="0"/>
              </a:rPr>
              <a:t>dalších</a:t>
            </a:r>
            <a:r>
              <a:rPr lang="en-US" altLang="cs-CZ" sz="1300" dirty="0">
                <a:solidFill>
                  <a:srgbClr val="000000"/>
                </a:solidFill>
                <a:latin typeface="Arial" panose="020B0604020202020204" pitchFamily="34" charset="0"/>
              </a:rPr>
              <a:t> </a:t>
            </a:r>
            <a:endParaRPr lang="en-US"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b="1" dirty="0" err="1">
                <a:solidFill>
                  <a:srgbClr val="000000"/>
                </a:solidFill>
                <a:latin typeface="Arial" panose="020B0604020202020204" pitchFamily="34" charset="0"/>
              </a:rPr>
              <a:t>jiné</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kontexty</a:t>
            </a:r>
            <a:r>
              <a:rPr lang="en-US" altLang="cs-CZ" sz="1300" b="1" dirty="0">
                <a:solidFill>
                  <a:srgbClr val="000000"/>
                </a:solidFill>
                <a:latin typeface="Arial" panose="020B0604020202020204" pitchFamily="34" charset="0"/>
              </a:rPr>
              <a:t> (socio-</a:t>
            </a:r>
            <a:r>
              <a:rPr lang="en-US" altLang="cs-CZ" sz="1300" b="1" dirty="0" err="1">
                <a:solidFill>
                  <a:srgbClr val="000000"/>
                </a:solidFill>
                <a:latin typeface="Arial" panose="020B0604020202020204" pitchFamily="34" charset="0"/>
              </a:rPr>
              <a:t>kulturní</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historický</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vědecký</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filozofický</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umělecký</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kontext</a:t>
            </a:r>
            <a:r>
              <a:rPr lang="en-US" altLang="cs-CZ" sz="1300" b="1" dirty="0">
                <a:solidFill>
                  <a:srgbClr val="000000"/>
                </a:solidFill>
                <a:latin typeface="Arial" panose="020B0604020202020204" pitchFamily="34" charset="0"/>
              </a:rPr>
              <a:t>):</a:t>
            </a:r>
            <a:endParaRPr lang="de-DE" altLang="cs-CZ" sz="1300" dirty="0">
              <a:solidFill>
                <a:srgbClr val="000000"/>
              </a:solidFill>
              <a:latin typeface="Arial" panose="020B0604020202020204" pitchFamily="34" charset="0"/>
            </a:endParaRPr>
          </a:p>
          <a:p>
            <a:pPr lvl="0" fontAlgn="base">
              <a:lnSpc>
                <a:spcPct val="80000"/>
              </a:lnSpc>
              <a:spcBef>
                <a:spcPct val="30000"/>
              </a:spcBef>
              <a:spcAft>
                <a:spcPct val="0"/>
              </a:spcAft>
            </a:pPr>
            <a:r>
              <a:rPr lang="de-DE" altLang="cs-CZ" sz="1300" dirty="0">
                <a:solidFill>
                  <a:srgbClr val="000000"/>
                </a:solidFill>
                <a:latin typeface="Arial" panose="020B0604020202020204" pitchFamily="34" charset="0"/>
              </a:rPr>
              <a:t>Biologie, </a:t>
            </a:r>
            <a:r>
              <a:rPr lang="de-DE" altLang="cs-CZ" sz="1300" dirty="0" err="1">
                <a:solidFill>
                  <a:srgbClr val="000000"/>
                </a:solidFill>
                <a:latin typeface="Arial" panose="020B0604020202020204" pitchFamily="34" charset="0"/>
              </a:rPr>
              <a:t>sociologie</a:t>
            </a:r>
            <a:endParaRPr lang="de-DE"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de-DE" altLang="cs-CZ" sz="1300" b="1" dirty="0" err="1">
                <a:solidFill>
                  <a:srgbClr val="000000"/>
                </a:solidFill>
                <a:latin typeface="Arial" panose="020B0604020202020204" pitchFamily="34" charset="0"/>
              </a:rPr>
              <a:t>cíl</a:t>
            </a:r>
            <a:r>
              <a:rPr lang="de-DE" altLang="cs-CZ" sz="1300" b="1" dirty="0">
                <a:solidFill>
                  <a:srgbClr val="000000"/>
                </a:solidFill>
                <a:latin typeface="Arial" panose="020B0604020202020204" pitchFamily="34" charset="0"/>
              </a:rPr>
              <a:t> </a:t>
            </a:r>
            <a:r>
              <a:rPr lang="de-DE" altLang="cs-CZ" sz="1300" b="1" dirty="0" err="1">
                <a:solidFill>
                  <a:srgbClr val="000000"/>
                </a:solidFill>
                <a:latin typeface="Arial" panose="020B0604020202020204" pitchFamily="34" charset="0"/>
              </a:rPr>
              <a:t>osobnostně-sociální</a:t>
            </a:r>
            <a:r>
              <a:rPr lang="de-DE" altLang="cs-CZ" sz="1300" dirty="0">
                <a:solidFill>
                  <a:srgbClr val="000000"/>
                </a:solidFill>
                <a:latin typeface="Arial" panose="020B0604020202020204" pitchFamily="34" charset="0"/>
              </a:rPr>
              <a:t>:</a:t>
            </a:r>
          </a:p>
          <a:p>
            <a:pPr lvl="0" fontAlgn="base">
              <a:lnSpc>
                <a:spcPct val="80000"/>
              </a:lnSpc>
              <a:spcBef>
                <a:spcPct val="30000"/>
              </a:spcBef>
              <a:spcAft>
                <a:spcPct val="0"/>
              </a:spcAft>
            </a:pPr>
            <a:r>
              <a:rPr lang="de-DE" altLang="cs-CZ" sz="1300" dirty="0" err="1">
                <a:solidFill>
                  <a:srgbClr val="000000"/>
                </a:solidFill>
                <a:latin typeface="Arial" panose="020B0604020202020204" pitchFamily="34" charset="0"/>
              </a:rPr>
              <a:t>Sebereflexe</a:t>
            </a:r>
            <a:r>
              <a:rPr lang="de-DE" altLang="cs-CZ" sz="1300" dirty="0">
                <a:solidFill>
                  <a:srgbClr val="000000"/>
                </a:solidFill>
                <a:latin typeface="Arial" panose="020B0604020202020204" pitchFamily="34" charset="0"/>
              </a:rPr>
              <a:t> v </a:t>
            </a:r>
            <a:r>
              <a:rPr lang="de-DE" altLang="cs-CZ" sz="1300" dirty="0" err="1">
                <a:solidFill>
                  <a:srgbClr val="000000"/>
                </a:solidFill>
                <a:latin typeface="Arial" panose="020B0604020202020204" pitchFamily="34" charset="0"/>
              </a:rPr>
              <a:t>širším</a:t>
            </a:r>
            <a:r>
              <a:rPr lang="de-DE" altLang="cs-CZ" sz="1300" dirty="0">
                <a:solidFill>
                  <a:srgbClr val="000000"/>
                </a:solidFill>
                <a:latin typeface="Arial" panose="020B0604020202020204" pitchFamily="34" charset="0"/>
              </a:rPr>
              <a:t> </a:t>
            </a:r>
            <a:r>
              <a:rPr lang="de-DE" altLang="cs-CZ" sz="1300" dirty="0" err="1">
                <a:solidFill>
                  <a:srgbClr val="000000"/>
                </a:solidFill>
                <a:latin typeface="Arial" panose="020B0604020202020204" pitchFamily="34" charset="0"/>
              </a:rPr>
              <a:t>sociokulturním</a:t>
            </a:r>
            <a:r>
              <a:rPr lang="de-DE" altLang="cs-CZ" sz="1300" dirty="0">
                <a:solidFill>
                  <a:srgbClr val="000000"/>
                </a:solidFill>
                <a:latin typeface="Arial" panose="020B0604020202020204" pitchFamily="34" charset="0"/>
              </a:rPr>
              <a:t> </a:t>
            </a:r>
            <a:r>
              <a:rPr lang="de-DE" altLang="cs-CZ" sz="1300" dirty="0" err="1">
                <a:solidFill>
                  <a:srgbClr val="000000"/>
                </a:solidFill>
                <a:latin typeface="Arial" panose="020B0604020202020204" pitchFamily="34" charset="0"/>
              </a:rPr>
              <a:t>rámci</a:t>
            </a:r>
            <a:r>
              <a:rPr lang="de-DE" altLang="cs-CZ" sz="1300" dirty="0">
                <a:solidFill>
                  <a:srgbClr val="000000"/>
                </a:solidFill>
                <a:latin typeface="Arial" panose="020B0604020202020204" pitchFamily="34" charset="0"/>
              </a:rPr>
              <a:t>.</a:t>
            </a:r>
            <a:endParaRPr lang="en-US" altLang="cs-CZ" sz="1300"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dirty="0" err="1">
                <a:solidFill>
                  <a:srgbClr val="000000"/>
                </a:solidFill>
                <a:latin typeface="Arial" panose="020B0604020202020204" pitchFamily="34" charset="0"/>
              </a:rPr>
              <a:t>Vhled</a:t>
            </a:r>
            <a:r>
              <a:rPr lang="en-US" altLang="cs-CZ" sz="1300" dirty="0">
                <a:solidFill>
                  <a:srgbClr val="000000"/>
                </a:solidFill>
                <a:latin typeface="Arial" panose="020B0604020202020204" pitchFamily="34" charset="0"/>
              </a:rPr>
              <a:t> a </a:t>
            </a:r>
            <a:r>
              <a:rPr lang="en-US" altLang="cs-CZ" sz="1300" dirty="0" err="1">
                <a:solidFill>
                  <a:srgbClr val="000000"/>
                </a:solidFill>
                <a:latin typeface="Arial" panose="020B0604020202020204" pitchFamily="34" charset="0"/>
              </a:rPr>
              <a:t>pochopení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odlišných</a:t>
            </a:r>
            <a:r>
              <a:rPr lang="en-US" altLang="cs-CZ" sz="1300" dirty="0">
                <a:solidFill>
                  <a:srgbClr val="000000"/>
                </a:solidFill>
                <a:latin typeface="Arial" panose="020B0604020202020204" pitchFamily="34" charset="0"/>
              </a:rPr>
              <a:t> identity.</a:t>
            </a:r>
            <a:endParaRPr lang="en-US"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b="1" dirty="0" err="1">
                <a:solidFill>
                  <a:srgbClr val="000000"/>
                </a:solidFill>
                <a:latin typeface="Arial" panose="020B0604020202020204" pitchFamily="34" charset="0"/>
              </a:rPr>
              <a:t>cíl</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vzdělávací</a:t>
            </a:r>
            <a:r>
              <a:rPr lang="en-US" altLang="cs-CZ" sz="1300" dirty="0">
                <a:solidFill>
                  <a:srgbClr val="000000"/>
                </a:solidFill>
                <a:latin typeface="Arial" panose="020B0604020202020204" pitchFamily="34" charset="0"/>
              </a:rPr>
              <a:t>:</a:t>
            </a:r>
          </a:p>
          <a:p>
            <a:pPr lvl="0" fontAlgn="base">
              <a:lnSpc>
                <a:spcPct val="80000"/>
              </a:lnSpc>
              <a:spcBef>
                <a:spcPct val="30000"/>
              </a:spcBef>
              <a:spcAft>
                <a:spcPct val="0"/>
              </a:spcAft>
            </a:pPr>
            <a:r>
              <a:rPr lang="en-US" altLang="cs-CZ" sz="1300" dirty="0">
                <a:solidFill>
                  <a:srgbClr val="000000"/>
                </a:solidFill>
                <a:latin typeface="Arial" panose="020B0604020202020204" pitchFamily="34" charset="0"/>
              </a:rPr>
              <a:t>Student </a:t>
            </a:r>
            <a:r>
              <a:rPr lang="en-US" altLang="cs-CZ" sz="1300" dirty="0" err="1">
                <a:solidFill>
                  <a:srgbClr val="000000"/>
                </a:solidFill>
                <a:latin typeface="Arial" panose="020B0604020202020204" pitchFamily="34" charset="0"/>
              </a:rPr>
              <a:t>dokáže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využít</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tvarového</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vyjádření</a:t>
            </a:r>
            <a:r>
              <a:rPr lang="en-US" altLang="cs-CZ" sz="1300" dirty="0">
                <a:solidFill>
                  <a:srgbClr val="000000"/>
                </a:solidFill>
                <a:latin typeface="Arial" panose="020B0604020202020204" pitchFamily="34" charset="0"/>
              </a:rPr>
              <a:t> k </a:t>
            </a:r>
            <a:r>
              <a:rPr lang="en-US" altLang="cs-CZ" sz="1300" dirty="0" err="1">
                <a:solidFill>
                  <a:srgbClr val="000000"/>
                </a:solidFill>
                <a:latin typeface="Arial" panose="020B0604020202020204" pitchFamily="34" charset="0"/>
              </a:rPr>
              <a:t>zaznamenání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vlastních</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prožitků</a:t>
            </a:r>
            <a:r>
              <a:rPr lang="en-US" altLang="cs-CZ" sz="1300" dirty="0">
                <a:solidFill>
                  <a:srgbClr val="000000"/>
                </a:solidFill>
                <a:latin typeface="Arial" panose="020B0604020202020204" pitchFamily="34" charset="0"/>
              </a:rPr>
              <a:t> a </a:t>
            </a:r>
            <a:r>
              <a:rPr lang="en-US" altLang="cs-CZ" sz="1300" dirty="0" err="1">
                <a:solidFill>
                  <a:srgbClr val="000000"/>
                </a:solidFill>
                <a:latin typeface="Arial" panose="020B0604020202020204" pitchFamily="34" charset="0"/>
              </a:rPr>
              <a:t>názorů</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Využívá</a:t>
            </a:r>
            <a:r>
              <a:rPr lang="en-US" altLang="cs-CZ" sz="1300" dirty="0">
                <a:solidFill>
                  <a:srgbClr val="000000"/>
                </a:solidFill>
                <a:latin typeface="Arial" panose="020B0604020202020204" pitchFamily="34" charset="0"/>
              </a:rPr>
              <a:t> k </a:t>
            </a:r>
            <a:r>
              <a:rPr lang="en-US" altLang="cs-CZ" sz="1300" dirty="0" err="1">
                <a:solidFill>
                  <a:srgbClr val="000000"/>
                </a:solidFill>
                <a:latin typeface="Arial" panose="020B0604020202020204" pitchFamily="34" charset="0"/>
              </a:rPr>
              <a:t>tomu</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adekvátní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prostředky</a:t>
            </a:r>
            <a:r>
              <a:rPr lang="en-US" altLang="cs-CZ" sz="1300" dirty="0">
                <a:solidFill>
                  <a:srgbClr val="000000"/>
                </a:solidFill>
                <a:latin typeface="Arial" panose="020B0604020202020204" pitchFamily="34" charset="0"/>
              </a:rPr>
              <a:t> a </a:t>
            </a:r>
            <a:r>
              <a:rPr lang="en-US" altLang="cs-CZ" sz="1300" dirty="0" err="1">
                <a:solidFill>
                  <a:srgbClr val="000000"/>
                </a:solidFill>
                <a:latin typeface="Arial" panose="020B0604020202020204" pitchFamily="34" charset="0"/>
              </a:rPr>
              <a:t>usiluje</a:t>
            </a:r>
            <a:r>
              <a:rPr lang="en-US" altLang="cs-CZ" sz="1300" dirty="0">
                <a:solidFill>
                  <a:srgbClr val="000000"/>
                </a:solidFill>
                <a:latin typeface="Arial" panose="020B0604020202020204" pitchFamily="34" charset="0"/>
              </a:rPr>
              <a:t> o </a:t>
            </a:r>
            <a:r>
              <a:rPr lang="en-US" altLang="cs-CZ" sz="1300" dirty="0" err="1">
                <a:solidFill>
                  <a:srgbClr val="000000"/>
                </a:solidFill>
                <a:latin typeface="Arial" panose="020B0604020202020204" pitchFamily="34" charset="0"/>
              </a:rPr>
              <a:t>osobitý</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výraz</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konečného</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díla</a:t>
            </a:r>
            <a:r>
              <a:rPr lang="en-US" altLang="cs-CZ" sz="1300" dirty="0">
                <a:solidFill>
                  <a:srgbClr val="000000"/>
                </a:solidFill>
                <a:latin typeface="Arial" panose="020B0604020202020204" pitchFamily="34" charset="0"/>
              </a:rPr>
              <a:t>. Student </a:t>
            </a:r>
            <a:r>
              <a:rPr lang="en-US" altLang="cs-CZ" sz="1300" dirty="0" err="1">
                <a:solidFill>
                  <a:srgbClr val="000000"/>
                </a:solidFill>
                <a:latin typeface="Arial" panose="020B0604020202020204" pitchFamily="34" charset="0"/>
              </a:rPr>
              <a:t>dokáže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reflektovat</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svoje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prožitky</a:t>
            </a:r>
            <a:r>
              <a:rPr lang="en-US" altLang="cs-CZ" sz="1300" dirty="0">
                <a:solidFill>
                  <a:srgbClr val="000000"/>
                </a:solidFill>
                <a:latin typeface="Arial" panose="020B0604020202020204" pitchFamily="34" charset="0"/>
              </a:rPr>
              <a:t> a </a:t>
            </a:r>
            <a:r>
              <a:rPr lang="en-US" altLang="cs-CZ" sz="1300" dirty="0" err="1">
                <a:solidFill>
                  <a:srgbClr val="000000"/>
                </a:solidFill>
                <a:latin typeface="Arial" panose="020B0604020202020204" pitchFamily="34" charset="0"/>
              </a:rPr>
              <a:t>tyto</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reflexe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dokáže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sdělit</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ostatním</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Zároveň</a:t>
            </a:r>
            <a:r>
              <a:rPr lang="en-US" altLang="cs-CZ" sz="1300" dirty="0">
                <a:solidFill>
                  <a:srgbClr val="000000"/>
                </a:solidFill>
                <a:latin typeface="Arial" panose="020B0604020202020204" pitchFamily="34" charset="0"/>
              </a:rPr>
              <a:t> je </a:t>
            </a:r>
            <a:r>
              <a:rPr lang="en-US" altLang="cs-CZ" sz="1300" dirty="0" err="1">
                <a:solidFill>
                  <a:srgbClr val="000000"/>
                </a:solidFill>
                <a:latin typeface="Arial" panose="020B0604020202020204" pitchFamily="34" charset="0"/>
              </a:rPr>
              <a:t>motivován</a:t>
            </a:r>
            <a:r>
              <a:rPr lang="en-US" altLang="cs-CZ" sz="1300" dirty="0">
                <a:solidFill>
                  <a:srgbClr val="000000"/>
                </a:solidFill>
                <a:latin typeface="Arial" panose="020B0604020202020204" pitchFamily="34" charset="0"/>
              </a:rPr>
              <a:t> k </a:t>
            </a:r>
            <a:r>
              <a:rPr lang="en-US" altLang="cs-CZ" sz="1300" dirty="0" err="1">
                <a:solidFill>
                  <a:srgbClr val="000000"/>
                </a:solidFill>
                <a:latin typeface="Arial" panose="020B0604020202020204" pitchFamily="34" charset="0"/>
              </a:rPr>
              <a:t>pochopení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odlišných</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stanovisek</a:t>
            </a:r>
            <a:r>
              <a:rPr lang="en-US" altLang="cs-CZ" sz="1300" dirty="0">
                <a:solidFill>
                  <a:srgbClr val="000000"/>
                </a:solidFill>
                <a:latin typeface="Arial" panose="020B0604020202020204" pitchFamily="34" charset="0"/>
              </a:rPr>
              <a:t> a </a:t>
            </a:r>
            <a:r>
              <a:rPr lang="en-US" altLang="cs-CZ" sz="1300" dirty="0" err="1">
                <a:solidFill>
                  <a:srgbClr val="000000"/>
                </a:solidFill>
                <a:latin typeface="Arial" panose="020B0604020202020204" pitchFamily="34" charset="0"/>
              </a:rPr>
              <a:t>názorů</a:t>
            </a:r>
            <a:r>
              <a:rPr lang="en-US" altLang="cs-CZ" sz="1300" dirty="0">
                <a:solidFill>
                  <a:srgbClr val="000000"/>
                </a:solidFill>
                <a:latin typeface="Arial" panose="020B0604020202020204" pitchFamily="34" charset="0"/>
              </a:rPr>
              <a:t> a je </a:t>
            </a:r>
            <a:r>
              <a:rPr lang="en-US" altLang="cs-CZ" sz="1300" dirty="0" err="1">
                <a:solidFill>
                  <a:srgbClr val="000000"/>
                </a:solidFill>
                <a:latin typeface="Arial" panose="020B0604020202020204" pitchFamily="34" charset="0"/>
              </a:rPr>
              <a:t>schopen</a:t>
            </a:r>
            <a:r>
              <a:rPr lang="en-US" altLang="cs-CZ" sz="1300" dirty="0">
                <a:solidFill>
                  <a:srgbClr val="000000"/>
                </a:solidFill>
                <a:latin typeface="Arial" panose="020B0604020202020204" pitchFamily="34" charset="0"/>
              </a:rPr>
              <a:t> o </a:t>
            </a:r>
            <a:r>
              <a:rPr lang="en-US" altLang="cs-CZ" sz="1300" dirty="0" err="1">
                <a:solidFill>
                  <a:srgbClr val="000000"/>
                </a:solidFill>
                <a:latin typeface="Arial" panose="020B0604020202020204" pitchFamily="34" charset="0"/>
              </a:rPr>
              <a:t>nich</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diskutovat</a:t>
            </a:r>
            <a:r>
              <a:rPr lang="en-US" altLang="cs-CZ" sz="1300" dirty="0">
                <a:solidFill>
                  <a:srgbClr val="000000"/>
                </a:solidFill>
                <a:latin typeface="Arial" panose="020B0604020202020204" pitchFamily="34" charset="0"/>
              </a:rPr>
              <a:t>.</a:t>
            </a:r>
            <a:endParaRPr lang="en-US"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b="1" dirty="0" err="1">
                <a:solidFill>
                  <a:srgbClr val="000000"/>
                </a:solidFill>
                <a:latin typeface="Arial" panose="020B0604020202020204" pitchFamily="34" charset="0"/>
              </a:rPr>
              <a:t>výstupy</a:t>
            </a:r>
            <a:r>
              <a:rPr lang="en-US" altLang="cs-CZ" sz="1300" b="1" dirty="0">
                <a:solidFill>
                  <a:srgbClr val="000000"/>
                </a:solidFill>
                <a:latin typeface="Arial" panose="020B0604020202020204" pitchFamily="34" charset="0"/>
              </a:rPr>
              <a:t> RVP</a:t>
            </a:r>
            <a:r>
              <a:rPr lang="en-US" altLang="cs-CZ" sz="1300" dirty="0">
                <a:solidFill>
                  <a:srgbClr val="000000"/>
                </a:solidFill>
                <a:latin typeface="Arial" panose="020B0604020202020204" pitchFamily="34" charset="0"/>
              </a:rPr>
              <a:t>:</a:t>
            </a:r>
          </a:p>
          <a:p>
            <a:pPr lvl="0" fontAlgn="base">
              <a:lnSpc>
                <a:spcPct val="80000"/>
              </a:lnSpc>
              <a:spcBef>
                <a:spcPct val="30000"/>
              </a:spcBef>
              <a:spcAft>
                <a:spcPct val="0"/>
              </a:spcAft>
            </a:pPr>
            <a:r>
              <a:rPr lang="en-US" altLang="cs-CZ" sz="1300" dirty="0">
                <a:solidFill>
                  <a:srgbClr val="000000"/>
                </a:solidFill>
                <a:latin typeface="Arial" panose="020B0604020202020204" pitchFamily="34" charset="0"/>
              </a:rPr>
              <a:t>Student:</a:t>
            </a:r>
          </a:p>
          <a:p>
            <a:pPr lvl="0" fontAlgn="base">
              <a:lnSpc>
                <a:spcPct val="80000"/>
              </a:lnSpc>
              <a:spcBef>
                <a:spcPct val="30000"/>
              </a:spcBef>
              <a:spcAft>
                <a:spcPct val="0"/>
              </a:spcAft>
            </a:pPr>
            <a:r>
              <a:rPr lang="en-US" altLang="cs-CZ" sz="1300" dirty="0" err="1">
                <a:solidFill>
                  <a:srgbClr val="000000"/>
                </a:solidFill>
                <a:latin typeface="Arial" panose="020B0604020202020204" pitchFamily="34" charset="0"/>
              </a:rPr>
              <a:t>uplatňuje</a:t>
            </a:r>
            <a:r>
              <a:rPr lang="en-US" altLang="cs-CZ" sz="1300" dirty="0">
                <a:solidFill>
                  <a:srgbClr val="000000"/>
                </a:solidFill>
                <a:latin typeface="Arial" panose="020B0604020202020204" pitchFamily="34" charset="0"/>
              </a:rPr>
              <a:t> co </a:t>
            </a:r>
            <a:r>
              <a:rPr lang="en-US" altLang="cs-CZ" sz="1300" dirty="0" err="1">
                <a:solidFill>
                  <a:srgbClr val="000000"/>
                </a:solidFill>
                <a:latin typeface="Arial" panose="020B0604020202020204" pitchFamily="34" charset="0"/>
              </a:rPr>
              <a:t>nejširší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škálu</a:t>
            </a:r>
            <a:r>
              <a:rPr lang="en-US" altLang="cs-CZ" sz="1300" dirty="0">
                <a:solidFill>
                  <a:srgbClr val="000000"/>
                </a:solidFill>
                <a:latin typeface="Arial" panose="020B0604020202020204" pitchFamily="34" charset="0"/>
              </a:rPr>
              <a:t> u </a:t>
            </a:r>
            <a:r>
              <a:rPr lang="en-US" altLang="cs-CZ" sz="1300" dirty="0" err="1">
                <a:solidFill>
                  <a:srgbClr val="000000"/>
                </a:solidFill>
                <a:latin typeface="Arial" panose="020B0604020202020204" pitchFamily="34" charset="0"/>
              </a:rPr>
              <a:t>prvků</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vizuálně</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obrazných</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vyjádření</a:t>
            </a:r>
            <a:r>
              <a:rPr lang="en-US" altLang="cs-CZ" sz="1300" dirty="0">
                <a:solidFill>
                  <a:srgbClr val="000000"/>
                </a:solidFill>
                <a:latin typeface="Arial" panose="020B0604020202020204" pitchFamily="34" charset="0"/>
              </a:rPr>
              <a:t> pro </a:t>
            </a:r>
            <a:r>
              <a:rPr lang="en-US" altLang="cs-CZ" sz="1300" dirty="0" err="1">
                <a:solidFill>
                  <a:srgbClr val="000000"/>
                </a:solidFill>
                <a:latin typeface="Arial" panose="020B0604020202020204" pitchFamily="34" charset="0"/>
              </a:rPr>
              <a:t>vyjádření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vlastních</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zkušeností</a:t>
            </a:r>
            <a:r>
              <a:rPr lang="en-US" altLang="cs-CZ" sz="1300" dirty="0">
                <a:solidFill>
                  <a:srgbClr val="000000"/>
                </a:solidFill>
                <a:latin typeface="Arial" panose="020B0604020202020204" pitchFamily="34" charset="0"/>
              </a:rPr>
              <a:t> a pro </a:t>
            </a:r>
            <a:r>
              <a:rPr lang="en-US" altLang="cs-CZ" sz="1300" dirty="0" err="1">
                <a:solidFill>
                  <a:srgbClr val="000000"/>
                </a:solidFill>
                <a:latin typeface="Arial" panose="020B0604020202020204" pitchFamily="34" charset="0"/>
              </a:rPr>
              <a:t>získání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osobitého</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výsledku</a:t>
            </a:r>
            <a:endParaRPr lang="en-US" altLang="cs-CZ" sz="1300"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dirty="0" err="1">
                <a:solidFill>
                  <a:srgbClr val="000000"/>
                </a:solidFill>
                <a:latin typeface="Arial" panose="020B0604020202020204" pitchFamily="34" charset="0"/>
              </a:rPr>
              <a:t>interpretuje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vlastní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vizuálně</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obrazné</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vyjádření</a:t>
            </a:r>
            <a:r>
              <a:rPr lang="en-US" altLang="cs-CZ" sz="1300" dirty="0">
                <a:solidFill>
                  <a:srgbClr val="000000"/>
                </a:solidFill>
                <a:latin typeface="Arial" panose="020B0604020202020204" pitchFamily="34" charset="0"/>
              </a:rPr>
              <a:t> a </a:t>
            </a:r>
            <a:r>
              <a:rPr lang="en-US" altLang="cs-CZ" sz="1300" dirty="0" err="1">
                <a:solidFill>
                  <a:srgbClr val="000000"/>
                </a:solidFill>
                <a:latin typeface="Arial" panose="020B0604020202020204" pitchFamily="34" charset="0"/>
              </a:rPr>
              <a:t>porovnává</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odlišné</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přístupy</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tvorby</a:t>
            </a:r>
            <a:r>
              <a:rPr lang="en-US" altLang="cs-CZ" sz="1300" dirty="0">
                <a:solidFill>
                  <a:srgbClr val="000000"/>
                </a:solidFill>
                <a:latin typeface="Arial" panose="020B0604020202020204" pitchFamily="34" charset="0"/>
              </a:rPr>
              <a:t> a </a:t>
            </a:r>
            <a:r>
              <a:rPr lang="en-US" altLang="cs-CZ" sz="1300" dirty="0" err="1">
                <a:solidFill>
                  <a:srgbClr val="000000"/>
                </a:solidFill>
                <a:latin typeface="Arial" panose="020B0604020202020204" pitchFamily="34" charset="0"/>
              </a:rPr>
              <a:t>dokáže</a:t>
            </a:r>
            <a:r>
              <a:rPr lang="en-US" altLang="cs-CZ" sz="1300" dirty="0">
                <a:solidFill>
                  <a:srgbClr val="000000"/>
                </a:solidFill>
                <a:latin typeface="Arial" panose="020B0604020202020204" pitchFamily="34" charset="0"/>
              </a:rPr>
              <a:t> o </a:t>
            </a:r>
            <a:r>
              <a:rPr lang="en-US" altLang="cs-CZ" sz="1300" dirty="0" err="1">
                <a:solidFill>
                  <a:srgbClr val="000000"/>
                </a:solidFill>
                <a:latin typeface="Arial" panose="020B0604020202020204" pitchFamily="34" charset="0"/>
              </a:rPr>
              <a:t>nich</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diskutovat</a:t>
            </a:r>
            <a:endParaRPr lang="de-DE"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de-DE" altLang="cs-CZ" sz="1300" b="1" dirty="0" err="1">
                <a:solidFill>
                  <a:srgbClr val="000000"/>
                </a:solidFill>
                <a:latin typeface="Arial" panose="020B0604020202020204" pitchFamily="34" charset="0"/>
              </a:rPr>
              <a:t>mezipředmětové</a:t>
            </a:r>
            <a:r>
              <a:rPr lang="de-DE" altLang="cs-CZ" sz="1300" b="1" dirty="0">
                <a:solidFill>
                  <a:srgbClr val="000000"/>
                </a:solidFill>
                <a:latin typeface="Arial" panose="020B0604020202020204" pitchFamily="34" charset="0"/>
              </a:rPr>
              <a:t> </a:t>
            </a:r>
            <a:r>
              <a:rPr lang="de-DE" altLang="cs-CZ" sz="1300" b="1" dirty="0" err="1">
                <a:solidFill>
                  <a:srgbClr val="000000"/>
                </a:solidFill>
                <a:latin typeface="Arial" panose="020B0604020202020204" pitchFamily="34" charset="0"/>
              </a:rPr>
              <a:t>vazby</a:t>
            </a:r>
            <a:r>
              <a:rPr lang="de-DE" altLang="cs-CZ" sz="1300" b="1" dirty="0">
                <a:solidFill>
                  <a:srgbClr val="000000"/>
                </a:solidFill>
                <a:latin typeface="Arial" panose="020B0604020202020204" pitchFamily="34" charset="0"/>
              </a:rPr>
              <a:t>:</a:t>
            </a:r>
            <a:endParaRPr lang="de-DE" altLang="cs-CZ" sz="1300" dirty="0">
              <a:solidFill>
                <a:srgbClr val="000000"/>
              </a:solidFill>
              <a:latin typeface="Arial" panose="020B0604020202020204" pitchFamily="34" charset="0"/>
            </a:endParaRPr>
          </a:p>
          <a:p>
            <a:pPr lvl="0" fontAlgn="base">
              <a:lnSpc>
                <a:spcPct val="80000"/>
              </a:lnSpc>
              <a:spcBef>
                <a:spcPct val="30000"/>
              </a:spcBef>
              <a:spcAft>
                <a:spcPct val="0"/>
              </a:spcAft>
            </a:pPr>
            <a:r>
              <a:rPr lang="de-DE" altLang="cs-CZ" sz="1300" dirty="0">
                <a:solidFill>
                  <a:srgbClr val="000000"/>
                </a:solidFill>
                <a:latin typeface="Arial" panose="020B0604020202020204" pitchFamily="34" charset="0"/>
              </a:rPr>
              <a:t>Biologie, </a:t>
            </a:r>
            <a:r>
              <a:rPr lang="de-DE" altLang="cs-CZ" sz="1300" dirty="0" err="1">
                <a:solidFill>
                  <a:srgbClr val="000000"/>
                </a:solidFill>
                <a:latin typeface="Arial" panose="020B0604020202020204" pitchFamily="34" charset="0"/>
              </a:rPr>
              <a:t>Občanská</a:t>
            </a:r>
            <a:r>
              <a:rPr lang="de-DE" altLang="cs-CZ" sz="1300" dirty="0">
                <a:solidFill>
                  <a:srgbClr val="000000"/>
                </a:solidFill>
                <a:latin typeface="Arial" panose="020B0604020202020204" pitchFamily="34" charset="0"/>
              </a:rPr>
              <a:t> </a:t>
            </a:r>
            <a:r>
              <a:rPr lang="de-DE" altLang="cs-CZ" sz="1300" dirty="0" err="1">
                <a:solidFill>
                  <a:srgbClr val="000000"/>
                </a:solidFill>
                <a:latin typeface="Arial" panose="020B0604020202020204" pitchFamily="34" charset="0"/>
              </a:rPr>
              <a:t>nauka</a:t>
            </a:r>
            <a:r>
              <a:rPr lang="de-DE" altLang="cs-CZ" sz="1300" dirty="0">
                <a:solidFill>
                  <a:srgbClr val="000000"/>
                </a:solidFill>
                <a:latin typeface="Arial" panose="020B0604020202020204" pitchFamily="34" charset="0"/>
              </a:rPr>
              <a:t>(</a:t>
            </a:r>
            <a:r>
              <a:rPr lang="de-DE" altLang="cs-CZ" sz="1300" dirty="0" err="1">
                <a:solidFill>
                  <a:srgbClr val="000000"/>
                </a:solidFill>
                <a:latin typeface="Arial" panose="020B0604020202020204" pitchFamily="34" charset="0"/>
              </a:rPr>
              <a:t>Filozofie</a:t>
            </a:r>
            <a:r>
              <a:rPr lang="de-DE" altLang="cs-CZ" sz="1300" dirty="0">
                <a:solidFill>
                  <a:srgbClr val="000000"/>
                </a:solidFill>
                <a:latin typeface="Arial" panose="020B0604020202020204" pitchFamily="34" charset="0"/>
              </a:rPr>
              <a:t>, </a:t>
            </a:r>
            <a:r>
              <a:rPr lang="de-DE" altLang="cs-CZ" sz="1300" dirty="0" err="1">
                <a:solidFill>
                  <a:srgbClr val="000000"/>
                </a:solidFill>
                <a:latin typeface="Arial" panose="020B0604020202020204" pitchFamily="34" charset="0"/>
              </a:rPr>
              <a:t>Sociologie</a:t>
            </a:r>
            <a:r>
              <a:rPr lang="de-DE" altLang="cs-CZ" sz="1300" dirty="0">
                <a:solidFill>
                  <a:srgbClr val="000000"/>
                </a:solidFill>
                <a:latin typeface="Arial" panose="020B0604020202020204" pitchFamily="34" charset="0"/>
              </a:rPr>
              <a:t>, Psychologie), </a:t>
            </a:r>
            <a:endParaRPr lang="cs-CZ" altLang="cs-CZ" sz="1300" dirty="0">
              <a:solidFill>
                <a:srgbClr val="000000"/>
              </a:solidFill>
              <a:latin typeface="Arial" panose="020B0604020202020204" pitchFamily="34" charset="0"/>
            </a:endParaRPr>
          </a:p>
        </p:txBody>
      </p:sp>
    </p:spTree>
    <p:extLst>
      <p:ext uri="{BB962C8B-B14F-4D97-AF65-F5344CB8AC3E}">
        <p14:creationId xmlns:p14="http://schemas.microsoft.com/office/powerpoint/2010/main" val="6011145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cs-CZ" altLang="cs-CZ" smtClean="0">
                <a:solidFill>
                  <a:srgbClr val="990000"/>
                </a:solidFill>
              </a:rPr>
              <a:t>Studenské práce-atribut ženství</a:t>
            </a:r>
          </a:p>
        </p:txBody>
      </p:sp>
      <p:pic>
        <p:nvPicPr>
          <p:cNvPr id="78851" name="Picture 20" descr="P1060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5339" y="1755775"/>
            <a:ext cx="2517775"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2" name="Picture 21" descr="P10600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3475" y="1773238"/>
            <a:ext cx="2376488"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3" name="Picture 22" descr="P10600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0326" y="1773238"/>
            <a:ext cx="2303463"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4" name="Picture 23" descr="P10600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3751" y="4005264"/>
            <a:ext cx="2519363" cy="2016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5" name="Picture 24" descr="P10600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3475" y="4005264"/>
            <a:ext cx="2305050" cy="2016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6" name="Picture 25" descr="P1060014_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80326" y="4005264"/>
            <a:ext cx="2303463" cy="2016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8857" name="Rectangle 31"/>
          <p:cNvSpPr>
            <a:spLocks noChangeArrowheads="1"/>
          </p:cNvSpPr>
          <p:nvPr/>
        </p:nvSpPr>
        <p:spPr bwMode="auto">
          <a:xfrm>
            <a:off x="1992314" y="1628775"/>
            <a:ext cx="8207375" cy="4464050"/>
          </a:xfrm>
          <a:prstGeom prst="rect">
            <a:avLst/>
          </a:prstGeom>
          <a:noFill/>
          <a:ln w="38100">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sp>
        <p:nvSpPr>
          <p:cNvPr id="78858" name="Line 32"/>
          <p:cNvSpPr>
            <a:spLocks noChangeShapeType="1"/>
          </p:cNvSpPr>
          <p:nvPr/>
        </p:nvSpPr>
        <p:spPr bwMode="auto">
          <a:xfrm>
            <a:off x="1992314" y="3860800"/>
            <a:ext cx="8207375" cy="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sp>
        <p:nvSpPr>
          <p:cNvPr id="78859" name="Line 33"/>
          <p:cNvSpPr>
            <a:spLocks noChangeShapeType="1"/>
          </p:cNvSpPr>
          <p:nvPr/>
        </p:nvSpPr>
        <p:spPr bwMode="auto">
          <a:xfrm>
            <a:off x="4727575" y="1628775"/>
            <a:ext cx="0" cy="446405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sp>
        <p:nvSpPr>
          <p:cNvPr id="78860" name="Line 34"/>
          <p:cNvSpPr>
            <a:spLocks noChangeShapeType="1"/>
          </p:cNvSpPr>
          <p:nvPr/>
        </p:nvSpPr>
        <p:spPr bwMode="auto">
          <a:xfrm>
            <a:off x="7464425" y="1628775"/>
            <a:ext cx="0" cy="446405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spTree>
    <p:extLst>
      <p:ext uri="{BB962C8B-B14F-4D97-AF65-F5344CB8AC3E}">
        <p14:creationId xmlns:p14="http://schemas.microsoft.com/office/powerpoint/2010/main" val="179351829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algn="ctr" eaLnBrk="1" hangingPunct="1"/>
            <a:r>
              <a:rPr lang="cs-CZ" altLang="cs-CZ" b="1" smtClean="0">
                <a:solidFill>
                  <a:srgbClr val="990000"/>
                </a:solidFill>
              </a:rPr>
              <a:t>Matka</a:t>
            </a:r>
          </a:p>
        </p:txBody>
      </p:sp>
      <p:sp>
        <p:nvSpPr>
          <p:cNvPr id="80899" name="Rectangle 4"/>
          <p:cNvSpPr>
            <a:spLocks noChangeArrowheads="1"/>
          </p:cNvSpPr>
          <p:nvPr/>
        </p:nvSpPr>
        <p:spPr bwMode="auto">
          <a:xfrm>
            <a:off x="1992314" y="1628775"/>
            <a:ext cx="8207375" cy="4464050"/>
          </a:xfrm>
          <a:prstGeom prst="rect">
            <a:avLst/>
          </a:prstGeom>
          <a:noFill/>
          <a:ln w="38100">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sp>
        <p:nvSpPr>
          <p:cNvPr id="80900" name="Line 5"/>
          <p:cNvSpPr>
            <a:spLocks noChangeShapeType="1"/>
          </p:cNvSpPr>
          <p:nvPr/>
        </p:nvSpPr>
        <p:spPr bwMode="auto">
          <a:xfrm>
            <a:off x="1992314" y="3860800"/>
            <a:ext cx="8207375" cy="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sp>
        <p:nvSpPr>
          <p:cNvPr id="80901" name="Line 6"/>
          <p:cNvSpPr>
            <a:spLocks noChangeShapeType="1"/>
          </p:cNvSpPr>
          <p:nvPr/>
        </p:nvSpPr>
        <p:spPr bwMode="auto">
          <a:xfrm>
            <a:off x="4727575" y="1628775"/>
            <a:ext cx="0" cy="446405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sp>
        <p:nvSpPr>
          <p:cNvPr id="80902" name="Line 7"/>
          <p:cNvSpPr>
            <a:spLocks noChangeShapeType="1"/>
          </p:cNvSpPr>
          <p:nvPr/>
        </p:nvSpPr>
        <p:spPr bwMode="auto">
          <a:xfrm>
            <a:off x="7464425" y="1628775"/>
            <a:ext cx="0" cy="446405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pic>
        <p:nvPicPr>
          <p:cNvPr id="80903" name="Picture 8" descr="40-weeks-pregnant-term-internal-lar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2400" y="1773238"/>
            <a:ext cx="130175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9" descr="Pregnant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225" y="1773238"/>
            <a:ext cx="17287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5" name="Picture 10" descr="Pregnant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4113" y="1773238"/>
            <a:ext cx="1727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6" name="Picture 11" descr="on552396-01p01v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3839" y="3933826"/>
            <a:ext cx="15208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7" name="Picture 12" descr="maternity_wear_maternity_clothes_pregnant_wea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15314" y="4076701"/>
            <a:ext cx="1336675"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8" name="Picture 17" descr="5011sagecomb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6988" y="4005264"/>
            <a:ext cx="12446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261618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620110" y="420415"/>
            <a:ext cx="10373711" cy="5176802"/>
          </a:xfrm>
          <a:prstGeom prst="rect">
            <a:avLst/>
          </a:prstGeom>
        </p:spPr>
        <p:txBody>
          <a:bodyPr wrap="square">
            <a:spAutoFit/>
          </a:bodyPr>
          <a:lstStyle/>
          <a:p>
            <a:pPr lvl="0" fontAlgn="base">
              <a:lnSpc>
                <a:spcPct val="80000"/>
              </a:lnSpc>
              <a:spcBef>
                <a:spcPct val="30000"/>
              </a:spcBef>
              <a:spcAft>
                <a:spcPct val="0"/>
              </a:spcAft>
            </a:pPr>
            <a:r>
              <a:rPr lang="de-DE" altLang="cs-CZ" sz="1400" b="1" dirty="0" err="1">
                <a:solidFill>
                  <a:srgbClr val="000000"/>
                </a:solidFill>
                <a:latin typeface="Arial" panose="020B0604020202020204" pitchFamily="34" charset="0"/>
              </a:rPr>
              <a:t>námět</a:t>
            </a:r>
            <a:r>
              <a:rPr lang="de-DE" altLang="cs-CZ" sz="1400" dirty="0">
                <a:solidFill>
                  <a:srgbClr val="000000"/>
                </a:solidFill>
                <a:latin typeface="Arial" panose="020B0604020202020204" pitchFamily="34" charset="0"/>
              </a:rPr>
              <a:t>: </a:t>
            </a:r>
            <a:r>
              <a:rPr lang="de-DE" altLang="cs-CZ" sz="1400" b="1" u="sng" dirty="0" err="1">
                <a:solidFill>
                  <a:srgbClr val="000000"/>
                </a:solidFill>
                <a:latin typeface="Arial" panose="020B0604020202020204" pitchFamily="34" charset="0"/>
              </a:rPr>
              <a:t>Mateřství</a:t>
            </a:r>
            <a:endParaRPr lang="de-DE" altLang="cs-CZ" sz="1400" b="1" dirty="0">
              <a:solidFill>
                <a:srgbClr val="000000"/>
              </a:solidFill>
              <a:latin typeface="Arial" panose="020B0604020202020204" pitchFamily="34" charset="0"/>
            </a:endParaRPr>
          </a:p>
          <a:p>
            <a:pPr lvl="0" fontAlgn="base">
              <a:lnSpc>
                <a:spcPct val="80000"/>
              </a:lnSpc>
              <a:spcBef>
                <a:spcPct val="30000"/>
              </a:spcBef>
              <a:spcAft>
                <a:spcPct val="0"/>
              </a:spcAft>
            </a:pPr>
            <a:r>
              <a:rPr lang="de-DE" altLang="cs-CZ" sz="1400" b="1" dirty="0" err="1">
                <a:solidFill>
                  <a:srgbClr val="000000"/>
                </a:solidFill>
                <a:latin typeface="Arial" panose="020B0604020202020204" pitchFamily="34" charset="0"/>
              </a:rPr>
              <a:t>koncept</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tělo</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plodnost</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matka</a:t>
            </a:r>
            <a:r>
              <a:rPr lang="de-DE" altLang="cs-CZ" sz="1400" dirty="0">
                <a:solidFill>
                  <a:srgbClr val="000000"/>
                </a:solidFill>
                <a:latin typeface="Arial" panose="020B0604020202020204" pitchFamily="34" charset="0"/>
              </a:rPr>
              <a:t>/</a:t>
            </a:r>
            <a:r>
              <a:rPr lang="de-DE" altLang="cs-CZ" sz="1400" dirty="0" err="1">
                <a:solidFill>
                  <a:srgbClr val="000000"/>
                </a:solidFill>
                <a:latin typeface="Arial" panose="020B0604020202020204" pitchFamily="34" charset="0"/>
              </a:rPr>
              <a:t>rodič</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tvar</a:t>
            </a:r>
            <a:endParaRPr lang="de-DE" altLang="cs-CZ" sz="1400" b="1" dirty="0">
              <a:solidFill>
                <a:srgbClr val="000000"/>
              </a:solidFill>
              <a:latin typeface="Arial" panose="020B0604020202020204" pitchFamily="34" charset="0"/>
            </a:endParaRPr>
          </a:p>
          <a:p>
            <a:pPr lvl="0" fontAlgn="base">
              <a:lnSpc>
                <a:spcPct val="80000"/>
              </a:lnSpc>
              <a:spcBef>
                <a:spcPct val="30000"/>
              </a:spcBef>
              <a:spcAft>
                <a:spcPct val="0"/>
              </a:spcAft>
            </a:pPr>
            <a:r>
              <a:rPr lang="de-DE" altLang="cs-CZ" sz="1400" b="1" dirty="0" err="1">
                <a:solidFill>
                  <a:srgbClr val="000000"/>
                </a:solidFill>
                <a:latin typeface="Arial" panose="020B0604020202020204" pitchFamily="34" charset="0"/>
              </a:rPr>
              <a:t>motivace</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Vychází</a:t>
            </a:r>
            <a:r>
              <a:rPr lang="de-DE" altLang="cs-CZ" sz="1400" dirty="0">
                <a:solidFill>
                  <a:srgbClr val="000000"/>
                </a:solidFill>
                <a:latin typeface="Arial" panose="020B0604020202020204" pitchFamily="34" charset="0"/>
              </a:rPr>
              <a:t> z </a:t>
            </a:r>
            <a:r>
              <a:rPr lang="de-DE" altLang="cs-CZ" sz="1400" dirty="0" err="1">
                <a:solidFill>
                  <a:srgbClr val="000000"/>
                </a:solidFill>
                <a:latin typeface="Arial" panose="020B0604020202020204" pitchFamily="34" charset="0"/>
              </a:rPr>
              <a:t>předešlých</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hodin</a:t>
            </a:r>
            <a:endParaRPr lang="de-DE" altLang="cs-CZ" sz="1400" b="1" dirty="0">
              <a:solidFill>
                <a:srgbClr val="000000"/>
              </a:solidFill>
              <a:latin typeface="Arial" panose="020B0604020202020204" pitchFamily="34" charset="0"/>
            </a:endParaRPr>
          </a:p>
          <a:p>
            <a:pPr lvl="0" fontAlgn="base">
              <a:lnSpc>
                <a:spcPct val="80000"/>
              </a:lnSpc>
              <a:spcBef>
                <a:spcPct val="30000"/>
              </a:spcBef>
              <a:spcAft>
                <a:spcPct val="0"/>
              </a:spcAft>
            </a:pPr>
            <a:r>
              <a:rPr lang="de-DE" altLang="cs-CZ" sz="1400" b="1" dirty="0" err="1">
                <a:solidFill>
                  <a:srgbClr val="000000"/>
                </a:solidFill>
                <a:latin typeface="Arial" panose="020B0604020202020204" pitchFamily="34" charset="0"/>
              </a:rPr>
              <a:t>zadání</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Vytvoř</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zkušební</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model</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oděvu</a:t>
            </a:r>
            <a:r>
              <a:rPr lang="de-DE" altLang="cs-CZ" sz="1400" dirty="0">
                <a:solidFill>
                  <a:srgbClr val="000000"/>
                </a:solidFill>
                <a:latin typeface="Arial" panose="020B0604020202020204" pitchFamily="34" charset="0"/>
              </a:rPr>
              <a:t> pro </a:t>
            </a:r>
            <a:r>
              <a:rPr lang="de-DE" altLang="cs-CZ" sz="1400" dirty="0" err="1">
                <a:solidFill>
                  <a:srgbClr val="000000"/>
                </a:solidFill>
                <a:latin typeface="Arial" panose="020B0604020202020204" pitchFamily="34" charset="0"/>
              </a:rPr>
              <a:t>těhotnou</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ženu</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Při</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jeho</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tvorbě</a:t>
            </a:r>
            <a:r>
              <a:rPr lang="de-DE" altLang="cs-CZ" sz="1400" dirty="0">
                <a:solidFill>
                  <a:srgbClr val="000000"/>
                </a:solidFill>
                <a:latin typeface="Arial" panose="020B0604020202020204" pitchFamily="34" charset="0"/>
              </a:rPr>
              <a:t> se </a:t>
            </a:r>
            <a:r>
              <a:rPr lang="de-DE" altLang="cs-CZ" sz="1400" dirty="0" err="1">
                <a:solidFill>
                  <a:srgbClr val="000000"/>
                </a:solidFill>
                <a:latin typeface="Arial" panose="020B0604020202020204" pitchFamily="34" charset="0"/>
              </a:rPr>
              <a:t>zaměř</a:t>
            </a:r>
            <a:r>
              <a:rPr lang="de-DE" altLang="cs-CZ" sz="1400" dirty="0">
                <a:solidFill>
                  <a:srgbClr val="000000"/>
                </a:solidFill>
                <a:latin typeface="Arial" panose="020B0604020202020204" pitchFamily="34" charset="0"/>
              </a:rPr>
              <a:t> na </a:t>
            </a:r>
            <a:r>
              <a:rPr lang="de-DE" altLang="cs-CZ" sz="1400" dirty="0" err="1">
                <a:solidFill>
                  <a:srgbClr val="000000"/>
                </a:solidFill>
                <a:latin typeface="Arial" panose="020B0604020202020204" pitchFamily="34" charset="0"/>
              </a:rPr>
              <a:t>neustále</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probíhající</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změnu</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tvaru</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těla</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Respektuj</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tuto</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změnu</a:t>
            </a:r>
            <a:r>
              <a:rPr lang="de-DE" altLang="cs-CZ" sz="1400" dirty="0">
                <a:solidFill>
                  <a:srgbClr val="000000"/>
                </a:solidFill>
                <a:latin typeface="Arial" panose="020B0604020202020204" pitchFamily="34" charset="0"/>
              </a:rPr>
              <a:t> a </a:t>
            </a:r>
            <a:r>
              <a:rPr lang="de-DE" altLang="cs-CZ" sz="1400" dirty="0" err="1">
                <a:solidFill>
                  <a:srgbClr val="000000"/>
                </a:solidFill>
                <a:latin typeface="Arial" panose="020B0604020202020204" pitchFamily="34" charset="0"/>
              </a:rPr>
              <a:t>oslav</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ji</a:t>
            </a:r>
            <a:r>
              <a:rPr lang="de-DE" altLang="cs-CZ" sz="1400" dirty="0">
                <a:solidFill>
                  <a:srgbClr val="000000"/>
                </a:solidFill>
                <a:latin typeface="Arial" panose="020B0604020202020204" pitchFamily="34" charset="0"/>
              </a:rPr>
              <a:t>!</a:t>
            </a:r>
            <a:r>
              <a:rPr lang="de-DE" altLang="cs-CZ" sz="1400" b="1" dirty="0">
                <a:solidFill>
                  <a:srgbClr val="000000"/>
                </a:solidFill>
                <a:latin typeface="Arial" panose="020B0604020202020204" pitchFamily="34" charset="0"/>
              </a:rPr>
              <a:t> </a:t>
            </a:r>
          </a:p>
          <a:p>
            <a:pPr lvl="0" fontAlgn="base">
              <a:lnSpc>
                <a:spcPct val="80000"/>
              </a:lnSpc>
              <a:spcBef>
                <a:spcPct val="30000"/>
              </a:spcBef>
              <a:spcAft>
                <a:spcPct val="0"/>
              </a:spcAft>
            </a:pPr>
            <a:r>
              <a:rPr lang="de-DE" altLang="cs-CZ" sz="1400" b="1" dirty="0" err="1">
                <a:solidFill>
                  <a:srgbClr val="000000"/>
                </a:solidFill>
                <a:latin typeface="Arial" panose="020B0604020202020204" pitchFamily="34" charset="0"/>
              </a:rPr>
              <a:t>výtvarný</a:t>
            </a:r>
            <a:r>
              <a:rPr lang="de-DE" altLang="cs-CZ" sz="1400" b="1" dirty="0">
                <a:solidFill>
                  <a:srgbClr val="000000"/>
                </a:solidFill>
                <a:latin typeface="Arial" panose="020B0604020202020204" pitchFamily="34" charset="0"/>
              </a:rPr>
              <a:t> </a:t>
            </a:r>
            <a:r>
              <a:rPr lang="de-DE" altLang="cs-CZ" sz="1400" b="1" dirty="0" err="1">
                <a:solidFill>
                  <a:srgbClr val="000000"/>
                </a:solidFill>
                <a:latin typeface="Arial" panose="020B0604020202020204" pitchFamily="34" charset="0"/>
              </a:rPr>
              <a:t>problém</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Hledání</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vhodných</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střihových</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řešení</a:t>
            </a:r>
            <a:r>
              <a:rPr lang="de-DE" altLang="cs-CZ" sz="1400" dirty="0">
                <a:solidFill>
                  <a:srgbClr val="000000"/>
                </a:solidFill>
                <a:latin typeface="Arial" panose="020B0604020202020204" pitchFamily="34" charset="0"/>
              </a:rPr>
              <a:t> v </a:t>
            </a:r>
            <a:r>
              <a:rPr lang="de-DE" altLang="cs-CZ" sz="1400" dirty="0" err="1">
                <a:solidFill>
                  <a:srgbClr val="000000"/>
                </a:solidFill>
                <a:latin typeface="Arial" panose="020B0604020202020204" pitchFamily="34" charset="0"/>
              </a:rPr>
              <a:t>souladu</a:t>
            </a:r>
            <a:r>
              <a:rPr lang="de-DE" altLang="cs-CZ" sz="1400" dirty="0">
                <a:solidFill>
                  <a:srgbClr val="000000"/>
                </a:solidFill>
                <a:latin typeface="Arial" panose="020B0604020202020204" pitchFamily="34" charset="0"/>
              </a:rPr>
              <a:t> s </a:t>
            </a:r>
            <a:r>
              <a:rPr lang="de-DE" altLang="cs-CZ" sz="1400" dirty="0" err="1">
                <a:solidFill>
                  <a:srgbClr val="000000"/>
                </a:solidFill>
                <a:latin typeface="Arial" panose="020B0604020202020204" pitchFamily="34" charset="0"/>
              </a:rPr>
              <a:t>uplatněním</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osobitého</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přístupu</a:t>
            </a:r>
            <a:r>
              <a:rPr lang="de-DE" altLang="cs-CZ" sz="1400" dirty="0">
                <a:solidFill>
                  <a:srgbClr val="000000"/>
                </a:solidFill>
                <a:latin typeface="Arial" panose="020B0604020202020204" pitchFamily="34" charset="0"/>
              </a:rPr>
              <a:t>.</a:t>
            </a:r>
            <a:endParaRPr lang="de-DE" altLang="cs-CZ" sz="1400" b="1" dirty="0">
              <a:solidFill>
                <a:srgbClr val="000000"/>
              </a:solidFill>
              <a:latin typeface="Arial" panose="020B0604020202020204" pitchFamily="34" charset="0"/>
            </a:endParaRPr>
          </a:p>
          <a:p>
            <a:pPr lvl="0" fontAlgn="base">
              <a:lnSpc>
                <a:spcPct val="80000"/>
              </a:lnSpc>
              <a:spcBef>
                <a:spcPct val="30000"/>
              </a:spcBef>
              <a:spcAft>
                <a:spcPct val="0"/>
              </a:spcAft>
            </a:pPr>
            <a:r>
              <a:rPr lang="de-DE" altLang="cs-CZ" sz="1400" b="1" dirty="0" err="1">
                <a:solidFill>
                  <a:srgbClr val="000000"/>
                </a:solidFill>
                <a:latin typeface="Arial" panose="020B0604020202020204" pitchFamily="34" charset="0"/>
              </a:rPr>
              <a:t>technika</a:t>
            </a:r>
            <a:r>
              <a:rPr lang="de-DE" altLang="cs-CZ" sz="1400" dirty="0" err="1">
                <a:solidFill>
                  <a:srgbClr val="000000"/>
                </a:solidFill>
                <a:latin typeface="Arial" panose="020B0604020202020204" pitchFamily="34" charset="0"/>
              </a:rPr>
              <a:t>:zkušební</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model</a:t>
            </a:r>
            <a:r>
              <a:rPr lang="de-DE" altLang="cs-CZ" sz="1400" dirty="0">
                <a:solidFill>
                  <a:srgbClr val="000000"/>
                </a:solidFill>
                <a:latin typeface="Arial" panose="020B0604020202020204" pitchFamily="34" charset="0"/>
              </a:rPr>
              <a:t> z </a:t>
            </a:r>
            <a:r>
              <a:rPr lang="de-DE" altLang="cs-CZ" sz="1400" dirty="0" err="1">
                <a:solidFill>
                  <a:srgbClr val="000000"/>
                </a:solidFill>
                <a:latin typeface="Arial" panose="020B0604020202020204" pitchFamily="34" charset="0"/>
              </a:rPr>
              <a:t>kalika</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aranžovaný</a:t>
            </a:r>
            <a:r>
              <a:rPr lang="de-DE" altLang="cs-CZ" sz="1400" dirty="0">
                <a:solidFill>
                  <a:srgbClr val="000000"/>
                </a:solidFill>
                <a:latin typeface="Arial" panose="020B0604020202020204" pitchFamily="34" charset="0"/>
              </a:rPr>
              <a:t> na </a:t>
            </a:r>
            <a:r>
              <a:rPr lang="de-DE" altLang="cs-CZ" sz="1400" dirty="0" err="1">
                <a:solidFill>
                  <a:srgbClr val="000000"/>
                </a:solidFill>
                <a:latin typeface="Arial" panose="020B0604020202020204" pitchFamily="34" charset="0"/>
              </a:rPr>
              <a:t>krejčovské</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panence</a:t>
            </a:r>
            <a:endParaRPr lang="de-DE" altLang="cs-CZ" sz="1400" b="1" dirty="0">
              <a:solidFill>
                <a:srgbClr val="000000"/>
              </a:solidFill>
              <a:latin typeface="Arial" panose="020B0604020202020204" pitchFamily="34" charset="0"/>
            </a:endParaRPr>
          </a:p>
          <a:p>
            <a:pPr lvl="0" fontAlgn="base">
              <a:lnSpc>
                <a:spcPct val="80000"/>
              </a:lnSpc>
              <a:spcBef>
                <a:spcPct val="30000"/>
              </a:spcBef>
              <a:spcAft>
                <a:spcPct val="0"/>
              </a:spcAft>
            </a:pPr>
            <a:r>
              <a:rPr lang="de-DE" altLang="cs-CZ" sz="1400" b="1" dirty="0" err="1">
                <a:solidFill>
                  <a:srgbClr val="000000"/>
                </a:solidFill>
                <a:latin typeface="Arial" panose="020B0604020202020204" pitchFamily="34" charset="0"/>
              </a:rPr>
              <a:t>přidaná</a:t>
            </a:r>
            <a:r>
              <a:rPr lang="de-DE" altLang="cs-CZ" sz="1400" b="1" dirty="0">
                <a:solidFill>
                  <a:srgbClr val="000000"/>
                </a:solidFill>
                <a:latin typeface="Arial" panose="020B0604020202020204" pitchFamily="34" charset="0"/>
              </a:rPr>
              <a:t> </a:t>
            </a:r>
            <a:r>
              <a:rPr lang="de-DE" altLang="cs-CZ" sz="1400" b="1" dirty="0" err="1">
                <a:solidFill>
                  <a:srgbClr val="000000"/>
                </a:solidFill>
                <a:latin typeface="Arial" panose="020B0604020202020204" pitchFamily="34" charset="0"/>
              </a:rPr>
              <a:t>hodnota</a:t>
            </a:r>
            <a:r>
              <a:rPr lang="de-DE" altLang="cs-CZ" sz="1400" dirty="0">
                <a:solidFill>
                  <a:srgbClr val="000000"/>
                </a:solidFill>
                <a:latin typeface="Arial" panose="020B0604020202020204" pitchFamily="34" charset="0"/>
              </a:rPr>
              <a:t>:</a:t>
            </a:r>
            <a:endParaRPr lang="de-DE" altLang="cs-CZ" sz="1400" b="1" dirty="0">
              <a:solidFill>
                <a:srgbClr val="000000"/>
              </a:solidFill>
              <a:latin typeface="Arial" panose="020B0604020202020204" pitchFamily="34" charset="0"/>
            </a:endParaRPr>
          </a:p>
          <a:p>
            <a:pPr lvl="0" fontAlgn="base">
              <a:lnSpc>
                <a:spcPct val="80000"/>
              </a:lnSpc>
              <a:spcBef>
                <a:spcPct val="30000"/>
              </a:spcBef>
              <a:spcAft>
                <a:spcPct val="0"/>
              </a:spcAft>
            </a:pPr>
            <a:r>
              <a:rPr lang="de-DE" altLang="cs-CZ" sz="1400" b="1" dirty="0" err="1">
                <a:solidFill>
                  <a:srgbClr val="000000"/>
                </a:solidFill>
                <a:latin typeface="Arial" panose="020B0604020202020204" pitchFamily="34" charset="0"/>
              </a:rPr>
              <a:t>výtvarná</a:t>
            </a:r>
            <a:r>
              <a:rPr lang="de-DE" altLang="cs-CZ" sz="1400" b="1" dirty="0">
                <a:solidFill>
                  <a:srgbClr val="000000"/>
                </a:solidFill>
                <a:latin typeface="Arial" panose="020B0604020202020204" pitchFamily="34" charset="0"/>
              </a:rPr>
              <a:t> </a:t>
            </a:r>
            <a:r>
              <a:rPr lang="de-DE" altLang="cs-CZ" sz="1400" b="1" dirty="0" err="1">
                <a:solidFill>
                  <a:srgbClr val="000000"/>
                </a:solidFill>
                <a:latin typeface="Arial" panose="020B0604020202020204" pitchFamily="34" charset="0"/>
              </a:rPr>
              <a:t>kultura</a:t>
            </a:r>
            <a:r>
              <a:rPr lang="de-DE" altLang="cs-CZ" sz="1400" dirty="0">
                <a:solidFill>
                  <a:srgbClr val="000000"/>
                </a:solidFill>
                <a:latin typeface="Arial" panose="020B0604020202020204" pitchFamily="34" charset="0"/>
              </a:rPr>
              <a:t>: </a:t>
            </a:r>
          </a:p>
          <a:p>
            <a:pPr lvl="0" fontAlgn="base">
              <a:lnSpc>
                <a:spcPct val="80000"/>
              </a:lnSpc>
              <a:spcBef>
                <a:spcPct val="30000"/>
              </a:spcBef>
              <a:spcAft>
                <a:spcPct val="0"/>
              </a:spcAft>
            </a:pPr>
            <a:r>
              <a:rPr lang="de-DE" altLang="cs-CZ" sz="1400" dirty="0">
                <a:solidFill>
                  <a:srgbClr val="000000"/>
                </a:solidFill>
                <a:latin typeface="Arial" panose="020B0604020202020204" pitchFamily="34" charset="0"/>
              </a:rPr>
              <a:t>trendy v </a:t>
            </a:r>
            <a:r>
              <a:rPr lang="de-DE" altLang="cs-CZ" sz="1400" dirty="0" err="1">
                <a:solidFill>
                  <a:srgbClr val="000000"/>
                </a:solidFill>
                <a:latin typeface="Arial" panose="020B0604020202020204" pitchFamily="34" charset="0"/>
              </a:rPr>
              <a:t>těhotenské</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módě</a:t>
            </a:r>
            <a:r>
              <a:rPr lang="de-DE" altLang="cs-CZ" sz="1400" dirty="0">
                <a:solidFill>
                  <a:srgbClr val="000000"/>
                </a:solidFill>
                <a:latin typeface="Arial" panose="020B0604020202020204" pitchFamily="34" charset="0"/>
              </a:rPr>
              <a:t> (Dana </a:t>
            </a:r>
            <a:r>
              <a:rPr lang="de-DE" altLang="cs-CZ" sz="1400" dirty="0" err="1">
                <a:solidFill>
                  <a:srgbClr val="000000"/>
                </a:solidFill>
                <a:latin typeface="Arial" panose="020B0604020202020204" pitchFamily="34" charset="0"/>
              </a:rPr>
              <a:t>Turečková</a:t>
            </a:r>
            <a:r>
              <a:rPr lang="de-DE" altLang="cs-CZ" sz="1400" dirty="0">
                <a:solidFill>
                  <a:srgbClr val="000000"/>
                </a:solidFill>
                <a:latin typeface="Arial" panose="020B0604020202020204" pitchFamily="34" charset="0"/>
              </a:rPr>
              <a:t> a </a:t>
            </a:r>
            <a:r>
              <a:rPr lang="de-DE" altLang="cs-CZ" sz="1400" dirty="0" err="1">
                <a:solidFill>
                  <a:srgbClr val="000000"/>
                </a:solidFill>
                <a:latin typeface="Arial" panose="020B0604020202020204" pitchFamily="34" charset="0"/>
              </a:rPr>
              <a:t>další</a:t>
            </a:r>
            <a:r>
              <a:rPr lang="de-DE" altLang="cs-CZ" sz="1400" dirty="0">
                <a:solidFill>
                  <a:srgbClr val="000000"/>
                </a:solidFill>
                <a:latin typeface="Arial" panose="020B0604020202020204" pitchFamily="34" charset="0"/>
              </a:rPr>
              <a:t>) </a:t>
            </a:r>
            <a:endParaRPr lang="de-DE" altLang="cs-CZ" sz="1400" b="1" dirty="0">
              <a:solidFill>
                <a:srgbClr val="000000"/>
              </a:solidFill>
              <a:latin typeface="Arial" panose="020B0604020202020204" pitchFamily="34" charset="0"/>
            </a:endParaRPr>
          </a:p>
          <a:p>
            <a:pPr lvl="0" fontAlgn="base">
              <a:lnSpc>
                <a:spcPct val="80000"/>
              </a:lnSpc>
              <a:spcBef>
                <a:spcPct val="30000"/>
              </a:spcBef>
              <a:spcAft>
                <a:spcPct val="0"/>
              </a:spcAft>
            </a:pPr>
            <a:r>
              <a:rPr lang="de-DE" altLang="cs-CZ" sz="1400" b="1" dirty="0" err="1">
                <a:solidFill>
                  <a:srgbClr val="000000"/>
                </a:solidFill>
                <a:latin typeface="Arial" panose="020B0604020202020204" pitchFamily="34" charset="0"/>
              </a:rPr>
              <a:t>jiné</a:t>
            </a:r>
            <a:r>
              <a:rPr lang="de-DE" altLang="cs-CZ" sz="1400" b="1" dirty="0">
                <a:solidFill>
                  <a:srgbClr val="000000"/>
                </a:solidFill>
                <a:latin typeface="Arial" panose="020B0604020202020204" pitchFamily="34" charset="0"/>
              </a:rPr>
              <a:t> </a:t>
            </a:r>
            <a:r>
              <a:rPr lang="de-DE" altLang="cs-CZ" sz="1400" b="1" dirty="0" err="1">
                <a:solidFill>
                  <a:srgbClr val="000000"/>
                </a:solidFill>
                <a:latin typeface="Arial" panose="020B0604020202020204" pitchFamily="34" charset="0"/>
              </a:rPr>
              <a:t>kontexty</a:t>
            </a:r>
            <a:r>
              <a:rPr lang="de-DE" altLang="cs-CZ" sz="1400" b="1" dirty="0">
                <a:solidFill>
                  <a:srgbClr val="000000"/>
                </a:solidFill>
                <a:latin typeface="Arial" panose="020B0604020202020204" pitchFamily="34" charset="0"/>
              </a:rPr>
              <a:t> (</a:t>
            </a:r>
            <a:r>
              <a:rPr lang="de-DE" altLang="cs-CZ" sz="1400" b="1" dirty="0" err="1">
                <a:solidFill>
                  <a:srgbClr val="000000"/>
                </a:solidFill>
                <a:latin typeface="Arial" panose="020B0604020202020204" pitchFamily="34" charset="0"/>
              </a:rPr>
              <a:t>socio-kulturní</a:t>
            </a:r>
            <a:r>
              <a:rPr lang="de-DE" altLang="cs-CZ" sz="1400" b="1" dirty="0">
                <a:solidFill>
                  <a:srgbClr val="000000"/>
                </a:solidFill>
                <a:latin typeface="Arial" panose="020B0604020202020204" pitchFamily="34" charset="0"/>
              </a:rPr>
              <a:t>, </a:t>
            </a:r>
            <a:r>
              <a:rPr lang="de-DE" altLang="cs-CZ" sz="1400" b="1" dirty="0" err="1">
                <a:solidFill>
                  <a:srgbClr val="000000"/>
                </a:solidFill>
                <a:latin typeface="Arial" panose="020B0604020202020204" pitchFamily="34" charset="0"/>
              </a:rPr>
              <a:t>historický</a:t>
            </a:r>
            <a:r>
              <a:rPr lang="de-DE" altLang="cs-CZ" sz="1400" b="1" dirty="0">
                <a:solidFill>
                  <a:srgbClr val="000000"/>
                </a:solidFill>
                <a:latin typeface="Arial" panose="020B0604020202020204" pitchFamily="34" charset="0"/>
              </a:rPr>
              <a:t>, </a:t>
            </a:r>
            <a:r>
              <a:rPr lang="de-DE" altLang="cs-CZ" sz="1400" b="1" dirty="0" err="1">
                <a:solidFill>
                  <a:srgbClr val="000000"/>
                </a:solidFill>
                <a:latin typeface="Arial" panose="020B0604020202020204" pitchFamily="34" charset="0"/>
              </a:rPr>
              <a:t>vědecký</a:t>
            </a:r>
            <a:r>
              <a:rPr lang="de-DE" altLang="cs-CZ" sz="1400" b="1" dirty="0">
                <a:solidFill>
                  <a:srgbClr val="000000"/>
                </a:solidFill>
                <a:latin typeface="Arial" panose="020B0604020202020204" pitchFamily="34" charset="0"/>
              </a:rPr>
              <a:t>, </a:t>
            </a:r>
            <a:r>
              <a:rPr lang="de-DE" altLang="cs-CZ" sz="1400" b="1" dirty="0" err="1">
                <a:solidFill>
                  <a:srgbClr val="000000"/>
                </a:solidFill>
                <a:latin typeface="Arial" panose="020B0604020202020204" pitchFamily="34" charset="0"/>
              </a:rPr>
              <a:t>filozofický</a:t>
            </a:r>
            <a:r>
              <a:rPr lang="de-DE" altLang="cs-CZ" sz="1400" b="1" dirty="0">
                <a:solidFill>
                  <a:srgbClr val="000000"/>
                </a:solidFill>
                <a:latin typeface="Arial" panose="020B0604020202020204" pitchFamily="34" charset="0"/>
              </a:rPr>
              <a:t>, </a:t>
            </a:r>
            <a:r>
              <a:rPr lang="de-DE" altLang="cs-CZ" sz="1400" b="1" dirty="0" err="1">
                <a:solidFill>
                  <a:srgbClr val="000000"/>
                </a:solidFill>
                <a:latin typeface="Arial" panose="020B0604020202020204" pitchFamily="34" charset="0"/>
              </a:rPr>
              <a:t>umělecký</a:t>
            </a:r>
            <a:r>
              <a:rPr lang="de-DE" altLang="cs-CZ" sz="1400" b="1" dirty="0">
                <a:solidFill>
                  <a:srgbClr val="000000"/>
                </a:solidFill>
                <a:latin typeface="Arial" panose="020B0604020202020204" pitchFamily="34" charset="0"/>
              </a:rPr>
              <a:t> </a:t>
            </a:r>
            <a:r>
              <a:rPr lang="de-DE" altLang="cs-CZ" sz="1400" b="1" dirty="0" err="1">
                <a:solidFill>
                  <a:srgbClr val="000000"/>
                </a:solidFill>
                <a:latin typeface="Arial" panose="020B0604020202020204" pitchFamily="34" charset="0"/>
              </a:rPr>
              <a:t>kontext</a:t>
            </a:r>
            <a:r>
              <a:rPr lang="de-DE" altLang="cs-CZ" sz="1400" b="1" dirty="0">
                <a:solidFill>
                  <a:srgbClr val="000000"/>
                </a:solidFill>
                <a:latin typeface="Arial" panose="020B0604020202020204" pitchFamily="34" charset="0"/>
              </a:rPr>
              <a:t>):</a:t>
            </a:r>
            <a:endParaRPr lang="de-DE" altLang="cs-CZ" sz="1400" dirty="0">
              <a:solidFill>
                <a:srgbClr val="000000"/>
              </a:solidFill>
              <a:latin typeface="Arial" panose="020B0604020202020204" pitchFamily="34" charset="0"/>
            </a:endParaRPr>
          </a:p>
          <a:p>
            <a:pPr lvl="0" fontAlgn="base">
              <a:lnSpc>
                <a:spcPct val="80000"/>
              </a:lnSpc>
              <a:spcBef>
                <a:spcPct val="30000"/>
              </a:spcBef>
              <a:spcAft>
                <a:spcPct val="0"/>
              </a:spcAft>
            </a:pPr>
            <a:r>
              <a:rPr lang="de-DE" altLang="cs-CZ" sz="1400" dirty="0" err="1">
                <a:solidFill>
                  <a:srgbClr val="000000"/>
                </a:solidFill>
                <a:latin typeface="Arial" panose="020B0604020202020204" pitchFamily="34" charset="0"/>
              </a:rPr>
              <a:t>Fyzionomie</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historie</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odívání</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biologie</a:t>
            </a:r>
            <a:endParaRPr lang="de-DE" altLang="cs-CZ" sz="1400" b="1" dirty="0">
              <a:solidFill>
                <a:srgbClr val="000000"/>
              </a:solidFill>
              <a:latin typeface="Arial" panose="020B0604020202020204" pitchFamily="34" charset="0"/>
            </a:endParaRPr>
          </a:p>
          <a:p>
            <a:pPr lvl="0" fontAlgn="base">
              <a:lnSpc>
                <a:spcPct val="80000"/>
              </a:lnSpc>
              <a:spcBef>
                <a:spcPct val="30000"/>
              </a:spcBef>
              <a:spcAft>
                <a:spcPct val="0"/>
              </a:spcAft>
            </a:pPr>
            <a:r>
              <a:rPr lang="de-DE" altLang="cs-CZ" sz="1400" b="1" dirty="0" err="1">
                <a:solidFill>
                  <a:srgbClr val="000000"/>
                </a:solidFill>
                <a:latin typeface="Arial" panose="020B0604020202020204" pitchFamily="34" charset="0"/>
              </a:rPr>
              <a:t>cíl</a:t>
            </a:r>
            <a:r>
              <a:rPr lang="de-DE" altLang="cs-CZ" sz="1400" b="1" dirty="0">
                <a:solidFill>
                  <a:srgbClr val="000000"/>
                </a:solidFill>
                <a:latin typeface="Arial" panose="020B0604020202020204" pitchFamily="34" charset="0"/>
              </a:rPr>
              <a:t> </a:t>
            </a:r>
            <a:r>
              <a:rPr lang="de-DE" altLang="cs-CZ" sz="1400" b="1" dirty="0" err="1">
                <a:solidFill>
                  <a:srgbClr val="000000"/>
                </a:solidFill>
                <a:latin typeface="Arial" panose="020B0604020202020204" pitchFamily="34" charset="0"/>
              </a:rPr>
              <a:t>osobnostně-sociální</a:t>
            </a:r>
            <a:r>
              <a:rPr lang="de-DE" altLang="cs-CZ" sz="1400" dirty="0">
                <a:solidFill>
                  <a:srgbClr val="000000"/>
                </a:solidFill>
                <a:latin typeface="Arial" panose="020B0604020202020204" pitchFamily="34" charset="0"/>
              </a:rPr>
              <a:t>:</a:t>
            </a:r>
          </a:p>
          <a:p>
            <a:pPr lvl="0" fontAlgn="base">
              <a:lnSpc>
                <a:spcPct val="80000"/>
              </a:lnSpc>
              <a:spcBef>
                <a:spcPct val="30000"/>
              </a:spcBef>
              <a:spcAft>
                <a:spcPct val="0"/>
              </a:spcAft>
            </a:pPr>
            <a:r>
              <a:rPr lang="de-DE" altLang="cs-CZ" sz="1400" dirty="0" err="1">
                <a:solidFill>
                  <a:srgbClr val="000000"/>
                </a:solidFill>
                <a:latin typeface="Arial" panose="020B0604020202020204" pitchFamily="34" charset="0"/>
              </a:rPr>
              <a:t>Uvědomění</a:t>
            </a:r>
            <a:r>
              <a:rPr lang="de-DE" altLang="cs-CZ" sz="1400" dirty="0">
                <a:solidFill>
                  <a:srgbClr val="000000"/>
                </a:solidFill>
                <a:latin typeface="Arial" panose="020B0604020202020204" pitchFamily="34" charset="0"/>
              </a:rPr>
              <a:t> si </a:t>
            </a:r>
            <a:r>
              <a:rPr lang="de-DE" altLang="cs-CZ" sz="1400" dirty="0" err="1">
                <a:solidFill>
                  <a:srgbClr val="000000"/>
                </a:solidFill>
                <a:latin typeface="Arial" panose="020B0604020202020204" pitchFamily="34" charset="0"/>
              </a:rPr>
              <a:t>funkce</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ženského</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těla</a:t>
            </a:r>
            <a:r>
              <a:rPr lang="de-DE" altLang="cs-CZ" sz="1400" dirty="0">
                <a:solidFill>
                  <a:srgbClr val="000000"/>
                </a:solidFill>
                <a:latin typeface="Arial" panose="020B0604020202020204" pitchFamily="34" charset="0"/>
              </a:rPr>
              <a:t>. Respekt k </a:t>
            </a:r>
            <a:r>
              <a:rPr lang="de-DE" altLang="cs-CZ" sz="1400" dirty="0" err="1">
                <a:solidFill>
                  <a:srgbClr val="000000"/>
                </a:solidFill>
                <a:latin typeface="Arial" panose="020B0604020202020204" pitchFamily="34" charset="0"/>
              </a:rPr>
              <a:t>němu</a:t>
            </a:r>
            <a:r>
              <a:rPr lang="de-DE" altLang="cs-CZ" sz="1400" dirty="0">
                <a:solidFill>
                  <a:srgbClr val="000000"/>
                </a:solidFill>
                <a:latin typeface="Arial" panose="020B0604020202020204" pitchFamily="34" charset="0"/>
              </a:rPr>
              <a:t>.</a:t>
            </a:r>
            <a:endParaRPr lang="de-DE" altLang="cs-CZ" sz="1400" b="1" dirty="0">
              <a:solidFill>
                <a:srgbClr val="000000"/>
              </a:solidFill>
              <a:latin typeface="Arial" panose="020B0604020202020204" pitchFamily="34" charset="0"/>
            </a:endParaRPr>
          </a:p>
          <a:p>
            <a:pPr lvl="0" fontAlgn="base">
              <a:lnSpc>
                <a:spcPct val="80000"/>
              </a:lnSpc>
              <a:spcBef>
                <a:spcPct val="30000"/>
              </a:spcBef>
              <a:spcAft>
                <a:spcPct val="0"/>
              </a:spcAft>
            </a:pPr>
            <a:r>
              <a:rPr lang="de-DE" altLang="cs-CZ" sz="1400" b="1" dirty="0" err="1">
                <a:solidFill>
                  <a:srgbClr val="000000"/>
                </a:solidFill>
                <a:latin typeface="Arial" panose="020B0604020202020204" pitchFamily="34" charset="0"/>
              </a:rPr>
              <a:t>cíl</a:t>
            </a:r>
            <a:r>
              <a:rPr lang="de-DE" altLang="cs-CZ" sz="1400" b="1" dirty="0">
                <a:solidFill>
                  <a:srgbClr val="000000"/>
                </a:solidFill>
                <a:latin typeface="Arial" panose="020B0604020202020204" pitchFamily="34" charset="0"/>
              </a:rPr>
              <a:t> </a:t>
            </a:r>
            <a:r>
              <a:rPr lang="de-DE" altLang="cs-CZ" sz="1400" b="1" dirty="0" err="1">
                <a:solidFill>
                  <a:srgbClr val="000000"/>
                </a:solidFill>
                <a:latin typeface="Arial" panose="020B0604020202020204" pitchFamily="34" charset="0"/>
              </a:rPr>
              <a:t>vzdělávací</a:t>
            </a:r>
            <a:r>
              <a:rPr lang="de-DE" altLang="cs-CZ" sz="1400" dirty="0">
                <a:solidFill>
                  <a:srgbClr val="000000"/>
                </a:solidFill>
                <a:latin typeface="Arial" panose="020B0604020202020204" pitchFamily="34" charset="0"/>
              </a:rPr>
              <a:t>:</a:t>
            </a:r>
          </a:p>
          <a:p>
            <a:pPr lvl="0" fontAlgn="base">
              <a:lnSpc>
                <a:spcPct val="80000"/>
              </a:lnSpc>
              <a:spcBef>
                <a:spcPct val="30000"/>
              </a:spcBef>
              <a:spcAft>
                <a:spcPct val="0"/>
              </a:spcAft>
            </a:pPr>
            <a:r>
              <a:rPr lang="de-DE" altLang="cs-CZ" sz="1400" dirty="0">
                <a:solidFill>
                  <a:srgbClr val="000000"/>
                </a:solidFill>
                <a:latin typeface="Arial" panose="020B0604020202020204" pitchFamily="34" charset="0"/>
              </a:rPr>
              <a:t>-student </a:t>
            </a:r>
            <a:r>
              <a:rPr lang="de-DE" altLang="cs-CZ" sz="1400" dirty="0" err="1">
                <a:solidFill>
                  <a:srgbClr val="000000"/>
                </a:solidFill>
                <a:latin typeface="Arial" panose="020B0604020202020204" pitchFamily="34" charset="0"/>
              </a:rPr>
              <a:t>dokáže</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využít</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svých</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profesních</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znalostí</a:t>
            </a:r>
            <a:r>
              <a:rPr lang="de-DE" altLang="cs-CZ" sz="1400" dirty="0">
                <a:solidFill>
                  <a:srgbClr val="000000"/>
                </a:solidFill>
                <a:latin typeface="Arial" panose="020B0604020202020204" pitchFamily="34" charset="0"/>
              </a:rPr>
              <a:t> a </a:t>
            </a:r>
            <a:r>
              <a:rPr lang="de-DE" altLang="cs-CZ" sz="1400" dirty="0" err="1">
                <a:solidFill>
                  <a:srgbClr val="000000"/>
                </a:solidFill>
                <a:latin typeface="Arial" panose="020B0604020202020204" pitchFamily="34" charset="0"/>
              </a:rPr>
              <a:t>osobního</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přístupu</a:t>
            </a:r>
            <a:r>
              <a:rPr lang="de-DE" altLang="cs-CZ" sz="1400" dirty="0">
                <a:solidFill>
                  <a:srgbClr val="000000"/>
                </a:solidFill>
                <a:latin typeface="Arial" panose="020B0604020202020204" pitchFamily="34" charset="0"/>
              </a:rPr>
              <a:t> k </a:t>
            </a:r>
            <a:r>
              <a:rPr lang="de-DE" altLang="cs-CZ" sz="1400" dirty="0" err="1">
                <a:solidFill>
                  <a:srgbClr val="000000"/>
                </a:solidFill>
                <a:latin typeface="Arial" panose="020B0604020202020204" pitchFamily="34" charset="0"/>
              </a:rPr>
              <a:t>vytvoření</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originálního</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funkčního</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oděvu</a:t>
            </a:r>
            <a:endParaRPr lang="en-US" altLang="cs-CZ" sz="1400" b="1"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400" b="1" dirty="0" err="1">
                <a:solidFill>
                  <a:srgbClr val="000000"/>
                </a:solidFill>
                <a:latin typeface="Arial" panose="020B0604020202020204" pitchFamily="34" charset="0"/>
              </a:rPr>
              <a:t>výstupy</a:t>
            </a:r>
            <a:r>
              <a:rPr lang="en-US" altLang="cs-CZ" sz="1400" b="1" dirty="0">
                <a:solidFill>
                  <a:srgbClr val="000000"/>
                </a:solidFill>
                <a:latin typeface="Arial" panose="020B0604020202020204" pitchFamily="34" charset="0"/>
              </a:rPr>
              <a:t> RVP</a:t>
            </a:r>
            <a:r>
              <a:rPr lang="en-US" altLang="cs-CZ" sz="1400" dirty="0">
                <a:solidFill>
                  <a:srgbClr val="000000"/>
                </a:solidFill>
                <a:latin typeface="Arial" panose="020B0604020202020204" pitchFamily="34" charset="0"/>
              </a:rPr>
              <a:t>:</a:t>
            </a:r>
          </a:p>
          <a:p>
            <a:pPr lvl="0" fontAlgn="base">
              <a:lnSpc>
                <a:spcPct val="80000"/>
              </a:lnSpc>
              <a:spcBef>
                <a:spcPct val="30000"/>
              </a:spcBef>
              <a:spcAft>
                <a:spcPct val="0"/>
              </a:spcAft>
            </a:pPr>
            <a:r>
              <a:rPr lang="en-US" altLang="cs-CZ" sz="1400" dirty="0">
                <a:solidFill>
                  <a:srgbClr val="000000"/>
                </a:solidFill>
                <a:latin typeface="Arial" panose="020B0604020202020204" pitchFamily="34" charset="0"/>
              </a:rPr>
              <a:t>Student:</a:t>
            </a:r>
          </a:p>
          <a:p>
            <a:pPr lvl="0" fontAlgn="base">
              <a:lnSpc>
                <a:spcPct val="80000"/>
              </a:lnSpc>
              <a:spcBef>
                <a:spcPct val="30000"/>
              </a:spcBef>
              <a:spcAft>
                <a:spcPct val="0"/>
              </a:spcAft>
            </a:pPr>
            <a:r>
              <a:rPr lang="en-US" altLang="cs-CZ" sz="1400" dirty="0" err="1">
                <a:solidFill>
                  <a:srgbClr val="000000"/>
                </a:solidFill>
                <a:latin typeface="Arial" panose="020B0604020202020204" pitchFamily="34" charset="0"/>
              </a:rPr>
              <a:t>vybírá</a:t>
            </a:r>
            <a:r>
              <a:rPr lang="en-US" altLang="cs-CZ" sz="1400" dirty="0">
                <a:solidFill>
                  <a:srgbClr val="000000"/>
                </a:solidFill>
                <a:latin typeface="Arial" panose="020B0604020202020204" pitchFamily="34" charset="0"/>
              </a:rPr>
              <a:t> u </a:t>
            </a:r>
            <a:r>
              <a:rPr lang="en-US" altLang="cs-CZ" sz="1400" dirty="0" err="1">
                <a:solidFill>
                  <a:srgbClr val="000000"/>
                </a:solidFill>
                <a:latin typeface="Arial" panose="020B0604020202020204" pitchFamily="34" charset="0"/>
              </a:rPr>
              <a:t>uplatňujě</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vhodnou</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škálu</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prvků</a:t>
            </a:r>
            <a:r>
              <a:rPr lang="en-US" altLang="cs-CZ" sz="1400" dirty="0">
                <a:solidFill>
                  <a:srgbClr val="000000"/>
                </a:solidFill>
                <a:latin typeface="Arial" panose="020B0604020202020204" pitchFamily="34" charset="0"/>
              </a:rPr>
              <a:t>/</a:t>
            </a:r>
            <a:r>
              <a:rPr lang="en-US" altLang="cs-CZ" sz="1400" dirty="0" err="1">
                <a:solidFill>
                  <a:srgbClr val="000000"/>
                </a:solidFill>
                <a:latin typeface="Arial" panose="020B0604020202020204" pitchFamily="34" charset="0"/>
              </a:rPr>
              <a:t>tvarů</a:t>
            </a:r>
            <a:r>
              <a:rPr lang="en-US" altLang="cs-CZ" sz="1400" dirty="0">
                <a:solidFill>
                  <a:srgbClr val="000000"/>
                </a:solidFill>
                <a:latin typeface="Arial" panose="020B0604020202020204" pitchFamily="34" charset="0"/>
              </a:rPr>
              <a:t>/</a:t>
            </a:r>
            <a:r>
              <a:rPr lang="en-US" altLang="cs-CZ" sz="1400" dirty="0" err="1">
                <a:solidFill>
                  <a:srgbClr val="000000"/>
                </a:solidFill>
                <a:latin typeface="Arial" panose="020B0604020202020204" pitchFamily="34" charset="0"/>
              </a:rPr>
              <a:t>řešení</a:t>
            </a:r>
            <a:r>
              <a:rPr lang="en-US" altLang="cs-CZ" sz="1400" dirty="0">
                <a:solidFill>
                  <a:srgbClr val="000000"/>
                </a:solidFill>
                <a:latin typeface="Arial" panose="020B0604020202020204" pitchFamily="34" charset="0"/>
              </a:rPr>
              <a:t> k </a:t>
            </a:r>
            <a:r>
              <a:rPr lang="en-US" altLang="cs-CZ" sz="1400" dirty="0" err="1">
                <a:solidFill>
                  <a:srgbClr val="000000"/>
                </a:solidFill>
                <a:latin typeface="Arial" panose="020B0604020202020204" pitchFamily="34" charset="0"/>
              </a:rPr>
              <a:t>vytvoření</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osobitého</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funkčního</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výsledku</a:t>
            </a:r>
            <a:r>
              <a:rPr lang="en-US" altLang="cs-CZ" sz="1400" dirty="0">
                <a:solidFill>
                  <a:srgbClr val="000000"/>
                </a:solidFill>
                <a:latin typeface="Arial" panose="020B0604020202020204" pitchFamily="34" charset="0"/>
              </a:rPr>
              <a:t> </a:t>
            </a:r>
          </a:p>
          <a:p>
            <a:pPr lvl="0" fontAlgn="base">
              <a:lnSpc>
                <a:spcPct val="80000"/>
              </a:lnSpc>
              <a:spcBef>
                <a:spcPct val="30000"/>
              </a:spcBef>
              <a:spcAft>
                <a:spcPct val="0"/>
              </a:spcAft>
            </a:pPr>
            <a:r>
              <a:rPr lang="en-US" altLang="cs-CZ" sz="1400" dirty="0" err="1">
                <a:solidFill>
                  <a:srgbClr val="000000"/>
                </a:solidFill>
                <a:latin typeface="Arial" panose="020B0604020202020204" pitchFamily="34" charset="0"/>
              </a:rPr>
              <a:t>interpretuje</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výsledek</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vlastní</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práce</a:t>
            </a:r>
            <a:r>
              <a:rPr lang="en-US" altLang="cs-CZ" sz="1400" dirty="0">
                <a:solidFill>
                  <a:srgbClr val="000000"/>
                </a:solidFill>
                <a:latin typeface="Arial" panose="020B0604020202020204" pitchFamily="34" charset="0"/>
              </a:rPr>
              <a:t> a </a:t>
            </a:r>
            <a:r>
              <a:rPr lang="en-US" altLang="cs-CZ" sz="1400" dirty="0" err="1">
                <a:solidFill>
                  <a:srgbClr val="000000"/>
                </a:solidFill>
                <a:latin typeface="Arial" panose="020B0604020202020204" pitchFamily="34" charset="0"/>
              </a:rPr>
              <a:t>dokáže</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jej</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zhodnotit</a:t>
            </a:r>
            <a:r>
              <a:rPr lang="en-US" altLang="cs-CZ" sz="1400" dirty="0">
                <a:solidFill>
                  <a:srgbClr val="000000"/>
                </a:solidFill>
                <a:latin typeface="Arial" panose="020B0604020202020204" pitchFamily="34" charset="0"/>
              </a:rPr>
              <a:t> a </a:t>
            </a:r>
            <a:r>
              <a:rPr lang="en-US" altLang="cs-CZ" sz="1400" dirty="0" err="1">
                <a:solidFill>
                  <a:srgbClr val="000000"/>
                </a:solidFill>
                <a:latin typeface="Arial" panose="020B0604020202020204" pitchFamily="34" charset="0"/>
              </a:rPr>
              <a:t>diskutovat</a:t>
            </a:r>
            <a:r>
              <a:rPr lang="en-US" altLang="cs-CZ" sz="1400" dirty="0">
                <a:solidFill>
                  <a:srgbClr val="000000"/>
                </a:solidFill>
                <a:latin typeface="Arial" panose="020B0604020202020204" pitchFamily="34" charset="0"/>
              </a:rPr>
              <a:t> o </a:t>
            </a:r>
            <a:r>
              <a:rPr lang="en-US" altLang="cs-CZ" sz="1400" dirty="0" err="1">
                <a:solidFill>
                  <a:srgbClr val="000000"/>
                </a:solidFill>
                <a:latin typeface="Arial" panose="020B0604020202020204" pitchFamily="34" charset="0"/>
              </a:rPr>
              <a:t>dalších</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možnostech</a:t>
            </a:r>
            <a:r>
              <a:rPr lang="en-US" altLang="cs-CZ" sz="1400" dirty="0">
                <a:solidFill>
                  <a:srgbClr val="000000"/>
                </a:solidFill>
                <a:latin typeface="Arial" panose="020B0604020202020204" pitchFamily="34" charset="0"/>
              </a:rPr>
              <a:t> a </a:t>
            </a:r>
            <a:r>
              <a:rPr lang="en-US" altLang="cs-CZ" sz="1400" dirty="0" err="1">
                <a:solidFill>
                  <a:srgbClr val="000000"/>
                </a:solidFill>
                <a:latin typeface="Arial" panose="020B0604020202020204" pitchFamily="34" charset="0"/>
              </a:rPr>
              <a:t>variantách</a:t>
            </a:r>
            <a:endParaRPr lang="en-US" altLang="cs-CZ" sz="1400" b="1"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400" b="1" dirty="0" err="1">
                <a:solidFill>
                  <a:srgbClr val="000000"/>
                </a:solidFill>
                <a:latin typeface="Arial" panose="020B0604020202020204" pitchFamily="34" charset="0"/>
              </a:rPr>
              <a:t>mezipředmětové</a:t>
            </a:r>
            <a:r>
              <a:rPr lang="en-US" altLang="cs-CZ" sz="1400" b="1" dirty="0">
                <a:solidFill>
                  <a:srgbClr val="000000"/>
                </a:solidFill>
                <a:latin typeface="Arial" panose="020B0604020202020204" pitchFamily="34" charset="0"/>
              </a:rPr>
              <a:t> </a:t>
            </a:r>
            <a:r>
              <a:rPr lang="en-US" altLang="cs-CZ" sz="1400" b="1" dirty="0" err="1">
                <a:solidFill>
                  <a:srgbClr val="000000"/>
                </a:solidFill>
                <a:latin typeface="Arial" panose="020B0604020202020204" pitchFamily="34" charset="0"/>
              </a:rPr>
              <a:t>vazby</a:t>
            </a:r>
            <a:r>
              <a:rPr lang="en-US" altLang="cs-CZ" sz="1400" b="1" dirty="0">
                <a:solidFill>
                  <a:srgbClr val="000000"/>
                </a:solidFill>
                <a:latin typeface="Arial" panose="020B0604020202020204" pitchFamily="34" charset="0"/>
              </a:rPr>
              <a:t>:</a:t>
            </a:r>
            <a:endParaRPr lang="en-US" altLang="cs-CZ" sz="1400"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400" dirty="0" err="1">
                <a:solidFill>
                  <a:srgbClr val="000000"/>
                </a:solidFill>
                <a:latin typeface="Arial" panose="020B0604020202020204" pitchFamily="34" charset="0"/>
              </a:rPr>
              <a:t>konstrukce</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střihů</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Technologie</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odívání</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navrhování</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oděvů</a:t>
            </a:r>
            <a:endParaRPr lang="cs-CZ" altLang="cs-CZ" sz="1400" dirty="0">
              <a:solidFill>
                <a:srgbClr val="000000"/>
              </a:solidFill>
              <a:latin typeface="Arial" panose="020B0604020202020204" pitchFamily="34" charset="0"/>
            </a:endParaRPr>
          </a:p>
        </p:txBody>
      </p:sp>
    </p:spTree>
    <p:extLst>
      <p:ext uri="{BB962C8B-B14F-4D97-AF65-F5344CB8AC3E}">
        <p14:creationId xmlns:p14="http://schemas.microsoft.com/office/powerpoint/2010/main" val="1040174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cs-CZ" altLang="cs-CZ" smtClean="0">
                <a:solidFill>
                  <a:srgbClr val="990000"/>
                </a:solidFill>
              </a:rPr>
              <a:t>Studentské práce-těhotenský oděv</a:t>
            </a:r>
          </a:p>
        </p:txBody>
      </p:sp>
      <p:pic>
        <p:nvPicPr>
          <p:cNvPr id="82947" name="Picture 22" descr="P1060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6025" y="1916114"/>
            <a:ext cx="721995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Rectangle 24"/>
          <p:cNvSpPr>
            <a:spLocks noChangeArrowheads="1"/>
          </p:cNvSpPr>
          <p:nvPr/>
        </p:nvSpPr>
        <p:spPr bwMode="auto">
          <a:xfrm>
            <a:off x="1992314" y="1628775"/>
            <a:ext cx="8207375" cy="4464050"/>
          </a:xfrm>
          <a:prstGeom prst="rect">
            <a:avLst/>
          </a:prstGeom>
          <a:noFill/>
          <a:ln w="38100">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spTree>
    <p:extLst>
      <p:ext uri="{BB962C8B-B14F-4D97-AF65-F5344CB8AC3E}">
        <p14:creationId xmlns:p14="http://schemas.microsoft.com/office/powerpoint/2010/main" val="23471052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471488"/>
            <a:ext cx="10515600" cy="6858000"/>
          </a:xfrm>
        </p:spPr>
        <p:txBody>
          <a:bodyPr>
            <a:normAutofit/>
          </a:bodyPr>
          <a:lstStyle/>
          <a:p>
            <a:endParaRPr lang="cs-CZ" dirty="0"/>
          </a:p>
          <a:p>
            <a:pPr marL="0" indent="0">
              <a:buNone/>
            </a:pPr>
            <a:r>
              <a:rPr lang="cs-CZ" dirty="0"/>
              <a:t>Didaktické uchopení obsahů ve VV </a:t>
            </a:r>
            <a:r>
              <a:rPr lang="cs-CZ" dirty="0" smtClean="0"/>
              <a:t> - </a:t>
            </a:r>
            <a:r>
              <a:rPr lang="cs-CZ" dirty="0" err="1" smtClean="0"/>
              <a:t>kurikulární</a:t>
            </a:r>
            <a:r>
              <a:rPr lang="cs-CZ" dirty="0" smtClean="0"/>
              <a:t> </a:t>
            </a:r>
            <a:r>
              <a:rPr lang="cs-CZ" dirty="0"/>
              <a:t>dokumenty </a:t>
            </a:r>
          </a:p>
          <a:p>
            <a:pPr marL="0" indent="0">
              <a:buNone/>
            </a:pPr>
            <a:endParaRPr lang="cs-CZ" dirty="0"/>
          </a:p>
          <a:p>
            <a:pPr marL="0" indent="0">
              <a:buNone/>
            </a:pPr>
            <a:r>
              <a:rPr lang="cs-CZ" sz="2400" dirty="0" smtClean="0"/>
              <a:t>RVP </a:t>
            </a:r>
            <a:r>
              <a:rPr lang="cs-CZ" sz="2400" dirty="0"/>
              <a:t>ZV: </a:t>
            </a:r>
          </a:p>
          <a:p>
            <a:r>
              <a:rPr lang="cs-CZ" sz="2400" dirty="0" smtClean="0"/>
              <a:t>rozvíjení </a:t>
            </a:r>
            <a:r>
              <a:rPr lang="cs-CZ" sz="2400" dirty="0"/>
              <a:t>smyslové citlivosti </a:t>
            </a:r>
          </a:p>
          <a:p>
            <a:r>
              <a:rPr lang="cs-CZ" sz="2400" dirty="0" smtClean="0"/>
              <a:t>uplatňování </a:t>
            </a:r>
            <a:r>
              <a:rPr lang="cs-CZ" sz="2400" dirty="0"/>
              <a:t>subjektivity </a:t>
            </a:r>
          </a:p>
          <a:p>
            <a:r>
              <a:rPr lang="cs-CZ" sz="2400" dirty="0" smtClean="0"/>
              <a:t>ověřování </a:t>
            </a:r>
            <a:r>
              <a:rPr lang="cs-CZ" sz="2400" dirty="0"/>
              <a:t>komunikačních účinků </a:t>
            </a:r>
          </a:p>
          <a:p>
            <a:endParaRPr lang="cs-CZ" sz="2400" dirty="0"/>
          </a:p>
          <a:p>
            <a:pPr marL="0" indent="0">
              <a:buNone/>
            </a:pPr>
            <a:r>
              <a:rPr lang="cs-CZ" sz="2400" dirty="0" smtClean="0"/>
              <a:t>RVP </a:t>
            </a:r>
            <a:r>
              <a:rPr lang="cs-CZ" sz="2400" dirty="0"/>
              <a:t>GV </a:t>
            </a:r>
          </a:p>
          <a:p>
            <a:r>
              <a:rPr lang="cs-CZ" sz="2400" dirty="0" smtClean="0"/>
              <a:t>obrazové </a:t>
            </a:r>
            <a:r>
              <a:rPr lang="cs-CZ" sz="2400" dirty="0"/>
              <a:t>znakové systémy </a:t>
            </a:r>
          </a:p>
          <a:p>
            <a:r>
              <a:rPr lang="cs-CZ" sz="2400" dirty="0" smtClean="0"/>
              <a:t>znakové </a:t>
            </a:r>
            <a:r>
              <a:rPr lang="cs-CZ" sz="2400" dirty="0"/>
              <a:t>systémy výtvarného umění </a:t>
            </a:r>
          </a:p>
          <a:p>
            <a:endParaRPr lang="cs-CZ" sz="2400" dirty="0"/>
          </a:p>
          <a:p>
            <a:r>
              <a:rPr lang="cs-CZ" sz="2400" dirty="0"/>
              <a:t>„tvorba, recepce, interpretace, reflexe“ </a:t>
            </a:r>
          </a:p>
          <a:p>
            <a:pPr marL="0" indent="0">
              <a:buNone/>
            </a:pPr>
            <a:endParaRPr lang="cs-CZ" dirty="0"/>
          </a:p>
        </p:txBody>
      </p:sp>
      <p:sp>
        <p:nvSpPr>
          <p:cNvPr id="4" name="TextovéPole 3"/>
          <p:cNvSpPr txBox="1"/>
          <p:nvPr/>
        </p:nvSpPr>
        <p:spPr>
          <a:xfrm>
            <a:off x="6351101" y="2626169"/>
            <a:ext cx="3637722" cy="923330"/>
          </a:xfrm>
          <a:prstGeom prst="rect">
            <a:avLst/>
          </a:prstGeom>
          <a:noFill/>
        </p:spPr>
        <p:txBody>
          <a:bodyPr wrap="square" rtlCol="0">
            <a:spAutoFit/>
          </a:bodyPr>
          <a:lstStyle/>
          <a:p>
            <a:r>
              <a:rPr lang="cs-CZ" dirty="0" smtClean="0"/>
              <a:t>„tvorba</a:t>
            </a:r>
            <a:r>
              <a:rPr lang="cs-CZ" dirty="0"/>
              <a:t>, vnímání, interpretace“ </a:t>
            </a:r>
          </a:p>
          <a:p>
            <a:r>
              <a:rPr lang="cs-CZ" dirty="0"/>
              <a:t>„komunikace“ </a:t>
            </a:r>
          </a:p>
          <a:p>
            <a:endParaRPr lang="cs-CZ" dirty="0"/>
          </a:p>
        </p:txBody>
      </p:sp>
      <p:sp>
        <p:nvSpPr>
          <p:cNvPr id="5" name="TextovéPole 4"/>
          <p:cNvSpPr txBox="1"/>
          <p:nvPr/>
        </p:nvSpPr>
        <p:spPr>
          <a:xfrm>
            <a:off x="6341169" y="4124740"/>
            <a:ext cx="5850832" cy="2308324"/>
          </a:xfrm>
          <a:prstGeom prst="rect">
            <a:avLst/>
          </a:prstGeom>
          <a:noFill/>
        </p:spPr>
        <p:txBody>
          <a:bodyPr wrap="square" rtlCol="0">
            <a:spAutoFit/>
          </a:bodyPr>
          <a:lstStyle/>
          <a:p>
            <a:r>
              <a:rPr lang="cs-CZ" sz="1600" dirty="0" smtClean="0"/>
              <a:t>-</a:t>
            </a:r>
            <a:r>
              <a:rPr lang="cs-CZ" sz="1600" dirty="0"/>
              <a:t>vizuálně obrazné znakové systémy z hlediska poznání </a:t>
            </a:r>
          </a:p>
          <a:p>
            <a:r>
              <a:rPr lang="cs-CZ" sz="1600" dirty="0"/>
              <a:t>a komunikace </a:t>
            </a:r>
          </a:p>
          <a:p>
            <a:r>
              <a:rPr lang="cs-CZ" sz="1600" dirty="0"/>
              <a:t>-interakce s vizuálně obrazným vyjádřením v roli autora, příjemce, interpreta </a:t>
            </a:r>
          </a:p>
          <a:p>
            <a:r>
              <a:rPr lang="cs-CZ" sz="1600" dirty="0"/>
              <a:t>-uplatnění vizuálně obrazného vyjádření v úrovni smyslové, subjektivní a komunikační Současné RVP – komunikace, práce se znaky a významy – společně sdílené obsahy Původně mimovolné vnímání se žák učí vědomě analyzovat a zapojovat do další tvorby nebo interpretace obrazových znakových vyjádření </a:t>
            </a:r>
          </a:p>
        </p:txBody>
      </p:sp>
    </p:spTree>
    <p:extLst>
      <p:ext uri="{BB962C8B-B14F-4D97-AF65-F5344CB8AC3E}">
        <p14:creationId xmlns:p14="http://schemas.microsoft.com/office/powerpoint/2010/main" val="30309011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VV a její přínos</a:t>
            </a:r>
            <a:r>
              <a:rPr lang="cs-CZ" dirty="0"/>
              <a:t> systému všeobecného </a:t>
            </a:r>
            <a:r>
              <a:rPr lang="cs-CZ" dirty="0" smtClean="0"/>
              <a:t>vzdělávání</a:t>
            </a:r>
            <a:endParaRPr lang="cs-CZ" dirty="0"/>
          </a:p>
        </p:txBody>
      </p:sp>
      <p:sp>
        <p:nvSpPr>
          <p:cNvPr id="3" name="Zástupný symbol pro obsah 2"/>
          <p:cNvSpPr>
            <a:spLocks noGrp="1"/>
          </p:cNvSpPr>
          <p:nvPr>
            <p:ph idx="1"/>
          </p:nvPr>
        </p:nvSpPr>
        <p:spPr/>
        <p:txBody>
          <a:bodyPr>
            <a:normAutofit/>
          </a:bodyPr>
          <a:lstStyle/>
          <a:p>
            <a:pPr marL="0" indent="0">
              <a:buNone/>
            </a:pPr>
            <a:r>
              <a:rPr lang="cs-CZ" sz="2400" dirty="0" smtClean="0"/>
              <a:t>Odhalení významu, smyslu a cíle procesu umělecké tvorby na osobní a sociální úrovni</a:t>
            </a:r>
          </a:p>
          <a:p>
            <a:pPr marL="0" indent="0">
              <a:buNone/>
            </a:pPr>
            <a:r>
              <a:rPr lang="cs-CZ" sz="2400" dirty="0" smtClean="0"/>
              <a:t>Uvědomělé rozvíjení smyslové citlivosti</a:t>
            </a:r>
          </a:p>
          <a:p>
            <a:pPr marL="0" indent="0">
              <a:buNone/>
            </a:pPr>
            <a:r>
              <a:rPr lang="cs-CZ" sz="2400" dirty="0" smtClean="0"/>
              <a:t>Odhalování možností rozvoje vlastních poznávacích a vyjadřovacích schopností v interpretaci a tvorbě</a:t>
            </a:r>
          </a:p>
          <a:p>
            <a:pPr marL="0" indent="0">
              <a:buNone/>
            </a:pPr>
            <a:r>
              <a:rPr lang="cs-CZ" sz="2400" dirty="0" smtClean="0"/>
              <a:t>Odkrytí principů, na nichž je založeno vnímání a </a:t>
            </a:r>
            <a:r>
              <a:rPr lang="cs-CZ" sz="2400" dirty="0" err="1" smtClean="0"/>
              <a:t>zobsažnění</a:t>
            </a:r>
            <a:r>
              <a:rPr lang="cs-CZ" sz="2400" dirty="0" smtClean="0"/>
              <a:t> uměleckých i neuměleckých VOV</a:t>
            </a:r>
          </a:p>
          <a:p>
            <a:pPr marL="0" indent="0">
              <a:buNone/>
            </a:pPr>
            <a:r>
              <a:rPr lang="cs-CZ" sz="2400" dirty="0" smtClean="0"/>
              <a:t>Umožnění aktivní účasti při tvorbě VOV a při jejich uplatnění v komunikaci s užitím soudobých technologií</a:t>
            </a:r>
            <a:endParaRPr lang="cs-CZ" sz="2400" dirty="0"/>
          </a:p>
        </p:txBody>
      </p:sp>
      <p:sp>
        <p:nvSpPr>
          <p:cNvPr id="4" name="TextovéPole 3"/>
          <p:cNvSpPr txBox="1"/>
          <p:nvPr/>
        </p:nvSpPr>
        <p:spPr>
          <a:xfrm>
            <a:off x="7897088" y="5902038"/>
            <a:ext cx="4054764" cy="646331"/>
          </a:xfrm>
          <a:prstGeom prst="rect">
            <a:avLst/>
          </a:prstGeom>
          <a:noFill/>
        </p:spPr>
        <p:txBody>
          <a:bodyPr wrap="square" rtlCol="0">
            <a:spAutoFit/>
          </a:bodyPr>
          <a:lstStyle/>
          <a:p>
            <a:r>
              <a:rPr lang="cs-CZ" dirty="0" smtClean="0"/>
              <a:t>Dle J. </a:t>
            </a:r>
            <a:r>
              <a:rPr lang="cs-CZ" dirty="0" err="1" smtClean="0"/>
              <a:t>Vančáta</a:t>
            </a:r>
            <a:r>
              <a:rPr lang="cs-CZ" dirty="0" smtClean="0"/>
              <a:t> in Poznávací a komunikační obsah </a:t>
            </a:r>
            <a:r>
              <a:rPr lang="cs-CZ" dirty="0" err="1" smtClean="0"/>
              <a:t>vv</a:t>
            </a:r>
            <a:r>
              <a:rPr lang="cs-CZ" dirty="0" smtClean="0"/>
              <a:t> v </a:t>
            </a:r>
            <a:r>
              <a:rPr lang="cs-CZ" dirty="0" err="1" smtClean="0"/>
              <a:t>kurikularních</a:t>
            </a:r>
            <a:r>
              <a:rPr lang="cs-CZ" dirty="0" smtClean="0"/>
              <a:t> dokumentech</a:t>
            </a:r>
            <a:endParaRPr lang="cs-CZ" dirty="0"/>
          </a:p>
        </p:txBody>
      </p:sp>
    </p:spTree>
    <p:extLst>
      <p:ext uri="{BB962C8B-B14F-4D97-AF65-F5344CB8AC3E}">
        <p14:creationId xmlns:p14="http://schemas.microsoft.com/office/powerpoint/2010/main" val="314298735"/>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Hrany">
  <a:themeElements>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Hrany">
      <a:majorFont>
        <a:latin typeface="Arial Unicode MS"/>
        <a:ea typeface=""/>
        <a:cs typeface=""/>
      </a:majorFont>
      <a:minorFont>
        <a:latin typeface="Arial Unicode MS"/>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rany">
  <a:themeElements>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Hrany">
      <a:majorFont>
        <a:latin typeface="Arial Unicode MS"/>
        <a:ea typeface=""/>
        <a:cs typeface=""/>
      </a:majorFont>
      <a:minorFont>
        <a:latin typeface="Arial Unicode MS"/>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Hrany">
  <a:themeElements>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Hrany">
      <a:majorFont>
        <a:latin typeface="Arial Unicode MS"/>
        <a:ea typeface=""/>
        <a:cs typeface=""/>
      </a:majorFont>
      <a:minorFont>
        <a:latin typeface="Arial Unicode MS"/>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Hrany">
  <a:themeElements>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Hrany">
      <a:majorFont>
        <a:latin typeface="Arial Unicode MS"/>
        <a:ea typeface=""/>
        <a:cs typeface=""/>
      </a:majorFont>
      <a:minorFont>
        <a:latin typeface="Arial Unicode MS"/>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Hrany">
  <a:themeElements>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Hrany">
      <a:majorFont>
        <a:latin typeface="Arial Unicode MS"/>
        <a:ea typeface=""/>
        <a:cs typeface=""/>
      </a:majorFont>
      <a:minorFont>
        <a:latin typeface="Arial Unicode MS"/>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Hrany">
  <a:themeElements>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Hrany">
      <a:majorFont>
        <a:latin typeface="Arial Unicode MS"/>
        <a:ea typeface=""/>
        <a:cs typeface=""/>
      </a:majorFont>
      <a:minorFont>
        <a:latin typeface="Arial Unicode MS"/>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Hrany">
  <a:themeElements>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Hrany">
      <a:majorFont>
        <a:latin typeface="Arial Unicode MS"/>
        <a:ea typeface=""/>
        <a:cs typeface=""/>
      </a:majorFont>
      <a:minorFont>
        <a:latin typeface="Arial Unicode MS"/>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Hrany">
  <a:themeElements>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Hrany">
      <a:majorFont>
        <a:latin typeface="Arial Unicode MS"/>
        <a:ea typeface=""/>
        <a:cs typeface=""/>
      </a:majorFont>
      <a:minorFont>
        <a:latin typeface="Arial Unicode MS"/>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5987</TotalTime>
  <Words>6205</Words>
  <Application>Microsoft Office PowerPoint</Application>
  <PresentationFormat>Širokoúhlá obrazovka</PresentationFormat>
  <Paragraphs>662</Paragraphs>
  <Slides>75</Slides>
  <Notes>25</Notes>
  <HiddenSlides>0</HiddenSlides>
  <MMClips>0</MMClips>
  <ScaleCrop>false</ScaleCrop>
  <HeadingPairs>
    <vt:vector size="6" baseType="variant">
      <vt:variant>
        <vt:lpstr>Použitá písma</vt:lpstr>
      </vt:variant>
      <vt:variant>
        <vt:i4>10</vt:i4>
      </vt:variant>
      <vt:variant>
        <vt:lpstr>Motiv</vt:lpstr>
      </vt:variant>
      <vt:variant>
        <vt:i4>10</vt:i4>
      </vt:variant>
      <vt:variant>
        <vt:lpstr>Nadpisy snímků</vt:lpstr>
      </vt:variant>
      <vt:variant>
        <vt:i4>75</vt:i4>
      </vt:variant>
    </vt:vector>
  </HeadingPairs>
  <TitlesOfParts>
    <vt:vector size="95" baseType="lpstr">
      <vt:lpstr>Arial</vt:lpstr>
      <vt:lpstr>Arial Unicode MS</vt:lpstr>
      <vt:lpstr>Calibri</vt:lpstr>
      <vt:lpstr>Calibri Light</vt:lpstr>
      <vt:lpstr>DB Sans</vt:lpstr>
      <vt:lpstr>Frutiger</vt:lpstr>
      <vt:lpstr>Frutiger CE</vt:lpstr>
      <vt:lpstr>Garamond</vt:lpstr>
      <vt:lpstr>Teuton Mager</vt:lpstr>
      <vt:lpstr>Times New Roman</vt:lpstr>
      <vt:lpstr>Motiv Office</vt:lpstr>
      <vt:lpstr>Motiv systému Office</vt:lpstr>
      <vt:lpstr>Hrany</vt:lpstr>
      <vt:lpstr>1_Hrany</vt:lpstr>
      <vt:lpstr>2_Hrany</vt:lpstr>
      <vt:lpstr>3_Hrany</vt:lpstr>
      <vt:lpstr>4_Hrany</vt:lpstr>
      <vt:lpstr>5_Hrany</vt:lpstr>
      <vt:lpstr>6_Hrany</vt:lpstr>
      <vt:lpstr>7_Hrany</vt:lpstr>
      <vt:lpstr>Výtvarná výchova pro vychovatele II  Mgr. Zuzana Svatošová   </vt:lpstr>
      <vt:lpstr>Výchova</vt:lpstr>
      <vt:lpstr>Vzdělání</vt:lpstr>
      <vt:lpstr>Insea Manifest 2018   1.část   </vt:lpstr>
      <vt:lpstr>Insea Manifest 2018    2. část  </vt:lpstr>
      <vt:lpstr>Obecné cíle vzdělávání a výchovy dle Bílé knihy</vt:lpstr>
      <vt:lpstr>Prezentace aplikace PowerPoint</vt:lpstr>
      <vt:lpstr>Prezentace aplikace PowerPoint</vt:lpstr>
      <vt:lpstr>VV a její přínos systému všeobecného vzdělávání</vt:lpstr>
      <vt:lpstr>Cíle Vv</vt:lpstr>
      <vt:lpstr>Učivo Vv a očekávané výstupy v RVP ZV</vt:lpstr>
      <vt:lpstr>ROZVÍJENÍ SMYSLOVÉ CITLIVOSTI </vt:lpstr>
      <vt:lpstr>UPLATŇOVÁNÍ SUBJEKTIVITY </vt:lpstr>
      <vt:lpstr>OVĚŘOVÁNÍ KOMUNIKAČNÍCH ÚČINKŮ </vt:lpstr>
      <vt:lpstr>Vizuální gramotnost</vt:lpstr>
      <vt:lpstr>Vizuální gramotnost</vt:lpstr>
      <vt:lpstr>Typy výtvarných úkolů (Tolingerová)</vt:lpstr>
      <vt:lpstr>Fáze/etapy vyučovací jednotky</vt:lpstr>
      <vt:lpstr>HODINA VÝTVARNÉ VÝCHOVY VE STRUKTUŘE KURIKULÁRNÍCH DOKUMENTŮ </vt:lpstr>
      <vt:lpstr>OBSAH (UČIVO)VÝTVARNÉ VÝCHOVY</vt:lpstr>
      <vt:lpstr>OBLASTI (OBSAHU) VÝTVARNÉ VÝCHOVY A JEJICH PŘESAHY</vt:lpstr>
      <vt:lpstr>VNITŘNÍ STAVBA VÝTVARNÉ ÚLOHY</vt:lpstr>
      <vt:lpstr>VĚTŠÍ VÝUKOVÉ CELKY VE VÝTVARNÉ VÝCHOVĚ A JEJICH MOŽNOSTI V PLÁNOVÁNÍ VÝUKY</vt:lpstr>
      <vt:lpstr>Námět/téma</vt:lpstr>
      <vt:lpstr>Výtvarný úkol</vt:lpstr>
      <vt:lpstr>Prezentace aplikace PowerPoint</vt:lpstr>
      <vt:lpstr>Výtvarné prostředky</vt:lpstr>
      <vt:lpstr>SPECIFIKA VÝTVARNÉ VÝCHOVY  a jejich vliv na plánování výuky</vt:lpstr>
      <vt:lpstr>Výtvarné řady</vt:lpstr>
      <vt:lpstr>Výtvarný cyklus</vt:lpstr>
      <vt:lpstr>Metodická řada</vt:lpstr>
      <vt:lpstr>Tematická řada</vt:lpstr>
      <vt:lpstr>Výtvarné projekty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JÁ JAKO VIZUÁLNÍ METAFORA – PROMĚNA</vt:lpstr>
      <vt:lpstr>Prezentace aplikace PowerPoint</vt:lpstr>
      <vt:lpstr>Prezentace aplikace PowerPoint</vt:lpstr>
      <vt:lpstr>Interpretace obrazu</vt:lpstr>
      <vt:lpstr>Interpretace</vt:lpstr>
      <vt:lpstr>Prezentace aplikace PowerPoint</vt:lpstr>
      <vt:lpstr>Prezentace aplikace PowerPoint</vt:lpstr>
      <vt:lpstr>Prezentace aplikace PowerPoint</vt:lpstr>
      <vt:lpstr>Prezentace aplikace PowerPoint</vt:lpstr>
      <vt:lpstr>Prezentace aplikace PowerPoint</vt:lpstr>
      <vt:lpstr>Catherine Opie: SelfPortrait/Pervert, 1994.                                Catherine Opie: SelfPortrait/Nursing, 2002.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Příklad tématické řady</vt:lpstr>
      <vt:lpstr>TÉMATICKÁ ŘADA</vt:lpstr>
      <vt:lpstr>Tělo</vt:lpstr>
      <vt:lpstr>Prezentace aplikace PowerPoint</vt:lpstr>
      <vt:lpstr>Studentské práce – TĚLO - imaginace</vt:lpstr>
      <vt:lpstr>Krása</vt:lpstr>
      <vt:lpstr>Prezentace aplikace PowerPoint</vt:lpstr>
      <vt:lpstr>Studentské práce-autoprojekce idolů</vt:lpstr>
      <vt:lpstr>Žena</vt:lpstr>
      <vt:lpstr>Prezentace aplikace PowerPoint</vt:lpstr>
      <vt:lpstr>Studenské práce-atribut ženství</vt:lpstr>
      <vt:lpstr>Matka</vt:lpstr>
      <vt:lpstr>Prezentace aplikace PowerPoint</vt:lpstr>
      <vt:lpstr>Studentské práce-těhotenský oděv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Metodologie a metody výzkumu ve výtvarné výchově</dc:title>
  <dc:creator>kvv</dc:creator>
  <cp:lastModifiedBy>Zuzana Svatošová</cp:lastModifiedBy>
  <cp:revision>106</cp:revision>
  <dcterms:created xsi:type="dcterms:W3CDTF">2017-10-06T06:02:01Z</dcterms:created>
  <dcterms:modified xsi:type="dcterms:W3CDTF">2019-10-29T07:37:01Z</dcterms:modified>
</cp:coreProperties>
</file>