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EE41-60F9-4006-B5A9-93606F8CB832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FAC0-2CFD-4250-B245-7523654C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1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EE41-60F9-4006-B5A9-93606F8CB832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FAC0-2CFD-4250-B245-7523654C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22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EE41-60F9-4006-B5A9-93606F8CB832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FAC0-2CFD-4250-B245-7523654C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7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EE41-60F9-4006-B5A9-93606F8CB832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FAC0-2CFD-4250-B245-7523654C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08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EE41-60F9-4006-B5A9-93606F8CB832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FAC0-2CFD-4250-B245-7523654C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25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EE41-60F9-4006-B5A9-93606F8CB832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FAC0-2CFD-4250-B245-7523654C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918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EE41-60F9-4006-B5A9-93606F8CB832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FAC0-2CFD-4250-B245-7523654C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91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EE41-60F9-4006-B5A9-93606F8CB832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FAC0-2CFD-4250-B245-7523654C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95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EE41-60F9-4006-B5A9-93606F8CB832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FAC0-2CFD-4250-B245-7523654C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33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EE41-60F9-4006-B5A9-93606F8CB832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FAC0-2CFD-4250-B245-7523654C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0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EE41-60F9-4006-B5A9-93606F8CB832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FAC0-2CFD-4250-B245-7523654C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2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4EE41-60F9-4006-B5A9-93606F8CB832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1FAC0-2CFD-4250-B245-7523654C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95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Vámi </a:t>
            </a:r>
            <a:r>
              <a:rPr lang="cs-CZ" smtClean="0"/>
              <a:t>kladené otázky k psaní textu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Brainstorming kurzu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07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Druhotná /sekundární/</a:t>
            </a:r>
            <a:r>
              <a:rPr lang="cs-CZ" dirty="0" err="1" smtClean="0"/>
              <a:t>převzaná</a:t>
            </a:r>
            <a:r>
              <a:rPr lang="cs-CZ" dirty="0" smtClean="0"/>
              <a:t> citace</a:t>
            </a:r>
            <a:br>
              <a:rPr lang="cs-CZ" dirty="0" smtClean="0"/>
            </a:br>
            <a:r>
              <a:rPr lang="cs-CZ" sz="900" i="1" dirty="0"/>
              <a:t>opory.upol.cz/dokumenty/verze-2011/upgrade/Metodika-citace.pdf</a:t>
            </a:r>
            <a:endParaRPr lang="en-US" sz="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Chci citovat myšlenku či výrok autora, na který odkazuje jiný autor – </a:t>
            </a:r>
            <a:r>
              <a:rPr lang="cs-CZ" b="1" dirty="0" smtClean="0"/>
              <a:t>co mám dělat?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b="1" dirty="0" smtClean="0"/>
              <a:t>Nalézt původní text a vyhledat dané místo. Přečíst si výrok/myšlenku v kontextu daného textu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zcela</a:t>
            </a:r>
            <a:r>
              <a:rPr lang="en-US" dirty="0"/>
              <a:t> </a:t>
            </a:r>
            <a:r>
              <a:rPr lang="en-US" dirty="0" err="1"/>
              <a:t>výjimečných</a:t>
            </a:r>
            <a:r>
              <a:rPr lang="en-US" dirty="0"/>
              <a:t> </a:t>
            </a:r>
            <a:r>
              <a:rPr lang="en-US" dirty="0" err="1"/>
              <a:t>případech</a:t>
            </a:r>
            <a:r>
              <a:rPr lang="en-US" dirty="0"/>
              <a:t> je </a:t>
            </a:r>
            <a:r>
              <a:rPr lang="en-US" dirty="0" err="1"/>
              <a:t>však</a:t>
            </a:r>
            <a:r>
              <a:rPr lang="en-US" dirty="0"/>
              <a:t> </a:t>
            </a:r>
            <a:r>
              <a:rPr lang="en-US" dirty="0" err="1"/>
              <a:t>možno</a:t>
            </a:r>
            <a:r>
              <a:rPr lang="en-US" dirty="0"/>
              <a:t> </a:t>
            </a:r>
            <a:r>
              <a:rPr lang="en-US" dirty="0" err="1"/>
              <a:t>připustit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i="1" dirty="0" err="1"/>
              <a:t>sekundární</a:t>
            </a:r>
            <a:r>
              <a:rPr lang="en-US" i="1" dirty="0"/>
              <a:t> </a:t>
            </a:r>
            <a:r>
              <a:rPr lang="en-US" i="1" dirty="0" err="1"/>
              <a:t>citaci</a:t>
            </a:r>
            <a:r>
              <a:rPr lang="en-US" dirty="0"/>
              <a:t>, </a:t>
            </a:r>
            <a:r>
              <a:rPr lang="en-US" dirty="0" err="1"/>
              <a:t>tedy</a:t>
            </a:r>
            <a:r>
              <a:rPr lang="en-US" dirty="0"/>
              <a:t> </a:t>
            </a:r>
            <a:r>
              <a:rPr lang="en-US" dirty="0" err="1"/>
              <a:t>převzetí</a:t>
            </a:r>
            <a:r>
              <a:rPr lang="en-US" dirty="0"/>
              <a:t> </a:t>
            </a:r>
            <a:r>
              <a:rPr lang="en-US" dirty="0" err="1"/>
              <a:t>celé</a:t>
            </a:r>
            <a:r>
              <a:rPr lang="en-US" dirty="0"/>
              <a:t> </a:t>
            </a:r>
            <a:r>
              <a:rPr lang="en-US" dirty="0" err="1"/>
              <a:t>citace</a:t>
            </a:r>
            <a:r>
              <a:rPr lang="en-US" dirty="0"/>
              <a:t> z </a:t>
            </a:r>
            <a:r>
              <a:rPr lang="en-US" dirty="0" err="1"/>
              <a:t>jiného</a:t>
            </a:r>
            <a:r>
              <a:rPr lang="en-US" dirty="0"/>
              <a:t> </a:t>
            </a:r>
            <a:r>
              <a:rPr lang="en-US" dirty="0" err="1"/>
              <a:t>díla</a:t>
            </a:r>
            <a:r>
              <a:rPr lang="en-US" dirty="0"/>
              <a:t> (</a:t>
            </a:r>
            <a:r>
              <a:rPr lang="en-US" dirty="0" err="1"/>
              <a:t>tj</a:t>
            </a:r>
            <a:r>
              <a:rPr lang="en-US" dirty="0"/>
              <a:t>. bez </a:t>
            </a:r>
            <a:r>
              <a:rPr lang="en-US" dirty="0" err="1"/>
              <a:t>znalosti</a:t>
            </a:r>
            <a:r>
              <a:rPr lang="en-US" dirty="0"/>
              <a:t> </a:t>
            </a:r>
            <a:r>
              <a:rPr lang="en-US" dirty="0" err="1"/>
              <a:t>originálu</a:t>
            </a:r>
            <a:r>
              <a:rPr lang="en-US" dirty="0" smtClean="0"/>
              <a:t>)</a:t>
            </a:r>
            <a:endParaRPr lang="cs-CZ" b="1" dirty="0" smtClean="0"/>
          </a:p>
          <a:p>
            <a:r>
              <a:rPr lang="en-US" sz="4000" dirty="0" err="1" smtClean="0"/>
              <a:t>Př</a:t>
            </a:r>
            <a:r>
              <a:rPr lang="en-US" sz="4000" dirty="0" smtClean="0"/>
              <a:t>.</a:t>
            </a:r>
            <a:r>
              <a:rPr lang="cs-CZ" sz="4000" dirty="0" smtClean="0"/>
              <a:t>1 </a:t>
            </a:r>
            <a:r>
              <a:rPr lang="en-US" sz="4000" dirty="0" smtClean="0"/>
              <a:t>: </a:t>
            </a:r>
            <a:r>
              <a:rPr lang="en-US" dirty="0" err="1"/>
              <a:t>Šesták</a:t>
            </a:r>
            <a:r>
              <a:rPr lang="en-US" dirty="0"/>
              <a:t> </a:t>
            </a:r>
            <a:r>
              <a:rPr lang="en-US" dirty="0" err="1"/>
              <a:t>dle</a:t>
            </a:r>
            <a:r>
              <a:rPr lang="en-US" dirty="0"/>
              <a:t> </a:t>
            </a:r>
            <a:r>
              <a:rPr lang="en-US" dirty="0" err="1"/>
              <a:t>Frömela</a:t>
            </a:r>
            <a:r>
              <a:rPr lang="en-US" dirty="0"/>
              <a:t> (2002, s. 60) </a:t>
            </a:r>
            <a:r>
              <a:rPr lang="en-US" dirty="0" err="1"/>
              <a:t>zdůrazňuje</a:t>
            </a:r>
            <a:r>
              <a:rPr lang="en-US" dirty="0"/>
              <a:t>: „</a:t>
            </a:r>
            <a:r>
              <a:rPr lang="en-US" i="1" dirty="0" err="1"/>
              <a:t>Citování</a:t>
            </a:r>
            <a:r>
              <a:rPr lang="en-US" i="1" dirty="0"/>
              <a:t> </a:t>
            </a:r>
            <a:r>
              <a:rPr lang="en-US" i="1" dirty="0" err="1"/>
              <a:t>podle</a:t>
            </a:r>
            <a:r>
              <a:rPr lang="en-US" i="1" dirty="0"/>
              <a:t> (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síti</a:t>
            </a:r>
            <a:r>
              <a:rPr lang="en-US" i="1" dirty="0"/>
              <a:t> </a:t>
            </a:r>
            <a:r>
              <a:rPr lang="en-US" i="1" dirty="0" err="1"/>
              <a:t>finančně</a:t>
            </a:r>
            <a:r>
              <a:rPr lang="en-US" i="1" dirty="0"/>
              <a:t> </a:t>
            </a:r>
            <a:r>
              <a:rPr lang="en-US" i="1" dirty="0" err="1"/>
              <a:t>nenáročného</a:t>
            </a:r>
            <a:r>
              <a:rPr lang="en-US" i="1" dirty="0"/>
              <a:t>) </a:t>
            </a:r>
            <a:r>
              <a:rPr lang="en-US" i="1" dirty="0" err="1"/>
              <a:t>abstraktu</a:t>
            </a:r>
            <a:r>
              <a:rPr lang="en-US" i="1" dirty="0"/>
              <a:t> je </a:t>
            </a:r>
            <a:r>
              <a:rPr lang="en-US" i="1" dirty="0" err="1"/>
              <a:t>povrchní</a:t>
            </a:r>
            <a:r>
              <a:rPr lang="en-US" i="1" dirty="0"/>
              <a:t>, </a:t>
            </a:r>
            <a:r>
              <a:rPr lang="en-US" i="1" dirty="0" err="1"/>
              <a:t>protože</a:t>
            </a:r>
            <a:r>
              <a:rPr lang="en-US" i="1" dirty="0"/>
              <a:t> </a:t>
            </a:r>
            <a:r>
              <a:rPr lang="en-US" i="1" dirty="0" err="1"/>
              <a:t>opomíjí</a:t>
            </a:r>
            <a:r>
              <a:rPr lang="en-US" i="1" dirty="0"/>
              <a:t> </a:t>
            </a:r>
            <a:r>
              <a:rPr lang="en-US" i="1" dirty="0" err="1"/>
              <a:t>kvantitativní</a:t>
            </a:r>
            <a:r>
              <a:rPr lang="en-US" i="1" dirty="0"/>
              <a:t> </a:t>
            </a:r>
            <a:r>
              <a:rPr lang="en-US" i="1" dirty="0" err="1"/>
              <a:t>zjištění</a:t>
            </a:r>
            <a:r>
              <a:rPr lang="en-US" i="1" dirty="0"/>
              <a:t> a </a:t>
            </a:r>
            <a:r>
              <a:rPr lang="en-US" i="1" dirty="0" err="1"/>
              <a:t>jejich</a:t>
            </a:r>
            <a:r>
              <a:rPr lang="en-US" i="1" dirty="0"/>
              <a:t> </a:t>
            </a:r>
            <a:r>
              <a:rPr lang="en-US" i="1" dirty="0" err="1"/>
              <a:t>statistickou</a:t>
            </a:r>
            <a:r>
              <a:rPr lang="en-US" i="1" dirty="0"/>
              <a:t> </a:t>
            </a:r>
            <a:r>
              <a:rPr lang="en-US" i="1" dirty="0" err="1"/>
              <a:t>průkaznost</a:t>
            </a:r>
            <a:r>
              <a:rPr lang="en-US" i="1" dirty="0"/>
              <a:t>, </a:t>
            </a:r>
            <a:r>
              <a:rPr lang="en-US" i="1" dirty="0" err="1"/>
              <a:t>neumožňuje</a:t>
            </a:r>
            <a:r>
              <a:rPr lang="en-US" i="1" dirty="0"/>
              <a:t> </a:t>
            </a:r>
            <a:r>
              <a:rPr lang="en-US" i="1" dirty="0" err="1"/>
              <a:t>zopakovat</a:t>
            </a:r>
            <a:r>
              <a:rPr lang="en-US" i="1" dirty="0"/>
              <a:t> </a:t>
            </a:r>
            <a:r>
              <a:rPr lang="en-US" i="1" dirty="0" err="1"/>
              <a:t>pokusy</a:t>
            </a:r>
            <a:r>
              <a:rPr lang="en-US" i="1" dirty="0"/>
              <a:t>, bez </a:t>
            </a:r>
            <a:r>
              <a:rPr lang="en-US" i="1" dirty="0" err="1"/>
              <a:t>přečtení</a:t>
            </a:r>
            <a:r>
              <a:rPr lang="en-US" i="1" dirty="0"/>
              <a:t> </a:t>
            </a:r>
            <a:r>
              <a:rPr lang="en-US" i="1" dirty="0" err="1"/>
              <a:t>diskuse</a:t>
            </a:r>
            <a:r>
              <a:rPr lang="en-US" i="1" dirty="0"/>
              <a:t> </a:t>
            </a:r>
            <a:r>
              <a:rPr lang="en-US" i="1" dirty="0" err="1"/>
              <a:t>často</a:t>
            </a:r>
            <a:r>
              <a:rPr lang="en-US" i="1" dirty="0"/>
              <a:t> </a:t>
            </a:r>
            <a:r>
              <a:rPr lang="en-US" i="1" dirty="0" err="1"/>
              <a:t>uniká</a:t>
            </a:r>
            <a:r>
              <a:rPr lang="en-US" i="1" dirty="0"/>
              <a:t> </a:t>
            </a:r>
            <a:r>
              <a:rPr lang="en-US" i="1" dirty="0" err="1"/>
              <a:t>význam</a:t>
            </a:r>
            <a:r>
              <a:rPr lang="en-US" i="1" dirty="0"/>
              <a:t> </a:t>
            </a:r>
            <a:r>
              <a:rPr lang="en-US" i="1" dirty="0" err="1"/>
              <a:t>objevu</a:t>
            </a:r>
            <a:r>
              <a:rPr lang="en-US" i="1" dirty="0"/>
              <a:t> </a:t>
            </a:r>
            <a:r>
              <a:rPr lang="en-US" i="1" dirty="0" err="1"/>
              <a:t>apod</a:t>
            </a:r>
            <a:r>
              <a:rPr lang="en-US" i="1" dirty="0" smtClean="0"/>
              <a:t>.</a:t>
            </a:r>
            <a:r>
              <a:rPr lang="en-US" dirty="0" smtClean="0"/>
              <a:t>“.</a:t>
            </a:r>
            <a:r>
              <a:rPr lang="en-US" dirty="0" err="1" smtClean="0"/>
              <a:t>Šesták</a:t>
            </a:r>
            <a:r>
              <a:rPr lang="en-US" dirty="0" smtClean="0"/>
              <a:t> </a:t>
            </a:r>
            <a:r>
              <a:rPr lang="en-US" dirty="0"/>
              <a:t>(in </a:t>
            </a:r>
            <a:r>
              <a:rPr lang="en-US" dirty="0" err="1"/>
              <a:t>Frömel</a:t>
            </a:r>
            <a:r>
              <a:rPr lang="en-US" dirty="0"/>
              <a:t>, 2002) </a:t>
            </a:r>
            <a:r>
              <a:rPr lang="en-US" dirty="0" err="1"/>
              <a:t>upozorňuje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nebezpečí</a:t>
            </a:r>
            <a:r>
              <a:rPr lang="en-US" dirty="0"/>
              <a:t> </a:t>
            </a:r>
            <a:r>
              <a:rPr lang="en-US" dirty="0" err="1"/>
              <a:t>povrchnosti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citování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abstraktu</a:t>
            </a:r>
            <a:r>
              <a:rPr lang="en-US" sz="1500" dirty="0"/>
              <a:t>. </a:t>
            </a:r>
            <a:r>
              <a:rPr lang="cs-CZ" sz="1500" i="1" dirty="0"/>
              <a:t>opory.upol.cz/dokumenty/verze-2011/upgrade/Metodika-citace.pdf</a:t>
            </a:r>
            <a:endParaRPr lang="cs-CZ" sz="1500" dirty="0" smtClean="0"/>
          </a:p>
          <a:p>
            <a:r>
              <a:rPr lang="cs-CZ" dirty="0" smtClean="0"/>
              <a:t>Př. </a:t>
            </a:r>
            <a:r>
              <a:rPr lang="cs-CZ" smtClean="0"/>
              <a:t>2: </a:t>
            </a:r>
            <a:r>
              <a:rPr lang="en-US" smtClean="0"/>
              <a:t>V </a:t>
            </a:r>
            <a:r>
              <a:rPr lang="en-US" dirty="0" err="1"/>
              <a:t>nasledujicim</a:t>
            </a:r>
            <a:r>
              <a:rPr lang="en-US" dirty="0"/>
              <a:t> </a:t>
            </a:r>
            <a:r>
              <a:rPr lang="en-US" dirty="0" err="1"/>
              <a:t>textu</a:t>
            </a:r>
            <a:r>
              <a:rPr lang="en-US" dirty="0"/>
              <a:t> </a:t>
            </a:r>
            <a:r>
              <a:rPr lang="en-US" dirty="0" err="1"/>
              <a:t>chci</a:t>
            </a:r>
            <a:r>
              <a:rPr lang="en-US" dirty="0"/>
              <a:t> </a:t>
            </a:r>
            <a:r>
              <a:rPr lang="en-US" dirty="0" err="1"/>
              <a:t>ukazat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komunikace</a:t>
            </a:r>
            <a:r>
              <a:rPr lang="en-US" dirty="0"/>
              <a:t> s </a:t>
            </a:r>
            <a:r>
              <a:rPr lang="en-US" dirty="0" err="1"/>
              <a:t>druhymi</a:t>
            </a:r>
            <a:r>
              <a:rPr lang="en-US" dirty="0"/>
              <a:t> </a:t>
            </a:r>
            <a:r>
              <a:rPr lang="en-US" dirty="0" err="1" smtClean="0"/>
              <a:t>není</a:t>
            </a:r>
            <a:r>
              <a:rPr lang="cs-CZ" dirty="0" smtClean="0"/>
              <a:t> </a:t>
            </a:r>
            <a:r>
              <a:rPr lang="en-US" dirty="0" err="1" smtClean="0"/>
              <a:t>jen</a:t>
            </a:r>
            <a:r>
              <a:rPr lang="en-US" dirty="0" smtClean="0"/>
              <a:t> </a:t>
            </a:r>
            <a:r>
              <a:rPr lang="en-US" dirty="0" err="1"/>
              <a:t>jednou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zakladnich</a:t>
            </a:r>
            <a:r>
              <a:rPr lang="en-US" dirty="0"/>
              <a:t> </a:t>
            </a:r>
            <a:r>
              <a:rPr lang="en-US" dirty="0" err="1"/>
              <a:t>podminek</a:t>
            </a:r>
            <a:r>
              <a:rPr lang="en-US" dirty="0"/>
              <a:t> </a:t>
            </a:r>
            <a:r>
              <a:rPr lang="en-US" dirty="0" err="1"/>
              <a:t>prosteho</a:t>
            </a:r>
            <a:r>
              <a:rPr lang="en-US" dirty="0"/>
              <a:t> </a:t>
            </a:r>
            <a:r>
              <a:rPr lang="en-US" dirty="0" err="1"/>
              <a:t>přežiti</a:t>
            </a:r>
            <a:r>
              <a:rPr lang="en-US" dirty="0"/>
              <a:t>, ale </a:t>
            </a:r>
            <a:r>
              <a:rPr lang="en-US" dirty="0" err="1"/>
              <a:t>že</a:t>
            </a:r>
            <a:r>
              <a:rPr lang="en-US" dirty="0"/>
              <a:t> take </a:t>
            </a:r>
            <a:r>
              <a:rPr lang="en-US" dirty="0" err="1" smtClean="0"/>
              <a:t>naš</a:t>
            </a:r>
            <a:r>
              <a:rPr lang="cs-CZ" dirty="0" smtClean="0"/>
              <a:t> </a:t>
            </a:r>
            <a:r>
              <a:rPr lang="en-US" dirty="0" err="1" smtClean="0"/>
              <a:t>život</a:t>
            </a:r>
            <a:r>
              <a:rPr lang="en-US" dirty="0" smtClean="0"/>
              <a:t> </a:t>
            </a:r>
            <a:r>
              <a:rPr lang="en-US" dirty="0" err="1"/>
              <a:t>celkově</a:t>
            </a:r>
            <a:r>
              <a:rPr lang="en-US" dirty="0"/>
              <a:t> </a:t>
            </a:r>
            <a:r>
              <a:rPr lang="en-US" dirty="0" err="1"/>
              <a:t>obohacuje</a:t>
            </a:r>
            <a:r>
              <a:rPr lang="en-US" dirty="0"/>
              <a:t>. </a:t>
            </a:r>
            <a:r>
              <a:rPr lang="en-US" dirty="0" err="1"/>
              <a:t>Vystižně</a:t>
            </a:r>
            <a:r>
              <a:rPr lang="en-US" dirty="0"/>
              <a:t> to </a:t>
            </a:r>
            <a:r>
              <a:rPr lang="en-US" dirty="0" err="1"/>
              <a:t>formuloval</a:t>
            </a:r>
            <a:r>
              <a:rPr lang="en-US" dirty="0"/>
              <a:t> </a:t>
            </a:r>
            <a:r>
              <a:rPr lang="en-US" dirty="0" err="1"/>
              <a:t>Marquard</a:t>
            </a:r>
            <a:r>
              <a:rPr lang="en-US" dirty="0"/>
              <a:t>: „</a:t>
            </a:r>
            <a:r>
              <a:rPr lang="en-US" dirty="0" err="1" smtClean="0"/>
              <a:t>Komunikace</a:t>
            </a:r>
            <a:r>
              <a:rPr lang="cs-CZ" dirty="0" smtClean="0"/>
              <a:t> </a:t>
            </a:r>
            <a:r>
              <a:rPr lang="en-US" dirty="0" smtClean="0"/>
              <a:t>s </a:t>
            </a:r>
            <a:r>
              <a:rPr lang="en-US" dirty="0" err="1"/>
              <a:t>jinymi</a:t>
            </a:r>
            <a:r>
              <a:rPr lang="en-US" dirty="0"/>
              <a:t> je </a:t>
            </a:r>
            <a:r>
              <a:rPr lang="en-US" dirty="0" err="1"/>
              <a:t>naši</a:t>
            </a:r>
            <a:r>
              <a:rPr lang="en-US" dirty="0"/>
              <a:t> </a:t>
            </a:r>
            <a:r>
              <a:rPr lang="en-US" dirty="0" err="1"/>
              <a:t>jedinou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/>
              <a:t>, </a:t>
            </a:r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vicero</a:t>
            </a:r>
            <a:r>
              <a:rPr lang="en-US" dirty="0"/>
              <a:t> </a:t>
            </a:r>
            <a:r>
              <a:rPr lang="en-US" dirty="0" err="1"/>
              <a:t>životů</a:t>
            </a:r>
            <a:r>
              <a:rPr lang="en-US" dirty="0"/>
              <a:t> a </a:t>
            </a:r>
            <a:r>
              <a:rPr lang="en-US" dirty="0" err="1" smtClean="0"/>
              <a:t>tim</a:t>
            </a:r>
            <a:r>
              <a:rPr lang="cs-CZ" dirty="0" smtClean="0"/>
              <a:t> </a:t>
            </a:r>
            <a:r>
              <a:rPr lang="en-US" dirty="0" err="1" smtClean="0"/>
              <a:t>mnoho</a:t>
            </a:r>
            <a:r>
              <a:rPr lang="en-US" dirty="0" smtClean="0"/>
              <a:t> </a:t>
            </a:r>
            <a:r>
              <a:rPr lang="en-US" dirty="0" err="1"/>
              <a:t>přiběhů</a:t>
            </a:r>
            <a:r>
              <a:rPr lang="en-US" dirty="0"/>
              <a:t>: a to </a:t>
            </a:r>
            <a:r>
              <a:rPr lang="en-US" dirty="0" err="1"/>
              <a:t>netoliko</a:t>
            </a:r>
            <a:r>
              <a:rPr lang="en-US" dirty="0"/>
              <a:t> – </a:t>
            </a:r>
            <a:r>
              <a:rPr lang="en-US" dirty="0" err="1"/>
              <a:t>simultanni</a:t>
            </a:r>
            <a:r>
              <a:rPr lang="en-US" dirty="0"/>
              <a:t> – </a:t>
            </a:r>
            <a:r>
              <a:rPr lang="en-US" dirty="0" err="1"/>
              <a:t>komunikace</a:t>
            </a:r>
            <a:r>
              <a:rPr lang="en-US" dirty="0"/>
              <a:t> se </a:t>
            </a:r>
            <a:r>
              <a:rPr lang="en-US" dirty="0" err="1" smtClean="0"/>
              <a:t>současně</a:t>
            </a:r>
            <a:r>
              <a:rPr lang="cs-CZ" dirty="0" smtClean="0"/>
              <a:t> </a:t>
            </a:r>
            <a:r>
              <a:rPr lang="pl-PL" dirty="0" smtClean="0"/>
              <a:t>žijicimi </a:t>
            </a:r>
            <a:r>
              <a:rPr lang="pl-PL" dirty="0"/>
              <a:t>jinymi, ale tež – historicka – komunikace s jinymi z </a:t>
            </a:r>
            <a:r>
              <a:rPr lang="pl-PL" dirty="0" smtClean="0"/>
              <a:t>jinych </a:t>
            </a:r>
            <a:r>
              <a:rPr lang="en-US" dirty="0" smtClean="0"/>
              <a:t>dob </a:t>
            </a:r>
            <a:r>
              <a:rPr lang="en-US" dirty="0"/>
              <a:t>a </a:t>
            </a:r>
            <a:r>
              <a:rPr lang="en-US" dirty="0" err="1"/>
              <a:t>cizich</a:t>
            </a:r>
            <a:r>
              <a:rPr lang="en-US" dirty="0"/>
              <a:t> </a:t>
            </a:r>
            <a:r>
              <a:rPr lang="en-US" dirty="0" err="1"/>
              <a:t>kultur</a:t>
            </a:r>
            <a:r>
              <a:rPr lang="en-US" dirty="0"/>
              <a:t> …“ [</a:t>
            </a:r>
            <a:r>
              <a:rPr lang="en-US" dirty="0" err="1"/>
              <a:t>Marquard</a:t>
            </a:r>
            <a:r>
              <a:rPr lang="en-US" dirty="0"/>
              <a:t> 1986: 73 </a:t>
            </a:r>
            <a:r>
              <a:rPr lang="en-US" dirty="0" err="1"/>
              <a:t>citovano</a:t>
            </a:r>
            <a:r>
              <a:rPr lang="en-US" dirty="0"/>
              <a:t> </a:t>
            </a:r>
            <a:r>
              <a:rPr lang="en-US" dirty="0" err="1"/>
              <a:t>dle</a:t>
            </a:r>
            <a:r>
              <a:rPr lang="en-US" dirty="0"/>
              <a:t> </a:t>
            </a:r>
            <a:r>
              <a:rPr lang="en-US" dirty="0" err="1" smtClean="0"/>
              <a:t>Horyna</a:t>
            </a:r>
            <a:r>
              <a:rPr lang="cs-CZ" dirty="0"/>
              <a:t> </a:t>
            </a:r>
            <a:r>
              <a:rPr lang="en-US" dirty="0" smtClean="0"/>
              <a:t>1998</a:t>
            </a:r>
            <a:r>
              <a:rPr lang="en-US" dirty="0"/>
              <a:t>: 105</a:t>
            </a:r>
            <a:r>
              <a:rPr lang="en-US" dirty="0" smtClean="0"/>
              <a:t>].</a:t>
            </a:r>
            <a:r>
              <a:rPr lang="cs-CZ" dirty="0" smtClean="0"/>
              <a:t> </a:t>
            </a:r>
            <a:r>
              <a:rPr lang="cs-CZ" sz="800" dirty="0" smtClean="0"/>
              <a:t>(Šanderová 2009, s. 95)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13782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Vztah primární a sekundární literatury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11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Jazyková podoba citace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 českého zdroje do českého textu = tak jak je otištěno, neopravuji chyby, když opravím, označím.</a:t>
            </a:r>
          </a:p>
          <a:p>
            <a:r>
              <a:rPr lang="cs-CZ" dirty="0" smtClean="0"/>
              <a:t>Z aj do českého textu</a:t>
            </a:r>
          </a:p>
          <a:p>
            <a:pPr lvl="1"/>
            <a:r>
              <a:rPr lang="cs-CZ" dirty="0" smtClean="0"/>
              <a:t>V aj </a:t>
            </a:r>
          </a:p>
          <a:p>
            <a:pPr lvl="1"/>
            <a:r>
              <a:rPr lang="cs-CZ" dirty="0" smtClean="0"/>
              <a:t>V aj a do poznámky přeložím</a:t>
            </a:r>
          </a:p>
          <a:p>
            <a:pPr lvl="1"/>
            <a:r>
              <a:rPr lang="cs-CZ" dirty="0" smtClean="0"/>
              <a:t>Přeložím a uvedu [překlad DB]</a:t>
            </a:r>
          </a:p>
          <a:p>
            <a:pPr lvl="1"/>
            <a:r>
              <a:rPr lang="cs-CZ" dirty="0" smtClean="0"/>
              <a:t>Vyhledám vydání díla v čj. Pokud je, respektuji či komentuji překlad</a:t>
            </a:r>
          </a:p>
          <a:p>
            <a:r>
              <a:rPr lang="cs-CZ" dirty="0" smtClean="0"/>
              <a:t>Z </a:t>
            </a:r>
            <a:r>
              <a:rPr lang="cs-CZ" dirty="0" err="1" smtClean="0"/>
              <a:t>čj</a:t>
            </a:r>
            <a:r>
              <a:rPr lang="cs-CZ" dirty="0" smtClean="0"/>
              <a:t> do anglického/německého/francouzského textu  -  přeložím do jazyka textu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597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Psaní číslic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 – 10 – vždy slovy,  dva vojáci, první na řadě</a:t>
            </a:r>
          </a:p>
          <a:p>
            <a:r>
              <a:rPr lang="cs-CZ" dirty="0" smtClean="0"/>
              <a:t>Výjimka ustálená čísla a spojení (letopočty. Karel IV.; 1. A. (ale první i 1. ročník); Praha 4, atd.)</a:t>
            </a:r>
          </a:p>
          <a:p>
            <a:r>
              <a:rPr lang="cs-CZ" dirty="0" smtClean="0"/>
              <a:t>1995 – 90. léta 20. století (minulé </a:t>
            </a:r>
            <a:r>
              <a:rPr lang="cs-CZ" dirty="0" err="1" smtClean="0"/>
              <a:t>stoltí</a:t>
            </a:r>
            <a:r>
              <a:rPr lang="cs-CZ" dirty="0" smtClean="0"/>
              <a:t> vztaženo k roku vydání – matoucí), dnes problematické psát léta bez udání století. Pozor na texty z 20. století, které běžně označovali 19. století jako století minulé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506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Psaní zkratek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Zkratky na prvním místě v textu vypsat v plném názvu, pak již lze použít zkratku</a:t>
            </a:r>
          </a:p>
          <a:p>
            <a:r>
              <a:rPr lang="cs-CZ" dirty="0" smtClean="0"/>
              <a:t>Např. </a:t>
            </a:r>
            <a:r>
              <a:rPr lang="cs-CZ" i="1" dirty="0" smtClean="0"/>
              <a:t>Odbor sociální péče a ochrany dítěte </a:t>
            </a:r>
            <a:r>
              <a:rPr lang="cs-CZ" i="1" dirty="0" smtClean="0">
                <a:solidFill>
                  <a:srgbClr val="FF0000"/>
                </a:solidFill>
              </a:rPr>
              <a:t>(dále OSPOD) </a:t>
            </a:r>
            <a:r>
              <a:rPr lang="cs-CZ" i="1" dirty="0" smtClean="0"/>
              <a:t>sledoval rodiny, které žily v sociálně vyloučené lokalitě. OSPOD zde prováděl pravidelná šetření.</a:t>
            </a:r>
          </a:p>
          <a:p>
            <a:r>
              <a:rPr lang="cs-CZ" dirty="0" smtClean="0"/>
              <a:t>Zkratky se neskloňují – tedy nikdy: </a:t>
            </a:r>
            <a:r>
              <a:rPr lang="cs-CZ" i="1" dirty="0" smtClean="0"/>
              <a:t>Pracovníci </a:t>
            </a:r>
            <a:r>
              <a:rPr lang="cs-CZ" i="1" dirty="0" err="1" smtClean="0"/>
              <a:t>OSPOD</a:t>
            </a:r>
            <a:r>
              <a:rPr lang="cs-CZ" i="1" strike="sngStrike" dirty="0" err="1" smtClean="0"/>
              <a:t>u</a:t>
            </a:r>
            <a:r>
              <a:rPr lang="cs-CZ" i="1" dirty="0" smtClean="0"/>
              <a:t>  přišli na jednání.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136094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456</Words>
  <Application>Microsoft Office PowerPoint</Application>
  <PresentationFormat>Předvádění na obrazovce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Vámi kladené otázky k psaní textu</vt:lpstr>
      <vt:lpstr>Druhotná /sekundární/převzaná citace opory.upol.cz/dokumenty/verze-2011/upgrade/Metodika-citace.pdf</vt:lpstr>
      <vt:lpstr>Vztah primární a sekundární literatury</vt:lpstr>
      <vt:lpstr>Jazyková podoba citace</vt:lpstr>
      <vt:lpstr>Psaní číslic</vt:lpstr>
      <vt:lpstr>Psaní zkratek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Vybraná pravidla psaní odborného textu</dc:title>
  <dc:creator>Dana Bittnerová</dc:creator>
  <cp:lastModifiedBy>Dana Bittnerová</cp:lastModifiedBy>
  <cp:revision>5</cp:revision>
  <dcterms:created xsi:type="dcterms:W3CDTF">2018-05-02T14:39:00Z</dcterms:created>
  <dcterms:modified xsi:type="dcterms:W3CDTF">2018-05-09T14:47:43Z</dcterms:modified>
</cp:coreProperties>
</file>