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sldIdLst>
    <p:sldId id="256" r:id="rId2"/>
    <p:sldId id="257" r:id="rId3"/>
    <p:sldId id="263" r:id="rId4"/>
    <p:sldId id="259" r:id="rId5"/>
    <p:sldId id="264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7"/>
    <p:restoredTop sz="94609"/>
  </p:normalViewPr>
  <p:slideViewPr>
    <p:cSldViewPr snapToGrid="0" snapToObjects="1">
      <p:cViewPr varScale="1">
        <p:scale>
          <a:sx n="71" d="100"/>
          <a:sy n="71" d="100"/>
        </p:scale>
        <p:origin x="72" y="3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779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23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79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3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291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128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805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8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155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10/11/2022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79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9" r:id="rId6"/>
    <p:sldLayoutId id="2147483754" r:id="rId7"/>
    <p:sldLayoutId id="2147483755" r:id="rId8"/>
    <p:sldLayoutId id="2147483756" r:id="rId9"/>
    <p:sldLayoutId id="2147483758" r:id="rId10"/>
    <p:sldLayoutId id="214748375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0AF4F2BA-3C03-4E2C-8ABC-0949B61B3C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3">
            <a:extLst>
              <a:ext uri="{FF2B5EF4-FFF2-40B4-BE49-F238E27FC236}">
                <a16:creationId xmlns:a16="http://schemas.microsoft.com/office/drawing/2014/main" id="{8AC0EBC0-0D60-4225-BDBA-B2EB6DDF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b="4375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06B10ED5-17A6-4D47-B959-4F03EA7F10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Boj zblízka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29A49EB-1D02-C34B-96E6-7349BCF48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</a:rPr>
              <a:t>Vedení části výcvikové hodiny – boj zblízka (sebeobranné techniky)</a:t>
            </a:r>
          </a:p>
        </p:txBody>
      </p:sp>
      <p:cxnSp>
        <p:nvCxnSpPr>
          <p:cNvPr id="19" name="Straight Connector 10">
            <a:extLst>
              <a:ext uri="{FF2B5EF4-FFF2-40B4-BE49-F238E27FC236}">
                <a16:creationId xmlns:a16="http://schemas.microsoft.com/office/drawing/2014/main" id="{A07787ED-5EDC-4C54-AD87-55B60D0FE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!!footer rectangle">
            <a:extLst>
              <a:ext uri="{FF2B5EF4-FFF2-40B4-BE49-F238E27FC236}">
                <a16:creationId xmlns:a16="http://schemas.microsoft.com/office/drawing/2014/main" id="{B40A8CA7-7D5A-43B0-A1A0-B558ECA9E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2011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EDE26E-19FD-5744-9289-7E9292686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Boj zblízka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207630-7AF6-104B-A10D-54F90A53D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41690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Cíl:  </a:t>
            </a:r>
            <a:r>
              <a:rPr lang="cs-CZ" dirty="0"/>
              <a:t>didakticky odvést sebeobranné techniky  (proti úderům a kopům; držení a škrcení zepředu a zezadu)</a:t>
            </a:r>
          </a:p>
          <a:p>
            <a:pPr marL="0" indent="0">
              <a:buNone/>
            </a:pPr>
            <a:r>
              <a:rPr lang="cs-CZ" b="1" dirty="0"/>
              <a:t>Průběh: </a:t>
            </a:r>
          </a:p>
          <a:p>
            <a:pPr>
              <a:buFontTx/>
              <a:buChar char="-"/>
            </a:pPr>
            <a:r>
              <a:rPr lang="cs-CZ" b="1" dirty="0"/>
              <a:t>připravit písemnou přípravu; </a:t>
            </a:r>
          </a:p>
          <a:p>
            <a:pPr>
              <a:buFontTx/>
              <a:buChar char="-"/>
            </a:pPr>
            <a:r>
              <a:rPr lang="cs-CZ" sz="1900" b="1" dirty="0"/>
              <a:t>sebeobranné techniky</a:t>
            </a:r>
            <a:r>
              <a:rPr lang="cs-CZ" dirty="0"/>
              <a:t> </a:t>
            </a:r>
            <a:r>
              <a:rPr lang="cs-CZ" sz="2000" dirty="0"/>
              <a:t>dle didaktických zásad, forem, stylů a metod</a:t>
            </a:r>
            <a:r>
              <a:rPr lang="cs-CZ" sz="1900" b="1" dirty="0"/>
              <a:t>: </a:t>
            </a:r>
            <a:r>
              <a:rPr lang="cs-CZ" dirty="0"/>
              <a:t>průpravné cvičení, </a:t>
            </a:r>
            <a:r>
              <a:rPr lang="cs-CZ" b="1" dirty="0"/>
              <a:t>sebeobranné techniky proti úderům a kopům </a:t>
            </a:r>
            <a:r>
              <a:rPr lang="cs-CZ" dirty="0"/>
              <a:t>(obrana proti přímému úderu; obrana proti obloukovým úderům, obrana proti obloukovým úderům, obrana proti přímému čelnímu kopu na střední pásmo); </a:t>
            </a:r>
            <a:r>
              <a:rPr lang="cs-CZ" b="1" dirty="0"/>
              <a:t>sebeobranné techniky proti držení a škrcení zepředu a zezadu </a:t>
            </a:r>
            <a:r>
              <a:rPr lang="cs-CZ" dirty="0"/>
              <a:t>(obrana proti pokusu držení nebo škrcení, obrana proti držení oběma rukama za oděv, obrana proti držení jednou rukou za oděv s úderem, obrana proti držení za obě ruce, obrana proti držení oběma rukama, obrana proti škrcení ze strany, obrana proti držení přes ruce, obrana proti držení pod rukama - krátká, dlouhá páka, obrana proti držení za obě ruce); </a:t>
            </a:r>
          </a:p>
          <a:p>
            <a:pPr>
              <a:buFontTx/>
              <a:buChar char="-"/>
            </a:pPr>
            <a:r>
              <a:rPr lang="cs-CZ" b="1" dirty="0"/>
              <a:t>Klíčová slova: </a:t>
            </a:r>
            <a:r>
              <a:rPr lang="cs-CZ" dirty="0"/>
              <a:t>sebeobrana, boj zblízka </a:t>
            </a:r>
          </a:p>
          <a:p>
            <a:pPr>
              <a:buFontTx/>
              <a:buChar char="-"/>
            </a:pPr>
            <a:endParaRPr lang="cs-CZ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484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3943A40-C977-A009-61EF-0A037B85061B}"/>
              </a:ext>
            </a:extLst>
          </p:cNvPr>
          <p:cNvSpPr txBox="1"/>
          <p:nvPr/>
        </p:nvSpPr>
        <p:spPr>
          <a:xfrm>
            <a:off x="645927" y="511766"/>
            <a:ext cx="3426343" cy="12557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cs-CZ" sz="42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Písemná příprava - vzor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031FA5B-C315-4DA9-8684-FE360368A4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8779" y="0"/>
            <a:ext cx="4920200" cy="6390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721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chemeClr val="tx1"/>
                </a:solidFill>
              </a:rPr>
              <a:t>Sebeobranné techniky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 algn="just"/>
            <a:r>
              <a:rPr lang="cs-CZ" sz="1300" b="1" i="1" dirty="0"/>
              <a:t>Účelem výcviku technik v BZ je nácvik a zdokonalení: reakce na protivníkův podnět; přechodu do vlastního útoku; kombinace základních technik boje zblízka.</a:t>
            </a:r>
          </a:p>
          <a:p>
            <a:pPr algn="just">
              <a:buFont typeface="Wingdings" pitchFamily="2" charset="2"/>
              <a:buChar char="Ø"/>
            </a:pPr>
            <a:r>
              <a:rPr lang="cs-CZ" sz="1300" b="1" i="1" dirty="0"/>
              <a:t> </a:t>
            </a:r>
            <a:r>
              <a:rPr lang="cs-CZ" sz="1300" i="1" dirty="0"/>
              <a:t>Zásady provádění sebeobranných technik: provedení musí být nenáročné, jednoduše proveditelné; proveditelné i v ústroji, výstroji </a:t>
            </a:r>
            <a:br>
              <a:rPr lang="cs-CZ" sz="1300" i="1" dirty="0"/>
            </a:br>
            <a:r>
              <a:rPr lang="cs-CZ" sz="1300" i="1" dirty="0"/>
              <a:t>a výzbroji; lépe 10 osvojených techniky na 100% než 100 techniky na 10%.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7791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Přezkoušení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cs-CZ" dirty="0"/>
              <a:t> obrana proti přímému úderu; obrana proti obloukovým úderům, obrana proti obloukovým úderům, obrana proti přímému čelnímu kopu na střední pásmo;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 obrana proti pokusu držení nebo škrcení, obrana proti držení oběma rukama za oděv, obrana proti držení jednou rukou za oděv s úderem, obrana proti držení za obě ruce, obrana proti držení oběma rukama, obrana proti škrcení ze strany, obrana proti držení přes ruce, obrana proti držení pod rukama - krátká, dlouhá páka, obrana proti držení za obě ruce;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 proti úderu tyčovitým předmětem, obrana proti přímému bodnutí tyčovitým předmětem;</a:t>
            </a:r>
          </a:p>
          <a:p>
            <a:pPr>
              <a:buFont typeface="Wingdings" pitchFamily="2" charset="2"/>
              <a:buChar char="Ø"/>
            </a:pPr>
            <a:r>
              <a:rPr lang="cs-CZ" dirty="0"/>
              <a:t> obrana proti bodnutí nožem, obrana proti přímému bodnutí nožem.</a:t>
            </a:r>
          </a:p>
          <a:p>
            <a:pPr>
              <a:buFont typeface="Wingdings" pitchFamily="2" charset="2"/>
              <a:buChar char="Ø"/>
            </a:pPr>
            <a:endParaRPr lang="cs-CZ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5475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48BBD-A890-DA4E-B054-D3F0281FA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Seznam literatury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1B1688-8DD1-6947-8F90-F49C549F30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0698"/>
            <a:ext cx="10058400" cy="460389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cs-CZ" sz="1400" dirty="0"/>
              <a:t> VÁGNER, Michal. </a:t>
            </a:r>
            <a:r>
              <a:rPr lang="cs-CZ" sz="1400" i="1" dirty="0"/>
              <a:t>K teorii boje zblízka</a:t>
            </a:r>
            <a:r>
              <a:rPr lang="cs-CZ" sz="1400" dirty="0"/>
              <a:t>. Praha: Karolinum, 2008. ISBN 978-80-2461-476-2.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sz="1400" i="1" dirty="0"/>
              <a:t> </a:t>
            </a:r>
            <a:r>
              <a:rPr lang="cs-CZ" sz="1400" dirty="0"/>
              <a:t>VÁGNER, Michal. </a:t>
            </a:r>
            <a:r>
              <a:rPr lang="cs-CZ" sz="1400" i="1" dirty="0"/>
              <a:t>1. stupeň boje zblízka</a:t>
            </a:r>
            <a:r>
              <a:rPr lang="cs-CZ" sz="1400" dirty="0"/>
              <a:t>. Praha: 2008.</a:t>
            </a:r>
            <a:endParaRPr lang="cs-CZ" sz="1400" i="1" dirty="0"/>
          </a:p>
          <a:p>
            <a:pPr marL="0" indent="0">
              <a:buNone/>
            </a:pPr>
            <a:endParaRPr lang="cs-CZ" b="1" dirty="0"/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0771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242D41"/>
      </a:dk2>
      <a:lt2>
        <a:srgbClr val="E8E5E2"/>
      </a:lt2>
      <a:accent1>
        <a:srgbClr val="2997E7"/>
      </a:accent1>
      <a:accent2>
        <a:srgbClr val="13B3B3"/>
      </a:accent2>
      <a:accent3>
        <a:srgbClr val="21B879"/>
      </a:accent3>
      <a:accent4>
        <a:srgbClr val="14BC31"/>
      </a:accent4>
      <a:accent5>
        <a:srgbClr val="47B921"/>
      </a:accent5>
      <a:accent6>
        <a:srgbClr val="7DB213"/>
      </a:accent6>
      <a:hlink>
        <a:srgbClr val="399431"/>
      </a:hlink>
      <a:folHlink>
        <a:srgbClr val="7F7F7F"/>
      </a:folHlink>
    </a:clrScheme>
    <a:fontScheme name="Retrospect">
      <a:majorFont>
        <a:latin typeface="Arial Nova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{C3CB2FD1-364E-634F-BF21-6F1E549C9A16}tf10001119</Template>
  <TotalTime>786</TotalTime>
  <Words>396</Words>
  <Application>Microsoft Office PowerPoint</Application>
  <PresentationFormat>Širokoúhlá obrazovka</PresentationFormat>
  <Paragraphs>20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Arial Nova</vt:lpstr>
      <vt:lpstr>Arial Nova Light</vt:lpstr>
      <vt:lpstr>Calibri</vt:lpstr>
      <vt:lpstr>Wingdings</vt:lpstr>
      <vt:lpstr>RetrospectVTI</vt:lpstr>
      <vt:lpstr>Boj zblízka</vt:lpstr>
      <vt:lpstr>Boj zblízka</vt:lpstr>
      <vt:lpstr>Prezentace aplikace PowerPoint</vt:lpstr>
      <vt:lpstr>Sebeobranné techniky</vt:lpstr>
      <vt:lpstr>Přezkoušení</vt:lpstr>
      <vt:lpstr>Seznam literatury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Boj zblízka</dc:title>
  <dc:creator>Vladan Oláh</dc:creator>
  <cp:lastModifiedBy>Michal Vágner</cp:lastModifiedBy>
  <cp:revision>16</cp:revision>
  <dcterms:created xsi:type="dcterms:W3CDTF">2021-12-01T12:47:50Z</dcterms:created>
  <dcterms:modified xsi:type="dcterms:W3CDTF">2022-10-11T11:51:57Z</dcterms:modified>
</cp:coreProperties>
</file>