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81" r:id="rId4"/>
    <p:sldId id="271" r:id="rId5"/>
    <p:sldId id="277" r:id="rId6"/>
    <p:sldId id="313" r:id="rId7"/>
    <p:sldId id="273" r:id="rId8"/>
    <p:sldId id="282" r:id="rId9"/>
    <p:sldId id="272" r:id="rId10"/>
    <p:sldId id="325" r:id="rId11"/>
    <p:sldId id="284" r:id="rId12"/>
    <p:sldId id="324" r:id="rId13"/>
    <p:sldId id="286" r:id="rId14"/>
    <p:sldId id="322" r:id="rId15"/>
    <p:sldId id="323" r:id="rId16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DE9B5BA-7981-4D27-A65C-145310D53D09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37CA4BC-5610-4220-84FF-89A0565FA8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384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86B1FF-A8DD-4088-A5A9-B14450E95DF7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3646"/>
            <a:ext cx="5486400" cy="44760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779EF3-5A45-4F00-BCA6-EEF8CEF53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330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Chtěla bych ale, abyste si každý z vás ujasnil, že supervize je něco jako vyšlechtěná metoda podpory pracovníků a že v dobře fungující otevřené organizaci probíhá kromě supervize celá řada dalších aktivit, které přispívají k podpoře pracovníků, ke vzájemnému učení a předávání toho nejlepšího, co se lidé při práci naučili. Chtěla bych, abyste si supervizi začlenili do tohoto kontextu a aby i ti, kdo supervizi nemohou z různých důvodů na svém pracovišti pěstovat, vnášeli do organizací a týmů, které třeba jednou povedete, anebo již nyní vedete, principy podpory pracovníků, pokud to zatím neděláte. Proto jsem také zařadila do tohoto předmětu tuto přednášku.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Supervize</a:t>
            </a:r>
            <a:r>
              <a:rPr lang="cs-CZ" baseline="0" dirty="0" smtClean="0"/>
              <a:t> se drží na odborné scéně již víc než 100 let – je to především praktická disciplína. Paralelně ale dochází v oblasti řízení, zejména ve zdravotnictví, k objevování souvislostí, které nám dávají lépe pochopit, proč je supervize tak vytrvale považována za užitečnou.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532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kontextu, do které jsem vás takto uvedla se teď podíváme na význam supervize.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646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Taková je tedy moje nabídka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0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Supervize</a:t>
            </a:r>
            <a:r>
              <a:rPr lang="cs-CZ" baseline="0" dirty="0" smtClean="0"/>
              <a:t> se drží na odborné scéně již víc než 100 let – je to především praktická disciplína. Chtěla bych ale, abyste si každý z vás ujasnil, že supervize je něco jako vyšlechtěná metoda podpora pracovníků a že v dobře fungující otevřené organizaci probíhá celá řada dalších aktivit, které přispívají k podpoře pracovníků, ke vzájemnému učení a předávání toho </a:t>
            </a:r>
            <a:r>
              <a:rPr lang="cs-CZ" baseline="0" dirty="0" err="1" smtClean="0"/>
              <a:t>nejlpšího</a:t>
            </a:r>
            <a:r>
              <a:rPr lang="cs-CZ" baseline="0" dirty="0" smtClean="0"/>
              <a:t>, co se lidé při práci naučili. Chtěla bych, abyste si supervizi začlenili do tohoto kontextu a aby i ti, kdo supervizi nemohou z různých důvodů na svém pracovišti pěstovat, vnášeli do organizací a </a:t>
            </a:r>
            <a:r>
              <a:rPr lang="cs-CZ" baseline="0" dirty="0" err="1" smtClean="0"/>
              <a:t>týmů,které</a:t>
            </a:r>
            <a:r>
              <a:rPr lang="cs-CZ" baseline="0" dirty="0" smtClean="0"/>
              <a:t> třeba jednou povedete, anebo již nyní vedete, principy podpory pracovníků, pokud to zatím neděláte. Paralelně ale dochází v oblasti řízení, zejména ve zdravotnictví, k objevování souvislostí, které nám dávají lépe pochopit, proč je supervize tak vytrvale považována za užitečnou.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7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 pro Vás důležité, jestli se k vám na pracovišti chovají lidé slušně? Co si pod tím představíte?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pro Vás důležité, jestli se k vám na pracovišti chovají lidé slušně? Co si pod tím představíte?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diskuse ve dvojicích-nahlas- co je slušnost......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98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67% si myslí, že se slušnost ve společnosti snižuje. Odmítnutí tvrdě pracovat na společném úkolu (90%). Ignorovat pozdrav , poděkování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Vybraní lídři a </a:t>
            </a:r>
            <a:r>
              <a:rPr lang="cs-CZ" sz="1200" dirty="0" err="1" smtClean="0"/>
              <a:t>facilitátoři</a:t>
            </a:r>
            <a:r>
              <a:rPr lang="cs-CZ" sz="1200" dirty="0" smtClean="0"/>
              <a:t> CREW se zaměřili na to, aby reagovali na potřeby změn, které měli pracovníci v oblasti vzájemné slušnosti jednání a </a:t>
            </a:r>
            <a:r>
              <a:rPr lang="cs-CZ" sz="1200" dirty="0" err="1" smtClean="0"/>
              <a:t>facilitovali</a:t>
            </a:r>
            <a:r>
              <a:rPr lang="cs-CZ" sz="1200" dirty="0" smtClean="0"/>
              <a:t> jejich společná setkání a dialog, co a jak.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67% si myslí, že se slušnost ve společnosti </a:t>
            </a:r>
            <a:r>
              <a:rPr lang="cs-CZ" dirty="0" err="1" smtClean="0"/>
              <a:t>snižuje.Odmítnutí</a:t>
            </a:r>
            <a:r>
              <a:rPr lang="cs-CZ" dirty="0" smtClean="0"/>
              <a:t> tvrdě pracovat na společném úkolu (90%). Ignorovat pozdrav , poděkování apod.</a:t>
            </a:r>
            <a:r>
              <a:rPr lang="en-US" dirty="0" smtClean="0"/>
              <a:t> the Canadian Centre for Organizational Research and Development (COR&amp;D), adapted this approach to make it widely available. Dr. </a:t>
            </a:r>
            <a:r>
              <a:rPr lang="en-US" dirty="0" err="1" smtClean="0"/>
              <a:t>Leiter</a:t>
            </a:r>
            <a:r>
              <a:rPr lang="en-US" dirty="0" smtClean="0"/>
              <a:t> and his team launched the CREW initiative in 2008 in hospitals across Nova Scotia and Ontario. The implementation of the CREW Solution is now recognized as a major initiative in employee retention within the Canadian health care system.</a:t>
            </a:r>
            <a:endParaRPr lang="cs-CZ" dirty="0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84F56C2B-CA8A-491E-BE73-0CB932070F0D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3661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pracovníky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pracovní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prostředí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prvořadým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rozhodování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 tom,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práci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zůstanou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nebo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hledají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změnu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řadě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výzkumů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organizační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kultury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pracoviště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použili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dotazník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AWS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Leitera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výzkumu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vnímání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organizační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kultury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 smtClean="0"/>
              <a:t>Kulturu chápeme sociálně-konstruktivisticky-jako relativně stálý výsledek </a:t>
            </a:r>
            <a:r>
              <a:rPr lang="cs-CZ" dirty="0" err="1" smtClean="0"/>
              <a:t>soc.učení-založený</a:t>
            </a:r>
            <a:r>
              <a:rPr lang="cs-CZ" dirty="0" smtClean="0"/>
              <a:t> na vytvářeném diskursu a každodenní praxi rozhodování a řešení </a:t>
            </a:r>
            <a:r>
              <a:rPr lang="cs-CZ" dirty="0" err="1" smtClean="0"/>
              <a:t>situací.Např</a:t>
            </a:r>
            <a:r>
              <a:rPr lang="cs-CZ" dirty="0" smtClean="0"/>
              <a:t>. </a:t>
            </a:r>
            <a:r>
              <a:rPr lang="cs-CZ" dirty="0" err="1" smtClean="0"/>
              <a:t>to,jak</a:t>
            </a:r>
            <a:r>
              <a:rPr lang="cs-CZ" dirty="0" smtClean="0"/>
              <a:t> se mluví o pacientech nebo klientech u </a:t>
            </a:r>
            <a:r>
              <a:rPr lang="cs-CZ" dirty="0" err="1" smtClean="0"/>
              <a:t>kafe</a:t>
            </a:r>
            <a:r>
              <a:rPr lang="cs-CZ" dirty="0" smtClean="0"/>
              <a:t>, jaké </a:t>
            </a:r>
            <a:r>
              <a:rPr lang="cs-CZ" dirty="0" err="1" smtClean="0"/>
              <a:t>přesdívky</a:t>
            </a:r>
            <a:r>
              <a:rPr lang="cs-CZ" dirty="0" smtClean="0"/>
              <a:t> se pro ně volí</a:t>
            </a:r>
            <a:r>
              <a:rPr lang="cs-CZ" baseline="0" dirty="0" smtClean="0"/>
              <a:t> apod. </a:t>
            </a:r>
            <a:r>
              <a:rPr lang="cs-CZ" dirty="0" smtClean="0"/>
              <a:t>Podle teorií řízení jde o </a:t>
            </a:r>
            <a:r>
              <a:rPr lang="cs-CZ" dirty="0" err="1" smtClean="0"/>
              <a:t>fenomen</a:t>
            </a:r>
            <a:r>
              <a:rPr lang="cs-CZ" dirty="0" smtClean="0"/>
              <a:t> intersubjektivní povahy-tedy něco, co vzniká „mezi lidmi“ a tak se to i </a:t>
            </a:r>
            <a:r>
              <a:rPr lang="cs-CZ" dirty="0" err="1" smtClean="0"/>
              <a:t>udržuje.Silný</a:t>
            </a:r>
            <a:r>
              <a:rPr lang="cs-CZ" dirty="0" smtClean="0"/>
              <a:t> formující vliv mají zakladatelé organizace a </a:t>
            </a:r>
            <a:r>
              <a:rPr lang="cs-CZ" dirty="0" err="1" smtClean="0"/>
              <a:t>manažment</a:t>
            </a:r>
            <a:r>
              <a:rPr lang="cs-CZ" dirty="0" smtClean="0"/>
              <a:t>. Kultura oborů a společnosti tvoří podhoubí, z nějž vyrůstá  kultura organizace.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2EA8610-D115-4255-BDCD-007694D79AE6}" type="slidenum">
              <a:rPr lang="cs-CZ" smtClean="0"/>
              <a:pPr eaLnBrk="1" hangingPunct="1"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61335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 smtClean="0"/>
              <a:t> 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0C4EF878-95AB-46F3-800E-DF893BCE651E}" type="slidenum">
              <a:rPr lang="cs-CZ" smtClean="0"/>
              <a:pPr eaLnBrk="1" hangingPunct="1"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37563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Pojem </a:t>
            </a:r>
            <a:r>
              <a:rPr lang="cs-CZ" dirty="0" err="1" smtClean="0"/>
              <a:t>resilience</a:t>
            </a:r>
            <a:r>
              <a:rPr lang="cs-CZ" dirty="0" smtClean="0"/>
              <a:t> zdůrazňuje právě schopnost zvládnout a vydržet, na rozdíl od dřívějšího pojmu stres a vyhoření. Opět je to záležitost</a:t>
            </a:r>
            <a:r>
              <a:rPr lang="cs-CZ" baseline="0" dirty="0" smtClean="0"/>
              <a:t> toho, na co se soustředíme a co zdůrazňujeme.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150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Stejně jako máme pud pečovat, máme také potřebu „být </a:t>
            </a:r>
            <a:r>
              <a:rPr lang="cs-CZ" dirty="0" err="1" smtClean="0"/>
              <a:t>opečováni</a:t>
            </a:r>
            <a:r>
              <a:rPr lang="cs-CZ" dirty="0" smtClean="0"/>
              <a:t>“. Solidarita v lidské společnosti ve značné míře souvisí s </a:t>
            </a:r>
            <a:r>
              <a:rPr lang="cs-CZ" dirty="0" err="1" smtClean="0"/>
              <a:t>tím,jak</a:t>
            </a:r>
            <a:r>
              <a:rPr lang="cs-CZ" dirty="0" smtClean="0"/>
              <a:t> je ve výsledku pud pečovat a být</a:t>
            </a:r>
            <a:r>
              <a:rPr lang="cs-CZ" baseline="0" dirty="0" smtClean="0"/>
              <a:t> pečován </a:t>
            </a:r>
            <a:r>
              <a:rPr lang="cs-CZ" baseline="0" dirty="0" err="1" smtClean="0"/>
              <a:t>vzáíjemně</a:t>
            </a:r>
            <a:r>
              <a:rPr lang="cs-CZ" baseline="0" dirty="0" smtClean="0"/>
              <a:t> komplementární, zda se v našem okolí najdou možnosti pro naplnění těchto tendencí a dispozic v té podobě, kterou právě my potřebujeme.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779EF3-5A45-4F00-BCA6-EEF8CEF5373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0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280CF-A583-4373-854B-20AA176E91B7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00EA028-5C14-4327-9DA6-E3CEBB3721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60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16AC-220C-4064-82DB-EA751953B3A5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59776-E602-4241-8C6D-E3DB61876D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14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á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2A49D-AC08-4A54-9E38-1281A3274E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839A0-C0A2-40F1-9AE3-42055D7A6E29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96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5341-9C43-45D8-847A-6711ADEC2116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A0879-042C-45D4-B450-CD9F495A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052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CE18C-4B45-4C84-8675-24DE7AE57324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0E197E7-1A97-40C2-B148-640393D8F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144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7F635-6CF7-4F56-B0B8-37DCDD4211E5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8741-13FD-4635-B2BE-41A9AB673A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80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bdélník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á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C5CD4-7CAD-4693-B648-1DC268DAAD75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803C487-8D32-4AEB-A956-60DFC11D3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290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0993-C8A3-46B7-9BEF-875AF0D34699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D60DA-CFC9-4949-AB93-80527F3581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16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1A54-7774-467C-9BAA-8D8974FBB14E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507677-8F22-4F4C-B31D-FD640C48C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69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á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40706DF-9174-421C-BEB9-9FDE99193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DBA7-3D41-4313-99D3-5F93F5B5B042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85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á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E29AB-1CD1-4F8F-8478-38A45FD2EC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7BC9-5807-4155-8C30-26A7AA0FFD1A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19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FEA4AF-284B-4761-B58B-A1D3E652801A}" type="datetimeFigureOut">
              <a:rPr lang="cs-CZ"/>
              <a:pPr>
                <a:defRPr/>
              </a:pPr>
              <a:t>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A5DFA47-EEE4-4349-AE78-4A1FF76C59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64544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64544B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72605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4C5A6A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08DA0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FHS UK 2016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Zuzana Havrdová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2232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Supervize a podpora pracovníků v širším kontextu</a:t>
            </a:r>
            <a:r>
              <a:rPr lang="cs-CZ" sz="4800" dirty="0"/>
              <a:t/>
            </a:r>
            <a:br>
              <a:rPr lang="cs-CZ" sz="4800" dirty="0"/>
            </a:br>
            <a:endParaRPr lang="cs-CZ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„CARING“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Lidský druh má nejen biologický pud k boji (přežití druhu), ale také biologicky i evolučně zvolený pud „pečovat“ (</a:t>
            </a:r>
            <a:r>
              <a:rPr lang="cs-CZ" dirty="0" err="1" smtClean="0"/>
              <a:t>Ofra</a:t>
            </a:r>
            <a:r>
              <a:rPr lang="cs-CZ" dirty="0" smtClean="0"/>
              <a:t> Mayseless,2016).</a:t>
            </a:r>
          </a:p>
          <a:p>
            <a:r>
              <a:rPr lang="cs-CZ" dirty="0" smtClean="0"/>
              <a:t>Tento pud je citlivý na kontext, u různých osobností se projevuje v různých kontextech (i volba povolání).</a:t>
            </a:r>
          </a:p>
          <a:p>
            <a:r>
              <a:rPr lang="cs-CZ" dirty="0" smtClean="0"/>
              <a:t>Příklady kontextů –rodičovská péče, milostné vztahy, uprchlíci, zahrádka, životní prostředí, vzdělávání, </a:t>
            </a:r>
            <a:r>
              <a:rPr lang="cs-CZ" dirty="0"/>
              <a:t>pomáhající </a:t>
            </a:r>
            <a:r>
              <a:rPr lang="cs-CZ" dirty="0" smtClean="0"/>
              <a:t>profese, péče o podnik, o podřízené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organisational</a:t>
            </a:r>
            <a:r>
              <a:rPr lang="cs-CZ" dirty="0" smtClean="0"/>
              <a:t> </a:t>
            </a:r>
            <a:r>
              <a:rPr lang="cs-CZ" dirty="0" err="1" smtClean="0"/>
              <a:t>citizenship</a:t>
            </a:r>
            <a:r>
              <a:rPr lang="cs-CZ" dirty="0" smtClean="0"/>
              <a:t>“ (OCB), </a:t>
            </a:r>
            <a:r>
              <a:rPr lang="cs-CZ" dirty="0" err="1" smtClean="0"/>
              <a:t>engagement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77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Supervize a její možné plody</a:t>
            </a:r>
          </a:p>
        </p:txBody>
      </p:sp>
      <p:pic>
        <p:nvPicPr>
          <p:cNvPr id="23555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773238"/>
            <a:ext cx="4968875" cy="3743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Jakou podporou může být supervize?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Poskytuje vzory a příležitosti </a:t>
            </a:r>
            <a:r>
              <a:rPr lang="cs-CZ" sz="2400" dirty="0"/>
              <a:t>pro neformální </a:t>
            </a:r>
            <a:r>
              <a:rPr lang="cs-CZ" sz="2400" dirty="0" smtClean="0"/>
              <a:t>učení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(mezi supervizorem a </a:t>
            </a:r>
            <a:r>
              <a:rPr lang="cs-CZ" sz="2400" dirty="0" err="1" smtClean="0"/>
              <a:t>supervizanty</a:t>
            </a:r>
            <a:r>
              <a:rPr lang="cs-CZ" sz="2400" dirty="0" smtClean="0"/>
              <a:t>, mezi účastníky)</a:t>
            </a:r>
            <a:endParaRPr lang="cs-CZ" sz="2400" dirty="0"/>
          </a:p>
          <a:p>
            <a:r>
              <a:rPr lang="cs-CZ" sz="2400" dirty="0"/>
              <a:t>Podporuje </a:t>
            </a:r>
            <a:r>
              <a:rPr lang="cs-CZ" sz="2400" dirty="0" smtClean="0"/>
              <a:t>autonomii každého díky respektu a přijetí </a:t>
            </a:r>
            <a:endParaRPr lang="cs-CZ" sz="2400" dirty="0"/>
          </a:p>
          <a:p>
            <a:r>
              <a:rPr lang="cs-CZ" sz="2400" dirty="0"/>
              <a:t>Cvičí </a:t>
            </a:r>
            <a:r>
              <a:rPr lang="cs-CZ" sz="2400" dirty="0" smtClean="0"/>
              <a:t>participaci a angažovanost díky spravedlivému rozdělování pozitivní pozornosti</a:t>
            </a:r>
            <a:endParaRPr lang="cs-CZ" sz="2400" dirty="0"/>
          </a:p>
          <a:p>
            <a:r>
              <a:rPr lang="cs-CZ" sz="2400" dirty="0"/>
              <a:t>Prostor zpětné </a:t>
            </a:r>
            <a:r>
              <a:rPr lang="cs-CZ" sz="2400" dirty="0" smtClean="0"/>
              <a:t>vazby od druhých k tomu, na čem mi záleží – nevytahují se jeden na druhého </a:t>
            </a:r>
            <a:r>
              <a:rPr lang="cs-CZ" sz="2400" dirty="0" smtClean="0">
                <a:sym typeface="Wingdings" pitchFamily="2" charset="2"/>
              </a:rPr>
              <a:t></a:t>
            </a:r>
            <a:endParaRPr lang="cs-CZ" sz="2400" dirty="0"/>
          </a:p>
          <a:p>
            <a:r>
              <a:rPr lang="cs-CZ" sz="2400" dirty="0"/>
              <a:t>Slušnost, </a:t>
            </a:r>
            <a:r>
              <a:rPr lang="cs-CZ" sz="2400" dirty="0" err="1"/>
              <a:t>resilience</a:t>
            </a:r>
            <a:r>
              <a:rPr lang="cs-CZ" sz="2400" dirty="0"/>
              <a:t>, </a:t>
            </a:r>
            <a:r>
              <a:rPr lang="cs-CZ" sz="2400" dirty="0" smtClean="0"/>
              <a:t>hodnoty – nastavena kultura díky supervizorovi, který ji formuje</a:t>
            </a:r>
          </a:p>
          <a:p>
            <a:r>
              <a:rPr lang="cs-CZ" sz="2400" dirty="0" smtClean="0"/>
              <a:t>Pečování o pečující – ve výzkumech dobré supervize se často setkáváme právě s tím, že se lidé cítí být „</a:t>
            </a:r>
            <a:r>
              <a:rPr lang="cs-CZ" sz="2400" dirty="0" err="1" smtClean="0"/>
              <a:t>opečováni</a:t>
            </a:r>
            <a:r>
              <a:rPr lang="cs-CZ" sz="2400" dirty="0" smtClean="0"/>
              <a:t>“.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33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je supervize tak specifická?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Dlouhodobé vztahy a kontinuální práce ve stejné skupině nebo týmu - sociální podpora, předávání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, vytvoření důvěry</a:t>
            </a:r>
          </a:p>
          <a:p>
            <a:r>
              <a:rPr lang="cs-CZ" dirty="0" smtClean="0"/>
              <a:t>Zpracování emocí, „vydýchání“ konfliktů díky supervizorovi, který to „drží“ a „pečuje!</a:t>
            </a:r>
          </a:p>
          <a:p>
            <a:r>
              <a:rPr lang="cs-CZ" dirty="0" smtClean="0"/>
              <a:t>Použití některých specifických metod, které usnadňují reflexi prožívaných situací</a:t>
            </a:r>
          </a:p>
          <a:p>
            <a:r>
              <a:rPr lang="cs-CZ" dirty="0" smtClean="0"/>
              <a:t>Více méně uznávaný způsob jak se zastavit a být spolu, nechat se „</a:t>
            </a:r>
            <a:r>
              <a:rPr lang="cs-CZ" dirty="0" err="1" smtClean="0"/>
              <a:t>opečovat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Tvoří hráz proti současné kultuře „nestíhám, nestíhám“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5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15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Supervize je jako zakořeněná rostlina čistící vzduch v organizaci, pokud….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Zájem vedení, příp. jeho vlastní supervize</a:t>
            </a:r>
          </a:p>
          <a:p>
            <a:pPr eaLnBrk="1" hangingPunct="1"/>
            <a:r>
              <a:rPr lang="cs-CZ" dirty="0" smtClean="0"/>
              <a:t>Rozumět k čemu ji chtějí</a:t>
            </a:r>
          </a:p>
          <a:p>
            <a:pPr eaLnBrk="1" hangingPunct="1"/>
            <a:r>
              <a:rPr lang="cs-CZ" dirty="0" smtClean="0"/>
              <a:t>Dobře vybraný supervizor</a:t>
            </a:r>
          </a:p>
          <a:p>
            <a:pPr eaLnBrk="1" hangingPunct="1"/>
            <a:r>
              <a:rPr lang="cs-CZ" dirty="0" smtClean="0"/>
              <a:t>Dobře vyjednaný kontrakt</a:t>
            </a:r>
          </a:p>
          <a:p>
            <a:pPr eaLnBrk="1" hangingPunct="1"/>
            <a:r>
              <a:rPr lang="cs-CZ" dirty="0" smtClean="0"/>
              <a:t>Přijetí odpovědnosti každého za společnou práci</a:t>
            </a:r>
          </a:p>
          <a:p>
            <a:pPr eaLnBrk="1" hangingPunct="1"/>
            <a:r>
              <a:rPr lang="cs-CZ" dirty="0" smtClean="0"/>
              <a:t>Učit se využívat supervizi, připravovat se na ni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smtClean="0"/>
              <a:t>To je také důvod vaší seminární práce, resp. tohoto předmětu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!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616624" cy="4392488"/>
          </a:xfrm>
        </p:spPr>
      </p:pic>
    </p:spTree>
    <p:extLst>
      <p:ext uri="{BB962C8B-B14F-4D97-AF65-F5344CB8AC3E}">
        <p14:creationId xmlns:p14="http://schemas.microsoft.com/office/powerpoint/2010/main" val="368822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Témata v posledních 10 letech USA-Kanada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800" dirty="0" smtClean="0"/>
              <a:t> I.   Vzájemná slušnost na pracovišti (</a:t>
            </a:r>
            <a:r>
              <a:rPr lang="cs-CZ" sz="2800" dirty="0" err="1" smtClean="0"/>
              <a:t>work</a:t>
            </a:r>
            <a:r>
              <a:rPr lang="cs-CZ" sz="2800" dirty="0" smtClean="0"/>
              <a:t>-place-    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       </a:t>
            </a:r>
            <a:r>
              <a:rPr lang="cs-CZ" sz="2800" dirty="0" err="1" smtClean="0"/>
              <a:t>civility</a:t>
            </a:r>
            <a:r>
              <a:rPr lang="cs-CZ" sz="2800" dirty="0" smtClean="0"/>
              <a:t>)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 II. „Magnetické“ nemocnice, výzkumy organizační     	kultury , význam </a:t>
            </a:r>
            <a:r>
              <a:rPr lang="cs-CZ" sz="2800" dirty="0" err="1" smtClean="0"/>
              <a:t>leadershipu</a:t>
            </a:r>
            <a:endParaRPr lang="cs-CZ" sz="2800" dirty="0" smtClean="0"/>
          </a:p>
          <a:p>
            <a:pPr marL="0" indent="0" eaLnBrk="1" hangingPunct="1">
              <a:buNone/>
            </a:pPr>
            <a:r>
              <a:rPr lang="cs-CZ" sz="2800" dirty="0" smtClean="0"/>
              <a:t> III. </a:t>
            </a:r>
            <a:r>
              <a:rPr lang="cs-CZ" sz="2800" dirty="0"/>
              <a:t>Význam neformálního  učení pro pracovníky</a:t>
            </a:r>
          </a:p>
          <a:p>
            <a:pPr marL="0" indent="0" eaLnBrk="1" hangingPunct="1">
              <a:buNone/>
            </a:pPr>
            <a:endParaRPr lang="cs-CZ" sz="2800" dirty="0"/>
          </a:p>
          <a:p>
            <a:pPr marL="0" indent="0" eaLnBrk="1" hangingPunct="1">
              <a:buNone/>
            </a:pPr>
            <a:r>
              <a:rPr lang="cs-CZ" sz="2800" dirty="0" smtClean="0"/>
              <a:t> IV. </a:t>
            </a:r>
            <a:r>
              <a:rPr lang="cs-CZ" sz="2800" dirty="0" err="1"/>
              <a:t>Resilientní</a:t>
            </a:r>
            <a:r>
              <a:rPr lang="cs-CZ" sz="2800" dirty="0"/>
              <a:t> kultura </a:t>
            </a:r>
            <a:r>
              <a:rPr lang="cs-CZ" sz="2800" dirty="0" smtClean="0"/>
              <a:t>organizace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   V. „CARING“</a:t>
            </a:r>
          </a:p>
          <a:p>
            <a:pPr marL="0" indent="0" eaLnBrk="1" hangingPunct="1">
              <a:buNone/>
            </a:pPr>
            <a:r>
              <a:rPr lang="cs-CZ" sz="2800" dirty="0" smtClean="0"/>
              <a:t> </a:t>
            </a:r>
            <a:endParaRPr lang="cs-CZ" sz="2800" dirty="0"/>
          </a:p>
          <a:p>
            <a:pPr marL="0" indent="0" eaLnBrk="1" hangingPunct="1">
              <a:buNone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I. Slušnost na pracovišti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3713" y="1268413"/>
            <a:ext cx="8229600" cy="45259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                           </a:t>
            </a:r>
            <a:endParaRPr lang="cs-CZ" dirty="0"/>
          </a:p>
        </p:txBody>
      </p:sp>
      <p:pic>
        <p:nvPicPr>
          <p:cNvPr id="16388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916113"/>
            <a:ext cx="475138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8636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Slušnost na pracovišti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Výzkumy UNI Baltimore, John </a:t>
            </a:r>
            <a:r>
              <a:rPr lang="cs-CZ" sz="2400" dirty="0" err="1" smtClean="0"/>
              <a:t>Hopkins</a:t>
            </a:r>
            <a:r>
              <a:rPr lang="cs-CZ" sz="2400" dirty="0" smtClean="0"/>
              <a:t>, 2000 : Jak důležité je pro vás, když pracujete v neslušném prostředí? </a:t>
            </a:r>
          </a:p>
          <a:p>
            <a:pPr eaLnBrk="1" hangingPunct="1"/>
            <a:r>
              <a:rPr lang="cs-CZ" sz="2400" dirty="0" smtClean="0"/>
              <a:t>Neslušnost  znamená drsné, neuctivé, bezohledné, shazující či nevhodné chování a mluvení.</a:t>
            </a:r>
          </a:p>
          <a:p>
            <a:pPr eaLnBrk="1" hangingPunct="1"/>
            <a:r>
              <a:rPr lang="cs-CZ" sz="2400" dirty="0" smtClean="0"/>
              <a:t>Program CREW - </a:t>
            </a:r>
            <a:r>
              <a:rPr lang="en-US" sz="2400" dirty="0" smtClean="0"/>
              <a:t>Civility, Respect and Engagement 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Workplace</a:t>
            </a:r>
            <a:r>
              <a:rPr lang="cs-CZ" sz="2400" dirty="0" smtClean="0"/>
              <a:t> – Kanadské zdravotnické organizace</a:t>
            </a:r>
          </a:p>
          <a:p>
            <a:pPr eaLnBrk="1" hangingPunct="1"/>
            <a:r>
              <a:rPr lang="cs-CZ" sz="2400" dirty="0" smtClean="0"/>
              <a:t>Výzkum prokázal výrazné změny např. v cynismu, spokojenosti , dopady do úmrtnosti a kvality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II. Výzkum organizační kultury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Dotazník AWS – šest oblastí pracovního života působících na spokojenost či tendenci odejít pryč.</a:t>
            </a:r>
          </a:p>
          <a:p>
            <a:pPr eaLnBrk="1" hangingPunct="1"/>
            <a:r>
              <a:rPr lang="cs-CZ" sz="2400" dirty="0" smtClean="0"/>
              <a:t>Ústřední vliv na shodu mezi pracovníkem a organizací mají  sdílené hodnoty.</a:t>
            </a:r>
          </a:p>
          <a:p>
            <a:pPr eaLnBrk="1" hangingPunct="1"/>
            <a:r>
              <a:rPr lang="cs-CZ" sz="2400" dirty="0" smtClean="0"/>
              <a:t>Další klíčovou proměnou je umožnění autonomie u pracovního výkonu.</a:t>
            </a:r>
          </a:p>
          <a:p>
            <a:pPr eaLnBrk="1" hangingPunct="1"/>
            <a:r>
              <a:rPr lang="cs-CZ" sz="2400" dirty="0" smtClean="0"/>
              <a:t>Spravedlnost a ocenění dotváří úroveň spokojenosti, důvěry a angažovanosti pracovníků.</a:t>
            </a:r>
          </a:p>
          <a:p>
            <a:pPr eaLnBrk="1" hangingPunct="1"/>
            <a:r>
              <a:rPr lang="cs-CZ" sz="2400" dirty="0" smtClean="0"/>
              <a:t>Povaha a styl </a:t>
            </a:r>
            <a:r>
              <a:rPr lang="cs-CZ" sz="2400" dirty="0" err="1" smtClean="0"/>
              <a:t>leadershipu</a:t>
            </a:r>
            <a:r>
              <a:rPr lang="cs-CZ" sz="2400" dirty="0" smtClean="0"/>
              <a:t> zdravotních sester má prvořadý význam pro „magnetičnost“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Jak chápeme „kulturu“organizace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vžité předpoklady, očekávaní a přesvědčení o významech, na kterých stojí  jednání a kooperace v organizaci </a:t>
            </a:r>
          </a:p>
          <a:p>
            <a:pPr eaLnBrk="1" hangingPunct="1"/>
            <a:r>
              <a:rPr lang="cs-CZ" dirty="0" smtClean="0"/>
              <a:t>relativně stálý výsledek sociálního učení, který má </a:t>
            </a:r>
            <a:r>
              <a:rPr lang="cs-CZ" b="1" dirty="0" smtClean="0"/>
              <a:t>intersubjektivní </a:t>
            </a:r>
            <a:r>
              <a:rPr lang="cs-CZ" dirty="0" smtClean="0"/>
              <a:t>povahu</a:t>
            </a:r>
          </a:p>
          <a:p>
            <a:pPr eaLnBrk="1" hangingPunct="1"/>
            <a:r>
              <a:rPr lang="cs-CZ" dirty="0" smtClean="0"/>
              <a:t>vliv zakladatelů organizace a </a:t>
            </a:r>
            <a:r>
              <a:rPr lang="cs-CZ" dirty="0" err="1" smtClean="0"/>
              <a:t>manažmentu</a:t>
            </a:r>
            <a:r>
              <a:rPr lang="cs-CZ" dirty="0" smtClean="0"/>
              <a:t> </a:t>
            </a:r>
          </a:p>
          <a:p>
            <a:pPr eaLnBrk="1" hangingPunct="1"/>
            <a:r>
              <a:rPr lang="cs-CZ" dirty="0" smtClean="0"/>
              <a:t>„zapuštěna“ do obecnější kultury oboru a společnosti</a:t>
            </a:r>
          </a:p>
          <a:p>
            <a:pPr eaLnBrk="1" hangingPunct="1"/>
            <a:r>
              <a:rPr lang="cs-CZ" dirty="0" smtClean="0"/>
              <a:t>dá se měnit, ale pomalu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-11113"/>
            <a:ext cx="8534400" cy="10795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III. Každá změna naráží na </a:t>
            </a:r>
            <a:r>
              <a:rPr lang="cs-CZ" b="1" dirty="0" smtClean="0"/>
              <a:t>neformální učení </a:t>
            </a:r>
            <a:r>
              <a:rPr lang="cs-CZ" dirty="0" smtClean="0"/>
              <a:t>(Michael  </a:t>
            </a:r>
            <a:r>
              <a:rPr lang="cs-CZ" dirty="0" err="1" smtClean="0"/>
              <a:t>Eraut</a:t>
            </a:r>
            <a:r>
              <a:rPr lang="cs-CZ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tj. implicitní, nezamýšlené, příležitostné, bez učitele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tzv. </a:t>
            </a:r>
            <a:r>
              <a:rPr lang="cs-CZ" sz="2800" b="1" dirty="0" smtClean="0"/>
              <a:t>kulturní poznání hraje větší roli</a:t>
            </a:r>
            <a:r>
              <a:rPr lang="cs-CZ" sz="2800" dirty="0" smtClean="0"/>
              <a:t> </a:t>
            </a:r>
            <a:r>
              <a:rPr lang="cs-CZ" sz="2800" b="1" dirty="0" smtClean="0"/>
              <a:t>v praktickém jednání a rozhodování  než si připouštíme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získává se  neformálním učením uprostřed sociálních kontaktů, nikoli kodifikovanými poznatky, které poskytuje formální výuka či písemné předpisy…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kde je rozpor mezi slovy a činy, rozhodují činy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152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Podpora pracovníků není jen hýčkání slabochů, ale zvyšuje odolnost</a:t>
            </a:r>
          </a:p>
        </p:txBody>
      </p:sp>
      <p:pic>
        <p:nvPicPr>
          <p:cNvPr id="19459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1844675"/>
            <a:ext cx="5040313" cy="4105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152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64544B"/>
                </a:solidFill>
              </a:rPr>
              <a:t>IV. </a:t>
            </a:r>
            <a:r>
              <a:rPr lang="cs-CZ" dirty="0" err="1" smtClean="0">
                <a:solidFill>
                  <a:srgbClr val="64544B"/>
                </a:solidFill>
              </a:rPr>
              <a:t>Resilientní</a:t>
            </a:r>
            <a:r>
              <a:rPr lang="cs-CZ" dirty="0" smtClean="0">
                <a:solidFill>
                  <a:srgbClr val="64544B"/>
                </a:solidFill>
              </a:rPr>
              <a:t> kultura organizace a její znaky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Vyrovnanost pracovního života x workaholismus</a:t>
            </a:r>
          </a:p>
          <a:p>
            <a:pPr eaLnBrk="1" hangingPunct="1"/>
            <a:r>
              <a:rPr lang="cs-CZ" dirty="0" smtClean="0"/>
              <a:t>Participace pracovníků a nižšího </a:t>
            </a:r>
            <a:r>
              <a:rPr lang="cs-CZ" dirty="0" err="1" smtClean="0"/>
              <a:t>manažmentu</a:t>
            </a:r>
            <a:endParaRPr lang="cs-CZ" dirty="0" smtClean="0"/>
          </a:p>
          <a:p>
            <a:pPr eaLnBrk="1" hangingPunct="1"/>
            <a:r>
              <a:rPr lang="cs-CZ" dirty="0" smtClean="0"/>
              <a:t>Průběžná vyvážená zpětná vazba</a:t>
            </a:r>
          </a:p>
          <a:p>
            <a:pPr eaLnBrk="1" hangingPunct="1"/>
            <a:r>
              <a:rPr lang="cs-CZ" dirty="0" smtClean="0"/>
              <a:t>Uznávání emocionální zátěže práce</a:t>
            </a:r>
          </a:p>
          <a:p>
            <a:pPr eaLnBrk="1" hangingPunct="1"/>
            <a:r>
              <a:rPr lang="cs-CZ" dirty="0" smtClean="0"/>
              <a:t>Sdílení odpovědnosti za chyby (x obviňování)</a:t>
            </a:r>
          </a:p>
          <a:p>
            <a:pPr eaLnBrk="1" hangingPunct="1"/>
            <a:r>
              <a:rPr lang="cs-CZ" dirty="0" smtClean="0"/>
              <a:t>Prostor pro supervizi a účast na ní na všech úrovních organizace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Vlastní 4">
      <a:dk1>
        <a:srgbClr val="000000"/>
      </a:dk1>
      <a:lt1>
        <a:srgbClr val="FFFFFF"/>
      </a:lt1>
      <a:dk2>
        <a:srgbClr val="C00000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3733</TotalTime>
  <Words>1395</Words>
  <Application>Microsoft Office PowerPoint</Application>
  <PresentationFormat>Předvádění na obrazovce (4:3)</PresentationFormat>
  <Paragraphs>109</Paragraphs>
  <Slides>15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Wingdings</vt:lpstr>
      <vt:lpstr>Wingdings 2</vt:lpstr>
      <vt:lpstr>Administrativní</vt:lpstr>
      <vt:lpstr>      Supervize a podpora pracovníků v širším kontextu </vt:lpstr>
      <vt:lpstr>Témata v posledních 10 letech USA-Kanada</vt:lpstr>
      <vt:lpstr>I. Slušnost na pracovišti</vt:lpstr>
      <vt:lpstr>Slušnost na pracovišti</vt:lpstr>
      <vt:lpstr>II. Výzkum organizační kultury </vt:lpstr>
      <vt:lpstr>Jak chápeme „kulturu“organizace</vt:lpstr>
      <vt:lpstr>   III. Každá změna naráží na neformální učení (Michael  Eraut)</vt:lpstr>
      <vt:lpstr>Podpora pracovníků není jen hýčkání slabochů, ale zvyšuje odolnost</vt:lpstr>
      <vt:lpstr>IV. Resilientní kultura organizace a její znaky</vt:lpstr>
      <vt:lpstr>„CARING“</vt:lpstr>
      <vt:lpstr>Supervize a její možné plody</vt:lpstr>
      <vt:lpstr>Jakou podporou může být supervize?</vt:lpstr>
      <vt:lpstr>Čím je supervize tak specifická?</vt:lpstr>
      <vt:lpstr>Supervize je jako zakořeněná rostlina čistící vzduch v organizaci, pokud…. </vt:lpstr>
      <vt:lpstr>Děkuji za pozornost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Kdy a jak se stává supervize podporou pracovníků?</dc:title>
  <dc:creator>Havrdova</dc:creator>
  <cp:lastModifiedBy>Katedra.rs</cp:lastModifiedBy>
  <cp:revision>124</cp:revision>
  <cp:lastPrinted>2016-10-02T07:53:21Z</cp:lastPrinted>
  <dcterms:created xsi:type="dcterms:W3CDTF">2013-09-11T13:28:37Z</dcterms:created>
  <dcterms:modified xsi:type="dcterms:W3CDTF">2017-10-06T05:08:07Z</dcterms:modified>
</cp:coreProperties>
</file>