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2"/>
  </p:notesMasterIdLst>
  <p:sldIdLst>
    <p:sldId id="256" r:id="rId2"/>
    <p:sldId id="257" r:id="rId3"/>
    <p:sldId id="260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0" r:id="rId29"/>
    <p:sldId id="291" r:id="rId30"/>
    <p:sldId id="287" r:id="rId31"/>
    <p:sldId id="288" r:id="rId32"/>
    <p:sldId id="28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3" r:id="rId41"/>
    <p:sldId id="300" r:id="rId42"/>
    <p:sldId id="299" r:id="rId43"/>
    <p:sldId id="301" r:id="rId44"/>
    <p:sldId id="302" r:id="rId45"/>
    <p:sldId id="304" r:id="rId46"/>
    <p:sldId id="305" r:id="rId47"/>
    <p:sldId id="306" r:id="rId48"/>
    <p:sldId id="313" r:id="rId49"/>
    <p:sldId id="315" r:id="rId50"/>
    <p:sldId id="314" r:id="rId51"/>
    <p:sldId id="258" r:id="rId52"/>
    <p:sldId id="317" r:id="rId53"/>
    <p:sldId id="318" r:id="rId54"/>
    <p:sldId id="319" r:id="rId55"/>
    <p:sldId id="316" r:id="rId56"/>
    <p:sldId id="320" r:id="rId57"/>
    <p:sldId id="321" r:id="rId58"/>
    <p:sldId id="322" r:id="rId59"/>
    <p:sldId id="323" r:id="rId60"/>
    <p:sldId id="327" r:id="rId61"/>
    <p:sldId id="324" r:id="rId62"/>
    <p:sldId id="325" r:id="rId63"/>
    <p:sldId id="326" r:id="rId64"/>
    <p:sldId id="328" r:id="rId65"/>
    <p:sldId id="329" r:id="rId66"/>
    <p:sldId id="330" r:id="rId67"/>
    <p:sldId id="331" r:id="rId68"/>
    <p:sldId id="332" r:id="rId69"/>
    <p:sldId id="307" r:id="rId70"/>
    <p:sldId id="333" r:id="rId71"/>
    <p:sldId id="334" r:id="rId72"/>
    <p:sldId id="335" r:id="rId73"/>
    <p:sldId id="336" r:id="rId74"/>
    <p:sldId id="337" r:id="rId75"/>
    <p:sldId id="338" r:id="rId76"/>
    <p:sldId id="308" r:id="rId77"/>
    <p:sldId id="339" r:id="rId78"/>
    <p:sldId id="340" r:id="rId79"/>
    <p:sldId id="309" r:id="rId80"/>
    <p:sldId id="341" r:id="rId81"/>
    <p:sldId id="342" r:id="rId82"/>
    <p:sldId id="343" r:id="rId83"/>
    <p:sldId id="310" r:id="rId84"/>
    <p:sldId id="344" r:id="rId85"/>
    <p:sldId id="345" r:id="rId86"/>
    <p:sldId id="348" r:id="rId87"/>
    <p:sldId id="346" r:id="rId88"/>
    <p:sldId id="311" r:id="rId89"/>
    <p:sldId id="312" r:id="rId90"/>
    <p:sldId id="347" r:id="rId9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16" autoAdjust="0"/>
  </p:normalViewPr>
  <p:slideViewPr>
    <p:cSldViewPr>
      <p:cViewPr varScale="1">
        <p:scale>
          <a:sx n="103" d="100"/>
          <a:sy n="103" d="100"/>
        </p:scale>
        <p:origin x="1833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EC6CE-4C26-4529-B118-2E25E5098620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2C335-7E31-4914-A2D6-E0E4DF91A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72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Zahraničí taky perorální podání </a:t>
            </a:r>
            <a:r>
              <a:rPr lang="cs-CZ" dirty="0" err="1" smtClean="0"/>
              <a:t>ivermectinu</a:t>
            </a:r>
            <a:r>
              <a:rPr lang="cs-CZ" dirty="0" smtClean="0"/>
              <a:t> – v ČR pouze v krému (viz</a:t>
            </a:r>
            <a:r>
              <a:rPr lang="cs-CZ" baseline="0" dirty="0" smtClean="0"/>
              <a:t> dál)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1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66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77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131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2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00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367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887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112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82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Výjimky v aplikacích</a:t>
            </a:r>
            <a:r>
              <a:rPr lang="cs-CZ" baseline="0" dirty="0" smtClean="0"/>
              <a:t> na KI místa:</a:t>
            </a:r>
          </a:p>
          <a:p>
            <a:r>
              <a:rPr lang="cs-CZ" baseline="0" dirty="0" smtClean="0"/>
              <a:t>Obličej – </a:t>
            </a:r>
            <a:r>
              <a:rPr lang="cs-CZ" baseline="0" dirty="0" err="1" smtClean="0"/>
              <a:t>diskoidní</a:t>
            </a:r>
            <a:r>
              <a:rPr lang="cs-CZ" baseline="0" dirty="0" smtClean="0"/>
              <a:t> lupus </a:t>
            </a:r>
            <a:r>
              <a:rPr lang="cs-CZ" baseline="0" dirty="0" err="1" smtClean="0"/>
              <a:t>erytematiodes</a:t>
            </a:r>
            <a:endParaRPr lang="cs-CZ" baseline="0" dirty="0" smtClean="0"/>
          </a:p>
          <a:p>
            <a:r>
              <a:rPr lang="cs-CZ" baseline="0" dirty="0" smtClean="0"/>
              <a:t>Zevní genitál – </a:t>
            </a:r>
            <a:r>
              <a:rPr lang="cs-CZ" baseline="0" dirty="0" err="1" smtClean="0"/>
              <a:t>lichen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sclerosus</a:t>
            </a:r>
            <a:r>
              <a:rPr lang="cs-CZ" baseline="0" dirty="0" smtClean="0"/>
              <a:t> et </a:t>
            </a:r>
            <a:r>
              <a:rPr lang="cs-CZ" baseline="0" dirty="0" err="1" smtClean="0"/>
              <a:t>atrophicus</a:t>
            </a:r>
            <a:endParaRPr lang="cs-CZ" baseline="0" dirty="0" smtClean="0"/>
          </a:p>
          <a:p>
            <a:r>
              <a:rPr lang="cs-CZ" baseline="0" dirty="0" err="1" smtClean="0"/>
              <a:t>Intertriginózní</a:t>
            </a:r>
            <a:r>
              <a:rPr lang="cs-CZ" baseline="0" dirty="0" smtClean="0"/>
              <a:t> místa – inverzní psoriáza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1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ACT – </a:t>
            </a:r>
            <a:r>
              <a:rPr lang="cs-CZ" dirty="0" err="1" smtClean="0"/>
              <a:t>acitretin</a:t>
            </a:r>
            <a:endParaRPr lang="cs-CZ" dirty="0" smtClean="0"/>
          </a:p>
          <a:p>
            <a:r>
              <a:rPr lang="cs-CZ" dirty="0" smtClean="0"/>
              <a:t>MTX – </a:t>
            </a:r>
            <a:r>
              <a:rPr lang="cs-CZ" dirty="0" err="1" smtClean="0"/>
              <a:t>metotrexát</a:t>
            </a:r>
            <a:endParaRPr lang="cs-CZ" dirty="0" smtClean="0"/>
          </a:p>
          <a:p>
            <a:r>
              <a:rPr lang="cs-CZ" dirty="0" smtClean="0"/>
              <a:t>CSP - </a:t>
            </a:r>
            <a:r>
              <a:rPr lang="cs-CZ" dirty="0" err="1" smtClean="0"/>
              <a:t>ciklosporin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17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LT - </a:t>
            </a:r>
            <a:r>
              <a:rPr lang="cs-CZ" dirty="0" err="1" smtClean="0"/>
              <a:t>leukotrieny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19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5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653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54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9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 – kyselina salicylová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C335-7E31-4914-A2D6-E0E4DF91AD57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1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4077072"/>
            <a:ext cx="7117180" cy="1470025"/>
          </a:xfrm>
        </p:spPr>
        <p:txBody>
          <a:bodyPr/>
          <a:lstStyle/>
          <a:p>
            <a:r>
              <a:rPr lang="cs-CZ" b="1" dirty="0" smtClean="0"/>
              <a:t>LÉČIVA POUŽÍVANÁ V DERMATOVENEROLOGII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32240" y="5589240"/>
            <a:ext cx="2042454" cy="861420"/>
          </a:xfrm>
        </p:spPr>
        <p:txBody>
          <a:bodyPr>
            <a:noAutofit/>
          </a:bodyPr>
          <a:lstStyle/>
          <a:p>
            <a:r>
              <a:rPr lang="cs-CZ" sz="1050" b="1" dirty="0"/>
              <a:t>Mgr. Matej Ľupták</a:t>
            </a:r>
          </a:p>
          <a:p>
            <a:r>
              <a:rPr lang="cs-CZ" sz="1050" b="1" dirty="0"/>
              <a:t>Farmakologický ústav</a:t>
            </a:r>
          </a:p>
          <a:p>
            <a:r>
              <a:rPr lang="cs-CZ" sz="1050" b="1" dirty="0"/>
              <a:t>1. LF UK</a:t>
            </a:r>
          </a:p>
          <a:p>
            <a:r>
              <a:rPr lang="cs-CZ" sz="1050" b="1" dirty="0"/>
              <a:t>mat.luptak@gmail.com</a:t>
            </a:r>
          </a:p>
          <a:p>
            <a:endParaRPr lang="cs-CZ" sz="1050" b="1" dirty="0"/>
          </a:p>
        </p:txBody>
      </p:sp>
      <p:pic>
        <p:nvPicPr>
          <p:cNvPr id="2050" name="Picture 2" descr="The 5 different skin types: Which type of skin do you hav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16732"/>
            <a:ext cx="5870848" cy="29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ANTISEPTIKA A DEZINFICIENCIA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052736"/>
            <a:ext cx="7632848" cy="3672408"/>
          </a:xfrm>
        </p:spPr>
        <p:txBody>
          <a:bodyPr>
            <a:no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ntiseptika – léčiva zneškodňující patogeny z živých tkání: kůže, ran a sliznic</a:t>
            </a:r>
          </a:p>
          <a:p>
            <a:r>
              <a:rPr lang="cs-CZ" sz="2000" dirty="0" err="1"/>
              <a:t>d</a:t>
            </a:r>
            <a:r>
              <a:rPr lang="cs-CZ" sz="2000" dirty="0" err="1" smtClean="0"/>
              <a:t>ezinficiencia</a:t>
            </a:r>
            <a:r>
              <a:rPr lang="cs-CZ" sz="2000" dirty="0" smtClean="0"/>
              <a:t> – látky ničící patogeny na neživých předmětech a v infekčním materiálu</a:t>
            </a:r>
          </a:p>
          <a:p>
            <a:r>
              <a:rPr lang="cs-CZ" sz="2000" dirty="0" smtClean="0"/>
              <a:t>v různé míře působí na bakterie, viry a kvasinky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ejsilnější obvykle antibakteriální účinek, který je díky nespecifickému působení širokospektrální</a:t>
            </a:r>
          </a:p>
        </p:txBody>
      </p:sp>
      <p:pic>
        <p:nvPicPr>
          <p:cNvPr id="9218" name="Picture 2" descr="Disinfecting: Are You Really Killing Germs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4203098" cy="236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31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ANTISEPTIKA A DEZINFICIENCIA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844824"/>
            <a:ext cx="763284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Slabé kyseliny a zásady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oškozují patogeny změnou pH prostředí případně ovlivněním enzymatických reakcí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acidum</a:t>
            </a: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boricum</a:t>
            </a:r>
            <a:endParaRPr lang="cs-CZ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o</a:t>
            </a:r>
            <a:r>
              <a:rPr lang="cs-CZ" sz="2000" dirty="0" smtClean="0"/>
              <a:t> antiseptickém, antiflogistickém a keratoplastickém účinku chybí jednoznační důkazy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oxické působení u dětí – KI (vstřebává se až &gt;6 % dávky)</a:t>
            </a:r>
          </a:p>
          <a:p>
            <a:r>
              <a:rPr lang="cs-CZ" sz="2000" dirty="0" smtClean="0"/>
              <a:t>3% - roztoky, masti, pasty a zásypy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drobná poranění kůže, popáleniny I. stupně, bércové vředy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lokální podráždění; v případě vstřebání – zvracení, průjem, dezorientace, epileptické paroxysmy</a:t>
            </a:r>
          </a:p>
        </p:txBody>
      </p:sp>
    </p:spTree>
    <p:extLst>
      <p:ext uri="{BB962C8B-B14F-4D97-AF65-F5344CB8AC3E}">
        <p14:creationId xmlns:p14="http://schemas.microsoft.com/office/powerpoint/2010/main" val="182088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784" y="404664"/>
            <a:ext cx="7125113" cy="924475"/>
          </a:xfrm>
        </p:spPr>
        <p:txBody>
          <a:bodyPr/>
          <a:lstStyle/>
          <a:p>
            <a:r>
              <a:rPr lang="cs-CZ" b="1" dirty="0" smtClean="0"/>
              <a:t>ANTISEPTIKA A DEZINFICIENCIA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576064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Slabé kyseliny a zásady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/>
                </a:solidFill>
              </a:rPr>
              <a:t>a</a:t>
            </a:r>
            <a:r>
              <a:rPr lang="cs-CZ" sz="2000" dirty="0" err="1" smtClean="0">
                <a:solidFill>
                  <a:schemeClr val="accent3"/>
                </a:solidFill>
              </a:rPr>
              <a:t>cidum</a:t>
            </a:r>
            <a:r>
              <a:rPr lang="cs-CZ" sz="2000" dirty="0" smtClean="0">
                <a:solidFill>
                  <a:schemeClr val="accent3"/>
                </a:solidFill>
              </a:rPr>
              <a:t> </a:t>
            </a:r>
            <a:r>
              <a:rPr lang="cs-CZ" sz="2000" dirty="0" err="1" smtClean="0">
                <a:solidFill>
                  <a:schemeClr val="accent3"/>
                </a:solidFill>
              </a:rPr>
              <a:t>salicylicum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dirty="0"/>
              <a:t>a</a:t>
            </a:r>
            <a:r>
              <a:rPr lang="cs-CZ" sz="2000" dirty="0" smtClean="0"/>
              <a:t>ntiflogistický, mírný antiseptický a </a:t>
            </a:r>
            <a:r>
              <a:rPr lang="cs-CZ" sz="2000" dirty="0" err="1" smtClean="0"/>
              <a:t>antihidrotický</a:t>
            </a:r>
            <a:r>
              <a:rPr lang="cs-CZ" sz="2000" dirty="0" smtClean="0"/>
              <a:t> efekt</a:t>
            </a:r>
          </a:p>
          <a:p>
            <a:r>
              <a:rPr lang="cs-CZ" sz="2000" dirty="0" smtClean="0"/>
              <a:t>2-5% </a:t>
            </a:r>
            <a:r>
              <a:rPr lang="cs-CZ" sz="2000" dirty="0" err="1" smtClean="0"/>
              <a:t>keratoplastikum</a:t>
            </a:r>
            <a:r>
              <a:rPr lang="cs-CZ" sz="2000" dirty="0" smtClean="0"/>
              <a:t>, 5-40% </a:t>
            </a:r>
            <a:r>
              <a:rPr lang="cs-CZ" sz="2000" dirty="0" err="1" smtClean="0"/>
              <a:t>keratolytikum</a:t>
            </a:r>
            <a:r>
              <a:rPr lang="cs-CZ" sz="2000" dirty="0" smtClean="0"/>
              <a:t>, 40-60% </a:t>
            </a:r>
            <a:r>
              <a:rPr lang="cs-CZ" sz="2000" dirty="0" err="1" smtClean="0"/>
              <a:t>keratokaustikum</a:t>
            </a:r>
            <a:r>
              <a:rPr lang="cs-CZ" sz="2000" dirty="0" smtClean="0"/>
              <a:t> (odstraňování hyperkeratóz)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střebává se až 25 % dávky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změkčení hyperkeratóz, odstranění šupin a krust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/>
                </a:solidFill>
              </a:rPr>
              <a:t>n</a:t>
            </a:r>
            <a:r>
              <a:rPr lang="cs-CZ" sz="2000" dirty="0" err="1" smtClean="0">
                <a:solidFill>
                  <a:schemeClr val="accent3"/>
                </a:solidFill>
              </a:rPr>
              <a:t>atri</a:t>
            </a:r>
            <a:r>
              <a:rPr lang="cs-CZ" sz="2000" dirty="0" smtClean="0">
                <a:solidFill>
                  <a:schemeClr val="accent3"/>
                </a:solidFill>
              </a:rPr>
              <a:t> </a:t>
            </a:r>
            <a:r>
              <a:rPr lang="cs-CZ" sz="2000" dirty="0" err="1" smtClean="0">
                <a:solidFill>
                  <a:schemeClr val="accent3"/>
                </a:solidFill>
              </a:rPr>
              <a:t>tetraboras</a:t>
            </a:r>
            <a:r>
              <a:rPr lang="cs-CZ" sz="2000" dirty="0" smtClean="0">
                <a:solidFill>
                  <a:schemeClr val="accent3"/>
                </a:solidFill>
              </a:rPr>
              <a:t>, natrii </a:t>
            </a:r>
            <a:r>
              <a:rPr lang="cs-CZ" sz="2000" dirty="0" err="1" smtClean="0">
                <a:solidFill>
                  <a:schemeClr val="accent3"/>
                </a:solidFill>
              </a:rPr>
              <a:t>hydrogencarbonas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dirty="0"/>
              <a:t>s</a:t>
            </a:r>
            <a:r>
              <a:rPr lang="cs-CZ" sz="2000" dirty="0" smtClean="0"/>
              <a:t>labé zásady, mírná antiseptika</a:t>
            </a:r>
          </a:p>
        </p:txBody>
      </p:sp>
      <p:pic>
        <p:nvPicPr>
          <p:cNvPr id="10242" name="Picture 2" descr="Salix babylonica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92" y="1700808"/>
            <a:ext cx="3401108" cy="45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1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ANTISEPTIKA A DEZINFICIENCIA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844824"/>
            <a:ext cx="763284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Oxidační léčiva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ičí patogeny oxidací proteinů nebo inaktivací enzymů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3"/>
                </a:solidFill>
              </a:rPr>
              <a:t>h</a:t>
            </a:r>
            <a:r>
              <a:rPr lang="cs-CZ" sz="2000" dirty="0" smtClean="0">
                <a:solidFill>
                  <a:schemeClr val="accent3"/>
                </a:solidFill>
              </a:rPr>
              <a:t>ydrogenii </a:t>
            </a:r>
            <a:r>
              <a:rPr lang="cs-CZ" sz="2000" dirty="0" err="1" smtClean="0">
                <a:solidFill>
                  <a:schemeClr val="accent3"/>
                </a:solidFill>
              </a:rPr>
              <a:t>peroxidum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dirty="0" smtClean="0"/>
              <a:t>30% silně oxidační, žíravý a bělící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erapeuticky 3-6% roztok, po reakci s kožní katalázou uvolňuje elementární kyslík – silný baktericidní a antifungální efekt</a:t>
            </a:r>
          </a:p>
          <a:p>
            <a:r>
              <a:rPr lang="cs-CZ" sz="2000" dirty="0"/>
              <a:t>k</a:t>
            </a:r>
            <a:r>
              <a:rPr lang="cs-CZ" sz="2000" dirty="0" smtClean="0"/>
              <a:t>e kožní aplikaci, nevhodný pro aplikaci na sliznice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3"/>
                </a:solidFill>
              </a:rPr>
              <a:t>k</a:t>
            </a:r>
            <a:r>
              <a:rPr lang="cs-CZ" sz="2000" dirty="0" smtClean="0">
                <a:solidFill>
                  <a:schemeClr val="accent3"/>
                </a:solidFill>
              </a:rPr>
              <a:t>alii </a:t>
            </a:r>
            <a:r>
              <a:rPr lang="cs-CZ" sz="2000" dirty="0" err="1" smtClean="0">
                <a:solidFill>
                  <a:schemeClr val="accent3"/>
                </a:solidFill>
              </a:rPr>
              <a:t>permanganas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dirty="0"/>
              <a:t>a</a:t>
            </a:r>
            <a:r>
              <a:rPr lang="cs-CZ" sz="2000" dirty="0" smtClean="0"/>
              <a:t>ntiseptický a </a:t>
            </a:r>
            <a:r>
              <a:rPr lang="cs-CZ" sz="2000" dirty="0" err="1" smtClean="0"/>
              <a:t>antihidrotický</a:t>
            </a:r>
            <a:r>
              <a:rPr lang="cs-CZ" sz="2000" dirty="0" smtClean="0"/>
              <a:t> účinek</a:t>
            </a:r>
          </a:p>
          <a:p>
            <a:r>
              <a:rPr lang="cs-CZ" sz="2000" dirty="0" smtClean="0"/>
              <a:t>ředění 1:2000 – 1:30000, slabě růžový roztok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drobná poranění kůže, impetigo, bércové vředy a dekubity</a:t>
            </a:r>
          </a:p>
        </p:txBody>
      </p:sp>
    </p:spTree>
    <p:extLst>
      <p:ext uri="{BB962C8B-B14F-4D97-AF65-F5344CB8AC3E}">
        <p14:creationId xmlns:p14="http://schemas.microsoft.com/office/powerpoint/2010/main" val="163676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ANTISEPTIKA A DEZINFICIENCIA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844824"/>
            <a:ext cx="763284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Oxidační léčiva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/>
                </a:solidFill>
              </a:rPr>
              <a:t>p</a:t>
            </a:r>
            <a:r>
              <a:rPr lang="cs-CZ" sz="2000" dirty="0" err="1" smtClean="0">
                <a:solidFill>
                  <a:schemeClr val="accent3"/>
                </a:solidFill>
              </a:rPr>
              <a:t>ovidonum</a:t>
            </a:r>
            <a:r>
              <a:rPr lang="cs-CZ" sz="2000" dirty="0" smtClean="0">
                <a:solidFill>
                  <a:schemeClr val="accent3"/>
                </a:solidFill>
              </a:rPr>
              <a:t> </a:t>
            </a:r>
            <a:r>
              <a:rPr lang="cs-CZ" sz="2000" dirty="0" err="1" smtClean="0">
                <a:solidFill>
                  <a:schemeClr val="accent3"/>
                </a:solidFill>
              </a:rPr>
              <a:t>iodinatum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dirty="0"/>
              <a:t>j</a:t>
            </a:r>
            <a:r>
              <a:rPr lang="cs-CZ" sz="2000" dirty="0" smtClean="0"/>
              <a:t>odové depo, z kterého se uvolňuje jód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drobné poranění a popáleniny kůže, bércové vředy a dekubity, hygienické a chirurgické mytí rukou, antiseptikum před injekcí/katetrizací, antisepse operačního pole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/>
                </a:solidFill>
              </a:rPr>
              <a:t>i</a:t>
            </a:r>
            <a:r>
              <a:rPr lang="cs-CZ" sz="2000" dirty="0" err="1" smtClean="0">
                <a:solidFill>
                  <a:schemeClr val="accent3"/>
                </a:solidFill>
              </a:rPr>
              <a:t>odum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dirty="0"/>
              <a:t>s</a:t>
            </a:r>
            <a:r>
              <a:rPr lang="cs-CZ" sz="2000" dirty="0" smtClean="0"/>
              <a:t>ilný antiseptický, antivirový a antifungálním účinkem</a:t>
            </a:r>
          </a:p>
          <a:p>
            <a:endParaRPr lang="cs-CZ" sz="2000" dirty="0"/>
          </a:p>
          <a:p>
            <a:r>
              <a:rPr lang="cs-CZ" sz="2000" b="1" dirty="0" smtClean="0"/>
              <a:t>!jodové alergie a poruchy štítné žlázy!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pálení a lokální dráždění, alergické reakce, možnost vstřebání (pacienti s poruchou štítné </a:t>
            </a:r>
            <a:r>
              <a:rPr lang="cs-CZ" sz="2000" dirty="0"/>
              <a:t>ž</a:t>
            </a:r>
            <a:r>
              <a:rPr lang="cs-CZ" sz="2000" dirty="0" smtClean="0"/>
              <a:t>lázy)</a:t>
            </a:r>
          </a:p>
        </p:txBody>
      </p:sp>
      <p:pic>
        <p:nvPicPr>
          <p:cNvPr id="11266" name="Picture 2" descr="BETADINE kožní roztok 30 ml - Lékárna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1835696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3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ANTISEPTIKA A DEZINFICIENCIA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844824"/>
            <a:ext cx="763284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Sloučeniny těžkých kovů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ičí patogeny koagulací bílkovin</a:t>
            </a:r>
          </a:p>
          <a:p>
            <a:r>
              <a:rPr lang="cs-CZ" sz="2000" dirty="0"/>
              <a:t>ř</a:t>
            </a:r>
            <a:r>
              <a:rPr lang="cs-CZ" sz="2000" dirty="0" smtClean="0"/>
              <a:t>adíme sem sloučeniny rtuti a stříbra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loučeniny rtuti jsou ze hlediska zdravotních rizik a rizik kumulace v životním prostředí obsolentní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 dermatologii se uplatňuje hlavně </a:t>
            </a:r>
            <a:r>
              <a:rPr lang="cs-CZ" sz="2000" dirty="0" err="1" smtClean="0"/>
              <a:t>argenti</a:t>
            </a:r>
            <a:r>
              <a:rPr lang="cs-CZ" sz="2000" dirty="0" smtClean="0"/>
              <a:t> </a:t>
            </a:r>
            <a:r>
              <a:rPr lang="cs-CZ" sz="2000" dirty="0" err="1" smtClean="0"/>
              <a:t>nitras</a:t>
            </a:r>
            <a:r>
              <a:rPr lang="cs-CZ" sz="2000" dirty="0" smtClean="0"/>
              <a:t>, někdy taky </a:t>
            </a:r>
            <a:r>
              <a:rPr lang="cs-CZ" sz="2000" dirty="0" err="1" smtClean="0"/>
              <a:t>targesin</a:t>
            </a:r>
            <a:endParaRPr lang="cs-CZ" sz="2000" dirty="0" smtClean="0"/>
          </a:p>
          <a:p>
            <a:r>
              <a:rPr lang="cs-CZ" sz="2000" dirty="0"/>
              <a:t>n</a:t>
            </a:r>
            <a:r>
              <a:rPr lang="cs-CZ" sz="2000" dirty="0" smtClean="0"/>
              <a:t>anočástice s elementárním </a:t>
            </a:r>
            <a:r>
              <a:rPr lang="cs-CZ" sz="2000" dirty="0" err="1" smtClean="0"/>
              <a:t>střibrem</a:t>
            </a:r>
            <a:r>
              <a:rPr lang="cs-CZ" sz="2000" dirty="0" smtClean="0"/>
              <a:t> mají významný baktericidní efekt – plastické obvazy, spreje na rány</a:t>
            </a:r>
          </a:p>
        </p:txBody>
      </p:sp>
      <p:pic>
        <p:nvPicPr>
          <p:cNvPr id="12290" name="Picture 2" descr="Argenti nitras | Fagron a.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1847528" cy="18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5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ANTISEPTIKA A DEZINFICIENCIA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844824"/>
            <a:ext cx="763284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Alkoholy a aldehydy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ičí patogeny koagulací bílkovin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accent3"/>
                </a:solidFill>
              </a:rPr>
              <a:t>ethanol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dirty="0" smtClean="0"/>
              <a:t>60% a vyšší koncentrace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álo účinný antiseptický a dezinfekční prostředek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bdobné účinky má propanol a </a:t>
            </a:r>
            <a:r>
              <a:rPr lang="cs-CZ" sz="2000" dirty="0" err="1" smtClean="0"/>
              <a:t>isopropanol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chemeClr val="accent3"/>
                </a:solidFill>
              </a:rPr>
              <a:t>f</a:t>
            </a:r>
            <a:r>
              <a:rPr lang="cs-CZ" sz="2000" dirty="0" smtClean="0">
                <a:solidFill>
                  <a:schemeClr val="accent3"/>
                </a:solidFill>
              </a:rPr>
              <a:t>ormaldehyd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e formě roztoku i par ničí bakterie, kvasinky i viry (při delší expozici i </a:t>
            </a:r>
            <a:r>
              <a:rPr lang="cs-CZ" sz="2000" dirty="0" err="1" smtClean="0"/>
              <a:t>spóry</a:t>
            </a:r>
            <a:r>
              <a:rPr lang="cs-CZ" sz="2000" dirty="0" smtClean="0"/>
              <a:t>)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načně toxický a karcinogenní – v moderní medicíně pouze jako antiseptikum...</a:t>
            </a:r>
          </a:p>
          <a:p>
            <a:pPr marL="0" indent="0">
              <a:buNone/>
            </a:pPr>
            <a:r>
              <a:rPr lang="cs-CZ" sz="2000" dirty="0" smtClean="0"/>
              <a:t>… ale pořád součást Kutvirtova kloktadla pro ORL použití</a:t>
            </a:r>
          </a:p>
        </p:txBody>
      </p:sp>
      <p:sp>
        <p:nvSpPr>
          <p:cNvPr id="4" name="AutoShape 2" descr="Formaldehyde | Bromas de química, Humor de nerd, Humor de quím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Formaldehyde | Bromas de química, Humor de nerd, Humor de quím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Formaldehyde | Bromas de química, Humor de nerd, Humor de químic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20" name="Picture 8" descr="FAIL Blog - formaldehyde - Epic FAILs funny videos - Funny Fail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987824" cy="19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69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ANTISEPTIKA A DEZINFICIENCIA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844824"/>
            <a:ext cx="763284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Fenoly</a:t>
            </a:r>
          </a:p>
          <a:p>
            <a:r>
              <a:rPr lang="cs-CZ" sz="2000" dirty="0"/>
              <a:t>f</a:t>
            </a:r>
            <a:r>
              <a:rPr lang="cs-CZ" sz="2000" dirty="0" smtClean="0"/>
              <a:t>ungují jako protoplazmatické jedy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3"/>
                </a:solidFill>
              </a:rPr>
              <a:t>f</a:t>
            </a:r>
            <a:r>
              <a:rPr lang="cs-CZ" sz="2000" dirty="0" smtClean="0">
                <a:solidFill>
                  <a:schemeClr val="accent3"/>
                </a:solidFill>
              </a:rPr>
              <a:t>enol</a:t>
            </a:r>
          </a:p>
          <a:p>
            <a:r>
              <a:rPr lang="cs-CZ" sz="2000" dirty="0"/>
              <a:t>h</a:t>
            </a:r>
            <a:r>
              <a:rPr lang="cs-CZ" sz="2000" dirty="0" smtClean="0"/>
              <a:t>lavně jako </a:t>
            </a:r>
            <a:r>
              <a:rPr lang="cs-CZ" sz="2000" dirty="0" err="1" smtClean="0"/>
              <a:t>dezinficiens</a:t>
            </a:r>
            <a:r>
              <a:rPr lang="cs-CZ" sz="2000" dirty="0" smtClean="0"/>
              <a:t> chirurgických nástrojů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oučást </a:t>
            </a:r>
            <a:r>
              <a:rPr lang="cs-CZ" sz="2000" dirty="0" err="1" smtClean="0"/>
              <a:t>Solutio</a:t>
            </a:r>
            <a:r>
              <a:rPr lang="cs-CZ" sz="2000" dirty="0" smtClean="0"/>
              <a:t> </a:t>
            </a:r>
            <a:r>
              <a:rPr lang="cs-CZ" sz="2000" dirty="0" err="1" smtClean="0"/>
              <a:t>Castellani</a:t>
            </a:r>
            <a:r>
              <a:rPr lang="cs-CZ" sz="2000" dirty="0" smtClean="0"/>
              <a:t> – antiseptický a antifungální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omocné léčivo u dermatomykóz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/>
                </a:solidFill>
              </a:rPr>
              <a:t>r</a:t>
            </a:r>
            <a:r>
              <a:rPr lang="cs-CZ" sz="2000" dirty="0" err="1" smtClean="0">
                <a:solidFill>
                  <a:schemeClr val="accent3"/>
                </a:solidFill>
              </a:rPr>
              <a:t>esorcinol</a:t>
            </a:r>
            <a:r>
              <a:rPr lang="cs-CZ" sz="2000" dirty="0" smtClean="0">
                <a:solidFill>
                  <a:schemeClr val="accent3"/>
                </a:solidFill>
              </a:rPr>
              <a:t>, </a:t>
            </a:r>
            <a:r>
              <a:rPr lang="cs-CZ" sz="2000" dirty="0" err="1" smtClean="0">
                <a:solidFill>
                  <a:schemeClr val="accent3"/>
                </a:solidFill>
              </a:rPr>
              <a:t>triclosan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dirty="0"/>
              <a:t>a</a:t>
            </a:r>
            <a:r>
              <a:rPr lang="cs-CZ" sz="2000" dirty="0" smtClean="0"/>
              <a:t>ntiseptika a konzervační látky</a:t>
            </a:r>
          </a:p>
        </p:txBody>
      </p:sp>
    </p:spTree>
    <p:extLst>
      <p:ext uri="{BB962C8B-B14F-4D97-AF65-F5344CB8AC3E}">
        <p14:creationId xmlns:p14="http://schemas.microsoft.com/office/powerpoint/2010/main" val="196080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ANTISEPTIKA A DEZINFICIENCIA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844824"/>
            <a:ext cx="763284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Organická barviva</a:t>
            </a:r>
          </a:p>
          <a:p>
            <a:r>
              <a:rPr lang="cs-CZ" sz="2000" dirty="0"/>
              <a:t>b</a:t>
            </a:r>
            <a:r>
              <a:rPr lang="cs-CZ" sz="2000" dirty="0" smtClean="0"/>
              <a:t>akteriostatický a fungistatický účinek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/>
                </a:solidFill>
              </a:rPr>
              <a:t>r</a:t>
            </a:r>
            <a:r>
              <a:rPr lang="cs-CZ" sz="2000" dirty="0" err="1" smtClean="0">
                <a:solidFill>
                  <a:schemeClr val="accent3"/>
                </a:solidFill>
              </a:rPr>
              <a:t>ivanol</a:t>
            </a:r>
            <a:r>
              <a:rPr lang="cs-CZ" sz="2000" dirty="0" smtClean="0">
                <a:solidFill>
                  <a:schemeClr val="accent3"/>
                </a:solidFill>
              </a:rPr>
              <a:t> – </a:t>
            </a:r>
            <a:r>
              <a:rPr lang="cs-CZ" sz="2000" dirty="0" err="1" smtClean="0">
                <a:solidFill>
                  <a:schemeClr val="accent3"/>
                </a:solidFill>
              </a:rPr>
              <a:t>ethacridin</a:t>
            </a:r>
            <a:r>
              <a:rPr lang="cs-CZ" sz="2000" dirty="0" smtClean="0">
                <a:solidFill>
                  <a:schemeClr val="accent3"/>
                </a:solidFill>
              </a:rPr>
              <a:t> </a:t>
            </a:r>
            <a:r>
              <a:rPr lang="cs-CZ" sz="2000" dirty="0" err="1" smtClean="0">
                <a:solidFill>
                  <a:schemeClr val="accent3"/>
                </a:solidFill>
              </a:rPr>
              <a:t>lactat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drobné poranění a popáleniny, bércové vředy a dekubity, ORL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/>
                </a:solidFill>
              </a:rPr>
              <a:t>m</a:t>
            </a:r>
            <a:r>
              <a:rPr lang="cs-CZ" sz="2000" dirty="0" err="1" smtClean="0">
                <a:solidFill>
                  <a:schemeClr val="accent3"/>
                </a:solidFill>
              </a:rPr>
              <a:t>ethylrosanilinii</a:t>
            </a:r>
            <a:r>
              <a:rPr lang="cs-CZ" sz="2000" dirty="0" smtClean="0">
                <a:solidFill>
                  <a:schemeClr val="accent3"/>
                </a:solidFill>
              </a:rPr>
              <a:t> </a:t>
            </a:r>
            <a:r>
              <a:rPr lang="cs-CZ" sz="2000" dirty="0" err="1" smtClean="0">
                <a:solidFill>
                  <a:schemeClr val="accent3"/>
                </a:solidFill>
              </a:rPr>
              <a:t>chloridum</a:t>
            </a:r>
            <a:r>
              <a:rPr lang="cs-CZ" sz="2000" dirty="0" smtClean="0">
                <a:solidFill>
                  <a:schemeClr val="accent3"/>
                </a:solidFill>
              </a:rPr>
              <a:t> – genciánová violeť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drobné poranění, vysoušení mokvajících ploch, ORL indikace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/>
                </a:solidFill>
              </a:rPr>
              <a:t>a</a:t>
            </a:r>
            <a:r>
              <a:rPr lang="cs-CZ" sz="2000" dirty="0" err="1" smtClean="0">
                <a:solidFill>
                  <a:schemeClr val="accent3"/>
                </a:solidFill>
              </a:rPr>
              <a:t>zuleny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dirty="0"/>
              <a:t>n</a:t>
            </a:r>
            <a:r>
              <a:rPr lang="cs-CZ" sz="2000" dirty="0" smtClean="0"/>
              <a:t>apř. </a:t>
            </a:r>
            <a:r>
              <a:rPr lang="cs-CZ" sz="2000" dirty="0" err="1" smtClean="0"/>
              <a:t>guaiazulen</a:t>
            </a:r>
            <a:r>
              <a:rPr lang="cs-CZ" sz="2000" dirty="0" smtClean="0"/>
              <a:t> heřmánkové silice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3"/>
                </a:solidFill>
              </a:rPr>
              <a:t>c</a:t>
            </a:r>
            <a:r>
              <a:rPr lang="cs-CZ" sz="2000" dirty="0" smtClean="0">
                <a:solidFill>
                  <a:schemeClr val="accent3"/>
                </a:solidFill>
              </a:rPr>
              <a:t>hlorofyl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3"/>
                </a:solidFill>
              </a:rPr>
              <a:t>fuchsin</a:t>
            </a:r>
          </a:p>
        </p:txBody>
      </p:sp>
    </p:spTree>
    <p:extLst>
      <p:ext uri="{BB962C8B-B14F-4D97-AF65-F5344CB8AC3E}">
        <p14:creationId xmlns:p14="http://schemas.microsoft.com/office/powerpoint/2010/main" val="44863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ANTISEPTIKA A DEZINFICIENCIA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844824"/>
            <a:ext cx="763284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Mýdla a kvarterní amoniové soli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accent3"/>
                </a:solidFill>
              </a:rPr>
              <a:t>benzododecinium</a:t>
            </a:r>
            <a:r>
              <a:rPr lang="cs-CZ" sz="2000" dirty="0" smtClean="0">
                <a:solidFill>
                  <a:schemeClr val="accent3"/>
                </a:solidFill>
              </a:rPr>
              <a:t> </a:t>
            </a:r>
            <a:r>
              <a:rPr lang="cs-CZ" sz="2000" dirty="0">
                <a:solidFill>
                  <a:schemeClr val="accent3"/>
                </a:solidFill>
              </a:rPr>
              <a:t>bromid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accent3"/>
                </a:solidFill>
              </a:rPr>
              <a:t>carbethopendecinium</a:t>
            </a:r>
            <a:r>
              <a:rPr lang="cs-CZ" sz="2000" dirty="0" smtClean="0">
                <a:solidFill>
                  <a:schemeClr val="accent3"/>
                </a:solidFill>
              </a:rPr>
              <a:t> </a:t>
            </a:r>
            <a:r>
              <a:rPr lang="cs-CZ" sz="2000" dirty="0">
                <a:solidFill>
                  <a:schemeClr val="accent3"/>
                </a:solidFill>
              </a:rPr>
              <a:t>bromid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accent3"/>
                </a:solidFill>
              </a:rPr>
              <a:t>octeidinium</a:t>
            </a:r>
            <a:r>
              <a:rPr lang="cs-CZ" sz="2000" dirty="0" smtClean="0">
                <a:solidFill>
                  <a:schemeClr val="accent3"/>
                </a:solidFill>
              </a:rPr>
              <a:t> </a:t>
            </a:r>
            <a:r>
              <a:rPr lang="cs-CZ" sz="2000" dirty="0" err="1">
                <a:solidFill>
                  <a:schemeClr val="accent3"/>
                </a:solidFill>
              </a:rPr>
              <a:t>dihydrochlorid</a:t>
            </a:r>
            <a:endParaRPr lang="cs-CZ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accent3"/>
                </a:solidFill>
              </a:rPr>
              <a:t>benzalkonium</a:t>
            </a:r>
            <a:r>
              <a:rPr lang="cs-CZ" sz="2000" dirty="0" smtClean="0">
                <a:solidFill>
                  <a:schemeClr val="accent3"/>
                </a:solidFill>
              </a:rPr>
              <a:t> </a:t>
            </a:r>
            <a:r>
              <a:rPr lang="cs-CZ" sz="2000" dirty="0">
                <a:solidFill>
                  <a:schemeClr val="accent3"/>
                </a:solidFill>
              </a:rPr>
              <a:t>chlorid</a:t>
            </a:r>
          </a:p>
          <a:p>
            <a:r>
              <a:rPr lang="cs-CZ" sz="2000" dirty="0" smtClean="0"/>
              <a:t>detergenty – snižují povrchové napětí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ůsobí zejména na </a:t>
            </a:r>
            <a:r>
              <a:rPr lang="cs-CZ" sz="2000" dirty="0" err="1" smtClean="0"/>
              <a:t>grampozitivní</a:t>
            </a:r>
            <a:r>
              <a:rPr lang="cs-CZ" sz="2000" dirty="0" smtClean="0"/>
              <a:t> bakterie, hůř na gramnegativní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epůsobí na viry a </a:t>
            </a:r>
            <a:r>
              <a:rPr lang="cs-CZ" sz="2000" i="1" dirty="0" err="1" smtClean="0"/>
              <a:t>Mycobacterium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tuberculosis</a:t>
            </a:r>
            <a:endParaRPr lang="cs-CZ" sz="2000" i="1" dirty="0" smtClean="0"/>
          </a:p>
          <a:p>
            <a:r>
              <a:rPr lang="cs-CZ" sz="2000" dirty="0" smtClean="0"/>
              <a:t>I: drobná poranění a popáleniny, antisepse před injekcí a katetrizací, </a:t>
            </a:r>
            <a:r>
              <a:rPr lang="cs-CZ" sz="2000" dirty="0" err="1" smtClean="0"/>
              <a:t>konzervanty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>
                <a:solidFill>
                  <a:schemeClr val="accent3"/>
                </a:solidFill>
              </a:rPr>
              <a:t>s</a:t>
            </a:r>
            <a:r>
              <a:rPr lang="cs-CZ" sz="2000" dirty="0" smtClean="0">
                <a:solidFill>
                  <a:schemeClr val="accent3"/>
                </a:solidFill>
              </a:rPr>
              <a:t>apo </a:t>
            </a:r>
            <a:r>
              <a:rPr lang="cs-CZ" sz="2000" dirty="0" err="1" smtClean="0">
                <a:solidFill>
                  <a:schemeClr val="accent3"/>
                </a:solidFill>
              </a:rPr>
              <a:t>kalinus</a:t>
            </a:r>
            <a:endParaRPr lang="cs-CZ" sz="2000" dirty="0" smtClean="0">
              <a:solidFill>
                <a:schemeClr val="accent3"/>
              </a:solidFill>
            </a:endParaRPr>
          </a:p>
          <a:p>
            <a:r>
              <a:rPr lang="cs-CZ" sz="2000" b="1" dirty="0" smtClean="0"/>
              <a:t>I: </a:t>
            </a:r>
            <a:r>
              <a:rPr lang="cs-CZ" sz="2000" dirty="0" err="1" smtClean="0"/>
              <a:t>seboroická</a:t>
            </a:r>
            <a:r>
              <a:rPr lang="cs-CZ" sz="2000" dirty="0" smtClean="0"/>
              <a:t> dermatitida nebo psoriáza v kštici</a:t>
            </a:r>
          </a:p>
        </p:txBody>
      </p:sp>
      <p:pic>
        <p:nvPicPr>
          <p:cNvPr id="14338" name="Picture 2" descr="petit 3 tampp – Sapo kal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1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DERMATOLOGIKA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5112" cy="4051437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původně připravovaná pouze jako IPLP v lékárně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 dnešní době spíš trend nahrazovat je HVLP</a:t>
            </a:r>
          </a:p>
          <a:p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magistraliter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příprava pořád nenahraditelná – možnost přípravy vysoce individuálního přípravku a racionalizace terapie dle stavu ošetřované plochy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obsahují vlastní léčivou/é látku/y a látky pomocné, které se spolupodílejí na farmakologickém účinku → výslední efekt terapie závisí taky na LF a způsobu ošetřování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alší informace k jednotlivým LF používaných v dermatologii viz. prezentace Lékové formy a aplikační cesty</a:t>
            </a:r>
          </a:p>
          <a:p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Junior Pharmacist Mixing A Medicine At The Hospital Pharmacy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0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ANTIBAKTERIÁLNÍ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Systémová terapie</a:t>
            </a:r>
          </a:p>
          <a:p>
            <a:r>
              <a:rPr lang="cs-CZ" sz="2000" dirty="0"/>
              <a:t>i</a:t>
            </a:r>
            <a:r>
              <a:rPr lang="cs-CZ" sz="2000" dirty="0" smtClean="0"/>
              <a:t>ndikovaná u hlubokých kožních a podkožních procesů s celkovými příznaky, závažnějších infekcích na větších plochách těla a </a:t>
            </a:r>
            <a:r>
              <a:rPr lang="cs-CZ" sz="2000" dirty="0" err="1" smtClean="0"/>
              <a:t>STDs</a:t>
            </a:r>
            <a:endParaRPr lang="cs-CZ" sz="2000" dirty="0" smtClean="0"/>
          </a:p>
          <a:p>
            <a:r>
              <a:rPr lang="cs-CZ" sz="2000" dirty="0"/>
              <a:t>i</a:t>
            </a:r>
            <a:r>
              <a:rPr lang="cs-CZ" sz="2000" dirty="0" smtClean="0"/>
              <a:t>nfekce kůže: nejčastěji </a:t>
            </a:r>
            <a:r>
              <a:rPr lang="cs-CZ" sz="2000" i="1" dirty="0" smtClean="0"/>
              <a:t>S. </a:t>
            </a:r>
            <a:r>
              <a:rPr lang="cs-CZ" sz="2000" i="1" dirty="0" err="1" smtClean="0"/>
              <a:t>pyogenes</a:t>
            </a:r>
            <a:r>
              <a:rPr lang="cs-CZ" sz="2000" i="1" dirty="0" smtClean="0"/>
              <a:t>, S aureus</a:t>
            </a:r>
            <a:r>
              <a:rPr lang="cs-CZ" sz="2000" dirty="0" smtClean="0"/>
              <a:t> a další</a:t>
            </a:r>
            <a:endParaRPr lang="cs-CZ" sz="2000" dirty="0"/>
          </a:p>
          <a:p>
            <a:r>
              <a:rPr lang="cs-CZ" sz="2000" dirty="0"/>
              <a:t>p</a:t>
            </a:r>
            <a:r>
              <a:rPr lang="cs-CZ" sz="2000" dirty="0" smtClean="0"/>
              <a:t>. o. zejména peniciliny a cefalosporiny s inhibitory </a:t>
            </a:r>
            <a:r>
              <a:rPr lang="el-GR" sz="2000" dirty="0" smtClean="0">
                <a:cs typeface="Times New Roman" panose="02020603050405020304" pitchFamily="18" charset="0"/>
              </a:rPr>
              <a:t>β</a:t>
            </a:r>
            <a:r>
              <a:rPr lang="cs-CZ" sz="2000" dirty="0" smtClean="0">
                <a:cs typeface="Times New Roman" panose="02020603050405020304" pitchFamily="18" charset="0"/>
              </a:rPr>
              <a:t>-</a:t>
            </a:r>
            <a:r>
              <a:rPr lang="cs-CZ" sz="2000" dirty="0" err="1" smtClean="0">
                <a:cs typeface="Times New Roman" panose="02020603050405020304" pitchFamily="18" charset="0"/>
              </a:rPr>
              <a:t>laktamáz</a:t>
            </a:r>
            <a:r>
              <a:rPr lang="cs-CZ" sz="2000" dirty="0" smtClean="0">
                <a:cs typeface="Times New Roman" panose="02020603050405020304" pitchFamily="18" charset="0"/>
              </a:rPr>
              <a:t>, při necitlivosti doxycyklin nebo </a:t>
            </a:r>
            <a:r>
              <a:rPr lang="cs-CZ" sz="2000" dirty="0" err="1" smtClean="0">
                <a:cs typeface="Times New Roman" panose="02020603050405020304" pitchFamily="18" charset="0"/>
              </a:rPr>
              <a:t>klaritromycin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r>
              <a:rPr lang="cs-CZ" sz="2000" dirty="0"/>
              <a:t>vzestup MRSA infekcí způsobil vyšší frekvenci předepisování doxycyklinu a </a:t>
            </a:r>
            <a:r>
              <a:rPr lang="cs-CZ" sz="2000" dirty="0" err="1"/>
              <a:t>kotrimoxazolu</a:t>
            </a:r>
            <a:r>
              <a:rPr lang="cs-CZ" sz="2000" dirty="0"/>
              <a:t> v dermatovenerologických </a:t>
            </a:r>
            <a:r>
              <a:rPr lang="cs-CZ" sz="2000" dirty="0" smtClean="0"/>
              <a:t>indikacích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r>
              <a:rPr lang="cs-CZ" sz="2000" dirty="0">
                <a:cs typeface="Times New Roman" panose="02020603050405020304" pitchFamily="18" charset="0"/>
              </a:rPr>
              <a:t>o</a:t>
            </a:r>
            <a:r>
              <a:rPr lang="cs-CZ" sz="2000" dirty="0" smtClean="0">
                <a:cs typeface="Times New Roman" panose="02020603050405020304" pitchFamily="18" charset="0"/>
              </a:rPr>
              <a:t>bvykle trvá 5-10 dnů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41517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ANTIBAKTERIÁLNÍ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68760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Systémová terapie – sexuálně přenosné nemoci (</a:t>
            </a:r>
            <a:r>
              <a:rPr lang="cs-CZ" sz="2000" b="1" dirty="0" err="1" smtClean="0"/>
              <a:t>STDs</a:t>
            </a:r>
            <a:r>
              <a:rPr lang="cs-CZ" sz="2000" b="1" dirty="0" smtClean="0"/>
              <a:t>)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rávní předpisy – hlášení, epidemiologické vyšetření a poučení pacienta (sledování a léčení sexuálních partnerů)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ysoké riziko přenosu přes asymptomatické přenašeče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erapii zahajujeme vždy až po zjištění citlivosti na ATB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ystémové terapii ATB bude věnovaná samostatná přednáška/seminář</a:t>
            </a:r>
          </a:p>
          <a:p>
            <a:endParaRPr lang="cs-CZ" sz="2000" dirty="0" smtClean="0"/>
          </a:p>
        </p:txBody>
      </p:sp>
      <p:sp>
        <p:nvSpPr>
          <p:cNvPr id="4" name="AutoShape 2" descr="Bahahaha! | Valentines day jokes, Funny valentines day poe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Bahahaha! | Valentines day jokes, Funny valentines day poe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appy Valentine's Day to someone who has all my same interests an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7" name="Picture 7" descr="C:\Users\11378\Desktop\607e4156491b7fe157cf83e1db70a4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94" y="4365104"/>
            <a:ext cx="3280420" cy="22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2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ANTIBAKTERIÁLNÍ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1807361"/>
            <a:ext cx="7811029" cy="48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Systémová terapie – sexuálně přenosné nemoci (</a:t>
            </a:r>
            <a:r>
              <a:rPr lang="cs-CZ" sz="2000" b="1" dirty="0" err="1" smtClean="0"/>
              <a:t>STDs</a:t>
            </a:r>
            <a:r>
              <a:rPr lang="cs-CZ" sz="2000" b="1" dirty="0" smtClean="0"/>
              <a:t>)</a:t>
            </a:r>
          </a:p>
          <a:p>
            <a:pPr marL="0" indent="0">
              <a:buNone/>
            </a:pPr>
            <a:r>
              <a:rPr lang="cs-CZ" sz="2000" dirty="0" err="1" smtClean="0"/>
              <a:t>syfilitida</a:t>
            </a:r>
            <a:endParaRPr lang="cs-CZ" sz="2000" dirty="0" smtClean="0"/>
          </a:p>
          <a:p>
            <a:r>
              <a:rPr lang="cs-CZ" sz="2000" dirty="0"/>
              <a:t>l</a:t>
            </a:r>
            <a:r>
              <a:rPr lang="cs-CZ" sz="2000" dirty="0" smtClean="0"/>
              <a:t>ékem volby </a:t>
            </a:r>
            <a:r>
              <a:rPr lang="cs-CZ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prokain-</a:t>
            </a:r>
            <a:r>
              <a:rPr lang="cs-CZ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benzylpenicilin</a:t>
            </a:r>
            <a:r>
              <a:rPr lang="cs-CZ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doxycyklin</a:t>
            </a:r>
          </a:p>
          <a:p>
            <a:pPr marL="0" indent="0">
              <a:buNone/>
            </a:pPr>
            <a:r>
              <a:rPr lang="cs-CZ" sz="2000" dirty="0"/>
              <a:t>k</a:t>
            </a:r>
            <a:r>
              <a:rPr lang="cs-CZ" sz="2000" dirty="0" smtClean="0"/>
              <a:t>apavka</a:t>
            </a:r>
          </a:p>
          <a:p>
            <a:r>
              <a:rPr lang="cs-CZ" sz="2000" dirty="0"/>
              <a:t>l</a:t>
            </a:r>
            <a:r>
              <a:rPr lang="cs-CZ" sz="2000" dirty="0" smtClean="0"/>
              <a:t>ékem volby cefalosporiny 3. generace, někdy v kombinaci s </a:t>
            </a:r>
            <a:r>
              <a:rPr lang="cs-CZ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azitromycinem</a:t>
            </a:r>
            <a:r>
              <a:rPr lang="cs-CZ" sz="2000" dirty="0" smtClean="0"/>
              <a:t>, případně </a:t>
            </a:r>
            <a:r>
              <a:rPr lang="cs-CZ" sz="2000" dirty="0" err="1" smtClean="0"/>
              <a:t>fluorochinolony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c</a:t>
            </a:r>
            <a:r>
              <a:rPr lang="cs-CZ" sz="2000" dirty="0" smtClean="0"/>
              <a:t>hlamydie a </a:t>
            </a:r>
            <a:r>
              <a:rPr lang="cs-CZ" sz="2000" dirty="0" err="1" smtClean="0"/>
              <a:t>lymphogranuloma</a:t>
            </a:r>
            <a:r>
              <a:rPr lang="cs-CZ" sz="2000" dirty="0" smtClean="0"/>
              <a:t> </a:t>
            </a:r>
            <a:r>
              <a:rPr lang="cs-CZ" sz="2000" dirty="0" err="1" smtClean="0"/>
              <a:t>venerosum</a:t>
            </a:r>
            <a:endParaRPr lang="cs-CZ" sz="2000" dirty="0" smtClean="0"/>
          </a:p>
          <a:p>
            <a:r>
              <a:rPr lang="cs-CZ" sz="2000" dirty="0" err="1"/>
              <a:t>m</a:t>
            </a:r>
            <a:r>
              <a:rPr lang="cs-CZ" sz="2000" dirty="0" err="1" smtClean="0"/>
              <a:t>akrolidy</a:t>
            </a:r>
            <a:r>
              <a:rPr lang="cs-CZ" sz="2000" dirty="0" smtClean="0"/>
              <a:t> nebo </a:t>
            </a:r>
            <a:r>
              <a:rPr lang="cs-CZ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doxycyklin</a:t>
            </a:r>
          </a:p>
          <a:p>
            <a:pPr marL="0" indent="0">
              <a:buNone/>
            </a:pPr>
            <a:r>
              <a:rPr lang="cs-CZ" sz="2000" dirty="0"/>
              <a:t>b</a:t>
            </a:r>
            <a:r>
              <a:rPr lang="cs-CZ" sz="2000" dirty="0" smtClean="0"/>
              <a:t>akteriální vaginitidy</a:t>
            </a:r>
          </a:p>
          <a:p>
            <a:r>
              <a:rPr lang="cs-CZ" sz="2000" dirty="0" err="1"/>
              <a:t>a</a:t>
            </a:r>
            <a:r>
              <a:rPr lang="cs-CZ" sz="2000" dirty="0" err="1" smtClean="0"/>
              <a:t>minopeniciliny</a:t>
            </a:r>
            <a:r>
              <a:rPr lang="cs-CZ" sz="2000" dirty="0" smtClean="0"/>
              <a:t> v kombinaci s </a:t>
            </a:r>
            <a:r>
              <a:rPr lang="cs-CZ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metronidazolem</a:t>
            </a:r>
            <a:r>
              <a:rPr lang="cs-CZ" sz="2000" dirty="0" smtClean="0"/>
              <a:t> nebo </a:t>
            </a:r>
            <a:r>
              <a:rPr lang="cs-CZ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klindamycinem</a:t>
            </a:r>
            <a:endParaRPr lang="cs-CZ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23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ANTIBAKTERIÁLNÍ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3212976"/>
            <a:ext cx="7811029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Lokální terapie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erapie míň závažných povrchových infekcí kůže, terapie i několik měsíců</a:t>
            </a:r>
            <a:endParaRPr lang="cs-CZ" sz="2000" dirty="0"/>
          </a:p>
          <a:p>
            <a:r>
              <a:rPr lang="cs-CZ" sz="2000" dirty="0"/>
              <a:t>v</a:t>
            </a:r>
            <a:r>
              <a:rPr lang="cs-CZ" sz="2000" dirty="0" smtClean="0"/>
              <a:t>ýhodou je  </a:t>
            </a:r>
            <a:r>
              <a:rPr lang="cs-CZ" sz="2000" dirty="0"/>
              <a:t>dosažení vysokých koncentrací lokálně bez systémových </a:t>
            </a:r>
            <a:r>
              <a:rPr lang="cs-CZ" sz="2000" dirty="0" smtClean="0"/>
              <a:t>NÚ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ysoké riziko vzniku rezistence při nasazení terapie bez předchozího ověření citlivosti</a:t>
            </a:r>
          </a:p>
          <a:p>
            <a:r>
              <a:rPr lang="cs-CZ" sz="2000" b="1" dirty="0"/>
              <a:t>I</a:t>
            </a:r>
            <a:r>
              <a:rPr lang="cs-CZ" sz="2000" b="1" dirty="0" smtClean="0"/>
              <a:t>: </a:t>
            </a:r>
            <a:r>
              <a:rPr lang="cs-CZ" sz="2000" dirty="0" smtClean="0"/>
              <a:t>akutní a subakutní kožní infekce,  </a:t>
            </a:r>
            <a:r>
              <a:rPr lang="cs-CZ" sz="2000" dirty="0"/>
              <a:t>pyodermie, </a:t>
            </a:r>
            <a:r>
              <a:rPr lang="cs-CZ" sz="2000" dirty="0" smtClean="0"/>
              <a:t>infikované chronické </a:t>
            </a:r>
            <a:r>
              <a:rPr lang="cs-CZ" sz="2000" dirty="0"/>
              <a:t>rány a vředy, akné a </a:t>
            </a:r>
            <a:r>
              <a:rPr lang="cs-CZ" sz="2000" dirty="0" err="1" smtClean="0"/>
              <a:t>rosacea</a:t>
            </a:r>
            <a:endParaRPr lang="cs-CZ" sz="2000" dirty="0" smtClean="0"/>
          </a:p>
          <a:p>
            <a:r>
              <a:rPr lang="cs-CZ" sz="2000" dirty="0"/>
              <a:t>mnoho antibiotik mají také protizánětlivé účinky: TTC, </a:t>
            </a:r>
            <a:r>
              <a:rPr lang="cs-CZ" sz="2000" dirty="0" err="1"/>
              <a:t>makrolidy</a:t>
            </a:r>
            <a:r>
              <a:rPr lang="cs-CZ" sz="2000" dirty="0"/>
              <a:t> – terapie infekčních i neinfekčních </a:t>
            </a:r>
            <a:r>
              <a:rPr lang="cs-CZ" sz="2000" dirty="0" smtClean="0"/>
              <a:t>onemocnění</a:t>
            </a:r>
          </a:p>
          <a:p>
            <a:r>
              <a:rPr lang="cs-CZ" sz="2000" dirty="0" smtClean="0"/>
              <a:t>aplikace </a:t>
            </a:r>
            <a:r>
              <a:rPr lang="cs-CZ" sz="2000" dirty="0"/>
              <a:t>vždy na ložiska zbavená krust omytá roztokem kalii </a:t>
            </a:r>
            <a:r>
              <a:rPr lang="cs-CZ" sz="2000" dirty="0" err="1"/>
              <a:t>permanganas</a:t>
            </a:r>
            <a:r>
              <a:rPr lang="cs-CZ" sz="2000" dirty="0"/>
              <a:t> nebo peroxidu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8223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ANTIBAKTERIÁLNÍ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2132856"/>
            <a:ext cx="7811029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Lokální terapie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upirocin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b</a:t>
            </a:r>
            <a:r>
              <a:rPr lang="cs-CZ" sz="2000" dirty="0" smtClean="0"/>
              <a:t>aktericidní ATB s úzkým spektrem na G+ bakterie bez zkřížené rezistence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yselina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fusidová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s</a:t>
            </a:r>
            <a:r>
              <a:rPr lang="cs-CZ" sz="2000" dirty="0" smtClean="0"/>
              <a:t>tatické až </a:t>
            </a:r>
            <a:r>
              <a:rPr lang="cs-CZ" sz="2000" dirty="0" err="1" smtClean="0"/>
              <a:t>cidní</a:t>
            </a:r>
            <a:r>
              <a:rPr lang="cs-CZ" sz="2000" dirty="0" smtClean="0"/>
              <a:t> ATB s úzkým spektrem na G+ a anaeroby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eomycin+bacitracin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err="1"/>
              <a:t>k</a:t>
            </a:r>
            <a:r>
              <a:rPr lang="cs-CZ" sz="2000" dirty="0" err="1" smtClean="0"/>
              <a:t>ominace</a:t>
            </a:r>
            <a:r>
              <a:rPr lang="cs-CZ" sz="2000" dirty="0" smtClean="0"/>
              <a:t> </a:t>
            </a:r>
            <a:r>
              <a:rPr lang="cs-CZ" sz="2000" dirty="0" err="1" smtClean="0"/>
              <a:t>aminoglykozidu</a:t>
            </a:r>
            <a:r>
              <a:rPr lang="cs-CZ" sz="2000" dirty="0" smtClean="0"/>
              <a:t> s polypeptidem, která pokrývá široké spektrum G+ i G- bakterií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lindamycin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/>
              <a:t>statické </a:t>
            </a:r>
            <a:r>
              <a:rPr lang="cs-CZ" sz="2000" dirty="0"/>
              <a:t>až </a:t>
            </a:r>
            <a:r>
              <a:rPr lang="cs-CZ" sz="2000" dirty="0" err="1"/>
              <a:t>cidní</a:t>
            </a:r>
            <a:r>
              <a:rPr lang="cs-CZ" sz="2000" dirty="0"/>
              <a:t> </a:t>
            </a:r>
            <a:r>
              <a:rPr lang="cs-CZ" sz="2000" dirty="0" err="1" smtClean="0"/>
              <a:t>linkosamidové</a:t>
            </a:r>
            <a:r>
              <a:rPr lang="cs-CZ" sz="2000" dirty="0" smtClean="0"/>
              <a:t> ATB </a:t>
            </a:r>
            <a:r>
              <a:rPr lang="cs-CZ" sz="2000" dirty="0"/>
              <a:t>s úzkým spektrem na G+ a anaeroby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ejména terapie </a:t>
            </a:r>
            <a:r>
              <a:rPr lang="cs-CZ" sz="2000" dirty="0" err="1" smtClean="0"/>
              <a:t>acne</a:t>
            </a:r>
            <a:r>
              <a:rPr lang="cs-CZ" sz="2000" dirty="0" smtClean="0"/>
              <a:t> </a:t>
            </a:r>
            <a:r>
              <a:rPr lang="cs-CZ" sz="2000" dirty="0" err="1" smtClean="0"/>
              <a:t>vulgaris</a:t>
            </a:r>
            <a:r>
              <a:rPr lang="cs-CZ" sz="2000" dirty="0" smtClean="0"/>
              <a:t>, často fixní kombinace s </a:t>
            </a:r>
            <a:r>
              <a:rPr lang="cs-CZ" sz="2000" dirty="0" err="1" smtClean="0"/>
              <a:t>tretinoinem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endParaRPr lang="cs-CZ" sz="2000" b="1" dirty="0" smtClean="0"/>
          </a:p>
        </p:txBody>
      </p:sp>
      <p:pic>
        <p:nvPicPr>
          <p:cNvPr id="16386" name="Picture 2" descr="Framykoin mast - příbalový letá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857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01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ANTIBAKTERIÁLNÍ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88840"/>
            <a:ext cx="7811029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Lokální terapie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erytromycin</a:t>
            </a:r>
          </a:p>
          <a:p>
            <a:r>
              <a:rPr lang="cs-CZ" sz="2000" dirty="0" err="1"/>
              <a:t>m</a:t>
            </a:r>
            <a:r>
              <a:rPr lang="cs-CZ" sz="2000" dirty="0" err="1" smtClean="0"/>
              <a:t>akrolidové</a:t>
            </a:r>
            <a:r>
              <a:rPr lang="cs-CZ" sz="2000" dirty="0" smtClean="0"/>
              <a:t> statické antibiotikum  s úzkým spektrem na G+ aeroby a </a:t>
            </a:r>
            <a:r>
              <a:rPr lang="cs-CZ" sz="2000" i="1" dirty="0" err="1" smtClean="0"/>
              <a:t>Propionbacterium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acnes</a:t>
            </a:r>
            <a:endParaRPr lang="cs-CZ" sz="2000" i="1" dirty="0" smtClean="0"/>
          </a:p>
          <a:p>
            <a:r>
              <a:rPr lang="cs-CZ" sz="2000" dirty="0"/>
              <a:t>z</a:t>
            </a:r>
            <a:r>
              <a:rPr lang="cs-CZ" sz="2000" dirty="0" smtClean="0"/>
              <a:t>ejména terapie </a:t>
            </a:r>
            <a:r>
              <a:rPr lang="cs-CZ" sz="2000" dirty="0" err="1" smtClean="0"/>
              <a:t>acne</a:t>
            </a:r>
            <a:r>
              <a:rPr lang="cs-CZ" sz="2000" dirty="0" smtClean="0"/>
              <a:t> </a:t>
            </a:r>
            <a:r>
              <a:rPr lang="cs-CZ" sz="2000" dirty="0" err="1" smtClean="0"/>
              <a:t>vulgaris</a:t>
            </a:r>
            <a:r>
              <a:rPr lang="cs-CZ" sz="2000" dirty="0" smtClean="0"/>
              <a:t>, často fixní kombinace s </a:t>
            </a:r>
            <a:r>
              <a:rPr lang="cs-CZ" sz="2000" dirty="0" err="1" smtClean="0"/>
              <a:t>tretinoinem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b="1" dirty="0" smtClean="0"/>
              <a:t>NÚ lokálních ATB: </a:t>
            </a:r>
            <a:r>
              <a:rPr lang="cs-CZ" sz="2000" dirty="0" smtClean="0"/>
              <a:t>pálení, svědění a zarudnutí místa aplikace, suchost, alergická reakce, vzácně riziko superinfekce</a:t>
            </a:r>
            <a:endParaRPr lang="cs-CZ" sz="2000" dirty="0"/>
          </a:p>
          <a:p>
            <a:endParaRPr lang="cs-CZ" sz="2000" b="1" dirty="0" smtClean="0"/>
          </a:p>
        </p:txBody>
      </p:sp>
      <p:pic>
        <p:nvPicPr>
          <p:cNvPr id="17410" name="Picture 2" descr="Aknemycin 2000 drm.ung.1x25gm/500mg – LÉKÁRNA DOKTO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873896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77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ANTIBAKTERIÁLNÍ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88840"/>
            <a:ext cx="7811029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Chemoterapeutika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ystémově i lokálně v menší míře než antibiotika – </a:t>
            </a:r>
            <a:r>
              <a:rPr lang="cs-CZ" sz="2000" dirty="0" err="1" smtClean="0"/>
              <a:t>nokardiózy</a:t>
            </a:r>
            <a:r>
              <a:rPr lang="cs-CZ" sz="2000" dirty="0"/>
              <a:t> </a:t>
            </a:r>
            <a:r>
              <a:rPr lang="cs-CZ" sz="2000" dirty="0" smtClean="0"/>
              <a:t>kůže, těžké infekce kůže rezistentní na ATB, </a:t>
            </a:r>
            <a:r>
              <a:rPr lang="cs-CZ" sz="2000" dirty="0" err="1" smtClean="0"/>
              <a:t>rosacea</a:t>
            </a:r>
            <a:r>
              <a:rPr lang="cs-CZ" sz="2000" dirty="0" smtClean="0"/>
              <a:t>, kapavka a chlamydie, </a:t>
            </a:r>
            <a:r>
              <a:rPr lang="cs-CZ" sz="2000" dirty="0" err="1" smtClean="0"/>
              <a:t>trichomonózy</a:t>
            </a:r>
            <a:r>
              <a:rPr lang="cs-CZ" sz="2000" dirty="0" smtClean="0"/>
              <a:t>, terapie a profylaxe sekundárně infikovaných poranění kůže, popálenin, bércových vředů a dekubitů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ulfadiazin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argenteum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s</a:t>
            </a:r>
            <a:r>
              <a:rPr lang="cs-CZ" sz="2000" dirty="0" smtClean="0"/>
              <a:t>tříbrná sůl sulfonamidového statického chemoterapeutika se širokým spektrem 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střebává se max. 10 % podané dávky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loroxin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c</a:t>
            </a:r>
            <a:r>
              <a:rPr lang="cs-CZ" sz="2000" dirty="0" smtClean="0"/>
              <a:t>hinolinové statické chemoterapeutikum se širokým spektrem mj. taky kvasinky a dermatofyty</a:t>
            </a:r>
          </a:p>
          <a:p>
            <a:endParaRPr lang="cs-CZ" sz="2000" dirty="0" smtClean="0"/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16752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ANTIBAKTERIÁLNÍ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Chemoterapeutika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etronidazol</a:t>
            </a:r>
            <a:endParaRPr lang="cs-CZ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err="1" smtClean="0"/>
              <a:t>nitroimidazolové</a:t>
            </a:r>
            <a:r>
              <a:rPr lang="cs-CZ" sz="2000" dirty="0" smtClean="0"/>
              <a:t> </a:t>
            </a:r>
            <a:r>
              <a:rPr lang="cs-CZ" sz="2000" dirty="0" err="1"/>
              <a:t>cidní</a:t>
            </a:r>
            <a:r>
              <a:rPr lang="cs-CZ" sz="2000" dirty="0"/>
              <a:t> </a:t>
            </a:r>
            <a:r>
              <a:rPr lang="cs-CZ" sz="2000" dirty="0" smtClean="0"/>
              <a:t>chemoterapeutikum především na anaeroby a protozoa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ůsobí protizánětlivě </a:t>
            </a:r>
            <a:r>
              <a:rPr lang="cs-CZ" sz="2000" dirty="0" err="1" smtClean="0"/>
              <a:t>supresí</a:t>
            </a:r>
            <a:r>
              <a:rPr lang="cs-CZ" sz="2000" dirty="0" smtClean="0"/>
              <a:t> buněčné imunity a chemotaxe leukocytů</a:t>
            </a:r>
          </a:p>
          <a:p>
            <a:r>
              <a:rPr lang="cs-CZ" sz="2000" b="1" dirty="0" smtClean="0"/>
              <a:t>I: </a:t>
            </a:r>
            <a:r>
              <a:rPr lang="cs-CZ" sz="2000" dirty="0" err="1" smtClean="0"/>
              <a:t>rosacea</a:t>
            </a:r>
            <a:r>
              <a:rPr lang="cs-CZ" sz="2000" dirty="0" smtClean="0"/>
              <a:t> a </a:t>
            </a:r>
            <a:r>
              <a:rPr lang="cs-CZ" sz="2000" dirty="0" err="1" smtClean="0"/>
              <a:t>periorální</a:t>
            </a:r>
            <a:r>
              <a:rPr lang="cs-CZ" sz="2000" dirty="0" smtClean="0"/>
              <a:t> dermatitida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43274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ANTIFUNGÁLNÍ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2060848"/>
            <a:ext cx="7450989" cy="4051437"/>
          </a:xfrm>
        </p:spPr>
        <p:txBody>
          <a:bodyPr>
            <a:noAutofit/>
          </a:bodyPr>
          <a:lstStyle/>
          <a:p>
            <a:r>
              <a:rPr lang="cs-CZ" sz="2000" dirty="0"/>
              <a:t>u</a:t>
            </a:r>
            <a:r>
              <a:rPr lang="cs-CZ" sz="2000" dirty="0" smtClean="0"/>
              <a:t> dermatomykóz obvykle stačí lokální terapie, v případě reinfekce je potřeba léčiva obměňovat kvůli rezistenci</a:t>
            </a:r>
          </a:p>
          <a:p>
            <a:r>
              <a:rPr lang="cs-CZ" sz="2000" dirty="0"/>
              <a:t>u</a:t>
            </a:r>
            <a:r>
              <a:rPr lang="cs-CZ" sz="2000" dirty="0" smtClean="0"/>
              <a:t> postižení nehtů se před aplikací samotného antimykotika používá 40% ureová mast pro rozrušení nehtové struktury a hlubší prostup antimykotika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ystémová terapie je indikovaná u závažných nebo opakovaných infekcí kůže, vaginálních infekcí a </a:t>
            </a:r>
            <a:r>
              <a:rPr lang="cs-CZ" sz="2000" dirty="0" err="1" smtClean="0"/>
              <a:t>onychomykóz</a:t>
            </a:r>
            <a:r>
              <a:rPr lang="cs-CZ" sz="2000" dirty="0" smtClean="0"/>
              <a:t>. Často imunodeficientní pacienti a pacienti s DM</a:t>
            </a:r>
          </a:p>
          <a:p>
            <a:pPr lvl="1"/>
            <a:r>
              <a:rPr lang="cs-CZ" sz="2000" dirty="0" err="1"/>
              <a:t>t</a:t>
            </a:r>
            <a:r>
              <a:rPr lang="cs-CZ" sz="2000" dirty="0" err="1" smtClean="0"/>
              <a:t>riazoly</a:t>
            </a:r>
            <a:r>
              <a:rPr lang="cs-CZ" sz="2000" dirty="0" smtClean="0"/>
              <a:t> –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itrakonazol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flukonazol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cs-CZ" sz="2000" dirty="0" err="1"/>
              <a:t>a</a:t>
            </a:r>
            <a:r>
              <a:rPr lang="cs-CZ" sz="2000" dirty="0" err="1" smtClean="0"/>
              <a:t>llylamin</a:t>
            </a:r>
            <a:r>
              <a:rPr lang="cs-CZ" sz="2000" dirty="0" smtClean="0"/>
              <a:t> –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terbinafin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l</a:t>
            </a:r>
            <a:r>
              <a:rPr lang="cs-CZ" sz="2000" dirty="0" smtClean="0"/>
              <a:t>aboratorní průkaz původce je podmínka hrazené systémové terapie antimykotiky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06833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ANTIFUNGÁLNÍ </a:t>
            </a:r>
            <a:r>
              <a:rPr lang="cs-CZ" b="1" dirty="0" smtClean="0"/>
              <a:t>LÉČIVA - lokální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44824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Nespecifická antifungální léčiva</a:t>
            </a:r>
          </a:p>
          <a:p>
            <a:r>
              <a:rPr lang="cs-CZ" sz="2000" dirty="0" smtClean="0"/>
              <a:t>použitý v terapii a profylaxi dermatofytových a kandidových infekcí</a:t>
            </a:r>
          </a:p>
          <a:p>
            <a:r>
              <a:rPr lang="cs-CZ" sz="2000" dirty="0"/>
              <a:t>ú</a:t>
            </a:r>
            <a:r>
              <a:rPr lang="cs-CZ" sz="2000" dirty="0" smtClean="0"/>
              <a:t>zká terapeutická šíře – vstřebání až 15 % dávky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yselina salicylová, kyselina boritá, kyselina benzoová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rganická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barvivaFenoly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 aldehydy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ód a jeho sloučeniny, síra a její deriváty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yselina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undecylenová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m</a:t>
            </a:r>
            <a:r>
              <a:rPr lang="cs-CZ" sz="2000" dirty="0" smtClean="0"/>
              <a:t>éně účinné antimykotikum na dermatofyty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dermatomykózy</a:t>
            </a:r>
          </a:p>
        </p:txBody>
      </p:sp>
    </p:spTree>
    <p:extLst>
      <p:ext uri="{BB962C8B-B14F-4D97-AF65-F5344CB8AC3E}">
        <p14:creationId xmlns:p14="http://schemas.microsoft.com/office/powerpoint/2010/main" val="118506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DERMATOLOGIKA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061799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nevstupují do systémové cirkulace – míň NÚ a možnost použít vyšší koncentrace léčiva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roblémem bývá non-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pacienta při terapii chronických dermatóz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Tube Ointment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3714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56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ANTIFUNGÁLNÍ LÉČIVA - lokální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Polyeny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azbou na ergosterol inhibují tvorbu buněčné membrány – zvýšení permeability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kožní a </a:t>
            </a:r>
            <a:r>
              <a:rPr lang="cs-CZ" sz="2000" dirty="0" err="1" smtClean="0"/>
              <a:t>vulvovaginální</a:t>
            </a:r>
            <a:r>
              <a:rPr lang="cs-CZ" sz="2000" dirty="0" smtClean="0"/>
              <a:t> kandidózy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lokální dráždění, alergická reakce</a:t>
            </a:r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natamycin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nystatin</a:t>
            </a:r>
            <a:endParaRPr lang="cs-CZ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4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ANTIFUNGÁLNÍ LÉČIVA - lokální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07361"/>
            <a:ext cx="8136904" cy="50506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Imidazoly</a:t>
            </a:r>
          </a:p>
          <a:p>
            <a:r>
              <a:rPr lang="cs-CZ" sz="2000" dirty="0"/>
              <a:t>i</a:t>
            </a:r>
            <a:r>
              <a:rPr lang="cs-CZ" sz="2000" dirty="0" smtClean="0"/>
              <a:t>nhibicí 14</a:t>
            </a:r>
            <a:r>
              <a:rPr lang="el-GR" sz="2000" dirty="0" smtClean="0">
                <a:cs typeface="Times New Roman" panose="02020603050405020304" pitchFamily="18" charset="0"/>
              </a:rPr>
              <a:t>α</a:t>
            </a:r>
            <a:r>
              <a:rPr lang="cs-CZ" sz="2000" dirty="0" smtClean="0">
                <a:cs typeface="Times New Roman" panose="02020603050405020304" pitchFamily="18" charset="0"/>
              </a:rPr>
              <a:t>-</a:t>
            </a:r>
            <a:r>
              <a:rPr lang="cs-CZ" sz="2000" dirty="0" err="1" smtClean="0">
                <a:cs typeface="Times New Roman" panose="02020603050405020304" pitchFamily="18" charset="0"/>
              </a:rPr>
              <a:t>demetylázy</a:t>
            </a:r>
            <a:r>
              <a:rPr lang="cs-CZ" sz="2000" dirty="0" smtClean="0">
                <a:cs typeface="Times New Roman" panose="02020603050405020304" pitchFamily="18" charset="0"/>
              </a:rPr>
              <a:t> inhibují syntézu ergosterolu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š</a:t>
            </a:r>
            <a:r>
              <a:rPr lang="cs-CZ" sz="2000" dirty="0" smtClean="0">
                <a:cs typeface="Times New Roman" panose="02020603050405020304" pitchFamily="18" charset="0"/>
              </a:rPr>
              <a:t>iroké antifungální spektrum: kvasinky, dermatofyty, </a:t>
            </a:r>
            <a:r>
              <a:rPr lang="cs-CZ" sz="2000" dirty="0" err="1" smtClean="0">
                <a:cs typeface="Times New Roman" panose="02020603050405020304" pitchFamily="18" charset="0"/>
              </a:rPr>
              <a:t>mikromicéty</a:t>
            </a:r>
            <a:r>
              <a:rPr lang="cs-CZ" sz="2000" dirty="0" smtClean="0">
                <a:cs typeface="Times New Roman" panose="02020603050405020304" pitchFamily="18" charset="0"/>
              </a:rPr>
              <a:t>, některé taky G+ bakterie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p</a:t>
            </a:r>
            <a:r>
              <a:rPr lang="cs-CZ" sz="2000" dirty="0" smtClean="0">
                <a:cs typeface="Times New Roman" panose="02020603050405020304" pitchFamily="18" charset="0"/>
              </a:rPr>
              <a:t>říliš toxické pro systémové podání (tam používáme </a:t>
            </a:r>
            <a:r>
              <a:rPr lang="cs-CZ" sz="2000" dirty="0" err="1" smtClean="0">
                <a:cs typeface="Times New Roman" panose="02020603050405020304" pitchFamily="18" charset="0"/>
              </a:rPr>
              <a:t>triazoly</a:t>
            </a:r>
            <a:r>
              <a:rPr lang="cs-CZ" sz="2000" dirty="0" smtClean="0">
                <a:cs typeface="Times New Roman" panose="02020603050405020304" pitchFamily="18" charset="0"/>
              </a:rPr>
              <a:t>)</a:t>
            </a:r>
          </a:p>
          <a:p>
            <a:r>
              <a:rPr lang="cs-CZ" sz="2000" b="1" dirty="0" smtClean="0">
                <a:cs typeface="Times New Roman" panose="02020603050405020304" pitchFamily="18" charset="0"/>
              </a:rPr>
              <a:t>I: </a:t>
            </a:r>
            <a:r>
              <a:rPr lang="cs-CZ" sz="2000" dirty="0" smtClean="0">
                <a:cs typeface="Times New Roman" panose="02020603050405020304" pitchFamily="18" charset="0"/>
              </a:rPr>
              <a:t>dermatomykózy, seborrhoická dermatitida, </a:t>
            </a:r>
            <a:r>
              <a:rPr lang="cs-CZ" sz="2000" dirty="0" err="1" smtClean="0">
                <a:cs typeface="Times New Roman" panose="02020603050405020304" pitchFamily="18" charset="0"/>
              </a:rPr>
              <a:t>acne</a:t>
            </a:r>
            <a:r>
              <a:rPr lang="cs-CZ" sz="2000" dirty="0" smtClean="0"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cs typeface="Times New Roman" panose="02020603050405020304" pitchFamily="18" charset="0"/>
              </a:rPr>
              <a:t>vulgaris</a:t>
            </a:r>
            <a:r>
              <a:rPr lang="cs-CZ" sz="2000" dirty="0" smtClean="0">
                <a:cs typeface="Times New Roman" panose="02020603050405020304" pitchFamily="18" charset="0"/>
              </a:rPr>
              <a:t>, </a:t>
            </a:r>
            <a:r>
              <a:rPr lang="cs-CZ" sz="2000" dirty="0" err="1" smtClean="0">
                <a:cs typeface="Times New Roman" panose="02020603050405020304" pitchFamily="18" charset="0"/>
              </a:rPr>
              <a:t>onychomykózy</a:t>
            </a:r>
            <a:r>
              <a:rPr lang="cs-CZ" sz="2000" dirty="0" smtClean="0">
                <a:cs typeface="Times New Roman" panose="02020603050405020304" pitchFamily="18" charset="0"/>
              </a:rPr>
              <a:t>, kožní a </a:t>
            </a:r>
            <a:r>
              <a:rPr lang="cs-CZ" sz="2000" dirty="0" err="1" smtClean="0">
                <a:cs typeface="Times New Roman" panose="02020603050405020304" pitchFamily="18" charset="0"/>
              </a:rPr>
              <a:t>vulvovaginální</a:t>
            </a:r>
            <a:r>
              <a:rPr lang="cs-CZ" sz="2000" dirty="0" smtClean="0">
                <a:cs typeface="Times New Roman" panose="02020603050405020304" pitchFamily="18" charset="0"/>
              </a:rPr>
              <a:t> kandidózy, </a:t>
            </a:r>
            <a:r>
              <a:rPr lang="cs-CZ" sz="2000" dirty="0" err="1" smtClean="0">
                <a:cs typeface="Times New Roman" panose="02020603050405020304" pitchFamily="18" charset="0"/>
              </a:rPr>
              <a:t>pityriasis</a:t>
            </a:r>
            <a:r>
              <a:rPr lang="cs-CZ" sz="2000" dirty="0" smtClean="0"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cs typeface="Times New Roman" panose="02020603050405020304" pitchFamily="18" charset="0"/>
              </a:rPr>
              <a:t>versicolor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k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lotrimazol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b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ifonazol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konazol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f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lutrimazol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k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etokonazol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oxikonazol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96414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ANTIFUNGÁLNÍ LÉČIVA - </a:t>
            </a:r>
            <a:r>
              <a:rPr lang="cs-CZ" b="1" dirty="0" smtClean="0"/>
              <a:t>lokální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7"/>
            <a:ext cx="828092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Allylamíny</a:t>
            </a:r>
            <a:endParaRPr lang="cs-CZ" b="1" dirty="0" smtClean="0"/>
          </a:p>
          <a:p>
            <a:r>
              <a:rPr lang="cs-CZ" dirty="0"/>
              <a:t>i</a:t>
            </a:r>
            <a:r>
              <a:rPr lang="cs-CZ" dirty="0" smtClean="0"/>
              <a:t>nhibují </a:t>
            </a:r>
            <a:r>
              <a:rPr lang="cs-CZ" dirty="0" err="1" smtClean="0"/>
              <a:t>skvalenepoxidázu</a:t>
            </a:r>
            <a:r>
              <a:rPr lang="cs-CZ" dirty="0" smtClean="0"/>
              <a:t> a tím narušují funkčnost buněčné stěny</a:t>
            </a:r>
          </a:p>
          <a:p>
            <a:r>
              <a:rPr lang="cs-CZ" dirty="0"/>
              <a:t>s</a:t>
            </a:r>
            <a:r>
              <a:rPr lang="cs-CZ" dirty="0" smtClean="0"/>
              <a:t>ilně účinné hlavně na dermatofyty, aspergily a kvasinky</a:t>
            </a:r>
          </a:p>
          <a:p>
            <a:r>
              <a:rPr lang="cs-CZ" dirty="0" smtClean="0"/>
              <a:t>I: dermatomykózy, </a:t>
            </a:r>
            <a:r>
              <a:rPr lang="cs-CZ" dirty="0" err="1" smtClean="0"/>
              <a:t>onychomykózy</a:t>
            </a:r>
            <a:r>
              <a:rPr lang="cs-CZ" dirty="0" smtClean="0"/>
              <a:t>, smíšené infekce kůže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cs-CZ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erbinafin</a:t>
            </a:r>
            <a:endParaRPr lang="cs-CZ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naftifin</a:t>
            </a:r>
            <a:endParaRPr lang="cs-CZ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Ostatní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ciklopirox-olamin</a:t>
            </a:r>
            <a:r>
              <a:rPr lang="cs-CZ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ciklopirox</a:t>
            </a:r>
            <a:endParaRPr lang="cs-CZ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dirty="0"/>
              <a:t>o</a:t>
            </a:r>
            <a:r>
              <a:rPr lang="cs-CZ" dirty="0" smtClean="0"/>
              <a:t>vlivňuje syntézu RNA a DNA</a:t>
            </a:r>
          </a:p>
          <a:p>
            <a:r>
              <a:rPr lang="cs-CZ" b="1" dirty="0" smtClean="0"/>
              <a:t>I:</a:t>
            </a:r>
            <a:r>
              <a:rPr lang="cs-CZ" dirty="0" smtClean="0"/>
              <a:t> dermatomykózy, seborrhoická dermatitida, kandidózy, </a:t>
            </a:r>
            <a:r>
              <a:rPr lang="cs-CZ" dirty="0" err="1" smtClean="0"/>
              <a:t>onychomykózy</a:t>
            </a:r>
            <a:r>
              <a:rPr lang="cs-CZ" dirty="0" smtClean="0"/>
              <a:t> (lak)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cs-CZ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morolfin</a:t>
            </a:r>
            <a:endParaRPr lang="cs-CZ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dirty="0"/>
              <a:t>z</a:t>
            </a:r>
            <a:r>
              <a:rPr lang="cs-CZ" dirty="0" smtClean="0"/>
              <a:t>působuje depleci ergosterolu v buněčné membráně</a:t>
            </a:r>
          </a:p>
          <a:p>
            <a:r>
              <a:rPr lang="cs-CZ" dirty="0" smtClean="0"/>
              <a:t>I: </a:t>
            </a:r>
            <a:r>
              <a:rPr lang="cs-CZ" dirty="0" err="1" smtClean="0"/>
              <a:t>onychomykóza</a:t>
            </a:r>
            <a:r>
              <a:rPr lang="cs-CZ" dirty="0" smtClean="0"/>
              <a:t> (pouze v LF laku)</a:t>
            </a:r>
            <a:endParaRPr lang="cs-CZ" dirty="0"/>
          </a:p>
        </p:txBody>
      </p:sp>
      <p:sp>
        <p:nvSpPr>
          <p:cNvPr id="4" name="AutoShape 2" descr="Candida onychomycosis of the fingernails in a 9-year-old chil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Candida onychomycosis of the fingernails in a 9-year-old chi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38" name="Picture 6" descr="Candida onychomycosis of the fingernails in a 9-year-old chil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2770262" cy="17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36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ANTIVIROVÁ LÉČBA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5063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s</a:t>
            </a:r>
            <a:r>
              <a:rPr lang="cs-CZ" sz="2000" dirty="0" smtClean="0"/>
              <a:t>ystémově se léčí těžké a život ohrožující herpetické infekce, pacienti s poruchou imunity (bližší </a:t>
            </a:r>
            <a:r>
              <a:rPr lang="cs-CZ" sz="2000" dirty="0" err="1" smtClean="0"/>
              <a:t>info</a:t>
            </a:r>
            <a:r>
              <a:rPr lang="cs-CZ" sz="2000" dirty="0" smtClean="0"/>
              <a:t> v prezentaci na </a:t>
            </a:r>
            <a:r>
              <a:rPr lang="cs-CZ" sz="2000" dirty="0" err="1" smtClean="0"/>
              <a:t>antivirotika</a:t>
            </a:r>
            <a:r>
              <a:rPr lang="cs-CZ" sz="2000" dirty="0" smtClean="0"/>
              <a:t>)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ejspolehlivější ochranou je očkování – VZV, HPV</a:t>
            </a:r>
          </a:p>
          <a:p>
            <a:r>
              <a:rPr lang="cs-CZ" sz="2000" dirty="0" smtClean="0"/>
              <a:t>lokální </a:t>
            </a:r>
            <a:r>
              <a:rPr lang="cs-CZ" sz="2000" dirty="0"/>
              <a:t>antivirová léčba je momentálně dostupná pouze pro herpetickým </a:t>
            </a:r>
            <a:r>
              <a:rPr lang="cs-CZ" sz="2000" dirty="0" smtClean="0"/>
              <a:t>virům (nekomplikované infekce), </a:t>
            </a:r>
            <a:r>
              <a:rPr lang="cs-CZ" sz="2000" dirty="0"/>
              <a:t>viru </a:t>
            </a:r>
            <a:r>
              <a:rPr lang="cs-CZ" sz="2000" dirty="0" err="1"/>
              <a:t>molusek</a:t>
            </a:r>
            <a:r>
              <a:rPr lang="cs-CZ" sz="2000" dirty="0"/>
              <a:t> a genitálním bradavicím způsobených </a:t>
            </a:r>
            <a:r>
              <a:rPr lang="cs-CZ" sz="2000" dirty="0" smtClean="0"/>
              <a:t>HPV (viz. </a:t>
            </a:r>
            <a:r>
              <a:rPr lang="cs-CZ" sz="2000" dirty="0" err="1" smtClean="0"/>
              <a:t>antiproliferativní</a:t>
            </a:r>
            <a:r>
              <a:rPr lang="cs-CZ" sz="2000" dirty="0" smtClean="0"/>
              <a:t> léčiva)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ciklovir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penciklovir</a:t>
            </a:r>
            <a:endParaRPr lang="cs-CZ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n</a:t>
            </a:r>
            <a:r>
              <a:rPr lang="cs-CZ" sz="2000" dirty="0" smtClean="0"/>
              <a:t>ukleosidové </a:t>
            </a:r>
            <a:r>
              <a:rPr lang="cs-CZ" sz="2000" dirty="0" err="1" smtClean="0"/>
              <a:t>antivirotikum</a:t>
            </a:r>
            <a:r>
              <a:rPr lang="cs-CZ" sz="2000" dirty="0" smtClean="0"/>
              <a:t> s nízkou toxicitou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herpes </a:t>
            </a:r>
            <a:r>
              <a:rPr lang="cs-CZ" sz="2000" dirty="0" err="1" smtClean="0"/>
              <a:t>labialis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ydroxid draselný</a:t>
            </a:r>
          </a:p>
          <a:p>
            <a:r>
              <a:rPr lang="cs-CZ" sz="2000" dirty="0" smtClean="0"/>
              <a:t>10% roztok k terapii </a:t>
            </a:r>
            <a:r>
              <a:rPr lang="cs-CZ" sz="2000" dirty="0" err="1" smtClean="0"/>
              <a:t>molusek</a:t>
            </a:r>
            <a:r>
              <a:rPr lang="cs-CZ" sz="2000" dirty="0" smtClean="0"/>
              <a:t>, roztok se nanáší lokálně a oplachuje se cca po 2 minutách, opakovat až do projevů zarudnutí a podráždění 10 dnů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57693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ANTIEKTOPARAZITIKA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060848"/>
            <a:ext cx="7667013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Léčiva k terapii svrabu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ůvodce svrabu je </a:t>
            </a:r>
            <a:r>
              <a:rPr lang="cs-CZ" sz="2000" i="1" dirty="0" err="1" smtClean="0"/>
              <a:t>Sarcoptes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scabiei</a:t>
            </a:r>
            <a:endParaRPr lang="cs-CZ" sz="2000" i="1" dirty="0" smtClean="0"/>
          </a:p>
          <a:p>
            <a:r>
              <a:rPr lang="cs-CZ" sz="2000" dirty="0"/>
              <a:t>n</a:t>
            </a:r>
            <a:r>
              <a:rPr lang="cs-CZ" sz="2000" dirty="0" smtClean="0"/>
              <a:t>ezbytnou součástí léčby jsou hygienická opatření v domácnosti a pracovním prostředí pacienta, ošetření členů domácnosti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ermethrin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i</a:t>
            </a:r>
            <a:r>
              <a:rPr lang="cs-CZ" sz="2000" dirty="0" smtClean="0"/>
              <a:t>nsekticid, po aplikaci na kůži se vstřebává asi 0,5 % dávky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plikace probíhá jednorázově na celé tělo od krku dolů a nechává se působit minimálně 8 hodin (ideálně na noc) a pak se smyje vodou a mýdlem. Kůži je pak vhodné ošetřit </a:t>
            </a:r>
            <a:r>
              <a:rPr lang="cs-CZ" sz="2000" dirty="0" err="1" smtClean="0"/>
              <a:t>emoliens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plikaci lze opakovat po 7 dnech</a:t>
            </a:r>
          </a:p>
          <a:p>
            <a:r>
              <a:rPr lang="cs-CZ" sz="2000" b="1" dirty="0" smtClean="0"/>
              <a:t>NÚ:</a:t>
            </a:r>
            <a:r>
              <a:rPr lang="cs-CZ" sz="2000" dirty="0" smtClean="0"/>
              <a:t> pálení, svědění a zarudnutí v místě aplikace, suchost kůže, svědění může přetrvávat až měsíc po aplikaci</a:t>
            </a:r>
            <a:endParaRPr lang="cs-CZ" sz="2000" dirty="0"/>
          </a:p>
        </p:txBody>
      </p:sp>
      <p:pic>
        <p:nvPicPr>
          <p:cNvPr id="19458" name="Picture 2" descr="Infectoscab - S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957314" cy="14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37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ANTIEKTOPARAZITIKA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50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Léčiva k terapii svrabu</a:t>
            </a:r>
            <a:endParaRPr lang="cs-CZ" sz="2000" b="1" dirty="0"/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enylmethylbenzoát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o</a:t>
            </a:r>
            <a:r>
              <a:rPr lang="cs-CZ" sz="2000" dirty="0" smtClean="0"/>
              <a:t>bsažen v peruánském a toluánském balzámu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etoxický, nevstřebává se</a:t>
            </a:r>
          </a:p>
          <a:p>
            <a:r>
              <a:rPr lang="cs-CZ" sz="2000" dirty="0" smtClean="0"/>
              <a:t>k terapii svrabu už spíš výjimečně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ulfur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praecipitatum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e</a:t>
            </a:r>
            <a:r>
              <a:rPr lang="cs-CZ" sz="2000" dirty="0" smtClean="0"/>
              <a:t>lementární síra působí </a:t>
            </a:r>
            <a:r>
              <a:rPr lang="cs-CZ" sz="2000" dirty="0" err="1" smtClean="0"/>
              <a:t>antiparazitárně</a:t>
            </a:r>
            <a:r>
              <a:rPr lang="cs-CZ" sz="2000" dirty="0" smtClean="0"/>
              <a:t>, antibakteriálně, keratoplasticky až lyticky dle koncentrace</a:t>
            </a:r>
          </a:p>
          <a:p>
            <a:r>
              <a:rPr lang="cs-CZ" sz="2000" dirty="0"/>
              <a:t>ú</a:t>
            </a:r>
            <a:r>
              <a:rPr lang="cs-CZ" sz="2000" dirty="0" smtClean="0"/>
              <a:t>činná ale nepohodlná léčba 10% sírovou mastí: 3 dny po sobě se jednou denně aplikuje na celé tělo od krku dolů. 4. den se smyje olejem. U dětí se koncentrace snižují</a:t>
            </a:r>
          </a:p>
          <a:p>
            <a:r>
              <a:rPr lang="cs-CZ" sz="2000" b="1" dirty="0" smtClean="0"/>
              <a:t>NÚ:</a:t>
            </a:r>
            <a:r>
              <a:rPr lang="cs-CZ" sz="2000" dirty="0" smtClean="0"/>
              <a:t> svědění a pálení v místě aplikace, alergické reakce, u dětí riziko resorpční intoxikace (nízké)</a:t>
            </a:r>
          </a:p>
        </p:txBody>
      </p:sp>
      <p:pic>
        <p:nvPicPr>
          <p:cNvPr id="20482" name="Picture 2" descr="kosmetika, chemikálie Sírová mast 50 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637334" cy="26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29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ANTIEKTOPARAZITIKA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2060848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Léčiva k terapii zavšivení</a:t>
            </a:r>
          </a:p>
          <a:p>
            <a:r>
              <a:rPr lang="cs-CZ" sz="2000" dirty="0" smtClean="0"/>
              <a:t>Veš dětská, Veš muňka a Veš šatní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 poslední době rostoucí rezistence vůči </a:t>
            </a:r>
            <a:r>
              <a:rPr lang="cs-CZ" sz="2000" dirty="0" err="1" smtClean="0"/>
              <a:t>permetrinu</a:t>
            </a:r>
            <a:endParaRPr lang="cs-CZ" sz="2000" dirty="0" smtClean="0"/>
          </a:p>
          <a:p>
            <a:r>
              <a:rPr lang="cs-CZ" sz="2000" dirty="0"/>
              <a:t>d</a:t>
            </a:r>
            <a:r>
              <a:rPr lang="cs-CZ" sz="2000" dirty="0" smtClean="0"/>
              <a:t>ůležité tepelně nebo chemicky ošetřit taky prádlo, matrace,  oblečení, pokrývky hlavy, hřebeny atd.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zhledem k životnímu cyklu se terapie musí vždy po 8-10 dnech opakovat (hnidy-nymfy-dospělý jedinec)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 ČR na trhu pouze kosmetika a zdravotnické prostředky</a:t>
            </a:r>
            <a:endParaRPr lang="cs-CZ" sz="2000" dirty="0"/>
          </a:p>
          <a:p>
            <a:pPr lvl="1"/>
            <a:r>
              <a:rPr lang="cs-CZ" sz="2000" dirty="0" err="1"/>
              <a:t>s</a:t>
            </a:r>
            <a:r>
              <a:rPr lang="cs-CZ" sz="2000" dirty="0" err="1" smtClean="0"/>
              <a:t>imeticon</a:t>
            </a:r>
            <a:r>
              <a:rPr lang="cs-CZ" sz="2000" dirty="0" smtClean="0"/>
              <a:t>, kokosový, anýzový, eukalyptový, levandulový, </a:t>
            </a:r>
            <a:r>
              <a:rPr lang="cs-CZ" sz="2000" dirty="0" err="1" smtClean="0"/>
              <a:t>tea</a:t>
            </a:r>
            <a:r>
              <a:rPr lang="cs-CZ" sz="2000" dirty="0" smtClean="0"/>
              <a:t> </a:t>
            </a:r>
            <a:r>
              <a:rPr lang="cs-CZ" sz="2000" dirty="0" err="1" smtClean="0"/>
              <a:t>tree</a:t>
            </a:r>
            <a:r>
              <a:rPr lang="cs-CZ" sz="2000" dirty="0" smtClean="0"/>
              <a:t> olej + mechanické odstranění hřebenem</a:t>
            </a:r>
          </a:p>
          <a:p>
            <a:pPr lvl="1"/>
            <a:r>
              <a:rPr lang="cs-CZ" sz="2000" dirty="0"/>
              <a:t>f</a:t>
            </a:r>
            <a:r>
              <a:rPr lang="cs-CZ" sz="2000" dirty="0" smtClean="0"/>
              <a:t>orma šamponů, sprejů, emulzí, olejů</a:t>
            </a:r>
          </a:p>
        </p:txBody>
      </p:sp>
    </p:spTree>
    <p:extLst>
      <p:ext uri="{BB962C8B-B14F-4D97-AF65-F5344CB8AC3E}">
        <p14:creationId xmlns:p14="http://schemas.microsoft.com/office/powerpoint/2010/main" val="3019698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PROTIZÁNĚTLIVÁ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Glukokortikoidy – systémová terapie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 akutní fázi některých dermatologických onemocnění můžou představovat život zachraňující terapii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řed zahájením terapie vždy nutné posoudit přínos a riziko vzhledem na NÚ systémové terapie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</a:t>
            </a:r>
            <a:r>
              <a:rPr lang="cs-CZ" sz="2000" dirty="0" err="1" smtClean="0"/>
              <a:t>pemphigus</a:t>
            </a:r>
            <a:r>
              <a:rPr lang="cs-CZ" sz="2000" dirty="0" smtClean="0"/>
              <a:t> </a:t>
            </a:r>
            <a:r>
              <a:rPr lang="cs-CZ" sz="2000" dirty="0" err="1" smtClean="0"/>
              <a:t>vulgaris</a:t>
            </a:r>
            <a:r>
              <a:rPr lang="cs-CZ" sz="2000" dirty="0" smtClean="0"/>
              <a:t>, </a:t>
            </a:r>
            <a:r>
              <a:rPr lang="cs-CZ" sz="2000" dirty="0" err="1" smtClean="0"/>
              <a:t>erytrodermie</a:t>
            </a:r>
            <a:r>
              <a:rPr lang="cs-CZ" sz="2000" dirty="0" smtClean="0"/>
              <a:t>, systémový lupus </a:t>
            </a:r>
            <a:r>
              <a:rPr lang="cs-CZ" sz="2000" dirty="0" err="1" smtClean="0"/>
              <a:t>erythematoides</a:t>
            </a:r>
            <a:r>
              <a:rPr lang="cs-CZ" sz="2000" dirty="0" smtClean="0"/>
              <a:t>, </a:t>
            </a:r>
            <a:r>
              <a:rPr lang="cs-CZ" sz="2000" dirty="0" err="1" smtClean="0"/>
              <a:t>vaskulititdy</a:t>
            </a:r>
            <a:r>
              <a:rPr lang="cs-CZ" sz="2000" dirty="0" smtClean="0"/>
              <a:t>, </a:t>
            </a:r>
            <a:r>
              <a:rPr lang="cs-CZ" sz="2000" dirty="0" err="1" smtClean="0"/>
              <a:t>pyoderma</a:t>
            </a:r>
            <a:r>
              <a:rPr lang="cs-CZ" sz="2000" dirty="0" smtClean="0"/>
              <a:t> </a:t>
            </a:r>
            <a:r>
              <a:rPr lang="cs-CZ" sz="2000" dirty="0" err="1" smtClean="0"/>
              <a:t>gangraenosum</a:t>
            </a:r>
            <a:r>
              <a:rPr lang="cs-CZ" sz="2000" dirty="0" smtClean="0"/>
              <a:t>, </a:t>
            </a:r>
            <a:r>
              <a:rPr lang="cs-CZ" sz="2000" dirty="0" err="1" smtClean="0"/>
              <a:t>lichen</a:t>
            </a:r>
            <a:r>
              <a:rPr lang="cs-CZ" sz="2000" dirty="0" smtClean="0"/>
              <a:t> </a:t>
            </a:r>
            <a:r>
              <a:rPr lang="cs-CZ" sz="2000" dirty="0" err="1" smtClean="0"/>
              <a:t>planus</a:t>
            </a:r>
            <a:r>
              <a:rPr lang="cs-CZ" sz="2000" dirty="0" smtClean="0"/>
              <a:t>, smíšené onemocnění pojivové tkáně, sarkoidóza, </a:t>
            </a:r>
            <a:r>
              <a:rPr lang="cs-CZ" sz="2000" dirty="0" err="1" smtClean="0"/>
              <a:t>dermatomyozitida</a:t>
            </a:r>
            <a:r>
              <a:rPr lang="cs-CZ" sz="2000" dirty="0" smtClean="0"/>
              <a:t> aj.</a:t>
            </a:r>
          </a:p>
          <a:p>
            <a:endParaRPr lang="cs-CZ" sz="2000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20625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PROTIZÁNĚTLIVÁ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7361"/>
            <a:ext cx="7667011" cy="464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Glukokortikoidy – systémová terapie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rotizánětlivý efekt je </a:t>
            </a:r>
            <a:r>
              <a:rPr lang="cs-CZ" sz="2000" dirty="0" err="1" smtClean="0"/>
              <a:t>mediován</a:t>
            </a:r>
            <a:r>
              <a:rPr lang="cs-CZ" sz="2000" dirty="0" smtClean="0"/>
              <a:t> zejména inhibicí fosfolipázy A</a:t>
            </a:r>
            <a:r>
              <a:rPr lang="cs-CZ" sz="2000" baseline="-25000" dirty="0" smtClean="0"/>
              <a:t>2</a:t>
            </a:r>
          </a:p>
          <a:p>
            <a:r>
              <a:rPr lang="cs-CZ" sz="2000" dirty="0" smtClean="0"/>
              <a:t>mají </a:t>
            </a:r>
            <a:r>
              <a:rPr lang="cs-CZ" sz="2000" dirty="0" err="1" smtClean="0"/>
              <a:t>antiproliferativní</a:t>
            </a:r>
            <a:r>
              <a:rPr lang="cs-CZ" sz="2000" dirty="0" smtClean="0"/>
              <a:t> účinek, omezují prostupnost kapilár pro buněčné elementy a </a:t>
            </a:r>
            <a:r>
              <a:rPr lang="cs-CZ" sz="2000" dirty="0" err="1" smtClean="0"/>
              <a:t>Ig</a:t>
            </a:r>
            <a:endParaRPr lang="cs-CZ" sz="2000" dirty="0" smtClean="0"/>
          </a:p>
          <a:p>
            <a:r>
              <a:rPr lang="cs-CZ" sz="2000" dirty="0"/>
              <a:t>s</a:t>
            </a:r>
            <a:r>
              <a:rPr lang="cs-CZ" sz="2000" dirty="0" smtClean="0"/>
              <a:t>nižují uvolňování histaminu a kininů tkáňovými mastocyty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nižují tvorbu IL-1, IL-2 a TNF-</a:t>
            </a:r>
            <a:r>
              <a:rPr lang="el-GR" sz="2000" dirty="0" smtClean="0">
                <a:cs typeface="Times New Roman" panose="02020603050405020304" pitchFamily="18" charset="0"/>
              </a:rPr>
              <a:t>α</a:t>
            </a:r>
            <a:r>
              <a:rPr lang="cs-CZ" sz="2000" dirty="0" smtClean="0">
                <a:cs typeface="Times New Roman" panose="02020603050405020304" pitchFamily="18" charset="0"/>
              </a:rPr>
              <a:t>  v makrofázích a T-lymfocytech</a:t>
            </a:r>
            <a:endParaRPr lang="cs-CZ" sz="2000" dirty="0" smtClean="0"/>
          </a:p>
          <a:p>
            <a:r>
              <a:rPr lang="cs-CZ" sz="2000" dirty="0"/>
              <a:t>v</a:t>
            </a:r>
            <a:r>
              <a:rPr lang="cs-CZ" sz="2000" dirty="0" smtClean="0"/>
              <a:t> některých případech možnost využít intradermální aplikace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56040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PROTIZÁNĚTLIVÁ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482" y="2204864"/>
            <a:ext cx="8216974" cy="486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Glukokortikoidy – lokální terapie</a:t>
            </a:r>
          </a:p>
          <a:p>
            <a:r>
              <a:rPr lang="cs-CZ" sz="2000" dirty="0" smtClean="0"/>
              <a:t>antiflogistický, </a:t>
            </a:r>
            <a:r>
              <a:rPr lang="cs-CZ" sz="2000" dirty="0" err="1" smtClean="0"/>
              <a:t>antiproliferativní</a:t>
            </a:r>
            <a:r>
              <a:rPr lang="cs-CZ" sz="2000" dirty="0" smtClean="0"/>
              <a:t>, </a:t>
            </a:r>
            <a:r>
              <a:rPr lang="cs-CZ" sz="2000" dirty="0" err="1" smtClean="0"/>
              <a:t>antipruriginózní</a:t>
            </a:r>
            <a:r>
              <a:rPr lang="cs-CZ" sz="2000" dirty="0" smtClean="0"/>
              <a:t> a </a:t>
            </a:r>
            <a:r>
              <a:rPr lang="cs-CZ" sz="2000" dirty="0" err="1" smtClean="0"/>
              <a:t>vazokonstrikční</a:t>
            </a:r>
            <a:r>
              <a:rPr lang="cs-CZ" sz="2000" dirty="0" smtClean="0"/>
              <a:t> efekt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erapie zánětlivých chorob kůže – pomocné léčivo (Rebound fenomén)</a:t>
            </a:r>
          </a:p>
          <a:p>
            <a:r>
              <a:rPr lang="cs-CZ" sz="2000" dirty="0" smtClean="0"/>
              <a:t>terapii není vhodné zahajovat silně účinnými GK, postupujeme schématem „step-up“</a:t>
            </a:r>
          </a:p>
          <a:p>
            <a:r>
              <a:rPr lang="cs-CZ" sz="2000" dirty="0"/>
              <a:t>k</a:t>
            </a:r>
            <a:r>
              <a:rPr lang="cs-CZ" sz="2000" dirty="0" smtClean="0"/>
              <a:t>ombinované přípravky: kyselina salicylová/urea (zvyšují průnik GK), antibiotika, chemoterapeutika a antimykotika</a:t>
            </a:r>
          </a:p>
          <a:p>
            <a:r>
              <a:rPr lang="cs-CZ" sz="2000" dirty="0"/>
              <a:t>l</a:t>
            </a:r>
            <a:r>
              <a:rPr lang="cs-CZ" sz="2000" dirty="0" smtClean="0"/>
              <a:t>éčba by obecně neměla překročit 3 týdny s aplikací max. 2x denně v akutní fázi (tenká vrstva) a pak přejít na intermitentní aplikaci</a:t>
            </a:r>
          </a:p>
          <a:p>
            <a:endParaRPr lang="cs-CZ" sz="2000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5432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INDIFERENTNÍ VEHIKULA (ZÁKLADY) A EMOLIENCIA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01959"/>
          </a:xfrm>
        </p:spPr>
        <p:txBody>
          <a:bodyPr>
            <a:normAutofit/>
          </a:bodyPr>
          <a:lstStyle/>
          <a:p>
            <a:r>
              <a:rPr lang="cs-CZ" sz="2000" dirty="0"/>
              <a:t>m</a:t>
            </a:r>
            <a:r>
              <a:rPr lang="cs-CZ" sz="2000" dirty="0" smtClean="0"/>
              <a:t>asťové a krémové základy významně ovlivňují výslední efekt terapie a lokální toleranci použitého léčiva</a:t>
            </a:r>
          </a:p>
          <a:p>
            <a:r>
              <a:rPr lang="cs-CZ" sz="2000" dirty="0"/>
              <a:t>k</a:t>
            </a:r>
            <a:r>
              <a:rPr lang="cs-CZ" sz="2000" dirty="0" smtClean="0"/>
              <a:t>onzervační látky obsažené v základech můžou být příčinou alergických reakcí a dalších NÚ</a:t>
            </a:r>
          </a:p>
          <a:p>
            <a:r>
              <a:rPr lang="cs-CZ" sz="2000" dirty="0" smtClean="0"/>
              <a:t>emoliencia zklidňují, vyhlazují a hydratují pokožku</a:t>
            </a:r>
          </a:p>
          <a:p>
            <a:pPr lvl="1"/>
            <a:r>
              <a:rPr lang="cs-CZ" sz="2000" dirty="0"/>
              <a:t>č</a:t>
            </a:r>
            <a:r>
              <a:rPr lang="cs-CZ" sz="2000" dirty="0" smtClean="0"/>
              <a:t>asto s přídavkem hydratujících složek: urea do 10 %, </a:t>
            </a:r>
            <a:r>
              <a:rPr lang="cs-CZ" sz="2000" dirty="0" err="1" smtClean="0"/>
              <a:t>ceramidy</a:t>
            </a:r>
            <a:r>
              <a:rPr lang="cs-CZ" sz="2000" dirty="0" smtClean="0"/>
              <a:t>, kyselina linolová aj.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suroviny k </a:t>
            </a:r>
            <a:r>
              <a:rPr lang="cs-CZ" sz="2000" dirty="0" err="1" smtClean="0"/>
              <a:t>magistraliter</a:t>
            </a:r>
            <a:r>
              <a:rPr lang="cs-CZ" sz="2000" dirty="0" smtClean="0"/>
              <a:t> přípravě, pomocné léčiva u kožních onemocnění charakterizovaných </a:t>
            </a:r>
            <a:r>
              <a:rPr lang="cs-CZ" sz="2000" dirty="0" err="1" smtClean="0"/>
              <a:t>lichenifikací</a:t>
            </a:r>
            <a:r>
              <a:rPr lang="cs-CZ" sz="2000" dirty="0"/>
              <a:t> </a:t>
            </a:r>
            <a:r>
              <a:rPr lang="cs-CZ" sz="2000" dirty="0" smtClean="0"/>
              <a:t>či nadměrnou tvorbou šupin, doplňky intermitentní terapie lokálními glukokortikoidy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09492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492" y="332656"/>
            <a:ext cx="7125113" cy="924475"/>
          </a:xfrm>
        </p:spPr>
        <p:txBody>
          <a:bodyPr/>
          <a:lstStyle/>
          <a:p>
            <a:r>
              <a:rPr lang="cs-CZ" b="1" dirty="0" smtClean="0"/>
              <a:t>PROTIZÁNĚTLIVÁ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7361"/>
            <a:ext cx="7992888" cy="48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Glukokortikoidy KI</a:t>
            </a:r>
          </a:p>
          <a:p>
            <a:r>
              <a:rPr lang="cs-CZ" sz="2000" dirty="0" smtClean="0"/>
              <a:t>infekce kůže - ABSOLUTNÍ </a:t>
            </a:r>
            <a:r>
              <a:rPr lang="cs-CZ" sz="2000" dirty="0"/>
              <a:t>KI, nezáleží na </a:t>
            </a:r>
            <a:r>
              <a:rPr lang="cs-CZ" sz="2000" dirty="0" smtClean="0"/>
              <a:t>původci</a:t>
            </a:r>
          </a:p>
          <a:p>
            <a:r>
              <a:rPr lang="cs-CZ" sz="2000" dirty="0" smtClean="0"/>
              <a:t>akné, </a:t>
            </a:r>
            <a:r>
              <a:rPr lang="cs-CZ" sz="2000" dirty="0" err="1"/>
              <a:t>rosacea</a:t>
            </a:r>
            <a:r>
              <a:rPr lang="cs-CZ" sz="2000" dirty="0"/>
              <a:t>, </a:t>
            </a:r>
            <a:r>
              <a:rPr lang="cs-CZ" sz="2000" dirty="0" smtClean="0"/>
              <a:t>ulcerace</a:t>
            </a:r>
          </a:p>
          <a:p>
            <a:r>
              <a:rPr lang="cs-CZ" sz="2000" dirty="0" smtClean="0"/>
              <a:t>aplikace </a:t>
            </a:r>
            <a:r>
              <a:rPr lang="cs-CZ" sz="2000" dirty="0"/>
              <a:t>na </a:t>
            </a:r>
            <a:r>
              <a:rPr lang="cs-CZ" sz="2000" dirty="0" smtClean="0"/>
              <a:t>obličej, bradavky a zevní genitál</a:t>
            </a:r>
          </a:p>
          <a:p>
            <a:r>
              <a:rPr lang="cs-CZ" sz="2000" dirty="0" smtClean="0"/>
              <a:t> aplikace do </a:t>
            </a:r>
            <a:r>
              <a:rPr lang="cs-CZ" sz="2000" dirty="0" err="1" smtClean="0"/>
              <a:t>intertriginózních</a:t>
            </a:r>
            <a:r>
              <a:rPr lang="cs-CZ" sz="2000" dirty="0" smtClean="0"/>
              <a:t> </a:t>
            </a:r>
            <a:r>
              <a:rPr lang="cs-CZ" sz="2000" dirty="0"/>
              <a:t>míst – riziko ireverzibilních trofických změn </a:t>
            </a:r>
            <a:r>
              <a:rPr lang="cs-CZ" sz="2000" dirty="0" smtClean="0"/>
              <a:t>a zvýšeného vstřebávání (výjimky viz. poznámky)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Glukokortikoidy - NÚ</a:t>
            </a:r>
          </a:p>
          <a:p>
            <a:r>
              <a:rPr lang="cs-CZ" sz="2000" dirty="0" smtClean="0"/>
              <a:t>dlouhodobá aplikace a krátkodobá aplikace na velké plochy může vést k intenzivnímu vstřebávání (až 20 %) do systémového oběhu a útlumu osy hypotalamus-hypofýza-kůra nadledvin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louhodobá aplikace může způsobit lokální atrofické změny kůže</a:t>
            </a:r>
            <a:endParaRPr lang="cs-CZ" sz="2000" dirty="0"/>
          </a:p>
        </p:txBody>
      </p:sp>
      <p:pic>
        <p:nvPicPr>
          <p:cNvPr id="21506" name="Picture 2" descr="Skin Infection: Pictures, Causes and Treat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64084"/>
            <a:ext cx="2978214" cy="16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23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492" y="332656"/>
            <a:ext cx="7125113" cy="924475"/>
          </a:xfrm>
        </p:spPr>
        <p:txBody>
          <a:bodyPr/>
          <a:lstStyle/>
          <a:p>
            <a:r>
              <a:rPr lang="cs-CZ" b="1" dirty="0" smtClean="0"/>
              <a:t>PROTIZÁNĚTLIVÁ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7361"/>
            <a:ext cx="7667011" cy="48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Glukokortikoidy – NÚ lokální terapie</a:t>
            </a:r>
          </a:p>
          <a:p>
            <a:r>
              <a:rPr lang="cs-CZ" sz="2000" dirty="0" err="1" smtClean="0"/>
              <a:t>akneiformní</a:t>
            </a:r>
            <a:r>
              <a:rPr lang="cs-CZ" sz="2000" dirty="0" smtClean="0"/>
              <a:t> erupce</a:t>
            </a:r>
          </a:p>
          <a:p>
            <a:r>
              <a:rPr lang="cs-CZ" sz="2000" dirty="0" smtClean="0"/>
              <a:t>atrofie, lesklá a tenká kůže</a:t>
            </a:r>
          </a:p>
          <a:p>
            <a:r>
              <a:rPr lang="cs-CZ" sz="2000" dirty="0" smtClean="0"/>
              <a:t>ireverzibilní strie</a:t>
            </a:r>
          </a:p>
          <a:p>
            <a:r>
              <a:rPr lang="cs-CZ" sz="2000" dirty="0" err="1" smtClean="0"/>
              <a:t>rosacea</a:t>
            </a:r>
            <a:r>
              <a:rPr lang="cs-CZ" sz="2000" dirty="0" smtClean="0"/>
              <a:t>, dermatitida, akné</a:t>
            </a:r>
          </a:p>
          <a:p>
            <a:r>
              <a:rPr lang="cs-CZ" sz="2000" dirty="0" smtClean="0"/>
              <a:t>zhoršení bakteriálních infekcí po prvotním zklidnění</a:t>
            </a:r>
          </a:p>
          <a:p>
            <a:r>
              <a:rPr lang="cs-CZ" sz="2000" dirty="0" smtClean="0"/>
              <a:t>zhoršení hojení ran</a:t>
            </a:r>
          </a:p>
          <a:p>
            <a:r>
              <a:rPr lang="cs-CZ" sz="2000" dirty="0" smtClean="0"/>
              <a:t>zvýšení růstu ochlupení v místě aplikace</a:t>
            </a:r>
          </a:p>
          <a:p>
            <a:r>
              <a:rPr lang="cs-CZ" sz="2000" dirty="0" smtClean="0"/>
              <a:t>přesuny pigmentu</a:t>
            </a:r>
          </a:p>
          <a:p>
            <a:r>
              <a:rPr lang="cs-CZ" sz="2000" dirty="0" smtClean="0"/>
              <a:t> alergická nebo kontaktní dermatitida</a:t>
            </a:r>
          </a:p>
          <a:p>
            <a:r>
              <a:rPr lang="cs-CZ" sz="2000" dirty="0" smtClean="0"/>
              <a:t>ulcerace genitálu</a:t>
            </a:r>
          </a:p>
          <a:p>
            <a:r>
              <a:rPr lang="cs-CZ" sz="2000" dirty="0" smtClean="0"/>
              <a:t>reaktivace </a:t>
            </a:r>
            <a:r>
              <a:rPr lang="cs-CZ" sz="2000" dirty="0" err="1"/>
              <a:t>K</a:t>
            </a:r>
            <a:r>
              <a:rPr lang="cs-CZ" sz="2000" dirty="0" err="1" smtClean="0"/>
              <a:t>aposiho</a:t>
            </a:r>
            <a:r>
              <a:rPr lang="cs-CZ" sz="2000" dirty="0" smtClean="0"/>
              <a:t> sarkomu</a:t>
            </a:r>
          </a:p>
          <a:p>
            <a:r>
              <a:rPr lang="cs-CZ" sz="2000" dirty="0" smtClean="0"/>
              <a:t>+systémové NÚ (je nutné s nimi počítat vždy)</a:t>
            </a:r>
          </a:p>
          <a:p>
            <a:endParaRPr lang="cs-CZ" sz="2000" dirty="0"/>
          </a:p>
        </p:txBody>
      </p:sp>
      <p:pic>
        <p:nvPicPr>
          <p:cNvPr id="22530" name="Picture 2" descr="Steroid Induced Atrophy: Chronic topical steroid use has led t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13" y="548680"/>
            <a:ext cx="3551718" cy="26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Na strie není účinná prevence. Kůže praská i mladým štíhlý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Na strie není účinná prevence. Kůže praská i mladým štíhlým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36" name="Picture 8" descr="Na strie není účinná prevence. Kůže praská i mladým štíhlý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62" y="3878547"/>
            <a:ext cx="3404113" cy="24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79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PROTIZÁNĚTLIVÁ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7361"/>
            <a:ext cx="7667011" cy="48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Glukokortikoidy – lokální terapie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ěti</a:t>
            </a:r>
          </a:p>
          <a:p>
            <a:pPr lvl="1"/>
            <a:r>
              <a:rPr lang="cs-CZ" sz="2000" dirty="0"/>
              <a:t>č</a:t>
            </a:r>
            <a:r>
              <a:rPr lang="cs-CZ" sz="2000" dirty="0" smtClean="0"/>
              <a:t>astá nevhodná aplikace</a:t>
            </a:r>
          </a:p>
          <a:p>
            <a:pPr lvl="1"/>
            <a:r>
              <a:rPr lang="cs-CZ" sz="2000" dirty="0"/>
              <a:t>s</a:t>
            </a:r>
            <a:r>
              <a:rPr lang="cs-CZ" sz="2000" dirty="0" smtClean="0"/>
              <a:t>nadnější vstřebávání přes kůži – u dlouhodobé terapie riziko ovlivnění nadledvin a zpomalení růstu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ělení dle síly účinku: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elmi silně účinné GK: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klobetasol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-propionát</a:t>
            </a:r>
          </a:p>
          <a:p>
            <a:pPr lvl="1"/>
            <a:r>
              <a:rPr lang="cs-CZ" sz="2000" dirty="0"/>
              <a:t>s</a:t>
            </a:r>
            <a:r>
              <a:rPr lang="cs-CZ" sz="2000" dirty="0" smtClean="0"/>
              <a:t>ilně účinné GK: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betamethason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fluocinolon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-acetát,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flutikason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-propionát,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methylprednisolon-aceponát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mometason-furoát</a:t>
            </a:r>
            <a:endParaRPr lang="cs-CZ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cs-CZ" sz="2000" dirty="0" smtClean="0"/>
              <a:t>středně účinné GK: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triamcinolon-acetonid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(F),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alklometason-dipropionát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hydrokortison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-butyrát</a:t>
            </a:r>
          </a:p>
          <a:p>
            <a:pPr lvl="1"/>
            <a:r>
              <a:rPr lang="cs-CZ" sz="2000" dirty="0"/>
              <a:t>s</a:t>
            </a:r>
            <a:r>
              <a:rPr lang="cs-CZ" sz="2000" dirty="0" smtClean="0"/>
              <a:t>labě účinné GK: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hydrokortison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-acetát,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prednisolon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294691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492" y="332656"/>
            <a:ext cx="7125113" cy="924475"/>
          </a:xfrm>
        </p:spPr>
        <p:txBody>
          <a:bodyPr/>
          <a:lstStyle/>
          <a:p>
            <a:r>
              <a:rPr lang="cs-CZ" b="1" dirty="0" smtClean="0"/>
              <a:t>PROTIZÁNĚTLIVÁ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7361"/>
            <a:ext cx="7667011" cy="48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Velmi silně účinné GK</a:t>
            </a:r>
          </a:p>
          <a:p>
            <a:r>
              <a:rPr lang="cs-CZ" sz="2000" dirty="0"/>
              <a:t>i</a:t>
            </a:r>
            <a:r>
              <a:rPr lang="cs-CZ" sz="2000" dirty="0" smtClean="0"/>
              <a:t>ndikovány především u rezistentních nebo úporných sub/akutních neinfekčních dermatitid nebo akutních exacerbací chronických kožních onemocnění</a:t>
            </a:r>
          </a:p>
          <a:p>
            <a:pPr marL="0" indent="0">
              <a:buNone/>
            </a:pPr>
            <a:r>
              <a:rPr lang="cs-CZ" sz="2000" b="1" dirty="0" smtClean="0"/>
              <a:t>Silně </a:t>
            </a:r>
            <a:r>
              <a:rPr lang="cs-CZ" sz="2000" b="1" dirty="0"/>
              <a:t>účinné GK</a:t>
            </a:r>
          </a:p>
          <a:p>
            <a:r>
              <a:rPr lang="cs-CZ" sz="2000" dirty="0"/>
              <a:t>použití u sub/akutních nebo chronických neinfekčních dermatitid, </a:t>
            </a:r>
            <a:r>
              <a:rPr lang="cs-CZ" sz="2000" dirty="0" err="1"/>
              <a:t>lichen</a:t>
            </a:r>
            <a:r>
              <a:rPr lang="cs-CZ" sz="2000" dirty="0"/>
              <a:t> </a:t>
            </a:r>
            <a:r>
              <a:rPr lang="cs-CZ" sz="2000" dirty="0" err="1"/>
              <a:t>planus</a:t>
            </a:r>
            <a:r>
              <a:rPr lang="cs-CZ" sz="2000" dirty="0"/>
              <a:t>, </a:t>
            </a:r>
            <a:r>
              <a:rPr lang="cs-CZ" sz="2000" dirty="0" err="1"/>
              <a:t>lichen</a:t>
            </a:r>
            <a:r>
              <a:rPr lang="cs-CZ" sz="2000" dirty="0"/>
              <a:t> </a:t>
            </a:r>
            <a:r>
              <a:rPr lang="cs-CZ" sz="2000" dirty="0" err="1"/>
              <a:t>chronicus</a:t>
            </a:r>
            <a:r>
              <a:rPr lang="cs-CZ" sz="2000" dirty="0"/>
              <a:t>, </a:t>
            </a:r>
            <a:r>
              <a:rPr lang="cs-CZ" sz="2000" dirty="0" err="1"/>
              <a:t>diskoidního</a:t>
            </a:r>
            <a:r>
              <a:rPr lang="cs-CZ" sz="2000" dirty="0"/>
              <a:t> lupus </a:t>
            </a:r>
            <a:r>
              <a:rPr lang="cs-CZ" sz="2000" dirty="0" err="1"/>
              <a:t>erytematoides</a:t>
            </a:r>
            <a:r>
              <a:rPr lang="cs-CZ" sz="2000" dirty="0"/>
              <a:t>, psoriázy a keloidů</a:t>
            </a:r>
          </a:p>
          <a:p>
            <a:endParaRPr lang="cs-CZ" sz="2000" dirty="0"/>
          </a:p>
        </p:txBody>
      </p:sp>
      <p:pic>
        <p:nvPicPr>
          <p:cNvPr id="23554" name="Picture 2" descr="Dermovate cream (Clobetasol) 100 g – https://www.cm4shop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819467" cy="21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23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492" y="332656"/>
            <a:ext cx="7125113" cy="924475"/>
          </a:xfrm>
        </p:spPr>
        <p:txBody>
          <a:bodyPr/>
          <a:lstStyle/>
          <a:p>
            <a:r>
              <a:rPr lang="cs-CZ" b="1" dirty="0" smtClean="0"/>
              <a:t>PROTIZÁNĚTLIVÁ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352928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Středně účinné GK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oužití u sub/akutních nebo chronických neinfekčních dermatitid, </a:t>
            </a:r>
            <a:r>
              <a:rPr lang="cs-CZ" sz="2000" dirty="0" err="1" smtClean="0"/>
              <a:t>lichen</a:t>
            </a:r>
            <a:r>
              <a:rPr lang="cs-CZ" sz="2000" dirty="0" smtClean="0"/>
              <a:t> </a:t>
            </a:r>
            <a:r>
              <a:rPr lang="cs-CZ" sz="2000" dirty="0" err="1" smtClean="0"/>
              <a:t>planus</a:t>
            </a:r>
            <a:r>
              <a:rPr lang="cs-CZ" sz="2000" dirty="0" smtClean="0"/>
              <a:t>, </a:t>
            </a:r>
            <a:r>
              <a:rPr lang="cs-CZ" sz="2000" dirty="0" err="1" smtClean="0"/>
              <a:t>lichen</a:t>
            </a:r>
            <a:r>
              <a:rPr lang="cs-CZ" sz="2000" dirty="0" smtClean="0"/>
              <a:t> </a:t>
            </a:r>
            <a:r>
              <a:rPr lang="cs-CZ" sz="2000" dirty="0" err="1" smtClean="0"/>
              <a:t>chronicus</a:t>
            </a:r>
            <a:r>
              <a:rPr lang="cs-CZ" sz="2000" dirty="0" smtClean="0"/>
              <a:t>, </a:t>
            </a:r>
            <a:r>
              <a:rPr lang="cs-CZ" sz="2000" dirty="0" err="1" smtClean="0"/>
              <a:t>diskoidního</a:t>
            </a:r>
            <a:r>
              <a:rPr lang="cs-CZ" sz="2000" dirty="0" smtClean="0"/>
              <a:t> lupus </a:t>
            </a:r>
            <a:r>
              <a:rPr lang="cs-CZ" sz="2000" dirty="0" err="1" smtClean="0"/>
              <a:t>erytematoides</a:t>
            </a:r>
            <a:r>
              <a:rPr lang="cs-CZ" sz="2000" dirty="0" smtClean="0"/>
              <a:t>, psoriázy a keloidů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efluorované – nižší výskyt systémových NÚ</a:t>
            </a:r>
          </a:p>
          <a:p>
            <a:r>
              <a:rPr lang="cs-CZ" sz="2000" dirty="0"/>
              <a:t>f</a:t>
            </a:r>
            <a:r>
              <a:rPr lang="cs-CZ" sz="2000" dirty="0" smtClean="0"/>
              <a:t>luorované – častější výskyt systémových NÚ,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triamcinolon-acetonid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 dirty="0" smtClean="0"/>
              <a:t>Slabě účinné GK</a:t>
            </a:r>
          </a:p>
          <a:p>
            <a:r>
              <a:rPr lang="cs-CZ" sz="2000" dirty="0"/>
              <a:t>použití u sub/akutních nebo chronických neinfekčních dermatitid, </a:t>
            </a:r>
            <a:r>
              <a:rPr lang="cs-CZ" sz="2000" dirty="0" err="1"/>
              <a:t>lichen</a:t>
            </a:r>
            <a:r>
              <a:rPr lang="cs-CZ" sz="2000" dirty="0"/>
              <a:t> </a:t>
            </a:r>
            <a:r>
              <a:rPr lang="cs-CZ" sz="2000" dirty="0" err="1" smtClean="0"/>
              <a:t>planus</a:t>
            </a:r>
            <a:r>
              <a:rPr lang="cs-CZ" sz="2000" dirty="0"/>
              <a:t> </a:t>
            </a:r>
            <a:r>
              <a:rPr lang="cs-CZ" sz="2000" dirty="0" smtClean="0"/>
              <a:t>a psoriázy </a:t>
            </a:r>
          </a:p>
          <a:p>
            <a:endParaRPr lang="cs-CZ" sz="2000" dirty="0" smtClean="0"/>
          </a:p>
        </p:txBody>
      </p:sp>
      <p:pic>
        <p:nvPicPr>
          <p:cNvPr id="24578" name="Picture 2" descr="HYDROCORTISON mast 10g 1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92" y="0"/>
            <a:ext cx="3034308" cy="3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27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492" y="332656"/>
            <a:ext cx="7125113" cy="924475"/>
          </a:xfrm>
        </p:spPr>
        <p:txBody>
          <a:bodyPr/>
          <a:lstStyle/>
          <a:p>
            <a:r>
              <a:rPr lang="cs-CZ" b="1" dirty="0" smtClean="0"/>
              <a:t>PROTIZÁNĚTLIVÁ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7361"/>
            <a:ext cx="8352928" cy="48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Další</a:t>
            </a:r>
          </a:p>
          <a:p>
            <a:r>
              <a:rPr lang="cs-CZ" sz="2000" dirty="0" smtClean="0"/>
              <a:t>NSAID – víc </a:t>
            </a:r>
            <a:r>
              <a:rPr lang="cs-CZ" sz="2000" dirty="0" err="1" smtClean="0"/>
              <a:t>info</a:t>
            </a:r>
            <a:r>
              <a:rPr lang="cs-CZ" sz="2000" dirty="0" smtClean="0"/>
              <a:t> pod tématem revmatologie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akrolimus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pimekrolimus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err="1"/>
              <a:t>m</a:t>
            </a:r>
            <a:r>
              <a:rPr lang="cs-CZ" sz="2000" dirty="0" err="1" smtClean="0"/>
              <a:t>akrolidové</a:t>
            </a:r>
            <a:r>
              <a:rPr lang="cs-CZ" sz="2000" dirty="0" smtClean="0"/>
              <a:t> a </a:t>
            </a:r>
            <a:r>
              <a:rPr lang="cs-CZ" sz="2000" dirty="0" err="1" smtClean="0"/>
              <a:t>makrolaktamové</a:t>
            </a:r>
            <a:r>
              <a:rPr lang="cs-CZ" sz="2000" dirty="0" smtClean="0"/>
              <a:t> ATB s vysokou </a:t>
            </a:r>
            <a:r>
              <a:rPr lang="cs-CZ" sz="2000" dirty="0" err="1" smtClean="0"/>
              <a:t>lipofilitou</a:t>
            </a:r>
            <a:endParaRPr lang="cs-CZ" sz="2000" dirty="0" smtClean="0"/>
          </a:p>
          <a:p>
            <a:r>
              <a:rPr lang="cs-CZ" sz="2000" b="1" dirty="0" smtClean="0"/>
              <a:t>MÚ:</a:t>
            </a:r>
            <a:r>
              <a:rPr lang="cs-CZ" sz="2000" dirty="0" smtClean="0"/>
              <a:t> inhibice aktivace lymfocytů T </a:t>
            </a:r>
            <a:r>
              <a:rPr lang="cs-CZ" sz="2000" dirty="0" smtClean="0">
                <a:cs typeface="Times New Roman" panose="02020603050405020304" pitchFamily="18" charset="0"/>
              </a:rPr>
              <a:t>→ inhibice syntézy a</a:t>
            </a:r>
            <a:r>
              <a:rPr lang="cs-CZ" sz="2000" dirty="0" smtClean="0"/>
              <a:t> uvolňování prozánětlivých </a:t>
            </a:r>
            <a:r>
              <a:rPr lang="cs-CZ" sz="2000" dirty="0" err="1" smtClean="0"/>
              <a:t>cytokinů</a:t>
            </a:r>
            <a:endParaRPr lang="cs-CZ" sz="2000" dirty="0" smtClean="0"/>
          </a:p>
          <a:p>
            <a:r>
              <a:rPr lang="cs-CZ" sz="2000" dirty="0"/>
              <a:t>n</a:t>
            </a:r>
            <a:r>
              <a:rPr lang="cs-CZ" sz="2000" dirty="0" smtClean="0"/>
              <a:t>a rozdíl od GK nezpůsobují atrofii kůže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závažná atopická dermatitida nereagující na lokální GK</a:t>
            </a:r>
          </a:p>
        </p:txBody>
      </p:sp>
    </p:spTree>
    <p:extLst>
      <p:ext uri="{BB962C8B-B14F-4D97-AF65-F5344CB8AC3E}">
        <p14:creationId xmlns:p14="http://schemas.microsoft.com/office/powerpoint/2010/main" val="287805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492" y="332656"/>
            <a:ext cx="7125113" cy="924475"/>
          </a:xfrm>
        </p:spPr>
        <p:txBody>
          <a:bodyPr/>
          <a:lstStyle/>
          <a:p>
            <a:r>
              <a:rPr lang="cs-CZ" b="1" dirty="0" smtClean="0"/>
              <a:t>PROTIZÁNĚTLIVÁ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7361"/>
            <a:ext cx="8352928" cy="486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Další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vermectin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err="1"/>
              <a:t>a</a:t>
            </a:r>
            <a:r>
              <a:rPr lang="cs-CZ" sz="2000" dirty="0" err="1" smtClean="0"/>
              <a:t>ntiparazitární</a:t>
            </a:r>
            <a:r>
              <a:rPr lang="cs-CZ" sz="2000" dirty="0" smtClean="0"/>
              <a:t> protizánětlivé léčivo inhibující tvorbu prozánětlivých </a:t>
            </a:r>
            <a:r>
              <a:rPr lang="cs-CZ" sz="2000" dirty="0" err="1" smtClean="0"/>
              <a:t>cytokinů</a:t>
            </a:r>
            <a:endParaRPr lang="cs-CZ" sz="2000" dirty="0" smtClean="0"/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zánětlivé </a:t>
            </a:r>
            <a:r>
              <a:rPr lang="cs-CZ" sz="2000" dirty="0"/>
              <a:t>l</a:t>
            </a:r>
            <a:r>
              <a:rPr lang="cs-CZ" sz="2000" dirty="0" smtClean="0"/>
              <a:t>éze </a:t>
            </a:r>
            <a:r>
              <a:rPr lang="cs-CZ" sz="2000" dirty="0" err="1" smtClean="0"/>
              <a:t>rosacey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chtamol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z</a:t>
            </a:r>
            <a:r>
              <a:rPr lang="cs-CZ" sz="2000" dirty="0" smtClean="0"/>
              <a:t>ískáván destilací živičných břidlic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írný protizánětlivý, </a:t>
            </a:r>
            <a:r>
              <a:rPr lang="cs-CZ" sz="2000" dirty="0" err="1" smtClean="0"/>
              <a:t>epitelizačný</a:t>
            </a:r>
            <a:r>
              <a:rPr lang="cs-CZ" sz="2000" dirty="0" smtClean="0"/>
              <a:t>, </a:t>
            </a:r>
            <a:r>
              <a:rPr lang="cs-CZ" sz="2000" dirty="0" err="1" smtClean="0"/>
              <a:t>antipruriginózní</a:t>
            </a:r>
            <a:r>
              <a:rPr lang="cs-CZ" sz="2000" dirty="0" smtClean="0"/>
              <a:t> a </a:t>
            </a:r>
            <a:r>
              <a:rPr lang="cs-CZ" sz="2000" dirty="0" err="1" smtClean="0"/>
              <a:t>antiseboroický</a:t>
            </a:r>
            <a:r>
              <a:rPr lang="cs-CZ" sz="2000" dirty="0" smtClean="0"/>
              <a:t> účinek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pomocné léčivo u infekčních dermatitid, intertriga, povrchových flebitid, dekubitů </a:t>
            </a:r>
            <a:r>
              <a:rPr lang="cs-CZ" sz="2000" dirty="0" err="1" smtClean="0"/>
              <a:t>erythema</a:t>
            </a:r>
            <a:r>
              <a:rPr lang="cs-CZ" sz="2000" dirty="0" smtClean="0"/>
              <a:t> </a:t>
            </a:r>
            <a:r>
              <a:rPr lang="cs-CZ" sz="2000" dirty="0" err="1" smtClean="0"/>
              <a:t>nodosum</a:t>
            </a:r>
            <a:r>
              <a:rPr lang="cs-CZ" sz="2000" dirty="0" smtClean="0"/>
              <a:t>, psoriázy, </a:t>
            </a:r>
            <a:r>
              <a:rPr lang="cs-CZ" sz="2000" dirty="0" err="1" smtClean="0"/>
              <a:t>acne</a:t>
            </a:r>
            <a:r>
              <a:rPr lang="cs-CZ" sz="2000" dirty="0" smtClean="0"/>
              <a:t> </a:t>
            </a:r>
            <a:r>
              <a:rPr lang="cs-CZ" sz="2000" dirty="0" err="1" smtClean="0"/>
              <a:t>vulgaris</a:t>
            </a:r>
            <a:r>
              <a:rPr lang="cs-CZ" sz="2000" dirty="0" smtClean="0"/>
              <a:t>, </a:t>
            </a:r>
            <a:r>
              <a:rPr lang="cs-CZ" sz="2000" dirty="0" err="1" smtClean="0"/>
              <a:t>rosacey</a:t>
            </a:r>
            <a:r>
              <a:rPr lang="cs-CZ" sz="2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58787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924475"/>
          </a:xfrm>
        </p:spPr>
        <p:txBody>
          <a:bodyPr/>
          <a:lstStyle/>
          <a:p>
            <a:r>
              <a:rPr lang="cs-CZ" b="1" dirty="0" smtClean="0"/>
              <a:t>ANTIPSORIATIKA A ANTIPROLIFERATIVNÍ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636912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Psoriáza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ejasná etiologie, postihuje 2-5 % středoevropské populace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rgánově specifické autoimunitní onemocnění zprostředkované T lymfocyty se značnou genetickou zátěží</a:t>
            </a:r>
          </a:p>
          <a:p>
            <a:r>
              <a:rPr lang="cs-CZ" sz="2000" dirty="0"/>
              <a:t>č</a:t>
            </a:r>
            <a:r>
              <a:rPr lang="cs-CZ" sz="2000" dirty="0" smtClean="0"/>
              <a:t>asto asociovaná s dalšími onemocněními: metabolický syndrom, Crohnova nemoc, artritida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ostižení kůže vzniká provokačními faktory: 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nitřní – infekce, alkohol, stres, kouření, léčiva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nější – tření, tlak, různé chemické látky</a:t>
            </a:r>
            <a:endParaRPr lang="cs-CZ" sz="2000" dirty="0"/>
          </a:p>
        </p:txBody>
      </p:sp>
      <p:pic>
        <p:nvPicPr>
          <p:cNvPr id="25602" name="Picture 2" descr="Psoriasis Memes that Sum Up the Con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22" y="1052736"/>
            <a:ext cx="3128045" cy="22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78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539" y="404664"/>
            <a:ext cx="8280920" cy="924475"/>
          </a:xfrm>
        </p:spPr>
        <p:txBody>
          <a:bodyPr/>
          <a:lstStyle/>
          <a:p>
            <a:r>
              <a:rPr lang="cs-CZ" b="1" dirty="0" smtClean="0"/>
              <a:t>ANTIPSORIATIKA A ANTIPROLIFERATIVNÍ LÉČIVA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31" y="2060848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psoriáza</a:t>
            </a:r>
          </a:p>
          <a:p>
            <a:r>
              <a:rPr lang="cs-CZ" sz="2000" b="1" dirty="0" smtClean="0"/>
              <a:t>plaková psoriáza</a:t>
            </a:r>
          </a:p>
          <a:p>
            <a:pPr lvl="1"/>
            <a:r>
              <a:rPr lang="cs-CZ" sz="2000" dirty="0" smtClean="0"/>
              <a:t>nejčastější chronická forma</a:t>
            </a:r>
          </a:p>
          <a:p>
            <a:r>
              <a:rPr lang="cs-CZ" sz="2000" b="1" dirty="0" err="1" smtClean="0"/>
              <a:t>pustulózní</a:t>
            </a:r>
            <a:r>
              <a:rPr lang="cs-CZ" sz="2000" b="1" dirty="0" smtClean="0"/>
              <a:t> psoriáza</a:t>
            </a:r>
          </a:p>
          <a:p>
            <a:pPr lvl="1"/>
            <a:r>
              <a:rPr lang="cs-CZ" sz="2000" dirty="0" smtClean="0"/>
              <a:t>vzácnější a farmakologicky hůř ovlivnitelná forma</a:t>
            </a:r>
          </a:p>
          <a:p>
            <a:r>
              <a:rPr lang="cs-CZ" sz="2000" b="1" dirty="0" err="1" smtClean="0"/>
              <a:t>erytrodermická</a:t>
            </a:r>
            <a:r>
              <a:rPr lang="cs-CZ" sz="2000" b="1" dirty="0" smtClean="0"/>
              <a:t> psoriáza</a:t>
            </a:r>
          </a:p>
          <a:p>
            <a:pPr lvl="1"/>
            <a:r>
              <a:rPr lang="cs-CZ" sz="2000" dirty="0" smtClean="0"/>
              <a:t>může vzniknout jako následek nevhodné terapie plakové formy nebo jiného onemocnění (HIV)</a:t>
            </a:r>
          </a:p>
          <a:p>
            <a:r>
              <a:rPr lang="cs-CZ" sz="2000" b="1" dirty="0" smtClean="0"/>
              <a:t>psoriatická artritida</a:t>
            </a:r>
          </a:p>
          <a:p>
            <a:pPr lvl="1"/>
            <a:r>
              <a:rPr lang="cs-CZ" sz="2000" dirty="0" smtClean="0"/>
              <a:t>postižení zejména malých kloubů</a:t>
            </a:r>
          </a:p>
          <a:p>
            <a:pPr lvl="1"/>
            <a:r>
              <a:rPr lang="cs-CZ" sz="2000" dirty="0" smtClean="0"/>
              <a:t>objevuje se u 15-40 % pacientů do deseti let od postižení kůže (které nemusí vždy předcházet)</a:t>
            </a:r>
          </a:p>
        </p:txBody>
      </p:sp>
      <p:pic>
        <p:nvPicPr>
          <p:cNvPr id="26626" name="Picture 2" descr="Science Source - Plaque Psoriasis on 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157406" cy="2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04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1807361"/>
            <a:ext cx="7595005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Lokální terapie psoriázy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utnost používání emoliencií, </a:t>
            </a:r>
            <a:r>
              <a:rPr lang="cs-CZ" sz="2000" dirty="0" err="1" smtClean="0"/>
              <a:t>keratolytik</a:t>
            </a:r>
            <a:r>
              <a:rPr lang="cs-CZ" sz="2000" dirty="0" smtClean="0"/>
              <a:t> a vhodných mycích prostředků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kutní výsev – aplikace GK a nedráždivých </a:t>
            </a:r>
            <a:r>
              <a:rPr lang="cs-CZ" sz="2000" dirty="0" err="1" smtClean="0"/>
              <a:t>extern</a:t>
            </a:r>
            <a:r>
              <a:rPr lang="cs-CZ" sz="2000" dirty="0" smtClean="0"/>
              <a:t> s </a:t>
            </a:r>
            <a:r>
              <a:rPr lang="cs-CZ" sz="2000" dirty="0" err="1" smtClean="0"/>
              <a:t>ichtamolem</a:t>
            </a:r>
            <a:r>
              <a:rPr lang="cs-CZ" sz="2000" dirty="0" smtClean="0"/>
              <a:t> s postupným nasazováním </a:t>
            </a:r>
            <a:r>
              <a:rPr lang="cs-CZ" sz="2000" dirty="0" err="1" smtClean="0"/>
              <a:t>antipsoriatika</a:t>
            </a:r>
            <a:r>
              <a:rPr lang="cs-CZ" sz="2000" dirty="0" smtClean="0"/>
              <a:t> a ukončováním GK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írné a středně těžké formy psoriázy (max. 10 % povrchu těla)  - lékem volby je kombinace analogu vitaminu D a GK</a:t>
            </a:r>
          </a:p>
          <a:p>
            <a:r>
              <a:rPr lang="cs-CZ" sz="2000" dirty="0"/>
              <a:t>u</a:t>
            </a:r>
            <a:r>
              <a:rPr lang="cs-CZ" sz="2000" dirty="0" smtClean="0"/>
              <a:t> těžkých forem se používají stejná léčiva doplněná o lokální nebo celkovou fototerapií</a:t>
            </a:r>
          </a:p>
        </p:txBody>
      </p:sp>
    </p:spTree>
    <p:extLst>
      <p:ext uri="{BB962C8B-B14F-4D97-AF65-F5344CB8AC3E}">
        <p14:creationId xmlns:p14="http://schemas.microsoft.com/office/powerpoint/2010/main" val="142028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INDIFERENTNÍ VEHIKULA A EMOLIENCIA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1772816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Masťové základy minerálního původu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tálé a neprodyšné základy zabraňující perspiraci – umožňují léčivům pronikat do hlubších struktur kůže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evážou vodu, špatně smývatelné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 přidání emulgátoru je možné míchat s vodou a dalšími hydrofilními látkami, kompatibilní s většinou léčiv</a:t>
            </a:r>
          </a:p>
          <a:p>
            <a:pPr lvl="1"/>
            <a:r>
              <a:rPr lang="cs-CZ" sz="1800" dirty="0"/>
              <a:t>z</a:t>
            </a:r>
            <a:r>
              <a:rPr lang="cs-CZ" sz="1800" dirty="0" smtClean="0"/>
              <a:t>áklad olej ve vodě, základ voda v oleji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</a:t>
            </a:r>
            <a:r>
              <a:rPr lang="cs-CZ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aselina alba, vaselina </a:t>
            </a:r>
            <a:r>
              <a:rPr lang="cs-CZ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flava</a:t>
            </a:r>
            <a:endParaRPr lang="cs-CZ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cs-CZ" sz="2000" dirty="0"/>
              <a:t>b</a:t>
            </a:r>
            <a:r>
              <a:rPr lang="cs-CZ" sz="2000" dirty="0" smtClean="0"/>
              <a:t>ílá a žlutá vazelína, čištěná směs nasycených uhlovodíků z ropy</a:t>
            </a:r>
          </a:p>
          <a:p>
            <a:endParaRPr lang="cs-CZ" sz="2000" dirty="0"/>
          </a:p>
        </p:txBody>
      </p:sp>
      <p:pic>
        <p:nvPicPr>
          <p:cNvPr id="5122" name="Picture 2" descr="Vazelína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3462"/>
            <a:ext cx="2129270" cy="15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93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Systémová terapie psoriázy</a:t>
            </a:r>
            <a:endParaRPr lang="cs-CZ" sz="2000" b="1" dirty="0"/>
          </a:p>
          <a:p>
            <a:r>
              <a:rPr lang="cs-CZ" sz="2000" dirty="0"/>
              <a:t>u</a:t>
            </a:r>
            <a:r>
              <a:rPr lang="cs-CZ" sz="2000" dirty="0" smtClean="0"/>
              <a:t> středně těžkých až těžkých forem</a:t>
            </a:r>
            <a:r>
              <a:rPr lang="cs-CZ" sz="2000" dirty="0"/>
              <a:t> </a:t>
            </a:r>
            <a:r>
              <a:rPr lang="cs-CZ" sz="2000" dirty="0" smtClean="0"/>
              <a:t>chronické psoriázy nereagující na lokální léčbu a fototerapii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 případě neúčinnosti klasických léčiv (ACT, MTX, CSP) přistupuje se k terapii </a:t>
            </a:r>
            <a:r>
              <a:rPr lang="cs-CZ" sz="2000" dirty="0" err="1" smtClean="0"/>
              <a:t>apremilastem</a:t>
            </a:r>
            <a:r>
              <a:rPr lang="cs-CZ" sz="2000" dirty="0" smtClean="0"/>
              <a:t> nebo MAB (pouze centra se zvláštní smlouvou se ZP)</a:t>
            </a:r>
          </a:p>
        </p:txBody>
      </p:sp>
    </p:spTree>
    <p:extLst>
      <p:ext uri="{BB962C8B-B14F-4D97-AF65-F5344CB8AC3E}">
        <p14:creationId xmlns:p14="http://schemas.microsoft.com/office/powerpoint/2010/main" val="3866453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424936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17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Fotodynamická terapie</a:t>
            </a:r>
          </a:p>
          <a:p>
            <a:r>
              <a:rPr lang="cs-CZ" sz="2000" b="1" dirty="0" smtClean="0"/>
              <a:t>MÚ: </a:t>
            </a:r>
            <a:r>
              <a:rPr lang="cs-CZ" sz="2000" dirty="0" smtClean="0"/>
              <a:t>kumulace fotosenzitivních látek v rychle </a:t>
            </a:r>
            <a:r>
              <a:rPr lang="cs-CZ" sz="2000" dirty="0" err="1" smtClean="0"/>
              <a:t>proliferujících</a:t>
            </a:r>
            <a:r>
              <a:rPr lang="cs-CZ" sz="2000" dirty="0" smtClean="0"/>
              <a:t> buňkách. Po ozáření světlem vhodné vlnové délky dochází k odumírání těchto buněk.</a:t>
            </a:r>
          </a:p>
          <a:p>
            <a:r>
              <a:rPr lang="cs-CZ" sz="2000" dirty="0" err="1"/>
              <a:t>ú</a:t>
            </a:r>
            <a:r>
              <a:rPr lang="cs-CZ" sz="2000" dirty="0" err="1" smtClean="0"/>
              <a:t>zkospektré</a:t>
            </a:r>
            <a:r>
              <a:rPr lang="cs-CZ" sz="2000" dirty="0" smtClean="0"/>
              <a:t> UVB záření o vlnové délce 308-313 </a:t>
            </a:r>
            <a:r>
              <a:rPr lang="cs-CZ" sz="2000" dirty="0" err="1" smtClean="0"/>
              <a:t>nm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ethylaminolevulinát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kyselina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aminolevulinová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err="1"/>
              <a:t>a</a:t>
            </a:r>
            <a:r>
              <a:rPr lang="cs-CZ" sz="2000" dirty="0" err="1" smtClean="0"/>
              <a:t>ntiproliferační</a:t>
            </a:r>
            <a:r>
              <a:rPr lang="cs-CZ" sz="2000" dirty="0" smtClean="0"/>
              <a:t> a </a:t>
            </a:r>
            <a:r>
              <a:rPr lang="cs-CZ" sz="2000" dirty="0" err="1" smtClean="0"/>
              <a:t>fotosenzibilizační</a:t>
            </a:r>
            <a:r>
              <a:rPr lang="cs-CZ" sz="2000" dirty="0" smtClean="0"/>
              <a:t> látky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solární keratózy, superficiální a </a:t>
            </a:r>
            <a:r>
              <a:rPr lang="cs-CZ" sz="2000" dirty="0" err="1" smtClean="0"/>
              <a:t>nodulární</a:t>
            </a:r>
            <a:r>
              <a:rPr lang="cs-CZ" sz="2000" dirty="0" smtClean="0"/>
              <a:t> </a:t>
            </a:r>
            <a:r>
              <a:rPr lang="cs-CZ" sz="2000" dirty="0" err="1" smtClean="0"/>
              <a:t>bazocelulární</a:t>
            </a:r>
            <a:r>
              <a:rPr lang="cs-CZ" sz="2000" dirty="0" smtClean="0"/>
              <a:t> CA, </a:t>
            </a:r>
            <a:r>
              <a:rPr lang="cs-CZ" sz="2000" dirty="0" err="1" smtClean="0"/>
              <a:t>Bowenova</a:t>
            </a:r>
            <a:r>
              <a:rPr lang="cs-CZ" sz="2000" dirty="0" smtClean="0"/>
              <a:t> choroba</a:t>
            </a:r>
          </a:p>
          <a:p>
            <a:r>
              <a:rPr lang="cs-CZ" sz="2000" b="1" dirty="0" smtClean="0"/>
              <a:t>NÚ:</a:t>
            </a:r>
            <a:r>
              <a:rPr lang="cs-CZ" sz="2000" dirty="0" smtClean="0"/>
              <a:t> lokální iritace, tvorba krust a šupin, mokvání, puchýře</a:t>
            </a:r>
            <a:endParaRPr lang="cs-CZ" sz="2000" dirty="0"/>
          </a:p>
        </p:txBody>
      </p:sp>
      <p:pic>
        <p:nvPicPr>
          <p:cNvPr id="27650" name="Picture 2" descr="Using Photodynamic Therapy to Kill Hard-to-Reach Tumo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107" y="2806563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Kožní nádory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ejčastější řešení je chirurgická excize a pak případná imunoterapie interferony</a:t>
            </a:r>
          </a:p>
          <a:p>
            <a:r>
              <a:rPr lang="cs-CZ" sz="2000" dirty="0"/>
              <a:t>u</a:t>
            </a:r>
            <a:r>
              <a:rPr lang="cs-CZ" sz="2000" dirty="0" smtClean="0"/>
              <a:t> pokročilejších stádií nutná systémová terapie cytostatiky nebo MAB</a:t>
            </a:r>
          </a:p>
          <a:p>
            <a:r>
              <a:rPr lang="cs-CZ" sz="2000" dirty="0"/>
              <a:t>l</a:t>
            </a:r>
            <a:r>
              <a:rPr lang="cs-CZ" sz="2000" dirty="0" smtClean="0"/>
              <a:t>okalizované kožní nádory lze léčit lokální aplikací cytostatik a dalších </a:t>
            </a:r>
            <a:r>
              <a:rPr lang="cs-CZ" sz="2000" dirty="0" err="1" smtClean="0"/>
              <a:t>antiproliferativních</a:t>
            </a:r>
            <a:r>
              <a:rPr lang="cs-CZ" sz="2000" dirty="0" smtClean="0"/>
              <a:t> léčiv 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</a:p>
        </p:txBody>
      </p:sp>
      <p:sp>
        <p:nvSpPr>
          <p:cNvPr id="2" name="AutoShape 2" descr="Superficial basal cell carcinoma images | DermNet 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Superficial basal cell carcinoma images | DermNet N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8678" name="Picture 6" descr="Basal Cell Carcinoma Basics - Cockerell Dermatopath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16" y="1628800"/>
            <a:ext cx="2476550" cy="22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340768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Lithanthracis</a:t>
            </a:r>
            <a:r>
              <a:rPr lang="cs-CZ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pix</a:t>
            </a:r>
            <a:r>
              <a:rPr lang="cs-CZ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Kamenouhelný dehet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dstringentní, antiflogistický </a:t>
            </a:r>
            <a:r>
              <a:rPr lang="cs-CZ" sz="2000" dirty="0" err="1" smtClean="0"/>
              <a:t>antipruriginózní</a:t>
            </a:r>
            <a:r>
              <a:rPr lang="cs-CZ" sz="2000" dirty="0" smtClean="0"/>
              <a:t>, </a:t>
            </a:r>
            <a:r>
              <a:rPr lang="cs-CZ" sz="2000" dirty="0" err="1" smtClean="0"/>
              <a:t>antiproliferační</a:t>
            </a:r>
            <a:r>
              <a:rPr lang="cs-CZ" sz="2000" dirty="0"/>
              <a:t> </a:t>
            </a:r>
            <a:r>
              <a:rPr lang="cs-CZ" sz="2000" dirty="0" smtClean="0"/>
              <a:t>a keratoplastický účinek 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aky antifungální a antibakteriální</a:t>
            </a:r>
          </a:p>
          <a:p>
            <a:r>
              <a:rPr lang="cs-CZ" sz="2000" b="1" dirty="0" smtClean="0"/>
              <a:t>MÚ:</a:t>
            </a:r>
            <a:r>
              <a:rPr lang="cs-CZ" sz="2000" dirty="0" smtClean="0"/>
              <a:t> tlumí syntézu DNA v </a:t>
            </a:r>
            <a:r>
              <a:rPr lang="cs-CZ" sz="2000" dirty="0" err="1" smtClean="0"/>
              <a:t>keratocytech</a:t>
            </a:r>
            <a:r>
              <a:rPr lang="cs-CZ" sz="2000" dirty="0" smtClean="0"/>
              <a:t> (snižuje inkorporaci </a:t>
            </a:r>
            <a:r>
              <a:rPr lang="cs-CZ" sz="2000" dirty="0" err="1" smtClean="0"/>
              <a:t>thymidinu</a:t>
            </a:r>
            <a:r>
              <a:rPr lang="cs-CZ" sz="2000" dirty="0" smtClean="0"/>
              <a:t> do DNA)</a:t>
            </a:r>
          </a:p>
          <a:p>
            <a:r>
              <a:rPr lang="cs-CZ" sz="2000" dirty="0"/>
              <a:t>č</a:t>
            </a:r>
            <a:r>
              <a:rPr lang="cs-CZ" sz="2000" dirty="0" smtClean="0"/>
              <a:t>asto kombinovaný s následnou aplikací UVB – je </a:t>
            </a:r>
            <a:r>
              <a:rPr lang="cs-CZ" sz="2000" dirty="0" err="1" smtClean="0"/>
              <a:t>fototoxický</a:t>
            </a:r>
            <a:r>
              <a:rPr lang="cs-CZ" sz="2000" dirty="0" smtClean="0"/>
              <a:t> (ošetřenou kůži je nutné chránit před sluncem)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plaková psoriáza, atopická nebo </a:t>
            </a:r>
            <a:r>
              <a:rPr lang="cs-CZ" sz="2000" dirty="0" err="1" smtClean="0"/>
              <a:t>seboroická</a:t>
            </a:r>
            <a:r>
              <a:rPr lang="cs-CZ" sz="2000" dirty="0" smtClean="0"/>
              <a:t> dermatitida, kožní onemocnění provázené </a:t>
            </a:r>
            <a:r>
              <a:rPr lang="cs-CZ" sz="2000" dirty="0" err="1" smtClean="0"/>
              <a:t>lichenifikací</a:t>
            </a:r>
            <a:endParaRPr lang="cs-CZ" sz="2000" dirty="0" smtClean="0"/>
          </a:p>
          <a:p>
            <a:endParaRPr lang="cs-CZ" sz="20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</a:p>
        </p:txBody>
      </p:sp>
      <p:pic>
        <p:nvPicPr>
          <p:cNvPr id="29698" name="Picture 2" descr="File:Lithanthracis1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95174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1807361"/>
            <a:ext cx="7522997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/>
              <a:t>d</a:t>
            </a:r>
            <a:r>
              <a:rPr lang="cs-CZ" sz="2000" b="1" dirty="0" err="1" smtClean="0"/>
              <a:t>ithranol</a:t>
            </a:r>
            <a:endParaRPr lang="cs-CZ" sz="2000" b="1" dirty="0" smtClean="0"/>
          </a:p>
          <a:p>
            <a:r>
              <a:rPr lang="cs-CZ" sz="2000" b="1" dirty="0" smtClean="0"/>
              <a:t>MÚ: </a:t>
            </a:r>
            <a:r>
              <a:rPr lang="cs-CZ" sz="2000" dirty="0" smtClean="0"/>
              <a:t>vede k útlumu syntézy DNA m v </a:t>
            </a:r>
            <a:r>
              <a:rPr lang="cs-CZ" sz="2000" dirty="0" err="1" smtClean="0"/>
              <a:t>neutrofilech</a:t>
            </a:r>
            <a:r>
              <a:rPr lang="cs-CZ" sz="2000" dirty="0" smtClean="0"/>
              <a:t> snižuje tvorbu LT B</a:t>
            </a:r>
            <a:r>
              <a:rPr lang="cs-CZ" sz="2000" baseline="-25000" dirty="0" smtClean="0"/>
              <a:t>4</a:t>
            </a:r>
          </a:p>
          <a:p>
            <a:r>
              <a:rPr lang="cs-CZ" sz="2000" dirty="0"/>
              <a:t>j</a:t>
            </a:r>
            <a:r>
              <a:rPr lang="cs-CZ" sz="2000" dirty="0" smtClean="0"/>
              <a:t>eho metabolity pronikají do systémové cirkulace a je </a:t>
            </a:r>
            <a:r>
              <a:rPr lang="cs-CZ" sz="2000" dirty="0" err="1" smtClean="0"/>
              <a:t>fototoxický</a:t>
            </a:r>
            <a:endParaRPr lang="cs-CZ" sz="2000" dirty="0" smtClean="0"/>
          </a:p>
          <a:p>
            <a:r>
              <a:rPr lang="cs-CZ" sz="2000" dirty="0"/>
              <a:t>a</a:t>
            </a:r>
            <a:r>
              <a:rPr lang="cs-CZ" sz="2000" dirty="0" smtClean="0"/>
              <a:t>plikace v 0,1-5% koncentraci dle snášenlivosti (účelem terapie je i přechodné podráždění kůže s následným hojením)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inutová terapie: 1. aplikace pětiminutová a každý den se prodlužuje o 5 minut až do finálních 30 minut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středně těžká až těžká plaková psoriáza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mývá se parafinem a trvale barví prádlo a předměty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</a:p>
        </p:txBody>
      </p:sp>
    </p:spTree>
    <p:extLst>
      <p:ext uri="{BB962C8B-B14F-4D97-AF65-F5344CB8AC3E}">
        <p14:creationId xmlns:p14="http://schemas.microsoft.com/office/powerpoint/2010/main" val="30569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Analoga vitaminu D</a:t>
            </a:r>
          </a:p>
          <a:p>
            <a:r>
              <a:rPr lang="cs-CZ" sz="2000" dirty="0" err="1"/>
              <a:t>a</a:t>
            </a:r>
            <a:r>
              <a:rPr lang="cs-CZ" sz="2000" dirty="0" err="1" smtClean="0"/>
              <a:t>ntiproliferativní</a:t>
            </a:r>
            <a:r>
              <a:rPr lang="cs-CZ" sz="2000" dirty="0" smtClean="0"/>
              <a:t> účinek a indukují diferenciaci </a:t>
            </a:r>
            <a:r>
              <a:rPr lang="cs-CZ" sz="2000" dirty="0" err="1" smtClean="0"/>
              <a:t>keratinocytů</a:t>
            </a:r>
            <a:r>
              <a:rPr lang="cs-CZ" sz="2000" dirty="0" smtClean="0"/>
              <a:t> a fibroblastů (specifické receptory pro </a:t>
            </a:r>
            <a:r>
              <a:rPr lang="cs-CZ" sz="2000" dirty="0" err="1" smtClean="0"/>
              <a:t>kalcitriol</a:t>
            </a:r>
            <a:r>
              <a:rPr lang="cs-CZ" sz="2000" dirty="0" smtClean="0"/>
              <a:t>)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ůžou nepříznivě ovlivnit homeostázu vápníku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 počátku terapie často v kombinaci s GK (rychlé zlepšení stavu)</a:t>
            </a:r>
          </a:p>
          <a:p>
            <a:r>
              <a:rPr lang="cs-CZ" sz="2000" dirty="0" smtClean="0"/>
              <a:t>UV záření a SA způsobují rozklad léčivých látek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mírná až středně těžká plaková psoriáza</a:t>
            </a:r>
          </a:p>
          <a:p>
            <a:r>
              <a:rPr lang="cs-CZ" sz="2000" b="1" dirty="0" smtClean="0"/>
              <a:t>NÚ:</a:t>
            </a:r>
            <a:r>
              <a:rPr lang="cs-CZ" sz="2000" dirty="0" smtClean="0"/>
              <a:t> lokální NÚ, u nadměrných dávek projevy </a:t>
            </a:r>
            <a:r>
              <a:rPr lang="cs-CZ" sz="2000" dirty="0" err="1" smtClean="0"/>
              <a:t>hyperkalcemie</a:t>
            </a:r>
            <a:endParaRPr lang="cs-CZ" sz="2000" dirty="0"/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alcitriol</a:t>
            </a:r>
            <a:r>
              <a:rPr lang="cs-CZ" sz="2000" dirty="0" smtClean="0"/>
              <a:t> – vstřebání až 10 % dávky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alcipotriol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akalcitol</a:t>
            </a:r>
            <a:r>
              <a:rPr lang="cs-CZ" sz="2000" dirty="0" smtClean="0"/>
              <a:t> – vstřebání míň než 0,5 % dávky</a:t>
            </a:r>
          </a:p>
        </p:txBody>
      </p:sp>
    </p:spTree>
    <p:extLst>
      <p:ext uri="{BB962C8B-B14F-4D97-AF65-F5344CB8AC3E}">
        <p14:creationId xmlns:p14="http://schemas.microsoft.com/office/powerpoint/2010/main" val="17850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7361"/>
            <a:ext cx="7522995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Aromatické </a:t>
            </a:r>
            <a:r>
              <a:rPr lang="cs-CZ" sz="2000" b="1" dirty="0" err="1" smtClean="0"/>
              <a:t>retinoidy</a:t>
            </a:r>
            <a:r>
              <a:rPr lang="cs-CZ" sz="2000" b="1" dirty="0" smtClean="0"/>
              <a:t> - </a:t>
            </a:r>
            <a:r>
              <a:rPr lang="cs-CZ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acitretin</a:t>
            </a:r>
            <a:endParaRPr lang="cs-CZ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b="1" dirty="0" smtClean="0"/>
              <a:t>MÚ: </a:t>
            </a:r>
            <a:r>
              <a:rPr lang="cs-CZ" sz="2000" dirty="0" smtClean="0"/>
              <a:t>omezení chemotaxe neutrofilů</a:t>
            </a:r>
            <a:r>
              <a:rPr lang="cs-CZ" sz="2000" dirty="0"/>
              <a:t> </a:t>
            </a:r>
            <a:r>
              <a:rPr lang="cs-CZ" sz="2000" dirty="0" smtClean="0"/>
              <a:t>snížením produkce LT, tlumí proliferaci buněk, zmenšují velikost mazových žláz, vedou k poruše zrání sebocytů – snížení produkce a </a:t>
            </a:r>
            <a:r>
              <a:rPr lang="cs-CZ" sz="2000" dirty="0"/>
              <a:t>z</a:t>
            </a:r>
            <a:r>
              <a:rPr lang="cs-CZ" sz="2000" dirty="0" smtClean="0"/>
              <a:t>měna </a:t>
            </a:r>
            <a:r>
              <a:rPr lang="cs-CZ" sz="2000" dirty="0" smtClean="0"/>
              <a:t>složení mazu, omezují růst kožních nádorů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ilný teratogen i v nízkých dávkách – u žen nutná terapie HAK v průběhu a ještě 2 roky po skončení terapie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těžká psoriáza  a jiné těžké poruchy keratinizace, </a:t>
            </a:r>
            <a:r>
              <a:rPr lang="cs-CZ" sz="2000" dirty="0" err="1" smtClean="0"/>
              <a:t>off</a:t>
            </a:r>
            <a:r>
              <a:rPr lang="cs-CZ" sz="2000" dirty="0" smtClean="0"/>
              <a:t>-label v </a:t>
            </a:r>
            <a:r>
              <a:rPr lang="cs-CZ" sz="2000" dirty="0" err="1" smtClean="0"/>
              <a:t>chemoprevenci</a:t>
            </a:r>
            <a:r>
              <a:rPr lang="cs-CZ" sz="2000" dirty="0" smtClean="0"/>
              <a:t> </a:t>
            </a:r>
            <a:r>
              <a:rPr lang="cs-CZ" sz="2000" dirty="0" err="1" smtClean="0"/>
              <a:t>nemelanomových</a:t>
            </a:r>
            <a:r>
              <a:rPr lang="cs-CZ" sz="2000" dirty="0" smtClean="0"/>
              <a:t> kožních malignit</a:t>
            </a:r>
          </a:p>
          <a:p>
            <a:r>
              <a:rPr lang="cs-CZ" sz="2000" b="1" dirty="0" smtClean="0"/>
              <a:t>NÚ:</a:t>
            </a:r>
            <a:r>
              <a:rPr lang="cs-CZ" sz="2000" dirty="0" smtClean="0"/>
              <a:t> </a:t>
            </a:r>
            <a:r>
              <a:rPr lang="cs-CZ" sz="2000" dirty="0" err="1" smtClean="0"/>
              <a:t>cheilitida</a:t>
            </a:r>
            <a:r>
              <a:rPr lang="cs-CZ" sz="2000" dirty="0" smtClean="0"/>
              <a:t>, suchost kůže a sliznic, podráždění, olupování a atrofie kůže, lámavost nehtů, alopecie, bolest svalů a kloubů</a:t>
            </a:r>
          </a:p>
        </p:txBody>
      </p:sp>
    </p:spTree>
    <p:extLst>
      <p:ext uri="{BB962C8B-B14F-4D97-AF65-F5344CB8AC3E}">
        <p14:creationId xmlns:p14="http://schemas.microsoft.com/office/powerpoint/2010/main" val="6571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7361"/>
            <a:ext cx="7522995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cs-CZ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ethotrexat</a:t>
            </a:r>
            <a:endParaRPr lang="cs-CZ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b="1" dirty="0" smtClean="0"/>
              <a:t>MÚ: </a:t>
            </a:r>
            <a:r>
              <a:rPr lang="cs-CZ" sz="2000" dirty="0" smtClean="0"/>
              <a:t>inhibice syntézy NK v aktivovaných T lymfocytech a </a:t>
            </a:r>
            <a:r>
              <a:rPr lang="cs-CZ" sz="2000" dirty="0" err="1" smtClean="0"/>
              <a:t>proliferujících</a:t>
            </a:r>
            <a:r>
              <a:rPr lang="cs-CZ" sz="2000" dirty="0" smtClean="0"/>
              <a:t> </a:t>
            </a:r>
            <a:r>
              <a:rPr lang="cs-CZ" sz="2000" dirty="0" err="1" smtClean="0"/>
              <a:t>keratinocytech</a:t>
            </a:r>
            <a:r>
              <a:rPr lang="cs-CZ" sz="2000" dirty="0" smtClean="0"/>
              <a:t> a antiflogistický účinek</a:t>
            </a:r>
          </a:p>
          <a:p>
            <a:r>
              <a:rPr lang="cs-CZ" sz="2000" dirty="0"/>
              <a:t>k</a:t>
            </a:r>
            <a:r>
              <a:rPr lang="cs-CZ" sz="2000" dirty="0" smtClean="0"/>
              <a:t>umulativní </a:t>
            </a:r>
            <a:r>
              <a:rPr lang="cs-CZ" sz="2000" dirty="0" err="1" smtClean="0"/>
              <a:t>hepatotoxicita</a:t>
            </a:r>
            <a:r>
              <a:rPr lang="cs-CZ" sz="2000" dirty="0" smtClean="0"/>
              <a:t> – 3 g</a:t>
            </a:r>
          </a:p>
          <a:p>
            <a:r>
              <a:rPr lang="cs-CZ" sz="2000" dirty="0" smtClean="0"/>
              <a:t>po ukončení terapie častá recidiva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e</a:t>
            </a:r>
            <a:r>
              <a:rPr lang="cs-CZ" sz="2000" dirty="0" smtClean="0"/>
              <a:t>rytrodermická</a:t>
            </a:r>
            <a:r>
              <a:rPr lang="cs-CZ" sz="2000" dirty="0" smtClean="0"/>
              <a:t>, pustulózní a chronická plaková psoriáza nereagující na lokální terapii, onko a revmatologické indikace 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GIT iritace až ulcerace, alergické reakce, gingivitida, útlum krvetvorby, </a:t>
            </a:r>
            <a:r>
              <a:rPr lang="cs-CZ" sz="2000" dirty="0" err="1" smtClean="0"/>
              <a:t>hepatotoxicita</a:t>
            </a:r>
            <a:r>
              <a:rPr lang="cs-CZ" sz="2000" dirty="0" smtClean="0"/>
              <a:t>, zvýšený výskyt infekcí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eratogen!</a:t>
            </a:r>
          </a:p>
        </p:txBody>
      </p:sp>
    </p:spTree>
    <p:extLst>
      <p:ext uri="{BB962C8B-B14F-4D97-AF65-F5344CB8AC3E}">
        <p14:creationId xmlns:p14="http://schemas.microsoft.com/office/powerpoint/2010/main" val="9908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7361"/>
            <a:ext cx="8280920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cs-CZ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iklosporin</a:t>
            </a:r>
            <a:endParaRPr lang="cs-CZ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b="1" dirty="0" smtClean="0"/>
              <a:t>MÚ: </a:t>
            </a:r>
            <a:r>
              <a:rPr lang="cs-CZ" sz="2000" dirty="0" smtClean="0"/>
              <a:t>inhibuje aktivaci T lymfocytů a sekreci prozánětlivých </a:t>
            </a:r>
            <a:r>
              <a:rPr lang="cs-CZ" sz="2000" dirty="0" err="1" smtClean="0"/>
              <a:t>cytokinů</a:t>
            </a:r>
            <a:r>
              <a:rPr lang="cs-CZ" sz="2000" dirty="0" smtClean="0"/>
              <a:t>, inhibuje infiltraci buněk do psoriatických plaků a proliferaci </a:t>
            </a:r>
            <a:r>
              <a:rPr lang="cs-CZ" sz="2000" dirty="0" err="1" smtClean="0"/>
              <a:t>keratinocytů</a:t>
            </a:r>
            <a:endParaRPr lang="cs-CZ" sz="2000" dirty="0" smtClean="0"/>
          </a:p>
          <a:p>
            <a:r>
              <a:rPr lang="cs-CZ" sz="2000" dirty="0"/>
              <a:t>k</a:t>
            </a:r>
            <a:r>
              <a:rPr lang="cs-CZ" sz="2000" dirty="0" smtClean="0"/>
              <a:t>rátkodobé terapie – dlouhodobé užívání zvyšuje četnost NÚ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odobně jako u MTX je ukončení léčby spojeno s recidivou </a:t>
            </a:r>
            <a:r>
              <a:rPr lang="cs-CZ" sz="2000" dirty="0" smtClean="0"/>
              <a:t>onemocnění</a:t>
            </a:r>
            <a:endParaRPr lang="cs-CZ" sz="2000" dirty="0" smtClean="0"/>
          </a:p>
          <a:p>
            <a:r>
              <a:rPr lang="cs-CZ" sz="2000" dirty="0"/>
              <a:t>s</a:t>
            </a:r>
            <a:r>
              <a:rPr lang="cs-CZ" sz="2000" dirty="0" smtClean="0"/>
              <a:t>ilný inhibitor p-glykoproteinu a transportního systému pro organické kyseliny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erytrodermická, pustulózní a </a:t>
            </a:r>
            <a:r>
              <a:rPr lang="cs-CZ" sz="2000" dirty="0" smtClean="0"/>
              <a:t>těžká </a:t>
            </a:r>
            <a:r>
              <a:rPr lang="cs-CZ" sz="2000" dirty="0" smtClean="0"/>
              <a:t>plaková psoriáza nereagující na lokální terapii, těžká atopická dermatitida, revmatologické indikace</a:t>
            </a:r>
          </a:p>
          <a:p>
            <a:r>
              <a:rPr lang="cs-CZ" sz="2000" b="1" dirty="0" smtClean="0"/>
              <a:t>NÚ: </a:t>
            </a:r>
            <a:r>
              <a:rPr lang="cs-CZ" sz="2000" dirty="0" err="1" smtClean="0"/>
              <a:t>nefrotoxicita</a:t>
            </a:r>
            <a:r>
              <a:rPr lang="cs-CZ" sz="2000" dirty="0" smtClean="0"/>
              <a:t>, hypertenze, hirsutismus, </a:t>
            </a:r>
            <a:r>
              <a:rPr lang="cs-CZ" sz="2000" dirty="0" err="1" smtClean="0"/>
              <a:t>hyperlipidemie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915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2485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apremilast</a:t>
            </a:r>
            <a:endParaRPr lang="cs-CZ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/>
              <a:t>MÚ: inhibitor PDE-4 což vede ke snížení produkce TNF</a:t>
            </a:r>
            <a:r>
              <a:rPr lang="el-GR" sz="2000" dirty="0" smtClean="0">
                <a:cs typeface="Times New Roman" panose="02020603050405020304" pitchFamily="18" charset="0"/>
              </a:rPr>
              <a:t>α</a:t>
            </a:r>
            <a:r>
              <a:rPr lang="cs-CZ" sz="2000" dirty="0" smtClean="0"/>
              <a:t>, IL-17 a IL-23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středně těžká a těžká plaková psoriáza nereagující nebo netolerující jinou léčbu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GIT iritace, </a:t>
            </a:r>
            <a:r>
              <a:rPr lang="cs-CZ" sz="2000" dirty="0" err="1" smtClean="0"/>
              <a:t>cefalea</a:t>
            </a:r>
            <a:r>
              <a:rPr lang="cs-CZ" sz="2000" dirty="0" smtClean="0"/>
              <a:t>, insomnie, kašel, únava</a:t>
            </a:r>
          </a:p>
        </p:txBody>
      </p:sp>
      <p:pic>
        <p:nvPicPr>
          <p:cNvPr id="30722" name="Picture 2" descr="Magnifying glass on the mechanism of action of apremilas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9"/>
            <a:ext cx="708813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INDIFERENTNÍ VEHIKULA A EMOLIENCIA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68760"/>
            <a:ext cx="7632848" cy="4411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Masťové základy rostlinného a živočišného původu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uky, oleje a vosky (směsi triglyceridů), které se dobře vstřebávají a mají chladivé účinky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evýhodou je oxidace – žluknutí při delším skladování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deps</a:t>
            </a:r>
            <a:r>
              <a:rPr lang="cs-CZ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lanae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– tuk z ovčí vlny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ištěná voskovitá látka nerozpustná ve vodě obsahující přirozené emulgátory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</a:t>
            </a:r>
            <a:r>
              <a:rPr lang="cs-CZ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elianthi</a:t>
            </a:r>
            <a:r>
              <a:rPr lang="cs-CZ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oleum </a:t>
            </a:r>
            <a:r>
              <a:rPr lang="cs-CZ" sz="2000" dirty="0" smtClean="0"/>
              <a:t>– slunečnicový olej</a:t>
            </a:r>
          </a:p>
        </p:txBody>
      </p:sp>
      <p:pic>
        <p:nvPicPr>
          <p:cNvPr id="6146" name="Picture 2" descr="2020-2026 Adeps Lanae Global Market By Essential Wholesal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6"/>
            <a:ext cx="2851076" cy="162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826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7361"/>
            <a:ext cx="8280920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Monoklonální protilátky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ýznamné zvýšení kvality života pacientů a umožňují dosažení remise u těžkých forem</a:t>
            </a:r>
            <a:r>
              <a:rPr lang="cs-CZ" sz="2000" dirty="0"/>
              <a:t> </a:t>
            </a:r>
            <a:r>
              <a:rPr lang="cs-CZ" sz="2000" dirty="0" smtClean="0"/>
              <a:t>psoriázy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ýhodou oproti MTX, CSP a ACT je nižší výskyt NÚ a dosažení dlouhodobější remise</a:t>
            </a:r>
          </a:p>
          <a:p>
            <a:r>
              <a:rPr lang="cs-CZ" sz="2000" dirty="0"/>
              <a:t>h</a:t>
            </a:r>
            <a:r>
              <a:rPr lang="cs-CZ" sz="2000" dirty="0" smtClean="0"/>
              <a:t>lavní komplikací je zvýšený výskyt infekčních onemocnění – zejména tuberkulóza</a:t>
            </a:r>
          </a:p>
          <a:p>
            <a:r>
              <a:rPr lang="cs-CZ" sz="2000" dirty="0"/>
              <a:t>i</a:t>
            </a:r>
            <a:r>
              <a:rPr lang="cs-CZ" sz="2000" dirty="0" smtClean="0"/>
              <a:t>ndikace je vždy těžší forma psoriázy nereagující na jiná léčiva resp. u KI/netolerování jiné léčby</a:t>
            </a:r>
          </a:p>
        </p:txBody>
      </p:sp>
    </p:spTree>
    <p:extLst>
      <p:ext uri="{BB962C8B-B14F-4D97-AF65-F5344CB8AC3E}">
        <p14:creationId xmlns:p14="http://schemas.microsoft.com/office/powerpoint/2010/main" val="16242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7361"/>
            <a:ext cx="8280920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Monoklonální protilátky – blokátory </a:t>
            </a:r>
            <a:r>
              <a:rPr lang="cs-CZ" sz="2000" dirty="0"/>
              <a:t>TNF</a:t>
            </a:r>
            <a:r>
              <a:rPr lang="el-GR" sz="2000" dirty="0" smtClean="0">
                <a:cs typeface="Times New Roman" panose="02020603050405020304" pitchFamily="18" charset="0"/>
              </a:rPr>
              <a:t>α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cs typeface="Times New Roman" panose="02020603050405020304" pitchFamily="18" charset="0"/>
              </a:rPr>
              <a:t>MÚ: </a:t>
            </a:r>
            <a:r>
              <a:rPr lang="cs-CZ" sz="2000" dirty="0" smtClean="0">
                <a:cs typeface="Times New Roman" panose="02020603050405020304" pitchFamily="18" charset="0"/>
              </a:rPr>
              <a:t>potlačením biologické aktivity </a:t>
            </a:r>
            <a:r>
              <a:rPr lang="cs-CZ" sz="2000" dirty="0"/>
              <a:t>TNF</a:t>
            </a:r>
            <a:r>
              <a:rPr lang="el-GR" sz="2000" dirty="0" smtClean="0">
                <a:cs typeface="Times New Roman" panose="02020603050405020304" pitchFamily="18" charset="0"/>
              </a:rPr>
              <a:t>α</a:t>
            </a:r>
            <a:r>
              <a:rPr lang="cs-CZ" sz="2000" dirty="0" smtClean="0">
                <a:cs typeface="Times New Roman" panose="02020603050405020304" pitchFamily="18" charset="0"/>
              </a:rPr>
              <a:t> inhibují tvorbu dalších </a:t>
            </a:r>
            <a:r>
              <a:rPr lang="cs-CZ" sz="2000" dirty="0" err="1" smtClean="0">
                <a:cs typeface="Times New Roman" panose="02020603050405020304" pitchFamily="18" charset="0"/>
              </a:rPr>
              <a:t>cytokinů</a:t>
            </a:r>
            <a:r>
              <a:rPr lang="cs-CZ" sz="2000" dirty="0" smtClean="0">
                <a:cs typeface="Times New Roman" panose="02020603050405020304" pitchFamily="18" charset="0"/>
              </a:rPr>
              <a:t>, aktivaci T lymfocytů a </a:t>
            </a:r>
            <a:r>
              <a:rPr lang="cs-CZ" sz="2000" dirty="0" err="1" smtClean="0">
                <a:cs typeface="Times New Roman" panose="02020603050405020304" pitchFamily="18" charset="0"/>
              </a:rPr>
              <a:t>neoangiogenezi</a:t>
            </a:r>
            <a:r>
              <a:rPr lang="cs-CZ" sz="2000" dirty="0" smtClean="0">
                <a:cs typeface="Times New Roman" panose="02020603050405020304" pitchFamily="18" charset="0"/>
              </a:rPr>
              <a:t>, snižují infiltraci buněk do psoriatických plaků a tlumí proliferaci </a:t>
            </a:r>
            <a:r>
              <a:rPr lang="cs-CZ" sz="2000" dirty="0" err="1" smtClean="0">
                <a:cs typeface="Times New Roman" panose="02020603050405020304" pitchFamily="18" charset="0"/>
              </a:rPr>
              <a:t>keratinocytů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r>
              <a:rPr lang="cs-CZ" sz="2000" dirty="0">
                <a:cs typeface="Times New Roman" panose="02020603050405020304" pitchFamily="18" charset="0"/>
              </a:rPr>
              <a:t>p</a:t>
            </a:r>
            <a:r>
              <a:rPr lang="cs-CZ" sz="2000" dirty="0" smtClean="0">
                <a:cs typeface="Times New Roman" panose="02020603050405020304" pitchFamily="18" charset="0"/>
              </a:rPr>
              <a:t>řed aplikací premedikace antipyretikem, H</a:t>
            </a:r>
            <a:r>
              <a:rPr lang="cs-CZ" sz="2000" baseline="-25000" dirty="0" smtClean="0">
                <a:cs typeface="Times New Roman" panose="02020603050405020304" pitchFamily="18" charset="0"/>
              </a:rPr>
              <a:t>1</a:t>
            </a:r>
            <a:r>
              <a:rPr lang="cs-CZ" sz="2000" dirty="0" smtClean="0">
                <a:cs typeface="Times New Roman" panose="02020603050405020304" pitchFamily="18" charset="0"/>
              </a:rPr>
              <a:t> antihistaminikem a GK</a:t>
            </a:r>
          </a:p>
          <a:p>
            <a:r>
              <a:rPr lang="cs-CZ" sz="2000" b="1" dirty="0" smtClean="0">
                <a:cs typeface="Times New Roman" panose="02020603050405020304" pitchFamily="18" charset="0"/>
              </a:rPr>
              <a:t>I:</a:t>
            </a:r>
            <a:r>
              <a:rPr lang="cs-CZ" sz="2000" dirty="0" smtClean="0">
                <a:cs typeface="Times New Roman" panose="02020603050405020304" pitchFamily="18" charset="0"/>
              </a:rPr>
              <a:t> středně těžká a těžká plaková psoriáza nereagující na jinou léčbu, GIT, revmatologické a oftalmologické indikace</a:t>
            </a:r>
          </a:p>
          <a:p>
            <a:r>
              <a:rPr lang="cs-CZ" sz="2000" b="1" dirty="0" smtClean="0">
                <a:cs typeface="Times New Roman" panose="02020603050405020304" pitchFamily="18" charset="0"/>
              </a:rPr>
              <a:t>NÚ:</a:t>
            </a:r>
            <a:r>
              <a:rPr lang="cs-CZ" sz="2000" dirty="0" smtClean="0">
                <a:cs typeface="Times New Roman" panose="02020603050405020304" pitchFamily="18" charset="0"/>
              </a:rPr>
              <a:t> zvýšený výskyt infekcí, reakce spojené s aplikací, GIT iritace, změny TK, útlum krvetvorby, bolesti svalů a kloubů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a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dalimumab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cs typeface="Times New Roman" panose="02020603050405020304" pitchFamily="18" charset="0"/>
              </a:rPr>
              <a:t>– chimérická MAV, s. c. - možnost aplikovat pacientem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i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nfliximab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cs typeface="Times New Roman" panose="02020603050405020304" pitchFamily="18" charset="0"/>
              </a:rPr>
              <a:t>– i. v. jednou za 8 týdnů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tanercept</a:t>
            </a:r>
            <a:r>
              <a:rPr lang="cs-CZ" sz="2000" dirty="0" smtClean="0">
                <a:cs typeface="Times New Roman" panose="02020603050405020304" pitchFamily="18" charset="0"/>
              </a:rPr>
              <a:t> – fúzní protein</a:t>
            </a:r>
            <a:endParaRPr lang="cs-CZ" sz="2000" dirty="0" smtClean="0"/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008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7361"/>
            <a:ext cx="8280920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Monoklonální protilátky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u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stekinumab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cs-CZ" sz="2000" dirty="0">
                <a:cs typeface="Times New Roman" panose="02020603050405020304" pitchFamily="18" charset="0"/>
              </a:rPr>
              <a:t>h</a:t>
            </a:r>
            <a:r>
              <a:rPr lang="cs-CZ" sz="2000" dirty="0" smtClean="0">
                <a:cs typeface="Times New Roman" panose="02020603050405020304" pitchFamily="18" charset="0"/>
              </a:rPr>
              <a:t>umánní MAB</a:t>
            </a:r>
          </a:p>
          <a:p>
            <a:r>
              <a:rPr lang="cs-CZ" sz="2000" b="1" dirty="0" smtClean="0">
                <a:cs typeface="Times New Roman" panose="02020603050405020304" pitchFamily="18" charset="0"/>
              </a:rPr>
              <a:t>MÚ: </a:t>
            </a:r>
            <a:r>
              <a:rPr lang="cs-CZ" sz="2000" dirty="0" smtClean="0">
                <a:cs typeface="Times New Roman" panose="02020603050405020304" pitchFamily="18" charset="0"/>
              </a:rPr>
              <a:t>vazbou na IL-12 a IL-23 blokuje vazbu na jejich receptory a přerušuje </a:t>
            </a:r>
            <a:r>
              <a:rPr lang="cs-CZ" sz="2000" dirty="0" err="1" smtClean="0">
                <a:cs typeface="Times New Roman" panose="02020603050405020304" pitchFamily="18" charset="0"/>
              </a:rPr>
              <a:t>cytokinovú</a:t>
            </a:r>
            <a:r>
              <a:rPr lang="cs-CZ" sz="2000" dirty="0" smtClean="0">
                <a:cs typeface="Times New Roman" panose="02020603050405020304" pitchFamily="18" charset="0"/>
              </a:rPr>
              <a:t> signální dráhu – normalizace proliferace a diferenciace </a:t>
            </a:r>
            <a:r>
              <a:rPr lang="cs-CZ" sz="2000" dirty="0" err="1" smtClean="0">
                <a:cs typeface="Times New Roman" panose="02020603050405020304" pitchFamily="18" charset="0"/>
              </a:rPr>
              <a:t>keratinocytů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cs typeface="Times New Roman" panose="02020603050405020304" pitchFamily="18" charset="0"/>
              </a:rPr>
              <a:t>I: </a:t>
            </a:r>
            <a:r>
              <a:rPr lang="cs-CZ" sz="2000" dirty="0" smtClean="0">
                <a:cs typeface="Times New Roman" panose="02020603050405020304" pitchFamily="18" charset="0"/>
              </a:rPr>
              <a:t>středně těžká a těžká plaková psoriáza nereagující na jinou terapii, Crohnova nemoc, psoriatická artritida</a:t>
            </a:r>
          </a:p>
          <a:p>
            <a:r>
              <a:rPr lang="cs-CZ" sz="2000" b="1" dirty="0" smtClean="0">
                <a:cs typeface="Times New Roman" panose="02020603050405020304" pitchFamily="18" charset="0"/>
              </a:rPr>
              <a:t>NÚ: </a:t>
            </a:r>
            <a:r>
              <a:rPr lang="cs-CZ" sz="2000" dirty="0" smtClean="0">
                <a:cs typeface="Times New Roman" panose="02020603050405020304" pitchFamily="18" charset="0"/>
              </a:rPr>
              <a:t>zvýšený výskyt infekcí, GIG iritace, závratě, bolesti svalů a kloubů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393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7361"/>
            <a:ext cx="8280920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Monoklonální protilátky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ecukinumab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ixekizumab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cs-CZ" sz="2000" dirty="0">
                <a:cs typeface="Times New Roman" panose="02020603050405020304" pitchFamily="18" charset="0"/>
              </a:rPr>
              <a:t>h</a:t>
            </a:r>
            <a:r>
              <a:rPr lang="cs-CZ" sz="2000" dirty="0" smtClean="0">
                <a:cs typeface="Times New Roman" panose="02020603050405020304" pitchFamily="18" charset="0"/>
              </a:rPr>
              <a:t>umánní  a humanizovaná MAB</a:t>
            </a:r>
          </a:p>
          <a:p>
            <a:r>
              <a:rPr lang="cs-CZ" sz="2000" b="1" dirty="0" smtClean="0">
                <a:cs typeface="Times New Roman" panose="02020603050405020304" pitchFamily="18" charset="0"/>
              </a:rPr>
              <a:t>MÚ: </a:t>
            </a:r>
            <a:r>
              <a:rPr lang="cs-CZ" sz="2000" dirty="0" smtClean="0">
                <a:cs typeface="Times New Roman" panose="02020603050405020304" pitchFamily="18" charset="0"/>
              </a:rPr>
              <a:t>selektivní neutralizace IL-17A – potlačení zánětlivé odpovědi, snížení uvolňování </a:t>
            </a:r>
            <a:r>
              <a:rPr lang="cs-CZ" sz="2000" dirty="0" err="1" smtClean="0">
                <a:cs typeface="Times New Roman" panose="02020603050405020304" pitchFamily="18" charset="0"/>
              </a:rPr>
              <a:t>cytokinů</a:t>
            </a:r>
            <a:r>
              <a:rPr lang="cs-CZ" sz="2000" dirty="0" smtClean="0">
                <a:cs typeface="Times New Roman" panose="02020603050405020304" pitchFamily="18" charset="0"/>
              </a:rPr>
              <a:t> a proliferace </a:t>
            </a:r>
            <a:r>
              <a:rPr lang="cs-CZ" sz="2000" dirty="0" err="1" smtClean="0">
                <a:cs typeface="Times New Roman" panose="02020603050405020304" pitchFamily="18" charset="0"/>
              </a:rPr>
              <a:t>keratinocytů</a:t>
            </a:r>
            <a:r>
              <a:rPr lang="cs-CZ" sz="2000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cs-CZ" sz="2000" b="1" dirty="0" smtClean="0">
                <a:cs typeface="Times New Roman" panose="02020603050405020304" pitchFamily="18" charset="0"/>
              </a:rPr>
              <a:t>I: </a:t>
            </a:r>
            <a:r>
              <a:rPr lang="cs-CZ" sz="2000" dirty="0" smtClean="0">
                <a:cs typeface="Times New Roman" panose="02020603050405020304" pitchFamily="18" charset="0"/>
              </a:rPr>
              <a:t>středně těžká a těžká plaková psoriáza nereagující na jinou terapii, revmatologické indikace</a:t>
            </a:r>
          </a:p>
          <a:p>
            <a:r>
              <a:rPr lang="cs-CZ" sz="2000" b="1" dirty="0" smtClean="0">
                <a:cs typeface="Times New Roman" panose="02020603050405020304" pitchFamily="18" charset="0"/>
              </a:rPr>
              <a:t>NÚ: </a:t>
            </a:r>
            <a:r>
              <a:rPr lang="cs-CZ" sz="2000" dirty="0" smtClean="0">
                <a:cs typeface="Times New Roman" panose="02020603050405020304" pitchFamily="18" charset="0"/>
              </a:rPr>
              <a:t>zvýšený výskyt infekcí, GIG iritace, </a:t>
            </a:r>
            <a:r>
              <a:rPr lang="cs-CZ" sz="2000" dirty="0" err="1" smtClean="0">
                <a:cs typeface="Times New Roman" panose="02020603050405020304" pitchFamily="18" charset="0"/>
              </a:rPr>
              <a:t>neutropenie</a:t>
            </a:r>
            <a:r>
              <a:rPr lang="cs-CZ" sz="2000" dirty="0" smtClean="0">
                <a:cs typeface="Times New Roman" panose="02020603050405020304" pitchFamily="18" charset="0"/>
              </a:rPr>
              <a:t>, alergické reakce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553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7361"/>
            <a:ext cx="8280920" cy="3709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Další </a:t>
            </a:r>
            <a:r>
              <a:rPr lang="cs-CZ" sz="2000" b="1" dirty="0" err="1" smtClean="0"/>
              <a:t>antiproliferativní</a:t>
            </a:r>
            <a:r>
              <a:rPr lang="cs-CZ" sz="2000" b="1" dirty="0" smtClean="0"/>
              <a:t> léčiva</a:t>
            </a:r>
          </a:p>
          <a:p>
            <a:r>
              <a:rPr lang="cs-CZ" sz="2000" dirty="0"/>
              <a:t>c</a:t>
            </a:r>
            <a:r>
              <a:rPr lang="cs-CZ" sz="2000" dirty="0" smtClean="0"/>
              <a:t>ytostatika a </a:t>
            </a:r>
            <a:r>
              <a:rPr lang="cs-CZ" sz="2000" dirty="0" err="1" smtClean="0"/>
              <a:t>biologika</a:t>
            </a:r>
            <a:r>
              <a:rPr lang="cs-CZ" sz="2000" dirty="0" smtClean="0"/>
              <a:t> – 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interferony,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dakarbazin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cyklofosfamid,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bexaroten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ipilimuman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pembrolizumab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nivolumab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vemurafenib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dabrafenib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trametinib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cobimetinib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err="1"/>
              <a:t>i</a:t>
            </a:r>
            <a:r>
              <a:rPr lang="cs-CZ" sz="2000" dirty="0" err="1" smtClean="0"/>
              <a:t>munosupresiva</a:t>
            </a:r>
            <a:r>
              <a:rPr lang="cs-CZ" sz="2000" dirty="0" smtClean="0"/>
              <a:t> – 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azathioprin,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mykofenolát-mofetil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apson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hydroxychlorochin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9366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07361"/>
            <a:ext cx="8280920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Další </a:t>
            </a:r>
            <a:r>
              <a:rPr lang="cs-CZ" sz="2000" b="1" dirty="0" err="1" smtClean="0"/>
              <a:t>antiproliferativní</a:t>
            </a:r>
            <a:r>
              <a:rPr lang="cs-CZ" sz="2000" b="1" dirty="0" smtClean="0"/>
              <a:t> léčiva pro lokální aplikaci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michimod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b="1" dirty="0" smtClean="0"/>
              <a:t>MÚ: </a:t>
            </a:r>
            <a:r>
              <a:rPr lang="cs-CZ" sz="2000" dirty="0" smtClean="0"/>
              <a:t>indukce tvorby </a:t>
            </a:r>
            <a:r>
              <a:rPr lang="cs-CZ" sz="2000" dirty="0" err="1" smtClean="0"/>
              <a:t>cytokinu</a:t>
            </a:r>
            <a:r>
              <a:rPr lang="cs-CZ" sz="2000" dirty="0" smtClean="0"/>
              <a:t>-interferonů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solární keratózy, </a:t>
            </a:r>
            <a:r>
              <a:rPr lang="cs-CZ" sz="2000" dirty="0" err="1" smtClean="0"/>
              <a:t>bazocelulární</a:t>
            </a:r>
            <a:r>
              <a:rPr lang="cs-CZ" sz="2000" dirty="0" smtClean="0"/>
              <a:t> CA, genitální bradavice (HPV)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lokální iritace, alergická reakce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hlormethin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b="1" dirty="0" smtClean="0"/>
              <a:t>MÚ: </a:t>
            </a:r>
            <a:r>
              <a:rPr lang="cs-CZ" sz="2000" dirty="0" smtClean="0"/>
              <a:t>alkylační cytostatikum, alkylací DNA brání její replikaci</a:t>
            </a:r>
          </a:p>
          <a:p>
            <a:r>
              <a:rPr lang="cs-CZ" sz="2000" b="1" dirty="0" smtClean="0"/>
              <a:t>I: </a:t>
            </a:r>
            <a:r>
              <a:rPr lang="cs-CZ" sz="2000" dirty="0" err="1" smtClean="0"/>
              <a:t>mycosis</a:t>
            </a:r>
            <a:r>
              <a:rPr lang="cs-CZ" sz="2000" dirty="0" smtClean="0"/>
              <a:t> </a:t>
            </a:r>
            <a:r>
              <a:rPr lang="cs-CZ" sz="2000" dirty="0" err="1" smtClean="0"/>
              <a:t>fungoides</a:t>
            </a:r>
            <a:endParaRPr lang="cs-CZ" sz="2000" dirty="0" smtClean="0"/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lokální iritace, otok, kožní infekce</a:t>
            </a:r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6683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07361"/>
            <a:ext cx="8568952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Další </a:t>
            </a:r>
            <a:r>
              <a:rPr lang="cs-CZ" sz="2000" b="1" dirty="0" err="1" smtClean="0"/>
              <a:t>antiproliferativní</a:t>
            </a:r>
            <a:r>
              <a:rPr lang="cs-CZ" sz="2000" b="1" dirty="0" smtClean="0"/>
              <a:t> léčiva pro lokální aplikaci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litretinoin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n</a:t>
            </a:r>
            <a:r>
              <a:rPr lang="cs-CZ" sz="2000" dirty="0" smtClean="0"/>
              <a:t>earomatický </a:t>
            </a:r>
            <a:r>
              <a:rPr lang="cs-CZ" sz="2000" dirty="0" err="1" smtClean="0"/>
              <a:t>retinoid</a:t>
            </a:r>
            <a:endParaRPr lang="cs-CZ" sz="2000" dirty="0" smtClean="0"/>
          </a:p>
          <a:p>
            <a:r>
              <a:rPr lang="cs-CZ" sz="2000" b="1" dirty="0" smtClean="0"/>
              <a:t>MÚ: </a:t>
            </a:r>
            <a:r>
              <a:rPr lang="cs-CZ" sz="2000" dirty="0" smtClean="0"/>
              <a:t>skrz vazbu na </a:t>
            </a:r>
            <a:r>
              <a:rPr lang="cs-CZ" sz="2000" dirty="0" err="1" smtClean="0"/>
              <a:t>retinoidní</a:t>
            </a:r>
            <a:r>
              <a:rPr lang="cs-CZ" sz="2000" dirty="0" smtClean="0"/>
              <a:t> receptory inhibuje růst </a:t>
            </a:r>
            <a:r>
              <a:rPr lang="cs-CZ" sz="2000" dirty="0" err="1" smtClean="0"/>
              <a:t>Kaposiho</a:t>
            </a:r>
            <a:r>
              <a:rPr lang="cs-CZ" sz="2000" dirty="0" smtClean="0"/>
              <a:t> sarkomu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kožní léze </a:t>
            </a:r>
            <a:r>
              <a:rPr lang="cs-CZ" sz="2000" dirty="0" err="1" smtClean="0"/>
              <a:t>Kaposiho</a:t>
            </a:r>
            <a:r>
              <a:rPr lang="cs-CZ" sz="2000" dirty="0" smtClean="0"/>
              <a:t> sarkomu u pacientů s AIDS nereagující na </a:t>
            </a:r>
            <a:r>
              <a:rPr lang="cs-CZ" sz="2000" dirty="0" err="1" smtClean="0"/>
              <a:t>antiretrovirovou</a:t>
            </a:r>
            <a:r>
              <a:rPr lang="cs-CZ" sz="2000" dirty="0" smtClean="0"/>
              <a:t> terapii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lokální iritace, otok a krvácení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odophyllotoxin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n</a:t>
            </a:r>
            <a:r>
              <a:rPr lang="cs-CZ" sz="2000" dirty="0" smtClean="0"/>
              <a:t>ejúčinnější látka v </a:t>
            </a:r>
            <a:r>
              <a:rPr lang="cs-CZ" sz="2000" dirty="0" err="1" smtClean="0"/>
              <a:t>podofylinu</a:t>
            </a:r>
            <a:r>
              <a:rPr lang="cs-CZ" sz="2000" dirty="0" smtClean="0"/>
              <a:t>, extraktu z </a:t>
            </a:r>
            <a:r>
              <a:rPr lang="cs-CZ" sz="2000" i="1" dirty="0" err="1" smtClean="0"/>
              <a:t>Podophyllum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peltatum</a:t>
            </a:r>
            <a:endParaRPr lang="cs-CZ" sz="2000" i="1" dirty="0" smtClean="0"/>
          </a:p>
          <a:p>
            <a:r>
              <a:rPr lang="cs-CZ" sz="2000" b="1" dirty="0" smtClean="0"/>
              <a:t>MÚ: </a:t>
            </a:r>
            <a:r>
              <a:rPr lang="cs-CZ" sz="2000" dirty="0" smtClean="0"/>
              <a:t>zastavuje buněčné dělení v </a:t>
            </a:r>
            <a:r>
              <a:rPr lang="cs-CZ" sz="2000" dirty="0" err="1" smtClean="0"/>
              <a:t>premitotické</a:t>
            </a:r>
            <a:r>
              <a:rPr lang="cs-CZ" sz="2000" dirty="0" smtClean="0"/>
              <a:t> </a:t>
            </a:r>
            <a:r>
              <a:rPr lang="cs-CZ" sz="2000" dirty="0" err="1" smtClean="0"/>
              <a:t>fázy</a:t>
            </a:r>
            <a:r>
              <a:rPr lang="cs-CZ" sz="2000" dirty="0" smtClean="0"/>
              <a:t>, </a:t>
            </a:r>
            <a:r>
              <a:rPr lang="cs-CZ" sz="2000" dirty="0" err="1" smtClean="0"/>
              <a:t>keratolytický</a:t>
            </a:r>
            <a:r>
              <a:rPr lang="cs-CZ" sz="2000" dirty="0" smtClean="0"/>
              <a:t> až </a:t>
            </a:r>
            <a:r>
              <a:rPr lang="cs-CZ" sz="2000" dirty="0" err="1" smtClean="0"/>
              <a:t>keratokaustický</a:t>
            </a:r>
            <a:r>
              <a:rPr lang="cs-CZ" sz="2000" dirty="0" smtClean="0"/>
              <a:t> účinek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genitální bradavice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lokální iritace, otok, suchost kůže a alergické reakce</a:t>
            </a:r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512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07361"/>
            <a:ext cx="8568952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Další </a:t>
            </a:r>
            <a:r>
              <a:rPr lang="cs-CZ" sz="2000" b="1" dirty="0" err="1" smtClean="0"/>
              <a:t>antiproliferativní</a:t>
            </a:r>
            <a:r>
              <a:rPr lang="cs-CZ" sz="2000" b="1" dirty="0" smtClean="0"/>
              <a:t> léčiva pro lokální aplikaci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pigallokatechin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galat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err="1" smtClean="0"/>
              <a:t>Polyfenolový</a:t>
            </a:r>
            <a:r>
              <a:rPr lang="cs-CZ" sz="2000" dirty="0" smtClean="0"/>
              <a:t> derivát izolovaný z nefermentovaného zeleného čaje s významným antioxidačním a </a:t>
            </a:r>
            <a:r>
              <a:rPr lang="cs-CZ" sz="2000" dirty="0" err="1" smtClean="0"/>
              <a:t>antiproliferativním</a:t>
            </a:r>
            <a:r>
              <a:rPr lang="cs-CZ" sz="2000" dirty="0" smtClean="0"/>
              <a:t> účinkem. Inhibuje aktivitu </a:t>
            </a:r>
            <a:r>
              <a:rPr lang="cs-CZ" sz="2000" dirty="0" err="1" smtClean="0"/>
              <a:t>keratinocytů</a:t>
            </a:r>
            <a:endParaRPr lang="cs-CZ" sz="2000" dirty="0" smtClean="0"/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genitální bradavice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lokální iritace, otok a krvácení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luorouracil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 kyselina salicylová</a:t>
            </a:r>
            <a:endParaRPr lang="cs-CZ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k</a:t>
            </a:r>
            <a:r>
              <a:rPr lang="cs-CZ" sz="2000" dirty="0" smtClean="0"/>
              <a:t>ombinace cytostatika a SA – blok syntézy NK a </a:t>
            </a:r>
            <a:r>
              <a:rPr lang="cs-CZ" sz="2000" dirty="0" err="1" smtClean="0"/>
              <a:t>keratolytický</a:t>
            </a:r>
            <a:r>
              <a:rPr lang="cs-CZ" sz="2000" dirty="0" smtClean="0"/>
              <a:t> účinek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kožní bradavice, solární keratózy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lokální iritace, </a:t>
            </a:r>
            <a:r>
              <a:rPr lang="cs-CZ" sz="2000" dirty="0" err="1" smtClean="0"/>
              <a:t>hyperpigmentace</a:t>
            </a:r>
            <a:r>
              <a:rPr lang="cs-CZ" sz="2000" dirty="0" smtClean="0"/>
              <a:t>, olupování kůže, zánět</a:t>
            </a:r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8602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cs-CZ" b="1" dirty="0"/>
              <a:t>ANTIPSORIATIKA A ANTIPROLIFERATIVNÍ LÉČIVA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07361"/>
            <a:ext cx="8568952" cy="4645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Další </a:t>
            </a:r>
            <a:r>
              <a:rPr lang="cs-CZ" sz="2000" b="1" dirty="0" err="1" smtClean="0"/>
              <a:t>antiproliferativní</a:t>
            </a:r>
            <a:r>
              <a:rPr lang="cs-CZ" sz="2000" b="1" dirty="0" smtClean="0"/>
              <a:t> léčiva pro lokální aplikaci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eflornitin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d</a:t>
            </a:r>
            <a:r>
              <a:rPr lang="cs-CZ" sz="2000" dirty="0" smtClean="0"/>
              <a:t>erivát AMK </a:t>
            </a:r>
            <a:r>
              <a:rPr lang="cs-CZ" sz="2000" dirty="0" err="1" smtClean="0"/>
              <a:t>oritinu</a:t>
            </a:r>
            <a:r>
              <a:rPr lang="cs-CZ" sz="2000" dirty="0" smtClean="0"/>
              <a:t> s </a:t>
            </a:r>
            <a:r>
              <a:rPr lang="cs-CZ" sz="2000" dirty="0" err="1" smtClean="0"/>
              <a:t>antiprotozoálním</a:t>
            </a:r>
            <a:r>
              <a:rPr lang="cs-CZ" sz="2000" dirty="0" smtClean="0"/>
              <a:t> a </a:t>
            </a:r>
            <a:r>
              <a:rPr lang="cs-CZ" sz="2000" dirty="0" err="1" smtClean="0"/>
              <a:t>antiproliferativním</a:t>
            </a:r>
            <a:r>
              <a:rPr lang="cs-CZ" sz="2000" dirty="0" smtClean="0"/>
              <a:t> účinkem</a:t>
            </a:r>
          </a:p>
          <a:p>
            <a:r>
              <a:rPr lang="cs-CZ" sz="2000" b="1" dirty="0" smtClean="0"/>
              <a:t>MÚ: </a:t>
            </a:r>
            <a:r>
              <a:rPr lang="cs-CZ" sz="2000" dirty="0" smtClean="0"/>
              <a:t>inhibice </a:t>
            </a:r>
            <a:r>
              <a:rPr lang="cs-CZ" sz="2000" dirty="0" err="1" smtClean="0"/>
              <a:t>ornitindekarboxylázy</a:t>
            </a:r>
            <a:r>
              <a:rPr lang="cs-CZ" sz="2000" dirty="0" smtClean="0"/>
              <a:t> – zástava růstu ochlupení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obličejový </a:t>
            </a:r>
            <a:r>
              <a:rPr lang="cs-CZ" sz="2000" dirty="0" err="1" smtClean="0"/>
              <a:t>hirzutizmus</a:t>
            </a:r>
            <a:endParaRPr lang="cs-CZ" sz="2000" dirty="0" smtClean="0"/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lokální iritace, </a:t>
            </a:r>
            <a:r>
              <a:rPr lang="cs-CZ" sz="2000" dirty="0" err="1" smtClean="0"/>
              <a:t>akneiformní</a:t>
            </a:r>
            <a:r>
              <a:rPr lang="cs-CZ" sz="2000" dirty="0" smtClean="0"/>
              <a:t> erupce, otoky v okolí rtů</a:t>
            </a:r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62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125113" cy="924475"/>
          </a:xfrm>
        </p:spPr>
        <p:txBody>
          <a:bodyPr/>
          <a:lstStyle/>
          <a:p>
            <a:r>
              <a:rPr lang="cs-CZ" b="1" dirty="0" smtClean="0"/>
              <a:t>ANTISEBOROIKA A TERAPIE AKNÉ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492896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 smtClean="0"/>
              <a:t>Seboroická</a:t>
            </a:r>
            <a:r>
              <a:rPr lang="cs-CZ" sz="2000" b="1" dirty="0" smtClean="0"/>
              <a:t> dermatitida</a:t>
            </a:r>
          </a:p>
          <a:p>
            <a:r>
              <a:rPr lang="cs-CZ" sz="2000" dirty="0"/>
              <a:t>c</a:t>
            </a:r>
            <a:r>
              <a:rPr lang="cs-CZ" sz="2000" dirty="0" smtClean="0"/>
              <a:t>hronické infekční onemocnění kůže častěji postihující muže</a:t>
            </a:r>
          </a:p>
          <a:p>
            <a:r>
              <a:rPr lang="cs-CZ" sz="2000" dirty="0" smtClean="0"/>
              <a:t>v patologii se významně uplatňuje kvasinka </a:t>
            </a:r>
            <a:r>
              <a:rPr lang="cs-CZ" sz="2000" i="1" dirty="0" err="1" smtClean="0"/>
              <a:t>Malassesia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furfur</a:t>
            </a:r>
            <a:endParaRPr lang="cs-CZ" sz="2000" i="1" dirty="0" smtClean="0"/>
          </a:p>
          <a:p>
            <a:r>
              <a:rPr lang="cs-CZ" sz="2000" dirty="0"/>
              <a:t>v</a:t>
            </a:r>
            <a:r>
              <a:rPr lang="cs-CZ" sz="2000" dirty="0" smtClean="0"/>
              <a:t> terapii se uplatňují </a:t>
            </a:r>
            <a:r>
              <a:rPr lang="cs-CZ" sz="2000" dirty="0" err="1" smtClean="0"/>
              <a:t>azolová</a:t>
            </a:r>
            <a:r>
              <a:rPr lang="cs-CZ" sz="2000" dirty="0" smtClean="0"/>
              <a:t> antimykotika, dehty a SA</a:t>
            </a:r>
          </a:p>
          <a:p>
            <a:pPr marL="0" indent="0">
              <a:buNone/>
            </a:pPr>
            <a:r>
              <a:rPr lang="cs-CZ" sz="2000" b="1" dirty="0" err="1" smtClean="0"/>
              <a:t>Rosacea</a:t>
            </a:r>
            <a:endParaRPr lang="cs-CZ" sz="2000" b="1" dirty="0" smtClean="0"/>
          </a:p>
          <a:p>
            <a:r>
              <a:rPr lang="cs-CZ" sz="2000" dirty="0"/>
              <a:t>n</a:t>
            </a:r>
            <a:r>
              <a:rPr lang="cs-CZ" sz="2000" dirty="0" smtClean="0"/>
              <a:t>einfekční chronické onemocnění v obličeji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erapie spočívá v dlouhodobém systémovém podávání doxycyklinu případně </a:t>
            </a:r>
            <a:r>
              <a:rPr lang="cs-CZ" sz="2000" dirty="0" err="1" smtClean="0"/>
              <a:t>isotretinoinu</a:t>
            </a:r>
            <a:endParaRPr lang="cs-CZ" sz="2000" dirty="0" smtClean="0"/>
          </a:p>
          <a:p>
            <a:r>
              <a:rPr lang="cs-CZ" sz="2000" dirty="0"/>
              <a:t>l</a:t>
            </a:r>
            <a:r>
              <a:rPr lang="cs-CZ" sz="2000" dirty="0" smtClean="0"/>
              <a:t>okálně se aplikuje </a:t>
            </a:r>
            <a:r>
              <a:rPr lang="cs-CZ" sz="2000" dirty="0" err="1" smtClean="0"/>
              <a:t>klotrimazol</a:t>
            </a:r>
            <a:r>
              <a:rPr lang="cs-CZ" sz="2000" dirty="0" smtClean="0"/>
              <a:t>, </a:t>
            </a:r>
            <a:r>
              <a:rPr lang="cs-CZ" sz="2000" dirty="0" err="1" smtClean="0"/>
              <a:t>metronidazol</a:t>
            </a:r>
            <a:r>
              <a:rPr lang="cs-CZ" sz="2000" dirty="0" smtClean="0"/>
              <a:t>, erytromycin, </a:t>
            </a:r>
            <a:r>
              <a:rPr lang="cs-CZ" sz="2000" dirty="0" err="1" smtClean="0"/>
              <a:t>klindamycin</a:t>
            </a:r>
            <a:r>
              <a:rPr lang="cs-CZ" sz="2000" dirty="0" smtClean="0"/>
              <a:t> nebo </a:t>
            </a:r>
            <a:r>
              <a:rPr lang="cs-CZ" sz="2000" dirty="0" err="1" smtClean="0"/>
              <a:t>ivermektin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1746" name="Picture 2" descr="Are Mystery Triggers Causing Your Rosacea Flare-ups? – Heal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61" y="620688"/>
            <a:ext cx="3095626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INDIFERENTNÍ VEHIKULA A EMOLIENCIA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844824"/>
            <a:ext cx="7632848" cy="4411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Masťové základy rostlinného a živočišného původu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</a:t>
            </a:r>
            <a:r>
              <a:rPr lang="cs-CZ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tearin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měs kyseliny stearové a palmitové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deps</a:t>
            </a:r>
            <a:r>
              <a:rPr lang="cs-CZ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suillus</a:t>
            </a:r>
            <a:r>
              <a:rPr lang="cs-CZ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smtClean="0"/>
              <a:t>– vepřové sádlo</a:t>
            </a:r>
          </a:p>
          <a:p>
            <a:r>
              <a:rPr lang="cs-CZ" sz="2000" dirty="0" smtClean="0"/>
              <a:t>podobné lidskému mazu, proniká do hlubší vrstvy epidermis</a:t>
            </a:r>
          </a:p>
          <a:p>
            <a:pPr marL="0" indent="0">
              <a:buNone/>
            </a:pPr>
            <a:endParaRPr lang="cs-CZ" sz="2000" b="1" dirty="0" smtClean="0"/>
          </a:p>
        </p:txBody>
      </p:sp>
      <p:sp>
        <p:nvSpPr>
          <p:cNvPr id="4" name="AutoShape 2" descr="Stearin Palmera 25 k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Stearin Palmera 25 k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Stearin Palmera 25 k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6" name="Picture 8" descr="Stearin for mix, , 5kg | 734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484784"/>
            <a:ext cx="18327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armasi: ADEPS SUIL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52782"/>
            <a:ext cx="2651448" cy="19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581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ANTISEBOROIKA A TERAPIE AKNÉ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Akné</a:t>
            </a:r>
          </a:p>
          <a:p>
            <a:r>
              <a:rPr lang="cs-CZ" sz="2000" dirty="0" smtClean="0"/>
              <a:t>uplatnění seborei a folikulární </a:t>
            </a:r>
            <a:r>
              <a:rPr lang="cs-CZ" sz="2000" dirty="0" err="1" smtClean="0"/>
              <a:t>hyperkerazóty</a:t>
            </a:r>
            <a:r>
              <a:rPr lang="cs-CZ" sz="2000" dirty="0" smtClean="0"/>
              <a:t>, která vede ke vzniku komedonů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ochází k pomnožení </a:t>
            </a:r>
            <a:r>
              <a:rPr lang="cs-CZ" sz="2000" i="1" dirty="0" err="1" smtClean="0"/>
              <a:t>Propionbacterium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acnes</a:t>
            </a:r>
            <a:r>
              <a:rPr lang="cs-CZ" sz="2000" dirty="0" smtClean="0"/>
              <a:t>, která produkuje lipázu a dochází k zánětu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 terapii se uplatňuje celé spektrum látek, z dřív zmiňovaných třeba antiseptika, antibiotika, antimykotika a hormony</a:t>
            </a:r>
          </a:p>
          <a:p>
            <a:r>
              <a:rPr lang="cs-CZ" sz="2000" dirty="0"/>
              <a:t>ú</a:t>
            </a:r>
            <a:r>
              <a:rPr lang="cs-CZ" sz="2000" dirty="0" smtClean="0"/>
              <a:t>čelné je střídání jednotlivých léčiv a důležitá je celková péče o pleť a volba kosmetiky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2770" name="Picture 2" descr="Akné vám nemusí zničit život. Vhodnou péčí mu řekněte sbohem | LU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76" y="5085184"/>
            <a:ext cx="3914524" cy="22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ANTISEBOROIKA A TERAPIE AKNÉ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17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Nearomatické </a:t>
            </a:r>
            <a:r>
              <a:rPr lang="cs-CZ" sz="2000" b="1" dirty="0" err="1" smtClean="0"/>
              <a:t>retinoidy</a:t>
            </a:r>
            <a:r>
              <a:rPr lang="cs-CZ" sz="2000" b="1" dirty="0" smtClean="0"/>
              <a:t> a jejich analoga</a:t>
            </a:r>
          </a:p>
          <a:p>
            <a:r>
              <a:rPr lang="cs-CZ" sz="2000" dirty="0" smtClean="0"/>
              <a:t>zmenšují velikost mazových žláz a vedou k poruše dozrávání </a:t>
            </a:r>
            <a:r>
              <a:rPr lang="cs-CZ" sz="2000" dirty="0" err="1" smtClean="0"/>
              <a:t>sebocytů</a:t>
            </a:r>
            <a:r>
              <a:rPr lang="cs-CZ" sz="2000" dirty="0" smtClean="0"/>
              <a:t> – snížení produkce mazu a jeho složení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 počátcích terapie dochází k podráždění a zarudnutí kůže – žádoucí efekt exfoliace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erorální formy pouze pro těžké formy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lehčí a středně závažné </a:t>
            </a:r>
            <a:r>
              <a:rPr lang="cs-CZ" sz="2000" dirty="0" err="1" smtClean="0"/>
              <a:t>komedoniformné</a:t>
            </a:r>
            <a:r>
              <a:rPr lang="cs-CZ" sz="2000" dirty="0" smtClean="0"/>
              <a:t> a </a:t>
            </a:r>
            <a:r>
              <a:rPr lang="cs-CZ" sz="2000" dirty="0" err="1" smtClean="0"/>
              <a:t>papulózní</a:t>
            </a:r>
            <a:r>
              <a:rPr lang="cs-CZ" sz="2000" dirty="0" smtClean="0"/>
              <a:t> formy akné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lokální dráždění, změny pigmentace, otoky, </a:t>
            </a:r>
            <a:r>
              <a:rPr lang="cs-CZ" sz="2000" dirty="0" err="1" smtClean="0"/>
              <a:t>fototoxicita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retinoin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adapalen</a:t>
            </a:r>
            <a:endParaRPr lang="cs-CZ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2" descr="Creative Vector Illustration Types Of Acne, Pimples, Skin Por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Creative Vector Illustration Types Of Acne, Pimples, Skin Por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Creative Vector Illustration Types Of Acne, Pimples, Skin Por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Creative Vector Illustration Types Of Acne, Pimples, Skin Pore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802" name="Picture 10" descr="Set different facial skin pimples acne types pore comed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962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ANTISEBOROIKA A TERAPIE AKNÉ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Nearomatické </a:t>
            </a:r>
            <a:r>
              <a:rPr lang="cs-CZ" sz="2000" b="1" dirty="0" err="1" smtClean="0"/>
              <a:t>retinoidy</a:t>
            </a:r>
            <a:r>
              <a:rPr lang="cs-CZ" sz="2000" b="1" dirty="0" smtClean="0"/>
              <a:t> a jejich analoga</a:t>
            </a:r>
          </a:p>
          <a:p>
            <a:pPr marL="0" indent="0">
              <a:buNone/>
            </a:pPr>
            <a:r>
              <a:rPr lang="cs-CZ" sz="2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cs-CZ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sotretinoin</a:t>
            </a:r>
            <a:endParaRPr lang="cs-CZ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l</a:t>
            </a:r>
            <a:r>
              <a:rPr lang="cs-CZ" sz="2000" dirty="0" smtClean="0"/>
              <a:t>okální i perorální forma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erorální forma pouze pro těžké formy akné a je nutné vyloučit graviditu a zabezpečit HAK – teratogen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těžké formy akné nereagující na jinou terapii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viz. </a:t>
            </a:r>
            <a:r>
              <a:rPr lang="cs-CZ" sz="2000" dirty="0" err="1" smtClean="0"/>
              <a:t>azitretin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857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125113" cy="924475"/>
          </a:xfrm>
        </p:spPr>
        <p:txBody>
          <a:bodyPr/>
          <a:lstStyle/>
          <a:p>
            <a:r>
              <a:rPr lang="cs-CZ" b="1" dirty="0" smtClean="0"/>
              <a:t>ANTISEBOROIKA A TERAPIE AKNÉ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06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enzoylperoxid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xidační látka se silným antibakteriálním, </a:t>
            </a:r>
            <a:r>
              <a:rPr lang="cs-CZ" sz="2000" dirty="0" err="1" smtClean="0"/>
              <a:t>komedolytickým</a:t>
            </a:r>
            <a:r>
              <a:rPr lang="cs-CZ" sz="2000" dirty="0" smtClean="0"/>
              <a:t> a mírným protizánětlivým účinkem</a:t>
            </a:r>
          </a:p>
          <a:p>
            <a:r>
              <a:rPr lang="cs-CZ" sz="2000" dirty="0"/>
              <a:t>u</a:t>
            </a:r>
            <a:r>
              <a:rPr lang="cs-CZ" sz="2000" dirty="0" smtClean="0"/>
              <a:t>rychluje olupování rohové vrstvy epidermis a snižuje produkci mazu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lehčí a středně závažné </a:t>
            </a:r>
            <a:r>
              <a:rPr lang="cs-CZ" sz="2000" dirty="0" err="1" smtClean="0"/>
              <a:t>komedoniformné</a:t>
            </a:r>
            <a:r>
              <a:rPr lang="cs-CZ" sz="2000" dirty="0" smtClean="0"/>
              <a:t> a </a:t>
            </a:r>
            <a:r>
              <a:rPr lang="cs-CZ" sz="2000" dirty="0" err="1" smtClean="0"/>
              <a:t>papulopustulózní</a:t>
            </a:r>
            <a:r>
              <a:rPr lang="cs-CZ" sz="2000" dirty="0" smtClean="0"/>
              <a:t> formy akné</a:t>
            </a:r>
          </a:p>
          <a:p>
            <a:r>
              <a:rPr lang="cs-CZ" sz="2000" dirty="0" smtClean="0"/>
              <a:t>NÚ: lokální dráždění a </a:t>
            </a:r>
            <a:r>
              <a:rPr lang="cs-CZ" sz="2000" dirty="0" err="1" smtClean="0"/>
              <a:t>fototoxicita</a:t>
            </a:r>
            <a:endParaRPr lang="cs-CZ" sz="2000" dirty="0" smtClean="0"/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err="1" smtClean="0"/>
              <a:t>Fact</a:t>
            </a:r>
            <a:r>
              <a:rPr lang="cs-CZ" sz="2000" dirty="0" smtClean="0"/>
              <a:t>: při teplotách nad 60°C a vlivem otřesů může substance benzoylperoxidu explodovat a taky je to silný odbarvovač</a:t>
            </a:r>
          </a:p>
          <a:p>
            <a:endParaRPr lang="cs-CZ" sz="2000" dirty="0" smtClean="0"/>
          </a:p>
        </p:txBody>
      </p:sp>
      <p:pic>
        <p:nvPicPr>
          <p:cNvPr id="34820" name="Picture 4" descr="Recenze Akneroxid 5 gel 1 x 50 g 5% - Heureka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291408" cy="14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25113" cy="924475"/>
          </a:xfrm>
        </p:spPr>
        <p:txBody>
          <a:bodyPr/>
          <a:lstStyle/>
          <a:p>
            <a:r>
              <a:rPr lang="cs-CZ" b="1" dirty="0" smtClean="0"/>
              <a:t>ANTISEBOROIKA A TERAPIE AKNÉ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06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kyselina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azelaová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a</a:t>
            </a:r>
            <a:r>
              <a:rPr lang="cs-CZ" sz="2000" dirty="0" smtClean="0"/>
              <a:t>ntibakteriální a </a:t>
            </a:r>
            <a:r>
              <a:rPr lang="cs-CZ" sz="2000" dirty="0" err="1" smtClean="0"/>
              <a:t>komedolytické</a:t>
            </a:r>
            <a:r>
              <a:rPr lang="cs-CZ" sz="2000" dirty="0" smtClean="0"/>
              <a:t> působení, snižuje proliferaci </a:t>
            </a:r>
            <a:r>
              <a:rPr lang="cs-CZ" sz="2000" dirty="0" err="1" smtClean="0"/>
              <a:t>keratinocytů</a:t>
            </a:r>
            <a:endParaRPr lang="cs-CZ" sz="2000" dirty="0" smtClean="0"/>
          </a:p>
          <a:p>
            <a:r>
              <a:rPr lang="cs-CZ" sz="2000" dirty="0"/>
              <a:t>v</a:t>
            </a:r>
            <a:r>
              <a:rPr lang="cs-CZ" sz="2000" dirty="0" smtClean="0"/>
              <a:t>hodná k terapii všech forem akné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ostrádá </a:t>
            </a:r>
            <a:r>
              <a:rPr lang="cs-CZ" sz="2000" dirty="0" err="1" smtClean="0"/>
              <a:t>fototoxicitu</a:t>
            </a:r>
            <a:r>
              <a:rPr lang="cs-CZ" sz="2000" dirty="0" smtClean="0"/>
              <a:t> a nezpůsobuje alergické reakce</a:t>
            </a: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lehčí a středně závažné formy akné</a:t>
            </a:r>
          </a:p>
          <a:p>
            <a:r>
              <a:rPr lang="cs-CZ" sz="2000" dirty="0" smtClean="0"/>
              <a:t>NÚ: lokální dráždění a </a:t>
            </a:r>
            <a:r>
              <a:rPr lang="cs-CZ" sz="2000" dirty="0" err="1" smtClean="0"/>
              <a:t>hyperpigmentace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35842" name="Picture 2" descr="Skinoren krém 30g 20% | Pilulk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338736" cy="15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ANTISEBOROIKA A TERAPIE AKNÉ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1484785"/>
            <a:ext cx="7883037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Léčiva s </a:t>
            </a:r>
            <a:r>
              <a:rPr lang="cs-CZ" sz="2000" b="1" dirty="0" err="1" smtClean="0"/>
              <a:t>antiandrogenním</a:t>
            </a:r>
            <a:r>
              <a:rPr lang="cs-CZ" sz="2000" b="1" dirty="0" smtClean="0"/>
              <a:t> účinkem</a:t>
            </a:r>
          </a:p>
          <a:p>
            <a:r>
              <a:rPr lang="cs-CZ" sz="2000" dirty="0" smtClean="0"/>
              <a:t>Terapie akné u žen ve fertilním věku, fungují zároveň jako HAK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yproteron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acetát a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ethinylestradiol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k</a:t>
            </a:r>
            <a:r>
              <a:rPr lang="cs-CZ" sz="2000" dirty="0" smtClean="0"/>
              <a:t>ombinace </a:t>
            </a:r>
            <a:r>
              <a:rPr lang="cs-CZ" sz="2000" dirty="0" err="1" smtClean="0"/>
              <a:t>antiandrogenu</a:t>
            </a:r>
            <a:r>
              <a:rPr lang="cs-CZ" sz="2000" dirty="0" smtClean="0"/>
              <a:t> s progestinovým účinem a estrogenu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ienogest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ethinylestradiol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hlormadinon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ethinylestradiol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p</a:t>
            </a:r>
            <a:r>
              <a:rPr lang="cs-CZ" sz="2000" dirty="0" smtClean="0"/>
              <a:t>rogestin s </a:t>
            </a:r>
            <a:r>
              <a:rPr lang="cs-CZ" sz="2000" dirty="0" err="1" smtClean="0"/>
              <a:t>antiandrogenním</a:t>
            </a:r>
            <a:r>
              <a:rPr lang="cs-CZ" sz="2000" dirty="0" smtClean="0"/>
              <a:t> účinkem a </a:t>
            </a:r>
            <a:r>
              <a:rPr lang="cs-CZ" sz="2000" dirty="0" err="1" smtClean="0"/>
              <a:t>esterogen</a:t>
            </a:r>
            <a:endParaRPr lang="cs-CZ" sz="2000" dirty="0" smtClean="0"/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středně těžké a těžké formy androgen-dependentního akné nereagující na lokální ani systémovou terapii ATB</a:t>
            </a:r>
          </a:p>
          <a:p>
            <a:r>
              <a:rPr lang="cs-CZ" sz="2000" b="1" dirty="0" smtClean="0"/>
              <a:t>NÚ: </a:t>
            </a:r>
            <a:r>
              <a:rPr lang="cs-CZ" sz="2000" dirty="0" smtClean="0"/>
              <a:t>viz HAK</a:t>
            </a:r>
          </a:p>
        </p:txBody>
      </p:sp>
    </p:spTree>
    <p:extLst>
      <p:ext uri="{BB962C8B-B14F-4D97-AF65-F5344CB8AC3E}">
        <p14:creationId xmlns:p14="http://schemas.microsoft.com/office/powerpoint/2010/main" val="21689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ANTIPRURIGINÓZA A ADSTRINGENCIA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07361"/>
            <a:ext cx="7955043" cy="4789991"/>
          </a:xfrm>
        </p:spPr>
        <p:txBody>
          <a:bodyPr>
            <a:noAutofit/>
          </a:bodyPr>
          <a:lstStyle/>
          <a:p>
            <a:r>
              <a:rPr lang="cs-CZ" sz="2000" dirty="0" err="1" smtClean="0"/>
              <a:t>antipruriginóza</a:t>
            </a:r>
            <a:r>
              <a:rPr lang="cs-CZ" sz="2000" dirty="0" smtClean="0"/>
              <a:t> </a:t>
            </a:r>
            <a:r>
              <a:rPr lang="cs-CZ" sz="2000" dirty="0"/>
              <a:t>je skupina léčiv symptomaticky tlumící svědění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vědivý pocit je možné tlumit jiným pocitem – teplo a chlad, další možnost blokace nervových zakončení (některá </a:t>
            </a:r>
            <a:r>
              <a:rPr lang="cs-CZ" sz="2000" dirty="0" err="1" smtClean="0"/>
              <a:t>keratolytika</a:t>
            </a:r>
            <a:r>
              <a:rPr lang="cs-CZ" sz="2000" dirty="0" smtClean="0"/>
              <a:t> a lokálně aplikovaná lokální anestetika), promašťování pokožky (emoliencia, hydratační látky)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ejčastěji se aplikují H</a:t>
            </a:r>
            <a:r>
              <a:rPr lang="cs-CZ" sz="2000" baseline="-25000" dirty="0" smtClean="0"/>
              <a:t>1</a:t>
            </a:r>
            <a:r>
              <a:rPr lang="cs-CZ" sz="2000" dirty="0" smtClean="0"/>
              <a:t> antihistaminika primárně nesedativní. U pacientů, které je potřeba zklidnit, nebo jim pruritus narušuje spaní se hodí i sedativní látky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oplňkovou terapii je lokální aplikace chladivých léčiv:</a:t>
            </a:r>
          </a:p>
          <a:p>
            <a:pPr lvl="1"/>
            <a:r>
              <a:rPr lang="cs-CZ" sz="2000" dirty="0"/>
              <a:t>k</a:t>
            </a:r>
            <a:r>
              <a:rPr lang="cs-CZ" sz="2000" dirty="0" smtClean="0"/>
              <a:t>oupele s přídavkem olejů, pšeničných otrub a ovesných vloček</a:t>
            </a:r>
          </a:p>
          <a:p>
            <a:pPr lvl="1"/>
            <a:r>
              <a:rPr lang="cs-CZ" sz="2000" dirty="0" smtClean="0"/>
              <a:t>IPLP s obsahem kafru, mentolu, fenolu, naftolu a </a:t>
            </a:r>
            <a:r>
              <a:rPr lang="cs-CZ" sz="2000" dirty="0" err="1" smtClean="0"/>
              <a:t>thymolu</a:t>
            </a:r>
            <a:endParaRPr lang="cs-CZ" sz="2000" dirty="0" smtClean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9957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ANTIPRURIGINÓZA A ADSTRINGENCIA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7955043" cy="4789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Lokální H</a:t>
            </a:r>
            <a:r>
              <a:rPr lang="cs-CZ" sz="2000" b="1" baseline="-25000" dirty="0" smtClean="0"/>
              <a:t>1</a:t>
            </a:r>
            <a:r>
              <a:rPr lang="cs-CZ" sz="2000" b="1" dirty="0" smtClean="0"/>
              <a:t> antihistaminika</a:t>
            </a:r>
          </a:p>
          <a:p>
            <a:pPr marL="0" indent="0">
              <a:buNone/>
            </a:pPr>
            <a:r>
              <a:rPr lang="cs-CZ" sz="2000" b="1" dirty="0" smtClean="0"/>
              <a:t>I: </a:t>
            </a:r>
            <a:r>
              <a:rPr lang="cs-CZ" sz="2000" dirty="0" smtClean="0"/>
              <a:t>svědivé </a:t>
            </a:r>
            <a:r>
              <a:rPr lang="cs-CZ" sz="2000" dirty="0" err="1" smtClean="0"/>
              <a:t>lokalizovoané</a:t>
            </a:r>
            <a:r>
              <a:rPr lang="cs-CZ" sz="2000" dirty="0" smtClean="0"/>
              <a:t> dermatózy, solární dermatitida, popáleniny, svědění doprovázející jiné onemocnění</a:t>
            </a:r>
          </a:p>
          <a:p>
            <a:pPr marL="0" indent="0">
              <a:buNone/>
            </a:pPr>
            <a:r>
              <a:rPr lang="cs-CZ" sz="2000" b="1" dirty="0" smtClean="0"/>
              <a:t>NÚ: </a:t>
            </a:r>
            <a:r>
              <a:rPr lang="cs-CZ" sz="2000" dirty="0" smtClean="0"/>
              <a:t>lokální dráždění, alergické reakce, </a:t>
            </a:r>
            <a:r>
              <a:rPr lang="cs-CZ" sz="2000" dirty="0" err="1" smtClean="0"/>
              <a:t>fotosenzitivita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ifenhydramin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dimetinden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endParaRPr lang="cs-CZ" sz="2000" b="1" dirty="0" smtClean="0"/>
          </a:p>
        </p:txBody>
      </p:sp>
      <p:pic>
        <p:nvPicPr>
          <p:cNvPr id="36866" name="Picture 2" descr="FENISTIL Gel 30 g - arzneipri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49746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ANTIPRURIGINÓZA A ADSTRINGENCIA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07361"/>
            <a:ext cx="7955043" cy="4789991"/>
          </a:xfrm>
        </p:spPr>
        <p:txBody>
          <a:bodyPr>
            <a:noAutofit/>
          </a:bodyPr>
          <a:lstStyle/>
          <a:p>
            <a:pPr lvl="1"/>
            <a:r>
              <a:rPr lang="cs-CZ" sz="2000" dirty="0" err="1"/>
              <a:t>a</a:t>
            </a:r>
            <a:r>
              <a:rPr lang="cs-CZ" sz="2000" dirty="0" err="1" smtClean="0"/>
              <a:t>dstringencia</a:t>
            </a:r>
            <a:r>
              <a:rPr lang="cs-CZ" sz="2000" dirty="0" smtClean="0"/>
              <a:t> sráží bílkoviny a tlumí exsudaci, při styku s krví tvoří kruty a snižují sekreci potu</a:t>
            </a:r>
          </a:p>
          <a:p>
            <a:pPr lvl="1"/>
            <a:r>
              <a:rPr lang="cs-CZ" sz="2000" dirty="0"/>
              <a:t>m</a:t>
            </a:r>
            <a:r>
              <a:rPr lang="cs-CZ" sz="2000" dirty="0" smtClean="0"/>
              <a:t>ají </a:t>
            </a:r>
            <a:r>
              <a:rPr lang="cs-CZ" sz="2000" dirty="0" err="1" smtClean="0"/>
              <a:t>antipruriginózní</a:t>
            </a:r>
            <a:r>
              <a:rPr lang="cs-CZ" sz="2000" dirty="0" smtClean="0"/>
              <a:t>, chladivý a mírný antiseptický efekt</a:t>
            </a:r>
          </a:p>
          <a:p>
            <a:pPr lvl="1"/>
            <a:r>
              <a:rPr lang="cs-CZ" sz="2000" dirty="0"/>
              <a:t>o</a:t>
            </a:r>
            <a:r>
              <a:rPr lang="cs-CZ" sz="2000" dirty="0" smtClean="0"/>
              <a:t>bvykle se používají soli hliníku, odvar z dubové kůry a roztoky taninu se solemi hliníku – </a:t>
            </a:r>
            <a:r>
              <a:rPr lang="cs-CZ" sz="2000" dirty="0" err="1" smtClean="0"/>
              <a:t>solutio</a:t>
            </a:r>
            <a:r>
              <a:rPr lang="cs-CZ" sz="2000" dirty="0" smtClean="0"/>
              <a:t> </a:t>
            </a:r>
            <a:r>
              <a:rPr lang="cs-CZ" sz="2000" dirty="0" err="1" smtClean="0"/>
              <a:t>Jarish</a:t>
            </a:r>
            <a:endParaRPr lang="cs-CZ" sz="2000" dirty="0" smtClean="0"/>
          </a:p>
          <a:p>
            <a:pPr marL="457200" lvl="1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luminii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acetotartras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cs-CZ" sz="2000" b="1" dirty="0" smtClean="0"/>
              <a:t>I: </a:t>
            </a:r>
            <a:r>
              <a:rPr lang="cs-CZ" sz="2000" dirty="0" smtClean="0"/>
              <a:t>svědivé dermatózy, solární dermatitidy, popáleniny a omrzliny, otoky</a:t>
            </a:r>
          </a:p>
          <a:p>
            <a:pPr lvl="1"/>
            <a:r>
              <a:rPr lang="cs-CZ" sz="2000" b="1" dirty="0" smtClean="0"/>
              <a:t>NÚ: </a:t>
            </a:r>
            <a:r>
              <a:rPr lang="cs-CZ" sz="2000" dirty="0" smtClean="0"/>
              <a:t>lokální dráždění a alergické projevy</a:t>
            </a:r>
          </a:p>
        </p:txBody>
      </p:sp>
    </p:spTree>
    <p:extLst>
      <p:ext uri="{BB962C8B-B14F-4D97-AF65-F5344CB8AC3E}">
        <p14:creationId xmlns:p14="http://schemas.microsoft.com/office/powerpoint/2010/main" val="41956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VAZODILATANCIA A VENOFARMAKA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/>
              <a:t>Vazodilatancia</a:t>
            </a:r>
            <a:r>
              <a:rPr lang="cs-CZ" sz="2000" dirty="0"/>
              <a:t> </a:t>
            </a:r>
            <a:r>
              <a:rPr lang="cs-CZ" sz="2000" dirty="0" smtClean="0"/>
              <a:t>–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minoxidil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z</a:t>
            </a:r>
            <a:r>
              <a:rPr lang="cs-CZ" sz="2000" dirty="0" smtClean="0"/>
              <a:t>vyšuje průtok krve v oblasti vlasových folikulů, prodlužuje </a:t>
            </a:r>
            <a:r>
              <a:rPr lang="cs-CZ" sz="2000" dirty="0" err="1" smtClean="0"/>
              <a:t>anagenní</a:t>
            </a:r>
            <a:r>
              <a:rPr lang="cs-CZ" sz="2000" dirty="0" smtClean="0"/>
              <a:t> růstovou fázi vlasu a mění </a:t>
            </a:r>
            <a:r>
              <a:rPr lang="cs-CZ" sz="2000" dirty="0" err="1" smtClean="0"/>
              <a:t>velusové</a:t>
            </a:r>
            <a:r>
              <a:rPr lang="cs-CZ" sz="2000" dirty="0" smtClean="0"/>
              <a:t> vlasy za terminální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androgenní alopecie</a:t>
            </a:r>
          </a:p>
          <a:p>
            <a:r>
              <a:rPr lang="cs-CZ" sz="2000" b="1" dirty="0" smtClean="0"/>
              <a:t>NÚ:</a:t>
            </a:r>
            <a:r>
              <a:rPr lang="cs-CZ" sz="2000" dirty="0" smtClean="0"/>
              <a:t> lokální drážděná, folikulitida</a:t>
            </a:r>
          </a:p>
        </p:txBody>
      </p:sp>
    </p:spTree>
    <p:extLst>
      <p:ext uri="{BB962C8B-B14F-4D97-AF65-F5344CB8AC3E}">
        <p14:creationId xmlns:p14="http://schemas.microsoft.com/office/powerpoint/2010/main" val="2445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INDIFERENTNÍ VEHIKULA A EMOLIENCIA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780928"/>
            <a:ext cx="7632848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p</a:t>
            </a:r>
            <a:r>
              <a:rPr lang="cs-CZ" b="1" dirty="0" smtClean="0"/>
              <a:t>asty </a:t>
            </a:r>
          </a:p>
          <a:p>
            <a:r>
              <a:rPr lang="cs-CZ" dirty="0" smtClean="0"/>
              <a:t>mají hydrofobní charakter a působením tepla měknou</a:t>
            </a:r>
          </a:p>
          <a:p>
            <a:pPr marL="0" indent="0">
              <a:buNone/>
            </a:pPr>
            <a:r>
              <a:rPr lang="cs-CZ" b="1" dirty="0"/>
              <a:t>t</a:t>
            </a:r>
            <a:r>
              <a:rPr lang="cs-CZ" b="1" dirty="0" smtClean="0"/>
              <a:t>ekuté pudry</a:t>
            </a:r>
          </a:p>
          <a:p>
            <a:r>
              <a:rPr lang="cs-CZ" dirty="0"/>
              <a:t>h</a:t>
            </a:r>
            <a:r>
              <a:rPr lang="cs-CZ" dirty="0" smtClean="0"/>
              <a:t>ydrofilní charakter, před aplikací nutná homogenizace</a:t>
            </a:r>
          </a:p>
          <a:p>
            <a:r>
              <a:rPr lang="cs-CZ" dirty="0"/>
              <a:t>j</a:t>
            </a:r>
            <a:r>
              <a:rPr lang="cs-CZ" dirty="0" smtClean="0"/>
              <a:t>emné prachové částice suspendované do směsi vody a glycerolu</a:t>
            </a:r>
          </a:p>
          <a:p>
            <a:r>
              <a:rPr lang="cs-CZ" dirty="0"/>
              <a:t>m</a:t>
            </a:r>
            <a:r>
              <a:rPr lang="cs-CZ" dirty="0" smtClean="0"/>
              <a:t>ožný přídavek látek zvyšujících viskozitu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z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inci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oxidum</a:t>
            </a:r>
            <a:endParaRPr lang="cs-CZ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cs-CZ" dirty="0"/>
              <a:t>p</a:t>
            </a:r>
            <a:r>
              <a:rPr lang="cs-CZ" dirty="0" smtClean="0"/>
              <a:t>evná fáze past a tekutých pudrů</a:t>
            </a:r>
          </a:p>
          <a:p>
            <a:r>
              <a:rPr lang="cs-CZ" dirty="0" smtClean="0"/>
              <a:t>mírné adstringentní a antiflogistický efekt, chladivý</a:t>
            </a:r>
          </a:p>
          <a:p>
            <a:r>
              <a:rPr lang="cs-CZ" dirty="0" smtClean="0"/>
              <a:t>nevstřebává se z kůže</a:t>
            </a:r>
          </a:p>
          <a:p>
            <a:r>
              <a:rPr lang="cs-CZ" dirty="0"/>
              <a:t>p</a:t>
            </a:r>
            <a:r>
              <a:rPr lang="cs-CZ" dirty="0" smtClean="0"/>
              <a:t>evný filtr proti UV</a:t>
            </a:r>
          </a:p>
          <a:p>
            <a:r>
              <a:rPr lang="cs-CZ" b="1" dirty="0" smtClean="0"/>
              <a:t>I: </a:t>
            </a:r>
            <a:r>
              <a:rPr lang="cs-CZ" dirty="0" smtClean="0"/>
              <a:t>pomocné léčivo u virových a bakteriálních infekcí, krytí zdravé kůže, kopřivky, svědění 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</p:txBody>
      </p:sp>
      <p:pic>
        <p:nvPicPr>
          <p:cNvPr id="8194" name="Picture 2" descr="Natural Zinc Oxide, 1314-13-2, Chinese white, Flowers Of zinc, Zn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70581"/>
            <a:ext cx="2156239" cy="175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78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VAZODILATANCIA A VENOFARMAKA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/>
              <a:t>Venofarmaka</a:t>
            </a:r>
            <a:endParaRPr lang="cs-CZ" sz="2000" b="1" dirty="0" smtClean="0"/>
          </a:p>
          <a:p>
            <a:r>
              <a:rPr lang="cs-CZ" sz="2000" dirty="0"/>
              <a:t>p</a:t>
            </a:r>
            <a:r>
              <a:rPr lang="cs-CZ" sz="2000" dirty="0" smtClean="0"/>
              <a:t>ůsobí </a:t>
            </a:r>
            <a:r>
              <a:rPr lang="cs-CZ" sz="2000" dirty="0" err="1" smtClean="0"/>
              <a:t>antiedematicky</a:t>
            </a:r>
            <a:r>
              <a:rPr lang="cs-CZ" sz="2000" dirty="0" smtClean="0"/>
              <a:t> a </a:t>
            </a:r>
            <a:r>
              <a:rPr lang="cs-CZ" sz="2000" dirty="0" err="1" smtClean="0"/>
              <a:t>venotonicky</a:t>
            </a:r>
            <a:r>
              <a:rPr lang="cs-CZ" sz="2000" dirty="0" smtClean="0"/>
              <a:t>, některé ovlivňují </a:t>
            </a:r>
            <a:r>
              <a:rPr lang="cs-CZ" sz="2000" dirty="0" err="1" smtClean="0"/>
              <a:t>hemokoagulaci</a:t>
            </a:r>
            <a:endParaRPr lang="cs-CZ" sz="2000" dirty="0" smtClean="0"/>
          </a:p>
          <a:p>
            <a:r>
              <a:rPr lang="cs-CZ" sz="2000" dirty="0"/>
              <a:t>s</a:t>
            </a:r>
            <a:r>
              <a:rPr lang="cs-CZ" sz="2000" dirty="0" smtClean="0"/>
              <a:t>ystémově se používají u žilní insuficienci, poúrazových nebo lymfatických otoků DK, stavů se zvýšenou fragilitou cév a hemoroidů</a:t>
            </a:r>
          </a:p>
          <a:p>
            <a:r>
              <a:rPr lang="cs-CZ" sz="2000" dirty="0"/>
              <a:t>l</a:t>
            </a:r>
            <a:r>
              <a:rPr lang="cs-CZ" sz="2000" dirty="0" smtClean="0"/>
              <a:t>okálně jako pomocná léčiva chronické žilní insuficience, flebitid, poúrazových zánětů, otoků a hematomů</a:t>
            </a:r>
          </a:p>
        </p:txBody>
      </p:sp>
    </p:spTree>
    <p:extLst>
      <p:ext uri="{BB962C8B-B14F-4D97-AF65-F5344CB8AC3E}">
        <p14:creationId xmlns:p14="http://schemas.microsoft.com/office/powerpoint/2010/main" val="19761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VAZODILATANCIA A VENOFARMAKA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4858701" cy="4789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/>
              <a:t>Venofarmaka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scin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s</a:t>
            </a:r>
            <a:r>
              <a:rPr lang="cs-CZ" sz="2000" dirty="0" smtClean="0"/>
              <a:t>měs látek izolovaných z </a:t>
            </a:r>
            <a:r>
              <a:rPr lang="cs-CZ" sz="2000" dirty="0" err="1" smtClean="0"/>
              <a:t>pakaštanu</a:t>
            </a:r>
            <a:r>
              <a:rPr lang="cs-CZ" sz="2000" dirty="0" smtClean="0"/>
              <a:t> </a:t>
            </a:r>
            <a:r>
              <a:rPr lang="cs-CZ" sz="2000" dirty="0" err="1" smtClean="0"/>
              <a:t>konského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oxerutin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s</a:t>
            </a:r>
            <a:r>
              <a:rPr lang="cs-CZ" sz="2000" dirty="0" smtClean="0"/>
              <a:t>měs </a:t>
            </a:r>
            <a:r>
              <a:rPr lang="cs-CZ" sz="2000" dirty="0" err="1" smtClean="0"/>
              <a:t>semisyntetických</a:t>
            </a:r>
            <a:r>
              <a:rPr lang="cs-CZ" sz="2000" dirty="0" smtClean="0"/>
              <a:t> derivátů rutinu</a:t>
            </a:r>
          </a:p>
          <a:p>
            <a:endParaRPr lang="cs-CZ" sz="2000" dirty="0"/>
          </a:p>
          <a:p>
            <a:r>
              <a:rPr lang="cs-CZ" sz="2000" b="1" dirty="0" smtClean="0"/>
              <a:t>I</a:t>
            </a:r>
            <a:r>
              <a:rPr lang="cs-CZ" sz="2000" b="1" dirty="0"/>
              <a:t>:</a:t>
            </a:r>
            <a:r>
              <a:rPr lang="cs-CZ" sz="2000" dirty="0"/>
              <a:t> chronická žilní insuficience, varixy, povrchové flebitidy, poúrazové záněty, otoky a </a:t>
            </a:r>
            <a:r>
              <a:rPr lang="cs-CZ" sz="2000" dirty="0" smtClean="0"/>
              <a:t>hematomy</a:t>
            </a:r>
            <a:endParaRPr lang="cs-CZ" sz="2000" dirty="0"/>
          </a:p>
        </p:txBody>
      </p:sp>
      <p:pic>
        <p:nvPicPr>
          <p:cNvPr id="37890" name="Picture 2" descr="REPARIL - GEL N 1X100GM Gel - Lékárna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756248" cy="27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VAZODILATANCIA A VENOFARMAKA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478" y="2506415"/>
            <a:ext cx="7811027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/>
              <a:t>Venofarmaka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eparin sodný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eparinoid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lykosamin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polysulfát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entosan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polysulfát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sodný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ntikoagulancia s antiflogistickým a </a:t>
            </a:r>
            <a:r>
              <a:rPr lang="cs-CZ" sz="2000" dirty="0" err="1" smtClean="0"/>
              <a:t>antiedematózním</a:t>
            </a:r>
            <a:r>
              <a:rPr lang="cs-CZ" sz="2000" dirty="0" smtClean="0"/>
              <a:t> účinkem</a:t>
            </a:r>
          </a:p>
          <a:p>
            <a:r>
              <a:rPr lang="cs-CZ" sz="2000" b="1" dirty="0" smtClean="0"/>
              <a:t>I</a:t>
            </a:r>
            <a:r>
              <a:rPr lang="cs-CZ" sz="2000" b="1" dirty="0"/>
              <a:t>: </a:t>
            </a:r>
            <a:r>
              <a:rPr lang="cs-CZ" sz="2000" dirty="0"/>
              <a:t>pomocné léčiva chronické žilní insuficience, varixů, povrchové flebitidy, poúrazových zánětů, otoků a hematomů, u hypertrofických jizev a keloidů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38914" name="Picture 2" descr="LIOTON 1000IU/G gel 100G - skladem | BENU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65956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eparoid Léčiva drm.crm. 1 x 30 g od 74 Kč - Heureka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673556" cy="15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776864" cy="924475"/>
          </a:xfrm>
        </p:spPr>
        <p:txBody>
          <a:bodyPr/>
          <a:lstStyle/>
          <a:p>
            <a:r>
              <a:rPr lang="cs-CZ" b="1" dirty="0" smtClean="0"/>
              <a:t>LÉČIVA POUŽÍVANÁ K TERAPII VŘEDŮ A RAN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17983"/>
          </a:xfrm>
        </p:spPr>
        <p:txBody>
          <a:bodyPr>
            <a:no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kutní rány se hojí v době do 6 týdnů</a:t>
            </a:r>
          </a:p>
          <a:p>
            <a:r>
              <a:rPr lang="cs-CZ" sz="2000" dirty="0"/>
              <a:t>h</a:t>
            </a:r>
            <a:r>
              <a:rPr lang="cs-CZ" sz="2000" dirty="0" smtClean="0"/>
              <a:t>ojení chronické rány přesahuje tuhle dobu, nejčastěji jsou to bércové vředy, kterého příčinou je žilní insuficience a proto je nezbytnou součástí terapie kompresní obvaz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ři ošetřování je nejdřív nutné zbavit se nekrotické tkáně</a:t>
            </a:r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roteolytické enzymy</a:t>
            </a:r>
          </a:p>
          <a:p>
            <a:pPr lvl="1"/>
            <a:r>
              <a:rPr lang="cs-CZ" sz="2000" dirty="0"/>
              <a:t>a</a:t>
            </a:r>
            <a:r>
              <a:rPr lang="cs-CZ" sz="2000" dirty="0" smtClean="0"/>
              <a:t>utolýza pomocí moderních vlhkých krytí</a:t>
            </a:r>
          </a:p>
          <a:p>
            <a:pPr lvl="1"/>
            <a:r>
              <a:rPr lang="cs-CZ" sz="2000" dirty="0"/>
              <a:t>c</a:t>
            </a:r>
            <a:r>
              <a:rPr lang="cs-CZ" sz="2000" dirty="0" smtClean="0"/>
              <a:t>hirurgické odstranění</a:t>
            </a:r>
            <a:endParaRPr lang="cs-CZ" sz="2000" dirty="0"/>
          </a:p>
          <a:p>
            <a:r>
              <a:rPr lang="cs-CZ" sz="2000" dirty="0"/>
              <a:t>p</a:t>
            </a:r>
            <a:r>
              <a:rPr lang="cs-CZ" sz="2000" dirty="0" smtClean="0"/>
              <a:t>o vyčištění spodiny můžeme aplikovat </a:t>
            </a:r>
            <a:r>
              <a:rPr lang="cs-CZ" sz="2000" dirty="0" err="1" smtClean="0"/>
              <a:t>granulancia</a:t>
            </a:r>
            <a:r>
              <a:rPr lang="cs-CZ" sz="2000" dirty="0" smtClean="0"/>
              <a:t> a </a:t>
            </a:r>
            <a:r>
              <a:rPr lang="cs-CZ" sz="2000" dirty="0" err="1" smtClean="0"/>
              <a:t>epitelizancia</a:t>
            </a:r>
            <a:r>
              <a:rPr lang="cs-CZ" sz="2000" dirty="0" smtClean="0"/>
              <a:t> – bílá vazelína s kyselinou boritou, SA, </a:t>
            </a:r>
            <a:r>
              <a:rPr lang="cs-CZ" sz="2000" dirty="0" err="1" smtClean="0"/>
              <a:t>jecoris</a:t>
            </a:r>
            <a:r>
              <a:rPr lang="cs-CZ" sz="2000" dirty="0" smtClean="0"/>
              <a:t> </a:t>
            </a:r>
            <a:r>
              <a:rPr lang="cs-CZ" sz="2000" dirty="0" err="1" smtClean="0"/>
              <a:t>aselii</a:t>
            </a:r>
            <a:r>
              <a:rPr lang="cs-CZ" sz="2000" dirty="0" smtClean="0"/>
              <a:t> oleum, </a:t>
            </a:r>
            <a:r>
              <a:rPr lang="cs-CZ" sz="2000" dirty="0" err="1" smtClean="0"/>
              <a:t>argenti</a:t>
            </a:r>
            <a:r>
              <a:rPr lang="cs-CZ" sz="2000" dirty="0" smtClean="0"/>
              <a:t> </a:t>
            </a:r>
            <a:r>
              <a:rPr lang="cs-CZ" sz="2000" dirty="0" err="1" smtClean="0"/>
              <a:t>nitras</a:t>
            </a:r>
            <a:r>
              <a:rPr lang="cs-CZ" sz="2000" dirty="0" smtClean="0"/>
              <a:t>, peruánský balzám…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plikace moderního okluzivního krytí: </a:t>
            </a:r>
            <a:r>
              <a:rPr lang="cs-CZ" sz="2000" dirty="0" err="1" smtClean="0"/>
              <a:t>hydrogely</a:t>
            </a:r>
            <a:r>
              <a:rPr lang="cs-CZ" sz="2000" dirty="0" smtClean="0"/>
              <a:t>, filmy, </a:t>
            </a:r>
            <a:r>
              <a:rPr lang="cs-CZ" sz="2000" dirty="0" err="1" smtClean="0"/>
              <a:t>hydrokoloidy</a:t>
            </a:r>
            <a:r>
              <a:rPr lang="cs-CZ" sz="2000" dirty="0" smtClean="0"/>
              <a:t>, pěny a algináty</a:t>
            </a:r>
          </a:p>
        </p:txBody>
      </p:sp>
    </p:spTree>
    <p:extLst>
      <p:ext uri="{BB962C8B-B14F-4D97-AF65-F5344CB8AC3E}">
        <p14:creationId xmlns:p14="http://schemas.microsoft.com/office/powerpoint/2010/main" val="36151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776864" cy="924475"/>
          </a:xfrm>
        </p:spPr>
        <p:txBody>
          <a:bodyPr/>
          <a:lstStyle/>
          <a:p>
            <a:r>
              <a:rPr lang="cs-CZ" b="1" dirty="0" smtClean="0"/>
              <a:t>LÉČIVA POUŽÍVANÁ K TERAPII VŘEDŮ A RAN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5616623" cy="4717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Proteolytické enzymy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edou k lýze nekrotické tkáně aniž by poškozovali zdravé buňky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 aplikaci do ran nebo vředu můžou zvyšovat bolestivost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kolagenáza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nekrotické poúrazové a pooperační rány, termické a </a:t>
            </a:r>
            <a:r>
              <a:rPr lang="cs-CZ" sz="2000" dirty="0" err="1" smtClean="0"/>
              <a:t>postradiační</a:t>
            </a:r>
            <a:r>
              <a:rPr lang="cs-CZ" sz="2000" dirty="0" smtClean="0"/>
              <a:t> popáleniny, bércové vředy, dekubity, končetinové gangrény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romelain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b="1" dirty="0" smtClean="0"/>
              <a:t>I: </a:t>
            </a:r>
            <a:r>
              <a:rPr lang="cs-CZ" sz="2000" dirty="0" smtClean="0"/>
              <a:t>termické popáleniny II. a III. stupně</a:t>
            </a:r>
          </a:p>
        </p:txBody>
      </p:sp>
      <p:pic>
        <p:nvPicPr>
          <p:cNvPr id="39938" name="Picture 2" descr="China Pineapple Fruit Container of Enzyme Bromelain Powder - Chi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86" y="4149080"/>
            <a:ext cx="2837239" cy="262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776864" cy="924475"/>
          </a:xfrm>
        </p:spPr>
        <p:txBody>
          <a:bodyPr/>
          <a:lstStyle/>
          <a:p>
            <a:r>
              <a:rPr lang="cs-CZ" b="1" dirty="0" smtClean="0"/>
              <a:t>LÉČIVA POUŽÍVANÁ K TERAPII VŘEDŮ A RAN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1412777"/>
            <a:ext cx="7450989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 smtClean="0"/>
              <a:t>epitelizancia</a:t>
            </a:r>
            <a:endParaRPr lang="cs-CZ" sz="2000" b="1" dirty="0" smtClean="0"/>
          </a:p>
          <a:p>
            <a:r>
              <a:rPr lang="cs-CZ" sz="2000" dirty="0"/>
              <a:t>r</a:t>
            </a:r>
            <a:r>
              <a:rPr lang="cs-CZ" sz="2000" dirty="0" smtClean="0"/>
              <a:t>ůznorodá skupina léčiv podporující hojení ran ve třetí </a:t>
            </a:r>
            <a:r>
              <a:rPr lang="cs-CZ" sz="2000" dirty="0" err="1" smtClean="0"/>
              <a:t>fázy</a:t>
            </a:r>
            <a:r>
              <a:rPr lang="cs-CZ" sz="2000" dirty="0" smtClean="0"/>
              <a:t> – překrytí epitelem</a:t>
            </a:r>
          </a:p>
          <a:p>
            <a:r>
              <a:rPr lang="cs-CZ" sz="2000" dirty="0"/>
              <a:t>j</a:t>
            </a:r>
            <a:r>
              <a:rPr lang="cs-CZ" sz="2000" dirty="0" smtClean="0"/>
              <a:t>ako </a:t>
            </a:r>
            <a:r>
              <a:rPr lang="cs-CZ" sz="2000" dirty="0" err="1" smtClean="0"/>
              <a:t>epitelizancia</a:t>
            </a:r>
            <a:r>
              <a:rPr lang="cs-CZ" sz="2000" dirty="0" smtClean="0"/>
              <a:t> se používají taky obvazy s adsorbční vrstvou (želatina, pektin, algináty…), které s vodou tvoří transparentní gely, chladí, mají mírný protizánětlivý a protisvědivý účinek. Jejich aplikace díky konstantnímu pH, dostatečné vlhkosti a inhibici růstu bakterií urychluje hojení defektů</a:t>
            </a:r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8511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ypy 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819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776864" cy="924475"/>
          </a:xfrm>
        </p:spPr>
        <p:txBody>
          <a:bodyPr/>
          <a:lstStyle/>
          <a:p>
            <a:r>
              <a:rPr lang="cs-CZ" b="1" dirty="0" smtClean="0"/>
              <a:t>LÉČIVA POUŽÍVANÁ K TERAPII VŘEDŮ A RAN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2" y="1807361"/>
            <a:ext cx="7450989" cy="5006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 smtClean="0"/>
              <a:t>epitelizancia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I: </a:t>
            </a:r>
            <a:r>
              <a:rPr lang="cs-CZ" sz="2000" dirty="0" smtClean="0"/>
              <a:t>pomocné léčiva u špatně se hojících ran a popálenin, kožních erozí, ragád či fisur, bércových vředů, prevence opruzenin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etinol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ocopherol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alcium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pantotenát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uaiazulen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hlorofyl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ribromfenolát</a:t>
            </a:r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bizmutitý</a:t>
            </a:r>
            <a:endParaRPr lang="cs-CZ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2000" dirty="0"/>
              <a:t>s</a:t>
            </a:r>
            <a:r>
              <a:rPr lang="cs-CZ" sz="2000" dirty="0" smtClean="0"/>
              <a:t>oučást </a:t>
            </a:r>
            <a:r>
              <a:rPr lang="cs-CZ" sz="2000" dirty="0" err="1" smtClean="0"/>
              <a:t>suspensio</a:t>
            </a:r>
            <a:r>
              <a:rPr lang="cs-CZ" sz="2000" dirty="0" smtClean="0"/>
              <a:t> </a:t>
            </a:r>
            <a:r>
              <a:rPr lang="cs-CZ" sz="2000" dirty="0" err="1" smtClean="0"/>
              <a:t>višněvský</a:t>
            </a:r>
            <a:endParaRPr lang="cs-CZ" sz="2000" dirty="0" smtClean="0"/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špatně se hojící rány a dekubity, zanícené potní žlázy</a:t>
            </a:r>
          </a:p>
        </p:txBody>
      </p:sp>
    </p:spTree>
    <p:extLst>
      <p:ext uri="{BB962C8B-B14F-4D97-AF65-F5344CB8AC3E}">
        <p14:creationId xmlns:p14="http://schemas.microsoft.com/office/powerpoint/2010/main" val="33400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FOTOPROTEKTIVA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l</a:t>
            </a:r>
            <a:r>
              <a:rPr lang="cs-CZ" sz="2000" dirty="0" smtClean="0"/>
              <a:t>átky chránící kůži před negativním působením slunečního záření – zejména u </a:t>
            </a:r>
            <a:r>
              <a:rPr lang="cs-CZ" sz="2000" dirty="0" err="1" smtClean="0"/>
              <a:t>imunokompromitovaných</a:t>
            </a:r>
            <a:r>
              <a:rPr lang="cs-CZ" sz="2000" dirty="0" smtClean="0"/>
              <a:t> pacientů, pacientů s nádory kůže, </a:t>
            </a:r>
            <a:r>
              <a:rPr lang="cs-CZ" sz="2000" dirty="0" err="1" smtClean="0"/>
              <a:t>fotoalergickou</a:t>
            </a:r>
            <a:r>
              <a:rPr lang="cs-CZ" sz="2000" dirty="0" smtClean="0"/>
              <a:t> nebo </a:t>
            </a:r>
            <a:r>
              <a:rPr lang="cs-CZ" sz="2000" dirty="0" err="1" smtClean="0"/>
              <a:t>fototoxickou</a:t>
            </a:r>
            <a:r>
              <a:rPr lang="cs-CZ" sz="2000" dirty="0" smtClean="0"/>
              <a:t> anamnézou</a:t>
            </a:r>
          </a:p>
          <a:p>
            <a:r>
              <a:rPr lang="cs-CZ" sz="2000" dirty="0" smtClean="0"/>
              <a:t>UVB paprsky – způsobují zánětlivé změny a ovlivňují cévní endotel, podporují tvorbu melaninu. Záření je kancerogenní</a:t>
            </a:r>
          </a:p>
          <a:p>
            <a:r>
              <a:rPr lang="cs-CZ" sz="2000" dirty="0" smtClean="0"/>
              <a:t>UVA paprsky – působí na </a:t>
            </a:r>
            <a:r>
              <a:rPr lang="cs-CZ" sz="2000" dirty="0" err="1" smtClean="0"/>
              <a:t>redukovaný-nebarevný</a:t>
            </a:r>
            <a:r>
              <a:rPr lang="cs-CZ" sz="2000" dirty="0" smtClean="0"/>
              <a:t> melanin a způsobují okamžitou pigmentaci. U osob s nedostatečným množstvím melaninu ovlivňuje DNA a zvyšuje buněčné dělení. Způsobuje stárnutí kůže, degenerativním změnám vaziva a poškozením DNA. Ovlivňuje imunologické pochody v kůži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30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FOTOPROTEKTIVA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c</a:t>
            </a:r>
            <a:r>
              <a:rPr lang="cs-CZ" sz="2000" b="1" dirty="0" smtClean="0"/>
              <a:t>hemické filtry</a:t>
            </a:r>
          </a:p>
          <a:p>
            <a:pPr lvl="1"/>
            <a:r>
              <a:rPr lang="cs-CZ" sz="2000" dirty="0" smtClean="0"/>
              <a:t>absorbují paprsky a mění světelnou energii v tepelnou</a:t>
            </a:r>
          </a:p>
          <a:p>
            <a:pPr lvl="1"/>
            <a:r>
              <a:rPr lang="cs-CZ" sz="2000" dirty="0"/>
              <a:t>b</a:t>
            </a:r>
            <a:r>
              <a:rPr lang="cs-CZ" sz="2000" dirty="0" smtClean="0"/>
              <a:t>enzofenony, deriváty kyselina p-aminobenzoové, kyseliny salicylové, kafru a estery kyseliny p-</a:t>
            </a:r>
            <a:r>
              <a:rPr lang="cs-CZ" sz="2000" dirty="0" err="1" smtClean="0"/>
              <a:t>methoxyškoricové</a:t>
            </a:r>
            <a:endParaRPr lang="cs-CZ" sz="2000" dirty="0" smtClean="0"/>
          </a:p>
          <a:p>
            <a:r>
              <a:rPr lang="cs-CZ" sz="2000" b="1" dirty="0"/>
              <a:t>f</a:t>
            </a:r>
            <a:r>
              <a:rPr lang="cs-CZ" sz="2000" b="1" dirty="0" smtClean="0"/>
              <a:t>yzikální filtry</a:t>
            </a:r>
          </a:p>
          <a:p>
            <a:pPr lvl="1"/>
            <a:r>
              <a:rPr lang="cs-CZ" sz="2000" dirty="0" smtClean="0"/>
              <a:t>odráží záření</a:t>
            </a:r>
          </a:p>
          <a:p>
            <a:pPr lvl="1"/>
            <a:r>
              <a:rPr lang="cs-CZ" sz="2000" dirty="0"/>
              <a:t>o</a:t>
            </a:r>
            <a:r>
              <a:rPr lang="cs-CZ" sz="2000" dirty="0" smtClean="0"/>
              <a:t>xid zinečnatý, oxid titaničitý, oxid zirkoničitý, talek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625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INDIFERENTNÍ VEHIKULA A EMOLIENCIA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276872"/>
            <a:ext cx="7632848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Emoliencia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paraffinum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liquidum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perliquidum</a:t>
            </a:r>
            <a:endParaRPr lang="cs-CZ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cs-CZ" dirty="0"/>
              <a:t>p</a:t>
            </a:r>
            <a:r>
              <a:rPr lang="cs-CZ" dirty="0" smtClean="0"/>
              <a:t>řírodní minerální olej z ropy, neproniká do hlubších vrstev epidermis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vaselinum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album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sojae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oleum </a:t>
            </a:r>
            <a:r>
              <a:rPr lang="cs-CZ" dirty="0" smtClean="0"/>
              <a:t>- </a:t>
            </a:r>
            <a:r>
              <a:rPr lang="cs-CZ" b="1" dirty="0"/>
              <a:t>I: </a:t>
            </a:r>
            <a:r>
              <a:rPr lang="cs-CZ" dirty="0"/>
              <a:t>plenkové </a:t>
            </a:r>
            <a:r>
              <a:rPr lang="cs-CZ" dirty="0" smtClean="0"/>
              <a:t>dermatitidy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amygdalae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oleum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jecoris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aselii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oleum </a:t>
            </a:r>
            <a:r>
              <a:rPr lang="cs-CZ" dirty="0" smtClean="0"/>
              <a:t>– olej z tresčích jater</a:t>
            </a:r>
          </a:p>
          <a:p>
            <a:r>
              <a:rPr lang="cs-CZ" b="1" dirty="0" smtClean="0"/>
              <a:t>I: </a:t>
            </a:r>
            <a:r>
              <a:rPr lang="cs-CZ" dirty="0" smtClean="0"/>
              <a:t>opruzeniny, popáleniny, dermatitidy, dekubity, bércové vředy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acidum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linoleicum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–</a:t>
            </a:r>
            <a:r>
              <a:rPr lang="cs-CZ" b="1" dirty="0" smtClean="0"/>
              <a:t> I: </a:t>
            </a:r>
            <a:r>
              <a:rPr lang="cs-CZ" dirty="0" smtClean="0"/>
              <a:t>atopická dermatitida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rea</a:t>
            </a:r>
          </a:p>
          <a:p>
            <a:r>
              <a:rPr lang="cs-CZ" dirty="0"/>
              <a:t>v</a:t>
            </a:r>
            <a:r>
              <a:rPr lang="cs-CZ" dirty="0" smtClean="0"/>
              <a:t>e vodě snadno rozpustná látka, přirozený hydratační faktor epidermis</a:t>
            </a:r>
          </a:p>
          <a:p>
            <a:r>
              <a:rPr lang="cs-CZ" dirty="0"/>
              <a:t>o</a:t>
            </a:r>
            <a:r>
              <a:rPr lang="cs-CZ" dirty="0" smtClean="0"/>
              <a:t>vlivňuje vazbu vody na intracelulární proteiny</a:t>
            </a:r>
          </a:p>
          <a:p>
            <a:r>
              <a:rPr lang="cs-CZ" dirty="0" smtClean="0"/>
              <a:t>15-60% působí </a:t>
            </a:r>
            <a:r>
              <a:rPr lang="cs-CZ" dirty="0" err="1" smtClean="0"/>
              <a:t>keratolyticky</a:t>
            </a:r>
            <a:endParaRPr lang="cs-CZ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2523764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umpy Cat on Twitter: &quot;It's not the sun that hurts my eyes. It'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83" y="1052736"/>
            <a:ext cx="47529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49083" y="542834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Děkuji za pozornost!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965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TM01972873[[fn=Léto]]</Template>
  <TotalTime>1131</TotalTime>
  <Words>5633</Words>
  <Application>Microsoft Office PowerPoint</Application>
  <PresentationFormat>On-screen Show (4:3)</PresentationFormat>
  <Paragraphs>757</Paragraphs>
  <Slides>90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Arial</vt:lpstr>
      <vt:lpstr>Calibri</vt:lpstr>
      <vt:lpstr>Cambria</vt:lpstr>
      <vt:lpstr>Courier New</vt:lpstr>
      <vt:lpstr>Times New Roman</vt:lpstr>
      <vt:lpstr>Trebuchet MS</vt:lpstr>
      <vt:lpstr>Wingdings 2</vt:lpstr>
      <vt:lpstr>Summer</vt:lpstr>
      <vt:lpstr>LÉČIVA POUŽÍVANÁ V DERMATOVENEROLOGII</vt:lpstr>
      <vt:lpstr>DERMATOLOGIKA</vt:lpstr>
      <vt:lpstr>DERMATOLOGIKA</vt:lpstr>
      <vt:lpstr>INDIFERENTNÍ VEHIKULA (ZÁKLADY) A EMOLIENCIA</vt:lpstr>
      <vt:lpstr>INDIFERENTNÍ VEHIKULA A EMOLIENCIA</vt:lpstr>
      <vt:lpstr>INDIFERENTNÍ VEHIKULA A EMOLIENCIA</vt:lpstr>
      <vt:lpstr>INDIFERENTNÍ VEHIKULA A EMOLIENCIA</vt:lpstr>
      <vt:lpstr>INDIFERENTNÍ VEHIKULA A EMOLIENCIA</vt:lpstr>
      <vt:lpstr>INDIFERENTNÍ VEHIKULA A EMOLIENCIA</vt:lpstr>
      <vt:lpstr>ANTISEPTIKA A DEZINFICIENCIA</vt:lpstr>
      <vt:lpstr>ANTISEPTIKA A DEZINFICIENCIA</vt:lpstr>
      <vt:lpstr>ANTISEPTIKA A DEZINFICIENCIA</vt:lpstr>
      <vt:lpstr>ANTISEPTIKA A DEZINFICIENCIA</vt:lpstr>
      <vt:lpstr>ANTISEPTIKA A DEZINFICIENCIA</vt:lpstr>
      <vt:lpstr>ANTISEPTIKA A DEZINFICIENCIA</vt:lpstr>
      <vt:lpstr>ANTISEPTIKA A DEZINFICIENCIA</vt:lpstr>
      <vt:lpstr>ANTISEPTIKA A DEZINFICIENCIA</vt:lpstr>
      <vt:lpstr>ANTISEPTIKA A DEZINFICIENCIA</vt:lpstr>
      <vt:lpstr>ANTISEPTIKA A DEZINFICIENCIA</vt:lpstr>
      <vt:lpstr>ANTIBAKTERIÁLNÍ LÉČIVA</vt:lpstr>
      <vt:lpstr>ANTIBAKTERIÁLNÍ LÉČIVA</vt:lpstr>
      <vt:lpstr>ANTIBAKTERIÁLNÍ LÉČIVA</vt:lpstr>
      <vt:lpstr>ANTIBAKTERIÁLNÍ LÉČIVA</vt:lpstr>
      <vt:lpstr>ANTIBAKTERIÁLNÍ LÉČIVA</vt:lpstr>
      <vt:lpstr>ANTIBAKTERIÁLNÍ LÉČIVA</vt:lpstr>
      <vt:lpstr>ANTIBAKTERIÁLNÍ LÉČIVA</vt:lpstr>
      <vt:lpstr>ANTIBAKTERIÁLNÍ LÉČIVA</vt:lpstr>
      <vt:lpstr>ANTIFUNGÁLNÍ LÉČIVA</vt:lpstr>
      <vt:lpstr>ANTIFUNGÁLNÍ LÉČIVA - lokální</vt:lpstr>
      <vt:lpstr>ANTIFUNGÁLNÍ LÉČIVA - lokální</vt:lpstr>
      <vt:lpstr>ANTIFUNGÁLNÍ LÉČIVA - lokální</vt:lpstr>
      <vt:lpstr>ANTIFUNGÁLNÍ LÉČIVA - lokální</vt:lpstr>
      <vt:lpstr>ANTIVIROVÁ LÉČBA</vt:lpstr>
      <vt:lpstr>ANTIEKTOPARAZITIKA</vt:lpstr>
      <vt:lpstr>ANTIEKTOPARAZITIKA</vt:lpstr>
      <vt:lpstr>ANTIEKTOPARAZITIKA</vt:lpstr>
      <vt:lpstr>PROTIZÁNĚTLIVÁ LÉČIVA</vt:lpstr>
      <vt:lpstr>PROTIZÁNĚTLIVÁ LÉČIVA</vt:lpstr>
      <vt:lpstr>PROTIZÁNĚTLIVÁ LÉČIVA</vt:lpstr>
      <vt:lpstr>PROTIZÁNĚTLIVÁ LÉČIVA</vt:lpstr>
      <vt:lpstr>PROTIZÁNĚTLIVÁ LÉČIVA</vt:lpstr>
      <vt:lpstr>PROTIZÁNĚTLIVÁ LÉČIVA</vt:lpstr>
      <vt:lpstr>PROTIZÁNĚTLIVÁ LÉČIVA</vt:lpstr>
      <vt:lpstr>PROTIZÁNĚTLIVÁ LÉČIVA</vt:lpstr>
      <vt:lpstr>PROTIZÁNĚTLIVÁ LÉČIVA</vt:lpstr>
      <vt:lpstr>PROTIZÁNĚTLIVÁ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ANTIPSORIATIKA A ANTIPROLIFERATIVNÍ LÉČIVA</vt:lpstr>
      <vt:lpstr>ANTISEBOROIKA A TERAPIE AKNÉ</vt:lpstr>
      <vt:lpstr>ANTISEBOROIKA A TERAPIE AKNÉ</vt:lpstr>
      <vt:lpstr>ANTISEBOROIKA A TERAPIE AKNÉ</vt:lpstr>
      <vt:lpstr>ANTISEBOROIKA A TERAPIE AKNÉ</vt:lpstr>
      <vt:lpstr>ANTISEBOROIKA A TERAPIE AKNÉ</vt:lpstr>
      <vt:lpstr>ANTISEBOROIKA A TERAPIE AKNÉ</vt:lpstr>
      <vt:lpstr>ANTISEBOROIKA A TERAPIE AKNÉ</vt:lpstr>
      <vt:lpstr>ANTIPRURIGINÓZA A ADSTRINGENCIA</vt:lpstr>
      <vt:lpstr>ANTIPRURIGINÓZA A ADSTRINGENCIA</vt:lpstr>
      <vt:lpstr>ANTIPRURIGINÓZA A ADSTRINGENCIA</vt:lpstr>
      <vt:lpstr>VAZODILATANCIA A VENOFARMAKA</vt:lpstr>
      <vt:lpstr>VAZODILATANCIA A VENOFARMAKA</vt:lpstr>
      <vt:lpstr>VAZODILATANCIA A VENOFARMAKA</vt:lpstr>
      <vt:lpstr>VAZODILATANCIA A VENOFARMAKA</vt:lpstr>
      <vt:lpstr>LÉČIVA POUŽÍVANÁ K TERAPII VŘEDŮ A RAN</vt:lpstr>
      <vt:lpstr>LÉČIVA POUŽÍVANÁ K TERAPII VŘEDŮ A RAN</vt:lpstr>
      <vt:lpstr>LÉČIVA POUŽÍVANÁ K TERAPII VŘEDŮ A RAN</vt:lpstr>
      <vt:lpstr>PowerPoint Presentation</vt:lpstr>
      <vt:lpstr>LÉČIVA POUŽÍVANÁ K TERAPII VŘEDŮ A RAN</vt:lpstr>
      <vt:lpstr>FOTOPROTEKTIVA</vt:lpstr>
      <vt:lpstr>FOTOPROTEKTIVA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LÉČIVA POUŽÍVANÁ V DERMATOLOGII</dc:title>
  <dc:creator>Rečková Hroudová Jana, PharmDr. Ph.D.</dc:creator>
  <cp:lastModifiedBy>Jana</cp:lastModifiedBy>
  <cp:revision>84</cp:revision>
  <dcterms:created xsi:type="dcterms:W3CDTF">2020-05-12T06:04:52Z</dcterms:created>
  <dcterms:modified xsi:type="dcterms:W3CDTF">2020-05-19T06:27:22Z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2020-05-12T07:01:20Z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c3886fa1-e112-42b7-8622-632488978020</vt:lpwstr>
  </property>
  <property fmtid="{D5CDD505-2E9C-101B-9397-08002B2CF9AE}" pid="8" name="MSIP_Label_2063cd7f-2d21-486a-9f29-9c1683fdd175_ContentBits">
    <vt:lpwstr>0</vt:lpwstr>
  </property>
</Properties>
</file>