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471" r:id="rId2"/>
    <p:sldId id="2543" r:id="rId3"/>
    <p:sldId id="2545" r:id="rId4"/>
    <p:sldId id="2538" r:id="rId5"/>
    <p:sldId id="2547" r:id="rId6"/>
    <p:sldId id="2395" r:id="rId7"/>
    <p:sldId id="2548" r:id="rId8"/>
    <p:sldId id="2549" r:id="rId9"/>
    <p:sldId id="2493" r:id="rId10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7" pos="7654" userDrawn="1">
          <p15:clr>
            <a:srgbClr val="A4A3A4"/>
          </p15:clr>
        </p15:guide>
        <p15:guide id="18" pos="14302" userDrawn="1">
          <p15:clr>
            <a:srgbClr val="A4A3A4"/>
          </p15:clr>
        </p15:guide>
        <p15:guide id="21" orient="horz" pos="4296" userDrawn="1">
          <p15:clr>
            <a:srgbClr val="A4A3A4"/>
          </p15:clr>
        </p15:guide>
        <p15:guide id="22" pos="1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8BBC1"/>
    <a:srgbClr val="F4F3F5"/>
    <a:srgbClr val="F3F3F3"/>
    <a:srgbClr val="FAF8FC"/>
    <a:srgbClr val="AA8A78"/>
    <a:srgbClr val="55677C"/>
    <a:srgbClr val="3C3B41"/>
    <a:srgbClr val="FAF8FB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8" autoAdjust="0"/>
    <p:restoredTop sz="96092" autoAdjust="0"/>
  </p:normalViewPr>
  <p:slideViewPr>
    <p:cSldViewPr snapToGrid="0" snapToObjects="1">
      <p:cViewPr>
        <p:scale>
          <a:sx n="39" d="100"/>
          <a:sy n="39" d="100"/>
        </p:scale>
        <p:origin x="-282" y="-72"/>
      </p:cViewPr>
      <p:guideLst>
        <p:guide orient="horz" pos="4296"/>
        <p:guide pos="7654"/>
        <p:guide pos="14302"/>
        <p:guide pos="1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3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4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8A9B0-80EF-A34D-B345-E2DEC5501E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5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876800" cy="309154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2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77650" cy="13715999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6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430000" y="0"/>
            <a:ext cx="12947650" cy="13715999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7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673225" y="2220686"/>
            <a:ext cx="8753554" cy="1149531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620000" y="566057"/>
            <a:ext cx="13489668" cy="629194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9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921240" cy="137160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6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4456410" y="1"/>
            <a:ext cx="9921240" cy="137160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981200" y="5158739"/>
            <a:ext cx="6461760" cy="40233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9027855" y="5158739"/>
            <a:ext cx="6461760" cy="40233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16074510" y="5158739"/>
            <a:ext cx="6461760" cy="40233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6963410" y="1451867"/>
            <a:ext cx="10359390" cy="675776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ounded Rectangle 5"/>
          <p:cNvSpPr/>
          <p:nvPr userDrawn="1"/>
        </p:nvSpPr>
        <p:spPr>
          <a:xfrm>
            <a:off x="501004" y="714705"/>
            <a:ext cx="1812469" cy="645479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1004882" y="690390"/>
            <a:ext cx="1021680" cy="615517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800" b="0" i="0" smtClean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pPr algn="ctr"/>
              <a:t>‹#›</a:t>
            </a:fld>
            <a:r>
              <a:rPr lang="id-ID" sz="2800" b="0" i="0" dirty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01" r:id="rId2"/>
    <p:sldLayoutId id="2147483938" r:id="rId3"/>
    <p:sldLayoutId id="2147483939" r:id="rId4"/>
    <p:sldLayoutId id="2147483940" r:id="rId5"/>
    <p:sldLayoutId id="2147483941" r:id="rId6"/>
    <p:sldLayoutId id="2147483949" r:id="rId7"/>
    <p:sldLayoutId id="2147483950" r:id="rId8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1pPr>
    </p:titleStyle>
    <p:bodyStyle>
      <a:lvl1pPr marL="0" indent="0" algn="l" defTabSz="1828434" rtl="0" eaLnBrk="1" latinLnBrk="0" hangingPunct="1">
        <a:lnSpc>
          <a:spcPct val="90000"/>
        </a:lnSpc>
        <a:spcBef>
          <a:spcPts val="2000"/>
        </a:spcBef>
        <a:buFont typeface="Arial" charset="0"/>
        <a:buNone/>
        <a:defRPr lang="en-US" sz="48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1pPr>
      <a:lvl2pPr marL="914217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40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2pPr>
      <a:lvl3pPr marL="1828434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36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3pPr>
      <a:lvl4pPr marL="2742651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32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4pPr>
      <a:lvl5pPr marL="3656868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3200" kern="1200" dirty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thereader.mitpress.mit.edu/umberto-eco-how-to-write-a-thesis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cagomanualofstyle.org/tools_citationguide/citation-guide-1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hyperlink" Target="https://libguides.murdoch.edu.au/AP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07027" y="2842055"/>
            <a:ext cx="18189146" cy="9325630"/>
            <a:chOff x="3591079" y="2842055"/>
            <a:chExt cx="18189146" cy="9325630"/>
          </a:xfrm>
        </p:grpSpPr>
        <p:sp>
          <p:nvSpPr>
            <p:cNvPr id="10" name="TextBox 9"/>
            <p:cNvSpPr txBox="1"/>
            <p:nvPr/>
          </p:nvSpPr>
          <p:spPr>
            <a:xfrm>
              <a:off x="3591079" y="2842055"/>
              <a:ext cx="18189146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0" spc="600" dirty="0" smtClean="0">
                  <a:solidFill>
                    <a:schemeClr val="tx2"/>
                  </a:solidFill>
                  <a:latin typeface="Playfair Display SC" charset="0"/>
                  <a:ea typeface="Playfair Display SC" charset="0"/>
                  <a:cs typeface="Playfair Display SC" charset="0"/>
                </a:rPr>
                <a:t>BEYOND ART THEORIES </a:t>
              </a:r>
            </a:p>
            <a:p>
              <a:pPr algn="ctr"/>
              <a:endParaRPr lang="en-US" sz="20000" spc="600" dirty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774614" y="8002947"/>
              <a:ext cx="6814239" cy="820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b="1" spc="600" dirty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45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81513" y="1575381"/>
            <a:ext cx="12109773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sz="2800" b="1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800" b="1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Preliminary remarks: general validity of my suggestions/ tips?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Every university/ journal/ institution has a specific approach (set of rules and requirements)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Ex.  The pronoun „I. “ 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Always check (on the website); ask the </a:t>
            </a:r>
            <a:r>
              <a:rPr lang="en-US" sz="2800" b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teacher</a:t>
            </a:r>
            <a:endParaRPr lang="cs-CZ" sz="2800" b="1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800" b="1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800" b="1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One can learn something of general validity: not only for academic work: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Improve your writing skills in private life (correspondence/ journal articles/ opinion papers/ social media marketing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It can help you to express your ideas more clearly as well as to identify the core information (critical features of the text)</a:t>
            </a:r>
          </a:p>
          <a:p>
            <a:pPr>
              <a:lnSpc>
                <a:spcPct val="150000"/>
              </a:lnSpc>
            </a:pPr>
            <a:endParaRPr lang="en-US" sz="2800" b="1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8793" y="5021873"/>
            <a:ext cx="6632448" cy="4384929"/>
          </a:xfrm>
        </p:spPr>
      </p:pic>
    </p:spTree>
    <p:extLst>
      <p:ext uri="{BB962C8B-B14F-4D97-AF65-F5344CB8AC3E}">
        <p14:creationId xmlns:p14="http://schemas.microsoft.com/office/powerpoint/2010/main" val="255988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27504" y="3180301"/>
            <a:ext cx="12183911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sz="28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Structure </a:t>
            </a: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of the lecture: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Not only tips but also reasons, support for them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Based on my experience, our seminar in methodology (Umberto Eco)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  <a:hlinkClick r:id="rId2"/>
              </a:rPr>
              <a:t>https://thereader.mitpress.mit.edu/umberto-eco-how-to-write-a-thesis</a:t>
            </a:r>
            <a:r>
              <a:rPr lang="en-US" sz="32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  <a:hlinkClick r:id="rId2"/>
              </a:rPr>
              <a:t>/</a:t>
            </a:r>
            <a:endParaRPr lang="cs-CZ" sz="32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32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Examples from my papers/ essays </a:t>
            </a:r>
            <a:r>
              <a:rPr lang="cs-CZ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32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  <a:sym typeface="Wingdings" panose="05000000000000000000" pitchFamily="2" charset="2"/>
              </a:rPr>
              <a:t></a:t>
            </a:r>
            <a:endParaRPr lang="en-US" sz="32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7630" y="3210089"/>
            <a:ext cx="5068570" cy="7759700"/>
          </a:xfrm>
        </p:spPr>
      </p:pic>
    </p:spTree>
    <p:extLst>
      <p:ext uri="{BB962C8B-B14F-4D97-AF65-F5344CB8AC3E}">
        <p14:creationId xmlns:p14="http://schemas.microsoft.com/office/powerpoint/2010/main" val="18423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05085" y="4280310"/>
            <a:ext cx="1248047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sz="28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English</a:t>
            </a:r>
            <a:endParaRPr lang="en-US" sz="3200" b="1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Nonnative speakers: I do not evaluate your English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Some tools/ applications: </a:t>
            </a:r>
            <a:r>
              <a:rPr lang="en-US" sz="3200" b="1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Grammarly</a:t>
            </a:r>
            <a:r>
              <a:rPr lang="en-US" sz="3200" b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?</a:t>
            </a:r>
            <a:endParaRPr lang="cs-CZ" sz="3200" b="1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3200" b="1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Recommendations: avoid long and complex sentences, it is better to stick with shorter ones (more understandable, easier to avoid mistakes)</a:t>
            </a: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622" y="4597581"/>
            <a:ext cx="7094220" cy="5273993"/>
          </a:xfrm>
        </p:spPr>
      </p:pic>
    </p:spTree>
    <p:extLst>
      <p:ext uri="{BB962C8B-B14F-4D97-AF65-F5344CB8AC3E}">
        <p14:creationId xmlns:p14="http://schemas.microsoft.com/office/powerpoint/2010/main" val="321941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260240" y="1664268"/>
            <a:ext cx="11862636" cy="1218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8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Choice of the topic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Refused topics (reasons why I did so) – more informed feedback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Broad vs. narrow topic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Area of your interest→ more particular problem→ formulation of the initial question (hypothesis)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Examples: My aim is…/ The aim/ objective of my essay/ I will ask a question/ I aim to compare…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The question guides you: you decide what should be part of your article and what not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However, the content of your essay should match the initial question: if the topic is a comparison, your essay has to be a comparison; if your subject is the </a:t>
            </a:r>
            <a:r>
              <a:rPr lang="en-US" sz="32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Kennick´s</a:t>
            </a: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criticism of essentialism then the problem of functional judgments is outside of the scope of your paper (albeit </a:t>
            </a:r>
            <a:r>
              <a:rPr lang="en-US" sz="32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Kennick</a:t>
            </a: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did write about it)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1868" y="3218925"/>
            <a:ext cx="7353082" cy="7283053"/>
          </a:xfrm>
        </p:spPr>
      </p:pic>
    </p:spTree>
    <p:extLst>
      <p:ext uri="{BB962C8B-B14F-4D97-AF65-F5344CB8AC3E}">
        <p14:creationId xmlns:p14="http://schemas.microsoft.com/office/powerpoint/2010/main" val="38544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149510" y="4941826"/>
            <a:ext cx="121710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8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latin typeface="Montserrat Light" charset="0"/>
                <a:ea typeface="Montserrat Light" charset="0"/>
                <a:cs typeface="Montserrat Light" charset="0"/>
              </a:rPr>
              <a:t>Structure of the essay</a:t>
            </a:r>
            <a:r>
              <a:rPr lang="en-US" sz="3200" dirty="0" smtClean="0">
                <a:latin typeface="Montserrat Light" charset="0"/>
                <a:ea typeface="Montserrat Light" charset="0"/>
                <a:cs typeface="Montserrat Light" charset="0"/>
              </a:rPr>
              <a:t>:</a:t>
            </a:r>
            <a:endParaRPr lang="cs-CZ" sz="3200" dirty="0" smtClean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32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latin typeface="Montserrat Light" charset="0"/>
                <a:ea typeface="Montserrat Light" charset="0"/>
                <a:cs typeface="Montserrat Light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Montserrat Light" charset="0"/>
                <a:ea typeface="Montserrat Light" charset="0"/>
                <a:cs typeface="Montserrat Light" charset="0"/>
              </a:rPr>
              <a:t>The essay as such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Montserrat Light" charset="0"/>
                <a:ea typeface="Montserrat Light" charset="0"/>
                <a:cs typeface="Montserrat Light" charset="0"/>
              </a:rPr>
              <a:t>Conclusion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Montserrat Light" charset="0"/>
                <a:ea typeface="Montserrat Light" charset="0"/>
                <a:cs typeface="Montserrat Light" charset="0"/>
              </a:rPr>
              <a:t>Might be brief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3476" y="4095811"/>
            <a:ext cx="8858250" cy="5900738"/>
          </a:xfrm>
        </p:spPr>
      </p:pic>
      <p:sp>
        <p:nvSpPr>
          <p:cNvPr id="2" name="TextovéPole 1"/>
          <p:cNvSpPr txBox="1"/>
          <p:nvPr/>
        </p:nvSpPr>
        <p:spPr>
          <a:xfrm>
            <a:off x="11430000" y="12630494"/>
            <a:ext cx="12764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51826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167437" y="3962769"/>
            <a:ext cx="5631603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800" b="1" spc="600" dirty="0" smtClean="0">
                <a:solidFill>
                  <a:schemeClr val="accent2"/>
                </a:solidFill>
                <a:latin typeface="Montserrat Semi" charset="0"/>
                <a:ea typeface="Montserrat Semi" charset="0"/>
                <a:cs typeface="Montserrat Semi" charset="0"/>
              </a:rPr>
              <a:t>  </a:t>
            </a:r>
            <a:endParaRPr lang="en-US" sz="1800" b="1" spc="600" dirty="0">
              <a:solidFill>
                <a:schemeClr val="accent2"/>
              </a:solidFill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79084" y="1457717"/>
            <a:ext cx="10807158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sz="2800" b="1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800" dirty="0" smtClean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Montserrat Light" charset="0"/>
                <a:ea typeface="Montserrat Light" charset="0"/>
                <a:cs typeface="Montserrat Light" charset="0"/>
              </a:rPr>
              <a:t>References</a:t>
            </a:r>
            <a:endParaRPr lang="en-US" sz="24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Montserrat Light" charset="0"/>
                <a:ea typeface="Montserrat Light" charset="0"/>
                <a:cs typeface="Montserrat Light" charset="0"/>
              </a:rPr>
              <a:t>REFER! REFER! REFER!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Montserrat Light" charset="0"/>
                <a:ea typeface="Montserrat Light" charset="0"/>
                <a:cs typeface="Montserrat Light" charset="0"/>
              </a:rPr>
              <a:t>Not only if you quote, but also when you paraphrase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Montserrat Light" charset="0"/>
                <a:ea typeface="Montserrat Light" charset="0"/>
                <a:cs typeface="Montserrat Light" charset="0"/>
              </a:rPr>
              <a:t>For example, Wittgenstein introduced his idea of family resemblance in his Philosophical Investigations.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Montserrat Light" charset="0"/>
                <a:ea typeface="Montserrat Light" charset="0"/>
                <a:cs typeface="Montserrat Light" charset="0"/>
              </a:rPr>
              <a:t>Different systems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Montserrat Light" charset="0"/>
                <a:ea typeface="Montserrat Light" charset="0"/>
                <a:cs typeface="Montserrat Light" charset="0"/>
                <a:hlinkClick r:id="rId3"/>
              </a:rPr>
              <a:t>https://</a:t>
            </a:r>
            <a:r>
              <a:rPr lang="en-US" sz="2400" dirty="0" smtClean="0">
                <a:latin typeface="Montserrat Light" charset="0"/>
                <a:ea typeface="Montserrat Light" charset="0"/>
                <a:cs typeface="Montserrat Light" charset="0"/>
                <a:hlinkClick r:id="rId3"/>
              </a:rPr>
              <a:t>www.chicagomanualofstyle.org/tools_citationguide/citation-guide-1.html</a:t>
            </a:r>
            <a:endParaRPr lang="cs-CZ" sz="2400" dirty="0" smtClean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Montserrat Light" charset="0"/>
                <a:ea typeface="Montserrat Light" charset="0"/>
                <a:cs typeface="Montserrat Light" charset="0"/>
              </a:rPr>
              <a:t>APA Citation 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Montserrat Light" charset="0"/>
                <a:ea typeface="Montserrat Light" charset="0"/>
                <a:cs typeface="Montserrat Light" charset="0"/>
                <a:hlinkClick r:id="rId4"/>
              </a:rPr>
              <a:t>https://</a:t>
            </a:r>
            <a:r>
              <a:rPr lang="en-US" sz="2400" dirty="0" smtClean="0">
                <a:latin typeface="Montserrat Light" charset="0"/>
                <a:ea typeface="Montserrat Light" charset="0"/>
                <a:cs typeface="Montserrat Light" charset="0"/>
                <a:hlinkClick r:id="rId4"/>
              </a:rPr>
              <a:t>libguides.murdoch.edu.au/APA</a:t>
            </a:r>
            <a:endParaRPr lang="cs-CZ" sz="2400" dirty="0" smtClean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Montserrat Light" charset="0"/>
                <a:ea typeface="Montserrat Light" charset="0"/>
                <a:cs typeface="Montserrat Light" charset="0"/>
              </a:rPr>
              <a:t>Referencing guide is usually given by university or journal, if it is not prescribed, you can decide yourselves- but stick to one!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sz="quarter" idx="10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357" y="3376477"/>
            <a:ext cx="9921240" cy="6977938"/>
          </a:xfrm>
        </p:spPr>
      </p:pic>
    </p:spTree>
    <p:extLst>
      <p:ext uri="{BB962C8B-B14F-4D97-AF65-F5344CB8AC3E}">
        <p14:creationId xmlns:p14="http://schemas.microsoft.com/office/powerpoint/2010/main" val="37732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81516" y="3871239"/>
            <a:ext cx="1141779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„</a:t>
            </a: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Second Eyes</a:t>
            </a:r>
            <a:r>
              <a:rPr lang="en-US" sz="32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“</a:t>
            </a:r>
            <a:endParaRPr lang="cs-CZ" sz="32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32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Ask a friend to read you paper → do not be afraid of the feedback (my boring paper)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„temporal distance. “ </a:t>
            </a:r>
          </a:p>
          <a:p>
            <a:pPr>
              <a:lnSpc>
                <a:spcPct val="150000"/>
              </a:lnSpc>
            </a:pPr>
            <a:endParaRPr lang="en-US" sz="28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7238" y="4203942"/>
            <a:ext cx="7692390" cy="5280660"/>
          </a:xfrm>
        </p:spPr>
      </p:pic>
    </p:spTree>
    <p:extLst>
      <p:ext uri="{BB962C8B-B14F-4D97-AF65-F5344CB8AC3E}">
        <p14:creationId xmlns:p14="http://schemas.microsoft.com/office/powerpoint/2010/main" val="338818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0991396" y="10085924"/>
            <a:ext cx="10118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Thank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you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!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See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you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next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time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!</a:t>
            </a:r>
            <a:endParaRPr lang="en-US" sz="48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126" y="3231043"/>
            <a:ext cx="9431177" cy="5358623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4338" y="6373813"/>
            <a:ext cx="575786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rázek 5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13207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Air Light 2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D6AE7E"/>
      </a:accent2>
      <a:accent3>
        <a:srgbClr val="545557"/>
      </a:accent3>
      <a:accent4>
        <a:srgbClr val="91969B"/>
      </a:accent4>
      <a:accent5>
        <a:srgbClr val="4B5050"/>
      </a:accent5>
      <a:accent6>
        <a:srgbClr val="91969B"/>
      </a:accent6>
      <a:hlink>
        <a:srgbClr val="4B5050"/>
      </a:hlink>
      <a:folHlink>
        <a:srgbClr val="19BB9B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33464</TotalTime>
  <Words>452</Words>
  <Application>Microsoft Office PowerPoint</Application>
  <PresentationFormat>Vlastní</PresentationFormat>
  <Paragraphs>62</Paragraphs>
  <Slides>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Default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Manager>Awesome PPT</Manager>
  <Company>Awesome PPT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Slidedizer Presentation</dc:title>
  <dc:subject>Awesome PPT</dc:subject>
  <dc:creator>Slidedizer Co.</dc:creator>
  <cp:keywords>Awesome PPT</cp:keywords>
  <dc:description>Awesome PPT</dc:description>
  <cp:lastModifiedBy>Šárka</cp:lastModifiedBy>
  <cp:revision>6377</cp:revision>
  <dcterms:created xsi:type="dcterms:W3CDTF">2014-11-12T21:47:38Z</dcterms:created>
  <dcterms:modified xsi:type="dcterms:W3CDTF">2020-05-15T18:34:50Z</dcterms:modified>
  <cp:category>Awesome PPT</cp:category>
</cp:coreProperties>
</file>