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1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6" r:id="rId21"/>
    <p:sldId id="277" r:id="rId22"/>
    <p:sldId id="275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 Extra-Light" panose="020B0604020202020204" charset="-18"/>
      <p:regular r:id="rId28"/>
    </p:embeddedFont>
    <p:embeddedFont>
      <p:font typeface="Montserrat Extra-Light Bold" panose="020B0604020202020204" charset="-18"/>
      <p:regular r:id="rId29"/>
    </p:embeddedFont>
    <p:embeddedFont>
      <p:font typeface="Montserrat Semi-Bold" panose="020B0604020202020204" charset="-18"/>
      <p:regular r:id="rId30"/>
    </p:embeddedFont>
    <p:embeddedFont>
      <p:font typeface="Montserrat Semi-Bold Bold" panose="020B0604020202020204" charset="-1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5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ман Братья Карамазовы: конфликт между отцом и сыно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089" y="-273771"/>
            <a:ext cx="17318588" cy="106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/>
          <p:nvPr/>
        </p:nvSpPr>
        <p:spPr>
          <a:xfrm>
            <a:off x="13184777" y="-278143"/>
            <a:ext cx="5367445" cy="1084328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14126939" y="990600"/>
            <a:ext cx="3218898" cy="72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АЛЕКСАНДРА</a:t>
            </a:r>
          </a:p>
          <a:p>
            <a:pPr algn="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ВОЙЦЕХОВСКАЯ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5711" y="3924300"/>
            <a:ext cx="12286987" cy="298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8"/>
              </a:lnSpc>
            </a:pPr>
            <a:r>
              <a:rPr lang="en-US" sz="11100" spc="777" dirty="0">
                <a:solidFill>
                  <a:srgbClr val="000000"/>
                </a:solidFill>
                <a:latin typeface="Montserrat Semi-Bold Bold"/>
              </a:rPr>
              <a:t>"БРАТЬЯ </a:t>
            </a:r>
          </a:p>
          <a:p>
            <a:pPr algn="ctr">
              <a:lnSpc>
                <a:spcPts val="11232"/>
              </a:lnSpc>
            </a:pPr>
            <a:r>
              <a:rPr lang="en-US" sz="10400" spc="727" dirty="0">
                <a:solidFill>
                  <a:srgbClr val="000000"/>
                </a:solidFill>
                <a:latin typeface="Montserrat Semi-Bold Bold"/>
              </a:rPr>
              <a:t>КАРАМАЗОВЫ"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46055" y="5172489"/>
            <a:ext cx="1799783" cy="28955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51477" y="-199447"/>
            <a:ext cx="5135974" cy="1077282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 rot="5400000">
            <a:off x="11806522" y="3991579"/>
            <a:ext cx="8174056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50"/>
              </a:lnSpc>
            </a:pPr>
            <a:r>
              <a:rPr lang="en-US" sz="7500" spc="67">
                <a:solidFill>
                  <a:srgbClr val="000000"/>
                </a:solidFill>
                <a:latin typeface="Montserrat Semi-Bold Bold"/>
              </a:rPr>
              <a:t>Другие персонажи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18012"/>
            <a:ext cx="5574627" cy="3392025"/>
            <a:chOff x="0" y="0"/>
            <a:chExt cx="7432836" cy="4522701"/>
          </a:xfrm>
        </p:grpSpPr>
        <p:sp>
          <p:nvSpPr>
            <p:cNvPr id="5" name="TextBox 5"/>
            <p:cNvSpPr txBox="1"/>
            <p:nvPr/>
          </p:nvSpPr>
          <p:spPr>
            <a:xfrm>
              <a:off x="0" y="484613"/>
              <a:ext cx="7432836" cy="1512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Semi-Bold"/>
                </a:rPr>
                <a:t>КАТЕРИНА ИВАНОВНА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303376"/>
              <a:ext cx="7432836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Extra-Light"/>
                </a:rPr>
                <a:t>невеста Мити, гордая, решительная, жертвенная девушка.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544026" y="2868168"/>
            <a:ext cx="5574627" cy="4550664"/>
            <a:chOff x="0" y="0"/>
            <a:chExt cx="7432836" cy="6067552"/>
          </a:xfrm>
        </p:grpSpPr>
        <p:sp>
          <p:nvSpPr>
            <p:cNvPr id="9" name="TextBox 9"/>
            <p:cNvSpPr txBox="1"/>
            <p:nvPr/>
          </p:nvSpPr>
          <p:spPr>
            <a:xfrm>
              <a:off x="0" y="484613"/>
              <a:ext cx="7432836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Semi-Bold"/>
                </a:rPr>
                <a:t>ГРУШЕНЬКА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562227"/>
              <a:ext cx="7432836" cy="450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Extra-Light"/>
                </a:rPr>
                <a:t>сожительница богатого купца, подлая, расчетливая молодая женщина, предмет вражды между стариком Карамазовым и Митей.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6852703"/>
            <a:ext cx="5574627" cy="2836164"/>
            <a:chOff x="0" y="0"/>
            <a:chExt cx="7432836" cy="378155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84613"/>
              <a:ext cx="7432836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Semi-Bold"/>
                </a:rPr>
                <a:t>ЗОСИМА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62227"/>
              <a:ext cx="7432836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Extra-Light"/>
                </a:rPr>
                <a:t>Старец, наставник Алеши, который предвидел тяжелую участь Мити.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4098" name="Picture 2" descr="Виктория Исакова: Я хочу сомневаться всю жизнь - интервью - фотографии -  Кино-Театр.Р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26" y="346967"/>
            <a:ext cx="3276374" cy="22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к звали возлюбленную Дмитрия в романе Достоевского «Братья Карамазовы»? -  Умник.NE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039838"/>
            <a:ext cx="5563042" cy="27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ТАРЕЦ И ПОСЛУШНИК. Предсмертное слово старца - YouTub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71" y="739322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51477" y="-199447"/>
            <a:ext cx="5135974" cy="1077282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 rot="5400000">
            <a:off x="11806522" y="3991579"/>
            <a:ext cx="8174056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50"/>
              </a:lnSpc>
            </a:pPr>
            <a:r>
              <a:rPr lang="en-US" sz="7500" spc="67">
                <a:solidFill>
                  <a:srgbClr val="000000"/>
                </a:solidFill>
                <a:latin typeface="Montserrat Semi-Bold Bold"/>
              </a:rPr>
              <a:t>Другие персонажи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57925"/>
            <a:ext cx="5574627" cy="3379325"/>
            <a:chOff x="0" y="0"/>
            <a:chExt cx="7432836" cy="4505767"/>
          </a:xfrm>
        </p:grpSpPr>
        <p:sp>
          <p:nvSpPr>
            <p:cNvPr id="5" name="TextBox 5"/>
            <p:cNvSpPr txBox="1"/>
            <p:nvPr/>
          </p:nvSpPr>
          <p:spPr>
            <a:xfrm>
              <a:off x="0" y="484613"/>
              <a:ext cx="7432836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 dirty="0">
                  <a:solidFill>
                    <a:srgbClr val="FFFFFF"/>
                  </a:solidFill>
                  <a:latin typeface="Montserrat Semi-Bold"/>
                </a:rPr>
                <a:t>СМЕРДЯКОВ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24442"/>
              <a:ext cx="7432836" cy="298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Молодой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лакей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 в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доме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Карамазова-старшего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его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внебрачный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сын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жестокий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злобный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Montserrat Extra-Light"/>
                </a:rPr>
                <a:t>человек</a:t>
              </a:r>
              <a:r>
                <a:rPr lang="en-US" sz="3000" spc="30" dirty="0">
                  <a:solidFill>
                    <a:srgbClr val="FFFFFF"/>
                  </a:solidFill>
                  <a:latin typeface="Montserrat Extra-Light"/>
                </a:rPr>
                <a:t>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478166" y="3637250"/>
            <a:ext cx="5265985" cy="3230994"/>
            <a:chOff x="0" y="0"/>
            <a:chExt cx="7021313" cy="4307992"/>
          </a:xfrm>
        </p:grpSpPr>
        <p:sp>
          <p:nvSpPr>
            <p:cNvPr id="9" name="TextBox 9"/>
            <p:cNvSpPr txBox="1"/>
            <p:nvPr/>
          </p:nvSpPr>
          <p:spPr>
            <a:xfrm>
              <a:off x="0" y="463616"/>
              <a:ext cx="7021313" cy="142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4"/>
                </a:lnSpc>
              </a:pPr>
              <a:r>
                <a:rPr lang="en-US" sz="3117" spc="342">
                  <a:solidFill>
                    <a:srgbClr val="FFFFFF"/>
                  </a:solidFill>
                  <a:latin typeface="Montserrat Semi-Bold"/>
                </a:rPr>
                <a:t>ГОСПОЖА ХОХЛАКОВА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216320"/>
              <a:ext cx="7021313" cy="2091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r>
                <a:rPr lang="en-US" sz="2833" spc="28">
                  <a:solidFill>
                    <a:srgbClr val="FFFFFF"/>
                  </a:solidFill>
                  <a:latin typeface="Montserrat Extra-Light"/>
                </a:rPr>
                <a:t>Вдова, помещица, соседка Карамазовых, чья дочь Лиза влюблена в Алешу.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0"/>
              <a:ext cx="2266849" cy="36469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6282436"/>
            <a:ext cx="5574627" cy="4004564"/>
            <a:chOff x="0" y="0"/>
            <a:chExt cx="7432836" cy="533941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84613"/>
              <a:ext cx="7432836" cy="2291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 dirty="0">
                  <a:solidFill>
                    <a:srgbClr val="FFFFFF"/>
                  </a:solidFill>
                  <a:latin typeface="Montserrat Semi-Bold"/>
                </a:rPr>
                <a:t>ПЕТР АЛЕКСАНДРОВИЧ МИУСОВ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120094"/>
              <a:ext cx="7432836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Extra-Light"/>
                </a:rPr>
                <a:t>Двоюродный дядя Мити, дворянин, просвещенный интеллигент.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6146" name="Picture 2" descr="Павел Смердяков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85" y="54626"/>
            <a:ext cx="342831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ратья Карамазовы (сериал, 2009) — RuData.r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20" y="3956465"/>
            <a:ext cx="4111208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МХТ им. А. П. Чехова: Братья Карамазовы (196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28" y="7115378"/>
            <a:ext cx="422120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0913" y="409575"/>
            <a:ext cx="15766173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spc="67">
                <a:solidFill>
                  <a:srgbClr val="000000"/>
                </a:solidFill>
                <a:latin typeface="Montserrat Semi-Bold Bold"/>
              </a:rPr>
              <a:t>Прототипы персонажей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3932" y="2480938"/>
            <a:ext cx="5288234" cy="7266584"/>
            <a:chOff x="0" y="0"/>
            <a:chExt cx="7050979" cy="9688778"/>
          </a:xfrm>
        </p:grpSpPr>
        <p:grpSp>
          <p:nvGrpSpPr>
            <p:cNvPr id="4" name="Group 4"/>
            <p:cNvGrpSpPr/>
            <p:nvPr/>
          </p:nvGrpSpPr>
          <p:grpSpPr>
            <a:xfrm>
              <a:off x="1008786" y="0"/>
              <a:ext cx="5033406" cy="5033406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0" y="6267566"/>
              <a:ext cx="7050979" cy="3421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Владимир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Соловьёв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.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Отдельные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черты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Ивана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Карамазова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взяты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Достоевским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от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философа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Владимира</a:t>
              </a:r>
              <a:r>
                <a:rPr lang="en-US" sz="2735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35" spc="27" dirty="0" err="1">
                  <a:solidFill>
                    <a:srgbClr val="000000"/>
                  </a:solidFill>
                  <a:latin typeface="Montserrat Semi-Bold Bold"/>
                </a:rPr>
                <a:t>Соловьёва</a:t>
              </a:r>
              <a:endParaRPr lang="en-US" sz="2735" spc="27" dirty="0">
                <a:solidFill>
                  <a:srgbClr val="000000"/>
                </a:solidFill>
                <a:latin typeface="Montserrat Semi-Bold Bold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2060814" y="3839522"/>
            <a:ext cx="16680" cy="4694340"/>
          </a:xfrm>
          <a:prstGeom prst="rect">
            <a:avLst/>
          </a:prstGeom>
          <a:solidFill>
            <a:srgbClr val="000000">
              <a:alpha val="2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6202166" y="3839522"/>
            <a:ext cx="16680" cy="4694340"/>
          </a:xfrm>
          <a:prstGeom prst="rect">
            <a:avLst/>
          </a:prstGeom>
          <a:solidFill>
            <a:srgbClr val="000000">
              <a:alpha val="29803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12077494" y="2480938"/>
            <a:ext cx="5469215" cy="6385747"/>
            <a:chOff x="0" y="0"/>
            <a:chExt cx="7292287" cy="8514330"/>
          </a:xfrm>
        </p:grpSpPr>
        <p:grpSp>
          <p:nvGrpSpPr>
            <p:cNvPr id="10" name="Group 10"/>
            <p:cNvGrpSpPr/>
            <p:nvPr/>
          </p:nvGrpSpPr>
          <p:grpSpPr>
            <a:xfrm>
              <a:off x="1043310" y="0"/>
              <a:ext cx="5205667" cy="5205667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6484997"/>
              <a:ext cx="7292287" cy="2029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9"/>
                </a:lnSpc>
              </a:pPr>
              <a:r>
                <a:rPr lang="en-US" sz="2740" spc="27">
                  <a:solidFill>
                    <a:srgbClr val="000000"/>
                  </a:solidFill>
                  <a:latin typeface="Montserrat Semi-Bold Bold"/>
                </a:rPr>
                <a:t>Амвросий Оптинский. Один из прототипов старца Зосимы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00863" y="2392971"/>
            <a:ext cx="5486273" cy="7442517"/>
            <a:chOff x="0" y="0"/>
            <a:chExt cx="7315031" cy="9923357"/>
          </a:xfrm>
        </p:grpSpPr>
        <p:grpSp>
          <p:nvGrpSpPr>
            <p:cNvPr id="14" name="Group 14"/>
            <p:cNvGrpSpPr/>
            <p:nvPr/>
          </p:nvGrpSpPr>
          <p:grpSpPr>
            <a:xfrm>
              <a:off x="1046564" y="0"/>
              <a:ext cx="5221903" cy="5221903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6505490"/>
              <a:ext cx="7315031" cy="3417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9"/>
                </a:lnSpc>
              </a:pP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Дмитрий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Каракозов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,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совершивший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покушение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на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Александра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II.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Один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из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возможных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прототипов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Алёши</a:t>
              </a:r>
              <a:r>
                <a:rPr lang="en-US" sz="2740" spc="27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2740" spc="27" dirty="0" err="1">
                  <a:solidFill>
                    <a:srgbClr val="000000"/>
                  </a:solidFill>
                  <a:latin typeface="Montserrat Semi-Bold Bold"/>
                </a:rPr>
                <a:t>Карамазова</a:t>
              </a:r>
              <a:endParaRPr lang="en-US" sz="2740" spc="27" dirty="0">
                <a:solidFill>
                  <a:srgbClr val="000000"/>
                </a:solidFill>
                <a:latin typeface="Montserrat Semi-Bold Bold"/>
              </a:endParaRPr>
            </a:p>
          </p:txBody>
        </p:sp>
      </p:grpSp>
      <p:pic>
        <p:nvPicPr>
          <p:cNvPr id="5122" name="Picture 2" descr="Преподобный Амвросий Оптин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686" y="2559697"/>
            <a:ext cx="3886828" cy="3825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оловьёв, Владимир Сергеевич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43" y="2392970"/>
            <a:ext cx="3758209" cy="3874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5 сентября 1866 года в Петербурге повешен русский террорист Дмитрий  Каракозов, пытавшийся убить Але... : Факт №1867 : Факты о Росс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38" y="2392970"/>
            <a:ext cx="4016121" cy="3812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98141" y="-281344"/>
            <a:ext cx="5291718" cy="1082073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7074421" y="2584497"/>
            <a:ext cx="4139157" cy="5118006"/>
            <a:chOff x="0" y="0"/>
            <a:chExt cx="5518877" cy="6824009"/>
          </a:xfrm>
        </p:grpSpPr>
        <p:sp>
          <p:nvSpPr>
            <p:cNvPr id="4" name="TextBox 4"/>
            <p:cNvSpPr txBox="1"/>
            <p:nvPr/>
          </p:nvSpPr>
          <p:spPr>
            <a:xfrm>
              <a:off x="0" y="12700"/>
              <a:ext cx="5518877" cy="618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90"/>
                </a:lnSpc>
              </a:pPr>
              <a:r>
                <a:rPr lang="en-US" sz="3075" spc="227">
                  <a:solidFill>
                    <a:srgbClr val="000000"/>
                  </a:solidFill>
                  <a:latin typeface="Montserrat Semi-Bold Bold"/>
                </a:rPr>
                <a:t>Жанр?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52095"/>
              <a:ext cx="5518877" cy="5449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2"/>
                </a:lnSpc>
              </a:pPr>
              <a:r>
                <a:rPr lang="en-US" sz="2175" spc="21">
                  <a:solidFill>
                    <a:srgbClr val="000000"/>
                  </a:solidFill>
                  <a:latin typeface="Montserrat Extra-Light"/>
                </a:rPr>
                <a:t>Произведение Достоевского имеет сложную, многоплановую структуру. Точно определить его жанр невозможно, поскольку в нем присутствуют признаки социально-бытового, философского, любовного и даже детективного романа.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5129023"/>
            <a:ext cx="1799783" cy="2895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Прямоугольник 6"/>
          <p:cNvSpPr/>
          <p:nvPr/>
        </p:nvSpPr>
        <p:spPr>
          <a:xfrm>
            <a:off x="4572000" y="48203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img.rl0.ru/afisha/e1425x712p0x152f799x401q65i/s3.afisha.ru/upload/666530/EKzI_ly4abfdfhxteRoTIeLmZPtLNtjFxJG6LsYck5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6" y="0"/>
            <a:ext cx="6529207" cy="54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08.rl0.ru/afisha/-x472q65i/s3.afisha.ru/upload/666530/jGZkFjzQIzE7WTvLjj7u--vR7KM6gMPHVoOFUxJjgG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6" y="5466666"/>
            <a:ext cx="6545446" cy="48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ратья Карамазовы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017" y="-147828"/>
            <a:ext cx="8001000" cy="105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370" y="983762"/>
            <a:ext cx="15524238" cy="8325192"/>
            <a:chOff x="0" y="0"/>
            <a:chExt cx="20698983" cy="1110025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20698983" cy="1571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0"/>
                </a:lnSpc>
              </a:pPr>
              <a:r>
                <a:rPr lang="en-US" sz="7500" spc="67">
                  <a:solidFill>
                    <a:srgbClr val="FFFFFF"/>
                  </a:solidFill>
                  <a:latin typeface="Montserrat Semi-Bold Bold"/>
                </a:rPr>
                <a:t>Проблематика.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231041" y="7695809"/>
              <a:ext cx="16236901" cy="3404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spc="231">
                  <a:solidFill>
                    <a:srgbClr val="FFFFFF"/>
                  </a:solidFill>
                  <a:latin typeface="Montserrat Semi-Bold"/>
                </a:rPr>
                <a:t>ОСНОВНАЯ ТЕМА, ПОДНЯТАЯ ПИСАТЕЛЕМ В РОМАНЕ, - ТАК НАЗЫВАЕМАЯ КАРАМАЗОВЩИНА, КОТОРАЯ ОЛИЦЕТВОРЯЕТ НРАВСТВЕННУЮ ДЕГРАДАЦИЮ. С ДАННЫМ ПОНЯТИЕМ СВЯЗАНЫ ЖЕЛАНИЯ, ОТНОСЯЩИЕСЯ НЕ К РАЗУМУ ЧЕЛОВЕКУ, А К ЧУВСТВУ В РАЗНОМ ЕГО ПРОЯВЛЕНИИ. ЗДЕСЬ ПОДНИМАЮТСЯ ПРОБЛЕМЫ КОРЫСТИ И НАЖИВЫ, ЧЕСТИ И БЕСЧЕСТИЯ, СЛАДОСТРАСТИЯ И СВОЕВОЛИЯ.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9149636" y="4613461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9218" name="Picture 2" descr="Братья Карамазовы (сериал, 1 сезон) – смотреть онлайн – КиноПои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2" b="49323"/>
          <a:stretch/>
        </p:blipFill>
        <p:spPr bwMode="auto">
          <a:xfrm>
            <a:off x="5029200" y="2477961"/>
            <a:ext cx="9067800" cy="3863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6607" y="-163647"/>
            <a:ext cx="4953083" cy="1061429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5488333" y="880864"/>
            <a:ext cx="4384386" cy="9406136"/>
            <a:chOff x="0" y="0"/>
            <a:chExt cx="5845848" cy="12541515"/>
          </a:xfrm>
        </p:grpSpPr>
        <p:sp>
          <p:nvSpPr>
            <p:cNvPr id="4" name="TextBox 4"/>
            <p:cNvSpPr txBox="1"/>
            <p:nvPr/>
          </p:nvSpPr>
          <p:spPr>
            <a:xfrm>
              <a:off x="0" y="475366"/>
              <a:ext cx="5845848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181615"/>
              <a:ext cx="5845848" cy="9188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37"/>
                </a:lnSpc>
              </a:pPr>
              <a:r>
                <a:rPr lang="en-US" sz="2625" spc="26">
                  <a:solidFill>
                    <a:srgbClr val="FFFFFF"/>
                  </a:solidFill>
                  <a:latin typeface="Montserrat Extra-Light"/>
                </a:rPr>
                <a:t>Крайняя степень моральной безответственности, сопровождающаяся безудержными страстями и постоянными колебаниями от нравственных падений к возвышенным душевным порывам, как бытовое, национальное или психологическое явление.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874914" y="3267593"/>
            <a:ext cx="4384386" cy="5055116"/>
            <a:chOff x="0" y="0"/>
            <a:chExt cx="5845848" cy="6740155"/>
          </a:xfrm>
        </p:grpSpPr>
        <p:sp>
          <p:nvSpPr>
            <p:cNvPr id="8" name="TextBox 8"/>
            <p:cNvSpPr txBox="1"/>
            <p:nvPr/>
          </p:nvSpPr>
          <p:spPr>
            <a:xfrm>
              <a:off x="0" y="503941"/>
              <a:ext cx="5845848" cy="50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spc="197">
                  <a:solidFill>
                    <a:srgbClr val="FFFFFF"/>
                  </a:solidFill>
                  <a:latin typeface="Montserrat Semi-Bold"/>
                </a:rPr>
                <a:t>"ПУСТЬ Я ПРОКЛЯТ, ПУСТЬ Я НИЗОК И ПОДЛ, НО ПУСТЬ И Я ЦЕЛУЮ КРАЙ ТОЙ РИЗЫ, В КОТОРУЮ ОБЛЕКАЕТСЯ БОГ МОЙ; ПУСТЬ Я ИДУ В ТО ЖЕ САМОЕ ВРЕМЯ ВСЛЕД ЗА ЧЁРТОМ, НО Я ВСЁ-ТАКИ И ТВОЙ СЫН. ГОСПОДИ, И ЛЮБЛЮ ТЕБЯ И ОЩУЩАЮ РАДОСТЬ, БЕЗ КОТОРОЙ НЕЛЬЗЯ МИРУ СТОЯТЬ И БЫТЬ."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965455"/>
              <a:ext cx="5845848" cy="60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37"/>
                </a:lnSpc>
              </a:pPr>
              <a:endParaRPr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706476" y="990600"/>
            <a:ext cx="7220957" cy="183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6"/>
              </a:lnSpc>
            </a:pPr>
            <a:r>
              <a:rPr lang="en-US" sz="5775" spc="51">
                <a:solidFill>
                  <a:srgbClr val="FFFFFF"/>
                </a:solidFill>
                <a:latin typeface="Montserrat Semi-Bold Bold"/>
              </a:rPr>
              <a:t>Что такое карамазовщина?</a:t>
            </a:r>
          </a:p>
        </p:txBody>
      </p:sp>
      <p:pic>
        <p:nvPicPr>
          <p:cNvPr id="10242" name="Picture 2" descr="Издание The Guardian назвало роман Достоевского одной из лучших книг о Боге  | &quot;Сибирская католическая газета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848" y="647699"/>
            <a:ext cx="4953083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9521"/>
            <a:ext cx="12193348" cy="2836669"/>
            <a:chOff x="0" y="0"/>
            <a:chExt cx="16257798" cy="3782225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6257798" cy="2603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60"/>
                </a:lnSpc>
              </a:pPr>
              <a:r>
                <a:rPr lang="en-US" sz="6000" spc="174">
                  <a:solidFill>
                    <a:srgbClr val="000000"/>
                  </a:solidFill>
                  <a:latin typeface="Montserrat Semi-Bold Bold"/>
                </a:rPr>
                <a:t>ЛЮБЯТ ЛЮДИ ПАДЕНИЕ ПРАВЕДНОГО И ПОЗОР ЕГО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055997"/>
              <a:ext cx="16248477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51132" y="1149521"/>
            <a:ext cx="1208168" cy="94237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8016751"/>
            <a:ext cx="16230600" cy="1241549"/>
            <a:chOff x="0" y="0"/>
            <a:chExt cx="21640800" cy="1655399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1640800" cy="165539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8028" y="541526"/>
              <a:ext cx="20364744" cy="52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99903" y="-242913"/>
            <a:ext cx="4134704" cy="1077282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3371203" cy="4551941"/>
            <a:chOff x="0" y="0"/>
            <a:chExt cx="17828271" cy="6069254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17828271" cy="317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50"/>
                </a:lnSpc>
              </a:pPr>
              <a:r>
                <a:rPr lang="en-US" sz="7500" spc="67">
                  <a:solidFill>
                    <a:srgbClr val="000000"/>
                  </a:solidFill>
                  <a:latin typeface="Montserrat Semi-Bold Bold"/>
                </a:rPr>
                <a:t>Конфликт. Ключевые эпизоды.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59734"/>
              <a:ext cx="17644043" cy="251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spc="197" dirty="0">
                  <a:solidFill>
                    <a:srgbClr val="000000"/>
                  </a:solidFill>
                  <a:latin typeface="Montserrat Semi-Bold"/>
                </a:rPr>
                <a:t>В ЦЕНТРЕ ПОВЕСТВОВАНИЯ ЛЕЖИТ СУДЬБА СЕМЕЙСТВА КАРАМАЗОВЫХ. РОМАН ПОВЕСТВУЕТ О СЕМЕЙНЫХ ВЗАИМООТНОШЕНИЯХ, КОТОРЫЕ ОСНОВАНЫ НА БЕЗРАЗЛИЧИИ ОТЦА К СОБСТВЕННЫМ ДЕТЯМ. СУДЬБА ИХ ДОВОЛЬНО ТРАГИЧНА. СЫН ДМИТРИЙ ЗНАКОМИТСЯ С СОБСТВЕННЫМ ОТЦОМ, КОГДА ЕМУ ИСПОЛНЯЕТСЯ 18 ЛЕТ. ИМЕННО С ОБРАЗОМ ДМИТРИЯ СВЯЗАНЫ ОСНОВНЫЕ СЮЖЕТНЫЕ ЛИНИИ: ОТЦА СЕМЕЙСТВА КТО-ТО УБИЛ, В РЕЗУЛЬТАТЕ ЧЕГО ЗА УБИЙСТВО ОСУДИЛИ ДМИТРИЯ.</a:t>
              </a:r>
            </a:p>
          </p:txBody>
        </p:sp>
      </p:grpSp>
      <p:pic>
        <p:nvPicPr>
          <p:cNvPr id="11266" name="Picture 2" descr="БРАТЬЯ КАРАМАЗОВЫ» ПЕРСЕВАЛЯ: leonidluchkin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13007"/>
            <a:ext cx="8915401" cy="41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2447" y="3593210"/>
            <a:ext cx="18432893" cy="669379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61304" y="5406760"/>
            <a:ext cx="15997996" cy="3066691"/>
            <a:chOff x="0" y="0"/>
            <a:chExt cx="21330662" cy="4088921"/>
          </a:xfrm>
        </p:grpSpPr>
        <p:sp>
          <p:nvSpPr>
            <p:cNvPr id="4" name="TextBox 4"/>
            <p:cNvSpPr txBox="1"/>
            <p:nvPr/>
          </p:nvSpPr>
          <p:spPr>
            <a:xfrm>
              <a:off x="0" y="35560"/>
              <a:ext cx="21330662" cy="154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24"/>
                </a:lnSpc>
              </a:pPr>
              <a:r>
                <a:rPr lang="en-US" sz="2800" spc="196">
                  <a:solidFill>
                    <a:srgbClr val="000000"/>
                  </a:solidFill>
                  <a:latin typeface="Montserrat Semi-Bold Bold"/>
                </a:rPr>
                <a:t>ПРОИЗВЕДЕНИЕ Ф.М. ДОСТОЕВСКОГО СОДЕРЖИТ 12 ЧАСТЕЙ, КОТОРЫЕ ПРЕДСТАВЛЕНЫ В ТРАДИЦИОННОЙ ФОРМЕ: ЗАВЯЗКА, РАЗВИТИЕ ДЕЙСТВИЯ, КУЛЬМИНАЦИЯ, РАЗВЯЗКА.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5910" y="2165294"/>
              <a:ext cx="21214752" cy="1931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 spc="231">
                  <a:solidFill>
                    <a:srgbClr val="000000"/>
                  </a:solidFill>
                  <a:latin typeface="Montserrat Semi-Bold"/>
                </a:rPr>
                <a:t>КОМПОЗИЦИЯ РОМАНА «БРАТЬЯ КАРАМАЗОВЫ» СЛОЖНА. ВСЕ ДЕЙСТВИЯ ПРОИСХОДЯТ ЗА ДВЕ НЕДЕЛИ. ЗА ТАКОЙ КОРОТКИХ ПРОМЕЖУТОК ВРЕМЕНИ ПРОИСХОДИТ БОЛЬШОЕ КОЛИЧЕСТВО СОБЫТИЙ, В ЧАСТНОСТИ КОНФЛИКТОВ, СПОРОВ И СТОЛКНОВЕНИЙ МИРОВОЗЗРЕНИЙ.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28700"/>
            <a:ext cx="13537733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900" spc="288">
                <a:solidFill>
                  <a:srgbClr val="FFFFFF"/>
                </a:solidFill>
                <a:latin typeface="Montserrat Semi-Bold Bold"/>
              </a:rPr>
              <a:t>Композиция произведения.</a:t>
            </a:r>
          </a:p>
        </p:txBody>
      </p:sp>
      <p:sp>
        <p:nvSpPr>
          <p:cNvPr id="7" name="AutoShape 7"/>
          <p:cNvSpPr/>
          <p:nvPr/>
        </p:nvSpPr>
        <p:spPr>
          <a:xfrm>
            <a:off x="15459517" y="1086655"/>
            <a:ext cx="1799783" cy="28955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-259387"/>
            <a:ext cx="9350579" cy="1080577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28700"/>
            <a:ext cx="16230600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900" spc="288">
                <a:solidFill>
                  <a:srgbClr val="FFFFFF"/>
                </a:solidFill>
                <a:latin typeface="Montserrat Semi-Bold Bold"/>
              </a:rPr>
              <a:t>Братья Карамазовы —</a:t>
            </a:r>
            <a:r>
              <a:rPr lang="en-US" sz="3900" spc="288">
                <a:solidFill>
                  <a:srgbClr val="FF1616"/>
                </a:solidFill>
                <a:latin typeface="Montserrat Semi-Bold Bold"/>
              </a:rPr>
              <a:t> </a:t>
            </a:r>
            <a:r>
              <a:rPr lang="en-US" sz="3900" spc="288">
                <a:solidFill>
                  <a:srgbClr val="000000"/>
                </a:solidFill>
                <a:latin typeface="Montserrat Semi-Bold Bold"/>
              </a:rPr>
              <a:t>разные грани одного </a:t>
            </a:r>
            <a:r>
              <a:rPr lang="en-US" sz="3900" spc="288">
                <a:solidFill>
                  <a:srgbClr val="FFFFFF"/>
                </a:solidFill>
                <a:latin typeface="Montserrat Semi-Bold Bold"/>
              </a:rPr>
              <a:t>созна</a:t>
            </a:r>
            <a:r>
              <a:rPr lang="en-US" sz="3900" spc="288">
                <a:solidFill>
                  <a:srgbClr val="000000"/>
                </a:solidFill>
                <a:latin typeface="Montserrat Semi-Bold Bold"/>
              </a:rPr>
              <a:t>ния?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113016"/>
            <a:ext cx="6812115" cy="2474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2"/>
              </a:lnSpc>
            </a:pPr>
            <a:r>
              <a:rPr lang="en-US" sz="1875" spc="18">
                <a:solidFill>
                  <a:srgbClr val="FFFFFF"/>
                </a:solidFill>
                <a:latin typeface="Montserrat Extra-Light"/>
              </a:rPr>
              <a:t>Достоевского не раз упрекали в неестественности создаваемых им положений и нереалистичности героев. Его романы кишат героями-двойниками, ведущими между собою споры или вторящими друг другу как эхо: не живыми, правдоподобными людьми, а экзальтированными «говорящими головами» — проводниками авторских идей.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47185" y="3899497"/>
            <a:ext cx="6812115" cy="531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12"/>
              </a:lnSpc>
            </a:pPr>
            <a:r>
              <a:rPr lang="en-US" sz="1875" spc="18">
                <a:solidFill>
                  <a:srgbClr val="000000"/>
                </a:solidFill>
                <a:latin typeface="Montserrat Extra-Light Bold"/>
              </a:rPr>
              <a:t>Особенное место в этой игре отражений занимает, однако, Алёша Карамазов. С его фигурой связано два парадокса. Первый состоит в том, что формально он — главный герой, но на практике его роль чисто посредническая: собственная его история — потрясение от «провонявшего» старца Зосимы и роман с Лизой Хохлаковой — занимает в событийной канве мало места. Зато его ушами мы слышим Митину «исповедь горячего сердца», «надрыв» штабс-капитана Снегирёва, «Легенду о Великом инквизиторе», сочинённую Иваном, поучения старца. Ему Грушенька рассказывает притчу о луковке, превращаясь на его глазах в кающуюся Марию Магдалину, притом что сам он остаётся бездеятелен и почти безгласен</a:t>
            </a:r>
            <a:r>
              <a:rPr lang="en-US" sz="1875" spc="18">
                <a:solidFill>
                  <a:srgbClr val="000000"/>
                </a:solidFill>
                <a:latin typeface="Montserrat Extra-Light"/>
              </a:rPr>
              <a:t>.</a:t>
            </a:r>
          </a:p>
        </p:txBody>
      </p:sp>
      <p:sp>
        <p:nvSpPr>
          <p:cNvPr id="6" name="AutoShape 6"/>
          <p:cNvSpPr/>
          <p:nvPr/>
        </p:nvSpPr>
        <p:spPr>
          <a:xfrm>
            <a:off x="15459517" y="3595898"/>
            <a:ext cx="1799783" cy="1447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1028700" y="3581421"/>
            <a:ext cx="1799783" cy="28955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9521"/>
            <a:ext cx="12193348" cy="4830569"/>
            <a:chOff x="0" y="0"/>
            <a:chExt cx="16257798" cy="6440759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6257798" cy="526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60"/>
                </a:lnSpc>
              </a:pPr>
              <a:r>
                <a:rPr lang="en-US" sz="6000" spc="174">
                  <a:solidFill>
                    <a:srgbClr val="000000"/>
                  </a:solidFill>
                  <a:latin typeface="Montserrat Semi-Bold Bold"/>
                </a:rPr>
                <a:t>СЧАСТЬЕ ВСЕГО МИРА НЕ СТОИТ ОДНОЙ СЛЕЗЫ НА ЩЕКЕ НЕВИННОГО РЕБЁНКА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4530"/>
              <a:ext cx="16248477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51132" y="1149521"/>
            <a:ext cx="1208168" cy="94237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8016751"/>
            <a:ext cx="16230600" cy="1241549"/>
            <a:chOff x="0" y="0"/>
            <a:chExt cx="21640800" cy="1655399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1640800" cy="165539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8028" y="541526"/>
              <a:ext cx="20364744" cy="52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6607" y="-210821"/>
            <a:ext cx="5123117" cy="107375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1672585" y="3948112"/>
            <a:ext cx="8174056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spc="67">
                <a:solidFill>
                  <a:srgbClr val="000000"/>
                </a:solidFill>
                <a:latin typeface="Montserrat Semi-Bold Bold"/>
              </a:rPr>
              <a:t>Великий инквизитор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24992" y="3219926"/>
            <a:ext cx="10434308" cy="3789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37"/>
              </a:lnSpc>
            </a:pPr>
            <a:r>
              <a:rPr lang="en-US" sz="2025" spc="20">
                <a:solidFill>
                  <a:srgbClr val="FFFFFF"/>
                </a:solidFill>
                <a:latin typeface="Montserrat Extra-Light"/>
              </a:rPr>
              <a:t>«Великий инквизитор» — вставная притча, опубликованная в июньском номере 1879 года журнала «Русский вестник» в составе пятой главы пятой книги второй части романа Фёдора Достоевского «Братья Карамазовы». Притча представляет собой аллегорический рассказ Ивана Карамазова Алёше Карамазову на тему христианской свободы воли, свободы совести, она заключает в себе изложение позиции писателя на общество, православие, католицизм и занимает ключевое место не только в романе, но и во всей системе философских ценностей его автора. Достоевский называл «Великого инквизитора» «кульминационной точкой» своего последнего романа.а</a:t>
            </a:r>
          </a:p>
        </p:txBody>
      </p:sp>
      <p:sp>
        <p:nvSpPr>
          <p:cNvPr id="5" name="AutoShape 5"/>
          <p:cNvSpPr/>
          <p:nvPr/>
        </p:nvSpPr>
        <p:spPr>
          <a:xfrm>
            <a:off x="15459517" y="2458651"/>
            <a:ext cx="1799783" cy="28955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84777" y="-260528"/>
            <a:ext cx="5388973" cy="108080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 rot="5400000">
            <a:off x="11673172" y="3991579"/>
            <a:ext cx="8174056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spc="67">
                <a:solidFill>
                  <a:srgbClr val="000000"/>
                </a:solidFill>
                <a:latin typeface="Montserrat Semi-Bold Bold"/>
              </a:rPr>
              <a:t>Философская проблематика</a:t>
            </a:r>
          </a:p>
        </p:txBody>
      </p:sp>
      <p:pic>
        <p:nvPicPr>
          <p:cNvPr id="12290" name="Picture 2" descr="Евангельские мотивы в романе Ф. М. Достоевского «Братья Карамазовы» —  Нижнетагильская епархия Русской Православной Церкв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487734"/>
            <a:ext cx="9525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5044897" y="1622671"/>
            <a:ext cx="7171527" cy="763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13"/>
              </a:lnSpc>
            </a:pPr>
            <a:r>
              <a:rPr lang="en-US" sz="2009" spc="20">
                <a:solidFill>
                  <a:srgbClr val="FFFFFF"/>
                </a:solidFill>
                <a:latin typeface="Montserrat Extra-Light"/>
              </a:rPr>
              <a:t>В своей поэме Достоевский устами Ивана Карамазова и Великого Инквизитора намечает несколько важных для понимания мировоззрения писателя проблем: «Тайна бытия человеческого не в том, чтобы только жить, а в том, для чего жить. Без твёрдого представления себе, для чего ему жить, человек не согласится жить и скорей истребит себя, чем останется на земле, хотя бы кругом его всё были хлебы», — говорит Инквизитор. </a:t>
            </a:r>
          </a:p>
          <a:p>
            <a:pPr algn="r">
              <a:lnSpc>
                <a:spcPts val="3013"/>
              </a:lnSpc>
            </a:pPr>
            <a:r>
              <a:rPr lang="en-US" sz="2009" spc="20">
                <a:solidFill>
                  <a:srgbClr val="FFFFFF"/>
                </a:solidFill>
                <a:latin typeface="Montserrat Extra-Light"/>
              </a:rPr>
              <a:t>Ещё одна ключевая проблема для Достоевского это проблема свободы, свободной личности, осознанно делающей свой выбор в пользу Христа и христианских ценностей, а не в результате внешнего воздействия иезуитских либо инквизиторских сил. Свободный отказ от личной свободы, свобода науки, свобода мышления, соотношения свободной воли и вседозволенности (принцип «всё позволено»). Постановка проблемы свободы выбора сделала Достоевского одним из предшественников возникшего в XX веке экзистенциализма.</a:t>
            </a:r>
          </a:p>
        </p:txBody>
      </p:sp>
      <p:sp>
        <p:nvSpPr>
          <p:cNvPr id="5" name="AutoShape 5"/>
          <p:cNvSpPr/>
          <p:nvPr/>
        </p:nvSpPr>
        <p:spPr>
          <a:xfrm>
            <a:off x="10416641" y="1085461"/>
            <a:ext cx="1799783" cy="28955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9521"/>
            <a:ext cx="12193348" cy="4830569"/>
            <a:chOff x="0" y="0"/>
            <a:chExt cx="16257798" cy="6440759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6257798" cy="526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60"/>
                </a:lnSpc>
              </a:pPr>
              <a:r>
                <a:rPr lang="en-US" sz="6000" spc="174">
                  <a:solidFill>
                    <a:srgbClr val="000000"/>
                  </a:solidFill>
                  <a:latin typeface="Montserrat Semi-Bold Bold"/>
                </a:rPr>
                <a:t>ЧТО УМУ ПРЕДСТАВЛЯЕТСЯ ПОЗОРОМ, ТО СЕРДЦУ СПЛОШЬ КРАСОТОЙ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4530"/>
              <a:ext cx="16248477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51132" y="1149521"/>
            <a:ext cx="1208168" cy="94237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8016751"/>
            <a:ext cx="16230600" cy="1241549"/>
            <a:chOff x="0" y="0"/>
            <a:chExt cx="21640800" cy="1655399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1640800" cy="165539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8028" y="541526"/>
              <a:ext cx="20364744" cy="52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192">
                  <a:solidFill>
                    <a:srgbClr val="FFFFFF"/>
                  </a:solidFill>
                  <a:latin typeface="Montserrat Semi-Bold"/>
                </a:rPr>
                <a:t>Спасибо за внимание!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477" y="-225549"/>
            <a:ext cx="9355529" cy="5354571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9925589" y="1347033"/>
            <a:ext cx="8362411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50"/>
              </a:lnSpc>
            </a:pPr>
            <a:r>
              <a:rPr lang="en-US" sz="7500" spc="67">
                <a:solidFill>
                  <a:srgbClr val="FFFFFF"/>
                </a:solidFill>
                <a:latin typeface="Montserrat Semi-Bold Bold"/>
              </a:rPr>
              <a:t>О произведении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99938"/>
            <a:ext cx="7333711" cy="3746425"/>
            <a:chOff x="0" y="0"/>
            <a:chExt cx="9778281" cy="4995233"/>
          </a:xfrm>
        </p:grpSpPr>
        <p:sp>
          <p:nvSpPr>
            <p:cNvPr id="5" name="TextBox 5"/>
            <p:cNvSpPr txBox="1"/>
            <p:nvPr/>
          </p:nvSpPr>
          <p:spPr>
            <a:xfrm>
              <a:off x="0" y="590148"/>
              <a:ext cx="9778281" cy="2291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000000"/>
                  </a:solidFill>
                  <a:latin typeface="Montserrat Semi-Bold"/>
                </a:rPr>
                <a:t>ПОСЛЕДНЕЕ ПРОИЗВЕДЕНИЕ Ф.М. ДОСТОЕВСКОГО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316928"/>
              <a:ext cx="9778281" cy="1163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Montserrat Extra-Light Bold"/>
                </a:rPr>
                <a:t>Писатель намечает обществу его дальнейшнее развитие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5638875"/>
            <a:ext cx="7333711" cy="3619425"/>
            <a:chOff x="0" y="0"/>
            <a:chExt cx="9778281" cy="4825900"/>
          </a:xfrm>
        </p:grpSpPr>
        <p:sp>
          <p:nvSpPr>
            <p:cNvPr id="9" name="TextBox 9"/>
            <p:cNvSpPr txBox="1"/>
            <p:nvPr/>
          </p:nvSpPr>
          <p:spPr>
            <a:xfrm>
              <a:off x="0" y="582527"/>
              <a:ext cx="9778281" cy="1512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000000"/>
                  </a:solidFill>
                  <a:latin typeface="Montserrat Semi-Bold"/>
                </a:rPr>
                <a:t>ПОДНЯТИЕ "ВЕЧНЫХ" ВОПРОСОВ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052345"/>
              <a:ext cx="9778281" cy="177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Montserrat Extra-Light Bold"/>
                </a:rPr>
                <a:t>Есть ли бессмертие души? Руководит ли человеком свободная воля или одни законы природы? Существует ли Бог и Творец?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925589" y="5638875"/>
            <a:ext cx="7333711" cy="4533825"/>
            <a:chOff x="0" y="0"/>
            <a:chExt cx="9778281" cy="604510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582527"/>
              <a:ext cx="9778281" cy="1512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3300" spc="363">
                  <a:solidFill>
                    <a:srgbClr val="000000"/>
                  </a:solidFill>
                  <a:latin typeface="Montserrat Semi-Bold"/>
                </a:rPr>
                <a:t>ПСИХОЛОГИЧЕСКАЯ ДРАМА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52345"/>
              <a:ext cx="9778281" cy="2992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Montserrat Extra-Light Bold"/>
                </a:rPr>
                <a:t>Идея написать психологический роман возникла в 1874 году. Первые записи в черновых тетрадях, относящиеся к «Братьям Карамазовым», датируются апрелем 1878 года. 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378570" y="0"/>
              <a:ext cx="2399710" cy="38607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-463644" y="5129023"/>
            <a:ext cx="19215287" cy="28955"/>
          </a:xfrm>
          <a:prstGeom prst="rect">
            <a:avLst/>
          </a:prstGeom>
          <a:solidFill>
            <a:srgbClr val="000000">
              <a:alpha val="9803"/>
            </a:srgbClr>
          </a:solidFill>
        </p:spPr>
      </p:sp>
      <p:sp>
        <p:nvSpPr>
          <p:cNvPr id="17" name="AutoShape 17"/>
          <p:cNvSpPr/>
          <p:nvPr/>
        </p:nvSpPr>
        <p:spPr>
          <a:xfrm rot="-5400000">
            <a:off x="2723886" y="5129023"/>
            <a:ext cx="12840227" cy="28955"/>
          </a:xfrm>
          <a:prstGeom prst="rect">
            <a:avLst/>
          </a:prstGeom>
          <a:solidFill>
            <a:srgbClr val="000000">
              <a:alpha val="9803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6498141" y="-281344"/>
            <a:ext cx="5291718" cy="1082073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Group 7"/>
          <p:cNvGrpSpPr/>
          <p:nvPr/>
        </p:nvGrpSpPr>
        <p:grpSpPr>
          <a:xfrm>
            <a:off x="7074421" y="733472"/>
            <a:ext cx="4139157" cy="8820057"/>
            <a:chOff x="0" y="0"/>
            <a:chExt cx="5518877" cy="11760076"/>
          </a:xfrm>
        </p:grpSpPr>
        <p:sp>
          <p:nvSpPr>
            <p:cNvPr id="8" name="TextBox 8"/>
            <p:cNvSpPr txBox="1"/>
            <p:nvPr/>
          </p:nvSpPr>
          <p:spPr>
            <a:xfrm>
              <a:off x="0" y="12700"/>
              <a:ext cx="5518877" cy="10507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90"/>
                </a:lnSpc>
              </a:pPr>
              <a:r>
                <a:rPr lang="en-US" sz="3075" spc="227">
                  <a:solidFill>
                    <a:srgbClr val="000000"/>
                  </a:solidFill>
                  <a:latin typeface="Montserrat Semi-Bold Bold"/>
                </a:rPr>
                <a:t>Итоговое произведение Достоевского — роман о главных вопросах мира, скрывающихся за детективным сюжетом. Порок здесь противостоит святости, надрыв — кроткости, а слезинка ребёнка — властной карамазовщине.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41162"/>
              <a:ext cx="5518877" cy="496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5129023"/>
            <a:ext cx="1799783" cy="2895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Прямоугольник 10"/>
          <p:cNvSpPr/>
          <p:nvPr/>
        </p:nvSpPr>
        <p:spPr>
          <a:xfrm>
            <a:off x="4572000" y="48203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2052" name="Picture 4" descr="Фотографии - Федор Михайлович Достоевский. Антология жизни и творчеств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78" y="-467410"/>
            <a:ext cx="7684022" cy="118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ратья Карамазовы (1968) смотреть онлайн в хорошем HD качестве, отзывы,  кадры из фильма, актеры - Кино Mail.r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0" y="-59962"/>
            <a:ext cx="6529370" cy="53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ратья Карамазовы (1968) - актеры и роли - Лионелла Пырьева - советские  фильмы - Кино-Театр.РУ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295899"/>
            <a:ext cx="726014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074245" y="1056472"/>
            <a:ext cx="2796641" cy="281858"/>
            <a:chOff x="0" y="0"/>
            <a:chExt cx="5279881" cy="53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8611" cy="533400"/>
            </a:xfrm>
            <a:custGeom>
              <a:avLst/>
              <a:gdLst/>
              <a:ahLst/>
              <a:cxnLst/>
              <a:rect l="l" t="t" r="r" b="b"/>
              <a:pathLst>
                <a:path w="5278611" h="533400">
                  <a:moveTo>
                    <a:pt x="520114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201141" y="335280"/>
                  </a:lnTo>
                  <a:cubicBezTo>
                    <a:pt x="5244321" y="335280"/>
                    <a:pt x="5278611" y="304800"/>
                    <a:pt x="5278611" y="266700"/>
                  </a:cubicBezTo>
                  <a:cubicBezTo>
                    <a:pt x="5278611" y="228600"/>
                    <a:pt x="5244321" y="198120"/>
                    <a:pt x="520114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5074245" y="4078570"/>
            <a:ext cx="2796641" cy="281858"/>
            <a:chOff x="0" y="0"/>
            <a:chExt cx="5279881" cy="5321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78611" cy="533400"/>
            </a:xfrm>
            <a:custGeom>
              <a:avLst/>
              <a:gdLst/>
              <a:ahLst/>
              <a:cxnLst/>
              <a:rect l="l" t="t" r="r" b="b"/>
              <a:pathLst>
                <a:path w="5278611" h="533400">
                  <a:moveTo>
                    <a:pt x="520114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201141" y="335280"/>
                  </a:lnTo>
                  <a:cubicBezTo>
                    <a:pt x="5244321" y="335280"/>
                    <a:pt x="5278611" y="304800"/>
                    <a:pt x="5278611" y="266700"/>
                  </a:cubicBezTo>
                  <a:cubicBezTo>
                    <a:pt x="5278611" y="228600"/>
                    <a:pt x="5244321" y="198120"/>
                    <a:pt x="520114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5074245" y="7100667"/>
            <a:ext cx="2796641" cy="281858"/>
            <a:chOff x="0" y="0"/>
            <a:chExt cx="5279881" cy="5321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78611" cy="533400"/>
            </a:xfrm>
            <a:custGeom>
              <a:avLst/>
              <a:gdLst/>
              <a:ahLst/>
              <a:cxnLst/>
              <a:rect l="l" t="t" r="r" b="b"/>
              <a:pathLst>
                <a:path w="5278611" h="533400">
                  <a:moveTo>
                    <a:pt x="520114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201141" y="335280"/>
                  </a:lnTo>
                  <a:cubicBezTo>
                    <a:pt x="5244321" y="335280"/>
                    <a:pt x="5278611" y="304800"/>
                    <a:pt x="5278611" y="266700"/>
                  </a:cubicBezTo>
                  <a:cubicBezTo>
                    <a:pt x="5278611" y="228600"/>
                    <a:pt x="5244321" y="198120"/>
                    <a:pt x="520114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-211377" y="-190069"/>
            <a:ext cx="5314600" cy="106671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 rot="-5400000">
            <a:off x="-1563992" y="3701701"/>
            <a:ext cx="8174056" cy="2883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34"/>
              </a:lnSpc>
            </a:pPr>
            <a:r>
              <a:rPr lang="en-US" sz="9075" spc="81">
                <a:solidFill>
                  <a:srgbClr val="000000"/>
                </a:solidFill>
                <a:latin typeface="Montserrat Semi-Bold Bold"/>
              </a:rPr>
              <a:t>Что повлияло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853420" y="1056472"/>
            <a:ext cx="8405880" cy="2112716"/>
            <a:chOff x="0" y="0"/>
            <a:chExt cx="11207840" cy="281695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11207840" cy="191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4"/>
                </a:lnSpc>
              </a:pPr>
              <a:r>
                <a:rPr lang="en-US" sz="2775" spc="305">
                  <a:solidFill>
                    <a:srgbClr val="FFFFFF"/>
                  </a:solidFill>
                  <a:latin typeface="Montserrat Semi-Bold"/>
                </a:rPr>
                <a:t>«ХОЖДЕНИЕ БОГОРОДИЦЫ ПО МУКАМ» ИЛИ «СОБОР ПАРИЖСКОЙ БОГОМАТЕРИ» ВИКТОРА ГЮГО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188304"/>
              <a:ext cx="1120784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8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53420" y="4078570"/>
            <a:ext cx="8405880" cy="2188916"/>
            <a:chOff x="0" y="0"/>
            <a:chExt cx="11207840" cy="291855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11207840" cy="186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2700" spc="297">
                  <a:solidFill>
                    <a:srgbClr val="FFFFFF"/>
                  </a:solidFill>
                  <a:latin typeface="Montserrat Semi-Bold"/>
                </a:rPr>
                <a:t>НА ДОСТОЕВВСКОГО ПОВЛИЯЛА КУЛЬТУРА ВОЛЬТЕРА И ДИДРО, ВОСХОДЯЩАЯ К ДИАЛОГАМ СОКРАТА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289904"/>
              <a:ext cx="1120784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87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53420" y="7100667"/>
            <a:ext cx="8405880" cy="2787086"/>
            <a:chOff x="0" y="0"/>
            <a:chExt cx="11207840" cy="371611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57150"/>
              <a:ext cx="11207840" cy="280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30">
                  <a:solidFill>
                    <a:srgbClr val="FFFFFF"/>
                  </a:solidFill>
                  <a:latin typeface="Montserrat Semi-Bold"/>
                </a:rPr>
                <a:t>СТАЛО ОБЩИМ МЕСТОМ СРАВНЕНИЕ ИВАНА КАРАМАЗОВА С ФАУСТОМ ГЁТЕ И С ШЕКСПИРОВСКИМ ГАМЛЕТОМ.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087464"/>
              <a:ext cx="1120784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8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84777" y="-341231"/>
            <a:ext cx="5385059" cy="1096658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 rot="5400000">
            <a:off x="11668410" y="4729544"/>
            <a:ext cx="8174056" cy="91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6"/>
              </a:lnSpc>
            </a:pPr>
            <a:r>
              <a:rPr lang="en-US" sz="5775" spc="51">
                <a:solidFill>
                  <a:srgbClr val="FFFFFF"/>
                </a:solidFill>
                <a:latin typeface="Montserrat Semi-Bold Bold"/>
              </a:rPr>
              <a:t>Публикация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617634"/>
            <a:ext cx="7333711" cy="6350891"/>
            <a:chOff x="0" y="0"/>
            <a:chExt cx="9778281" cy="8467855"/>
          </a:xfrm>
        </p:grpSpPr>
        <p:sp>
          <p:nvSpPr>
            <p:cNvPr id="5" name="TextBox 5"/>
            <p:cNvSpPr txBox="1"/>
            <p:nvPr/>
          </p:nvSpPr>
          <p:spPr>
            <a:xfrm>
              <a:off x="0" y="-10160"/>
              <a:ext cx="9778281" cy="551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900" spc="288">
                  <a:solidFill>
                    <a:srgbClr val="000000"/>
                  </a:solidFill>
                  <a:latin typeface="Montserrat Semi-Bold Bold"/>
                </a:rPr>
                <a:t>Роман публиковался по частям в литературном и политическом журнале Михаила Каткова «Русский вестник» в 1879–1880 годах.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94300"/>
              <a:ext cx="9778281" cy="177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000000"/>
                  </a:solidFill>
                  <a:latin typeface="Montserrat Extra-Light Bold"/>
                </a:rPr>
                <a:t>Успех был феноменальным — половина трёхтысячного тиража была раскуплена за несколько дней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0" y="1099938"/>
            <a:ext cx="1799783" cy="28955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2085" y="3662756"/>
            <a:ext cx="8287215" cy="5595544"/>
            <a:chOff x="0" y="0"/>
            <a:chExt cx="11049620" cy="7460725"/>
          </a:xfrm>
        </p:grpSpPr>
        <p:sp>
          <p:nvSpPr>
            <p:cNvPr id="3" name="TextBox 3"/>
            <p:cNvSpPr txBox="1"/>
            <p:nvPr/>
          </p:nvSpPr>
          <p:spPr>
            <a:xfrm>
              <a:off x="0" y="49869"/>
              <a:ext cx="11049620" cy="247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67"/>
                </a:lnSpc>
              </a:pPr>
              <a:r>
                <a:rPr lang="en-US" sz="5700" spc="165">
                  <a:solidFill>
                    <a:srgbClr val="000000"/>
                  </a:solidFill>
                  <a:latin typeface="Montserrat Semi-Bold Bold"/>
                </a:rPr>
                <a:t>ЧТО БЫЛО ДАЛЬШЕ?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7169" y="4309855"/>
              <a:ext cx="11022451" cy="3150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50"/>
                </a:lnSpc>
              </a:pPr>
              <a:r>
                <a:rPr lang="en-US" sz="2100" spc="21">
                  <a:solidFill>
                    <a:srgbClr val="000000"/>
                  </a:solidFill>
                  <a:latin typeface="Montserrat Extra-Light Bold"/>
                </a:rPr>
                <a:t>«Карамазовы» были восприняты во всём мире как духовное завещание Достоевского и повлияли на литературу уже XX века — таких писателей, как Франц Кафка, Джеймс Джойс, Франсуа Мориак, Томас Манн (особенно «Доктор Фаустус»), Фрэнсис Скотт Фицджеральд, Джон Стейнбек.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8649909" y="3220416"/>
              <a:ext cx="2399710" cy="38607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7170" name="Picture 2" descr="Братья Карамазо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" y="-190500"/>
            <a:ext cx="8069161" cy="108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9521"/>
            <a:ext cx="12193348" cy="5827519"/>
            <a:chOff x="0" y="0"/>
            <a:chExt cx="16257798" cy="7770025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6257798" cy="65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60"/>
                </a:lnSpc>
              </a:pPr>
              <a:r>
                <a:rPr lang="en-US" sz="6000" spc="174">
                  <a:solidFill>
                    <a:srgbClr val="000000"/>
                  </a:solidFill>
                  <a:latin typeface="Montserrat Semi-Bold Bold"/>
                </a:rPr>
                <a:t>НЕТ НИЧЕГО ОБОЛЬСТИТЕЛЬНЕЕ ДЛЯ ЧЕЛОВЕКА КАК СВОБОДА ЕГО СОВЕСТИ, НО НЕТ НИЧЕГО И МУЧИТЕЛЬНЕЕ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043797"/>
              <a:ext cx="16248477" cy="73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51132" y="1149521"/>
            <a:ext cx="1208168" cy="94237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8016751"/>
            <a:ext cx="16230600" cy="1241549"/>
            <a:chOff x="0" y="0"/>
            <a:chExt cx="21640800" cy="1655399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1640800" cy="165539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8028" y="541526"/>
              <a:ext cx="20364744" cy="52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7214" y="514985"/>
            <a:ext cx="15882086" cy="97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0"/>
              </a:lnSpc>
            </a:pPr>
            <a:r>
              <a:rPr lang="en-US" sz="6000" spc="174">
                <a:solidFill>
                  <a:srgbClr val="FFFFFF"/>
                </a:solidFill>
                <a:latin typeface="Montserrat Semi-Bold Bold"/>
              </a:rPr>
              <a:t>ГЛАВНЫЕ ГЕРОИ</a:t>
            </a:r>
          </a:p>
        </p:txBody>
      </p:sp>
      <p:sp>
        <p:nvSpPr>
          <p:cNvPr id="3" name="AutoShape 3"/>
          <p:cNvSpPr/>
          <p:nvPr/>
        </p:nvSpPr>
        <p:spPr>
          <a:xfrm>
            <a:off x="11051085" y="2195206"/>
            <a:ext cx="16680" cy="5389801"/>
          </a:xfrm>
          <a:prstGeom prst="rect">
            <a:avLst/>
          </a:prstGeom>
          <a:solidFill>
            <a:srgbClr val="FFFFFF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5473882" y="2224430"/>
            <a:ext cx="9525" cy="5389801"/>
          </a:xfrm>
          <a:prstGeom prst="rect">
            <a:avLst/>
          </a:prstGeom>
          <a:solidFill>
            <a:srgbClr val="FFFFFF">
              <a:alpha val="29803"/>
            </a:srgbClr>
          </a:solidFill>
        </p:spPr>
      </p:sp>
      <p:grpSp>
        <p:nvGrpSpPr>
          <p:cNvPr id="5" name="Group 5"/>
          <p:cNvGrpSpPr/>
          <p:nvPr/>
        </p:nvGrpSpPr>
        <p:grpSpPr>
          <a:xfrm>
            <a:off x="520658" y="4584377"/>
            <a:ext cx="4608298" cy="2910146"/>
            <a:chOff x="0" y="0"/>
            <a:chExt cx="6144397" cy="3880194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6144397" cy="2290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8"/>
                </a:lnSpc>
              </a:pPr>
              <a:r>
                <a:rPr lang="en-US" sz="3298" spc="362" dirty="0">
                  <a:solidFill>
                    <a:srgbClr val="FFFFFF"/>
                  </a:solidFill>
                  <a:latin typeface="Montserrat Semi-Bold"/>
                </a:rPr>
                <a:t>ФЕДОР ПАВЛОВИЧ КАРАМАЗОВ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566160"/>
              <a:ext cx="6144397" cy="133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</a:pPr>
              <a:r>
                <a:rPr lang="en-US" sz="1824" spc="18">
                  <a:solidFill>
                    <a:srgbClr val="FFFFFF"/>
                  </a:solidFill>
                  <a:latin typeface="Montserrat Extra-Light"/>
                </a:rPr>
                <a:t>Глава семейства Карамазовых, мелкий помещик, развратный, жадный, эгоистичный старик.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26832" y="4900887"/>
            <a:ext cx="4669802" cy="2851426"/>
            <a:chOff x="-3" y="699252"/>
            <a:chExt cx="6226403" cy="3801901"/>
          </a:xfrm>
        </p:grpSpPr>
        <p:sp>
          <p:nvSpPr>
            <p:cNvPr id="9" name="TextBox 9"/>
            <p:cNvSpPr txBox="1"/>
            <p:nvPr/>
          </p:nvSpPr>
          <p:spPr>
            <a:xfrm>
              <a:off x="-3" y="699252"/>
              <a:ext cx="6146428" cy="2291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363" dirty="0">
                  <a:solidFill>
                    <a:srgbClr val="FFFFFF"/>
                  </a:solidFill>
                  <a:latin typeface="Montserrat Semi-Bold"/>
                </a:rPr>
                <a:t>ДМИТРИЙ ФЕДОРОВИЧ (МИТЯ)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972" y="3165113"/>
              <a:ext cx="6146428" cy="1336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7"/>
                </a:lnSpc>
              </a:pP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Старший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сын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Карамазова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пьяница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кутила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дебошир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человек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с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необузданными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страстями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78434" y="5274785"/>
            <a:ext cx="4612319" cy="2549786"/>
            <a:chOff x="0" y="762858"/>
            <a:chExt cx="6149759" cy="3399715"/>
          </a:xfrm>
        </p:grpSpPr>
        <p:sp>
          <p:nvSpPr>
            <p:cNvPr id="12" name="TextBox 12"/>
            <p:cNvSpPr txBox="1"/>
            <p:nvPr/>
          </p:nvSpPr>
          <p:spPr>
            <a:xfrm>
              <a:off x="3331" y="762858"/>
              <a:ext cx="6146428" cy="1418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5"/>
                </a:lnSpc>
              </a:pPr>
              <a:r>
                <a:rPr lang="en-US" sz="3075" spc="338" dirty="0">
                  <a:solidFill>
                    <a:srgbClr val="FFFFFF"/>
                  </a:solidFill>
                  <a:latin typeface="Montserrat Semi-Bold"/>
                </a:rPr>
                <a:t>ИВАН ФЕДОРОВИЧ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369333"/>
              <a:ext cx="6146428" cy="1793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7"/>
                </a:lnSpc>
              </a:pP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Средний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сын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сдержанный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,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рациональный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, в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душе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которого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происходит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борьба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между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верой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в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Бога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и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его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 </a:t>
              </a:r>
              <a:r>
                <a:rPr lang="en-US" sz="1825" spc="18" dirty="0" err="1">
                  <a:solidFill>
                    <a:srgbClr val="FFFFFF"/>
                  </a:solidFill>
                  <a:latin typeface="Montserrat Extra-Light"/>
                </a:rPr>
                <a:t>отрицанием</a:t>
              </a:r>
              <a:r>
                <a:rPr lang="en-US" sz="1825" spc="18" dirty="0">
                  <a:solidFill>
                    <a:srgbClr val="FFFFFF"/>
                  </a:solidFill>
                  <a:latin typeface="Montserrat Extra-Light"/>
                </a:rPr>
                <a:t>.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 rot="5400000">
            <a:off x="5120615" y="5420220"/>
            <a:ext cx="16680" cy="5389801"/>
          </a:xfrm>
          <a:prstGeom prst="rect">
            <a:avLst/>
          </a:prstGeom>
          <a:solidFill>
            <a:srgbClr val="FFFFFF">
              <a:alpha val="29803"/>
            </a:srgbClr>
          </a:solidFill>
        </p:spPr>
      </p:sp>
      <p:sp>
        <p:nvSpPr>
          <p:cNvPr id="15" name="AutoShape 15"/>
          <p:cNvSpPr/>
          <p:nvPr/>
        </p:nvSpPr>
        <p:spPr>
          <a:xfrm rot="5400000">
            <a:off x="13585015" y="5403539"/>
            <a:ext cx="16680" cy="5389801"/>
          </a:xfrm>
          <a:prstGeom prst="rect">
            <a:avLst/>
          </a:prstGeom>
          <a:solidFill>
            <a:srgbClr val="FFFFFF">
              <a:alpha val="29803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4967368" y="8123461"/>
            <a:ext cx="6062365" cy="56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spc="363" dirty="0">
                <a:solidFill>
                  <a:srgbClr val="FFFFFF"/>
                </a:solidFill>
                <a:latin typeface="Montserrat Semi-Bold"/>
              </a:rPr>
              <a:t>АЛЕКСЕЙ ФЕДОРОВИЧ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48400" y="9395571"/>
            <a:ext cx="10370046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197">
                <a:solidFill>
                  <a:srgbClr val="FFFFFF"/>
                </a:solidFill>
                <a:latin typeface="Montserrat Extra-Light"/>
              </a:rPr>
              <a:t>МЛАДШИЙ СЫН, ИСКРЕННИЙ, ЧЕСТНЫЙ, ГЛУБОКО ВЕРУЮЩИЙ ЮНОША.</a:t>
            </a:r>
          </a:p>
        </p:txBody>
      </p:sp>
      <p:pic>
        <p:nvPicPr>
          <p:cNvPr id="3074" name="Picture 2" descr="Можно ли унаследовать «карамазовщину»? Версия Достоевског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0" y="1191345"/>
            <a:ext cx="4998457" cy="33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лексей Карамазов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54" y="7767101"/>
            <a:ext cx="2928512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митрий Карамазов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68817"/>
            <a:ext cx="2895600" cy="31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ван Карамазов — Википед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1536937"/>
            <a:ext cx="3276599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1216</Words>
  <Application>Microsoft Office PowerPoint</Application>
  <PresentationFormat>Произвольный</PresentationFormat>
  <Paragraphs>75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Montserrat Extra-Light Bold</vt:lpstr>
      <vt:lpstr>Montserrat Extra-Light</vt:lpstr>
      <vt:lpstr>Arial</vt:lpstr>
      <vt:lpstr>Montserrat Semi-Bold Bold</vt:lpstr>
      <vt:lpstr>Montserrat Semi-Bold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"Братья карамазовы"</dc:title>
  <dc:creator>Asus</dc:creator>
  <cp:lastModifiedBy>Elena Vasilyeva</cp:lastModifiedBy>
  <cp:revision>9</cp:revision>
  <dcterms:created xsi:type="dcterms:W3CDTF">2006-08-16T00:00:00Z</dcterms:created>
  <dcterms:modified xsi:type="dcterms:W3CDTF">2020-11-20T00:17:53Z</dcterms:modified>
  <dc:identifier>DAENsFcT4zQ</dc:identifier>
</cp:coreProperties>
</file>