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80" r:id="rId3"/>
    <p:sldId id="267" r:id="rId4"/>
    <p:sldId id="281" r:id="rId5"/>
    <p:sldId id="285" r:id="rId6"/>
    <p:sldId id="286" r:id="rId7"/>
    <p:sldId id="287" r:id="rId8"/>
    <p:sldId id="288" r:id="rId9"/>
    <p:sldId id="289" r:id="rId10"/>
    <p:sldId id="264" r:id="rId11"/>
    <p:sldId id="345" r:id="rId12"/>
    <p:sldId id="340" r:id="rId13"/>
    <p:sldId id="346" r:id="rId14"/>
    <p:sldId id="343" r:id="rId15"/>
    <p:sldId id="342" r:id="rId16"/>
    <p:sldId id="335" r:id="rId17"/>
    <p:sldId id="334" r:id="rId18"/>
    <p:sldId id="279" r:id="rId19"/>
    <p:sldId id="263"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AD3C5A-BB3C-4E9B-9061-DFADB92E28E7}"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110C-9549-4A3B-AD87-89A124DC938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5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AD3C5A-BB3C-4E9B-9061-DFADB92E28E7}"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110C-9549-4A3B-AD87-89A124DC938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7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AD3C5A-BB3C-4E9B-9061-DFADB92E28E7}"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110C-9549-4A3B-AD87-89A124DC938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71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AD3C5A-BB3C-4E9B-9061-DFADB92E28E7}"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110C-9549-4A3B-AD87-89A124DC938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3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AD3C5A-BB3C-4E9B-9061-DFADB92E28E7}"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110C-9549-4A3B-AD87-89A124DC938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19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AD3C5A-BB3C-4E9B-9061-DFADB92E28E7}"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zápatí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110C-9549-4A3B-AD87-89A124DC938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65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AD3C5A-BB3C-4E9B-9061-DFADB92E28E7}"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Zástupný symbol pro zápatí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Zástupný symbol pro číslo snímk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110C-9549-4A3B-AD87-89A124DC938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10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AD3C5A-BB3C-4E9B-9061-DFADB92E28E7}"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Zástupný symbol pro zápatí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číslo snímk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110C-9549-4A3B-AD87-89A124DC938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24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AD3C5A-BB3C-4E9B-9061-DFADB92E28E7}"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Zástupný symbol pro zápatí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110C-9549-4A3B-AD87-89A124DC938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50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AD3C5A-BB3C-4E9B-9061-DFADB92E28E7}"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zápatí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110C-9549-4A3B-AD87-89A124DC938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90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AD3C5A-BB3C-4E9B-9061-DFADB92E28E7}"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zápatí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110C-9549-4A3B-AD87-89A124DC938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16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AD3C5A-BB3C-4E9B-9061-DFADB92E28E7}" type="datetimeFigureOut">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34110C-9549-4A3B-AD87-89A124DC938F}"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814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16CE6CD-F40D-2AB7-D873-24F71016BE0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509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7A82C0E5-7F0E-461C-A0C0-87033558A3B1}"/>
              </a:ext>
            </a:extLst>
          </p:cNvPr>
          <p:cNvSpPr>
            <a:spLocks noGrp="1"/>
          </p:cNvSpPr>
          <p:nvPr>
            <p:ph type="ctrTitle"/>
          </p:nvPr>
        </p:nvSpPr>
        <p:spPr>
          <a:xfrm>
            <a:off x="1524000" y="1122362"/>
            <a:ext cx="9144000" cy="2900518"/>
          </a:xfrm>
        </p:spPr>
        <p:txBody>
          <a:bodyPr>
            <a:normAutofit/>
          </a:bodyPr>
          <a:lstStyle/>
          <a:p>
            <a:r>
              <a:rPr lang="cs-CZ" b="1">
                <a:solidFill>
                  <a:srgbClr val="FFFFFF"/>
                </a:solidFill>
                <a:latin typeface="Georgia" panose="02040502050405020303" pitchFamily="18" charset="0"/>
              </a:rPr>
              <a:t>Základní texty čínského starověku</a:t>
            </a:r>
          </a:p>
        </p:txBody>
      </p:sp>
      <p:sp>
        <p:nvSpPr>
          <p:cNvPr id="3" name="Podnadpis 2">
            <a:extLst>
              <a:ext uri="{FF2B5EF4-FFF2-40B4-BE49-F238E27FC236}">
                <a16:creationId xmlns:a16="http://schemas.microsoft.com/office/drawing/2014/main" id="{28C996FA-10FB-4319-BD05-47CE10221956}"/>
              </a:ext>
            </a:extLst>
          </p:cNvPr>
          <p:cNvSpPr>
            <a:spLocks noGrp="1"/>
          </p:cNvSpPr>
          <p:nvPr>
            <p:ph type="subTitle" idx="1"/>
          </p:nvPr>
        </p:nvSpPr>
        <p:spPr>
          <a:xfrm>
            <a:off x="1524000" y="4159404"/>
            <a:ext cx="9144000" cy="1576234"/>
          </a:xfrm>
        </p:spPr>
        <p:txBody>
          <a:bodyPr>
            <a:normAutofit lnSpcReduction="10000"/>
          </a:bodyPr>
          <a:lstStyle/>
          <a:p>
            <a:endParaRPr lang="cs-CZ" sz="1100" dirty="0">
              <a:solidFill>
                <a:srgbClr val="FFFFFF"/>
              </a:solidFill>
            </a:endParaRPr>
          </a:p>
          <a:p>
            <a:r>
              <a:rPr lang="cs-CZ" dirty="0">
                <a:solidFill>
                  <a:srgbClr val="FFFFFF"/>
                </a:solidFill>
                <a:latin typeface="Georgia" panose="02040502050405020303" pitchFamily="18" charset="0"/>
              </a:rPr>
              <a:t>Část 2</a:t>
            </a:r>
          </a:p>
          <a:p>
            <a:r>
              <a:rPr lang="cs-CZ" dirty="0">
                <a:solidFill>
                  <a:srgbClr val="FFFFFF"/>
                </a:solidFill>
                <a:latin typeface="Georgia" panose="02040502050405020303" pitchFamily="18" charset="0"/>
              </a:rPr>
              <a:t>Než začneme číst staročínské texty:</a:t>
            </a:r>
          </a:p>
          <a:p>
            <a:r>
              <a:rPr lang="cs-CZ" dirty="0">
                <a:solidFill>
                  <a:srgbClr val="FFFFFF"/>
                </a:solidFill>
                <a:latin typeface="Georgia" panose="02040502050405020303" pitchFamily="18" charset="0"/>
              </a:rPr>
              <a:t> text a pojem v čínské filosofii</a:t>
            </a:r>
          </a:p>
          <a:p>
            <a:endParaRPr lang="cs-CZ" sz="11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0561443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838200" y="488950"/>
            <a:ext cx="10515600" cy="5688013"/>
          </a:xfrm>
        </p:spPr>
        <p:txBody>
          <a:bodyPr/>
          <a:lstStyle/>
          <a:p>
            <a:pPr marL="221615" marR="539750" indent="0">
              <a:lnSpc>
                <a:spcPct val="115000"/>
              </a:lnSpc>
              <a:spcAft>
                <a:spcPts val="800"/>
              </a:spcAft>
              <a:buNone/>
            </a:pPr>
            <a:r>
              <a:rPr lang="en-GB" altLang="cs-CZ" b="1" dirty="0">
                <a:latin typeface="Times New Roman" panose="02020603050405020304" pitchFamily="18" charset="0"/>
                <a:ea typeface="新細明體" panose="02020500000000000000" pitchFamily="18" charset="-120"/>
              </a:rPr>
              <a:t>A</a:t>
            </a:r>
            <a:r>
              <a:rPr lang="cs-CZ" altLang="cs-CZ" b="1" dirty="0" err="1">
                <a:latin typeface="Times New Roman" panose="02020603050405020304" pitchFamily="18" charset="0"/>
                <a:ea typeface="新細明體" panose="02020500000000000000" pitchFamily="18" charset="-120"/>
              </a:rPr>
              <a:t>ristotle</a:t>
            </a:r>
            <a:endParaRPr lang="cs-CZ" dirty="0">
              <a:latin typeface="Times New Roman" panose="02020603050405020304" pitchFamily="18" charset="0"/>
              <a:ea typeface="PMingLiU" panose="02020500000000000000" pitchFamily="18" charset="-120"/>
            </a:endParaRPr>
          </a:p>
          <a:p>
            <a:pPr marL="221615" marR="539750" indent="0">
              <a:lnSpc>
                <a:spcPct val="115000"/>
              </a:lnSpc>
              <a:spcAft>
                <a:spcPts val="800"/>
              </a:spcAft>
              <a:buNone/>
            </a:pPr>
            <a:r>
              <a:rPr lang="en-GB" dirty="0">
                <a:latin typeface="Times New Roman" panose="02020603050405020304" pitchFamily="18" charset="0"/>
                <a:ea typeface="PMingLiU" panose="02020500000000000000" pitchFamily="18" charset="-120"/>
              </a:rPr>
              <a:t>πα</a:t>
            </a:r>
            <a:r>
              <a:rPr lang="en-GB" dirty="0" err="1">
                <a:latin typeface="Times New Roman" panose="02020603050405020304" pitchFamily="18" charset="0"/>
                <a:ea typeface="PMingLiU" panose="02020500000000000000" pitchFamily="18" charset="-120"/>
              </a:rPr>
              <a:t>ντ</a:t>
            </a:r>
            <a:r>
              <a:rPr lang="en-GB" dirty="0">
                <a:latin typeface="Times New Roman" panose="02020603050405020304" pitchFamily="18" charset="0"/>
                <a:ea typeface="PMingLiU" panose="02020500000000000000" pitchFamily="18" charset="-120"/>
              </a:rPr>
              <a:t>αχοῦ δὲ κυρίως τοῦ πρώτου ἡ ἐπιστήμη, καὶ ἐξ οὗ τὰ ἄλλα ἤρτηται, καὶ δι᾽ ὃ λέγονται. </a:t>
            </a:r>
            <a:r>
              <a:rPr lang="en-GB" dirty="0" err="1">
                <a:latin typeface="Times New Roman" panose="02020603050405020304" pitchFamily="18" charset="0"/>
                <a:ea typeface="PMingLiU" panose="02020500000000000000" pitchFamily="18" charset="-120"/>
              </a:rPr>
              <a:t>εἰ</a:t>
            </a:r>
            <a:r>
              <a:rPr lang="en-GB" dirty="0">
                <a:latin typeface="Times New Roman" panose="02020603050405020304" pitchFamily="18" charset="0"/>
                <a:ea typeface="PMingLiU" panose="02020500000000000000" pitchFamily="18" charset="-120"/>
              </a:rPr>
              <a:t> </a:t>
            </a:r>
            <a:r>
              <a:rPr lang="en-GB" dirty="0" err="1">
                <a:latin typeface="Times New Roman" panose="02020603050405020304" pitchFamily="18" charset="0"/>
                <a:ea typeface="PMingLiU" panose="02020500000000000000" pitchFamily="18" charset="-120"/>
              </a:rPr>
              <a:t>οὖν</a:t>
            </a:r>
            <a:r>
              <a:rPr lang="en-GB" dirty="0">
                <a:latin typeface="Times New Roman" panose="02020603050405020304" pitchFamily="18" charset="0"/>
                <a:ea typeface="PMingLiU" panose="02020500000000000000" pitchFamily="18" charset="-120"/>
              </a:rPr>
              <a:t> </a:t>
            </a:r>
            <a:r>
              <a:rPr lang="en-GB" dirty="0" err="1">
                <a:latin typeface="Times New Roman" panose="02020603050405020304" pitchFamily="18" charset="0"/>
                <a:ea typeface="PMingLiU" panose="02020500000000000000" pitchFamily="18" charset="-120"/>
              </a:rPr>
              <a:t>τοῦτ</a:t>
            </a:r>
            <a:r>
              <a:rPr lang="en-GB" dirty="0">
                <a:latin typeface="Times New Roman" panose="02020603050405020304" pitchFamily="18" charset="0"/>
                <a:ea typeface="PMingLiU" panose="02020500000000000000" pitchFamily="18" charset="-120"/>
              </a:rPr>
              <a:t>᾽ </a:t>
            </a:r>
            <a:r>
              <a:rPr lang="en-GB" dirty="0" err="1">
                <a:latin typeface="Times New Roman" panose="02020603050405020304" pitchFamily="18" charset="0"/>
                <a:ea typeface="PMingLiU" panose="02020500000000000000" pitchFamily="18" charset="-120"/>
              </a:rPr>
              <a:t>ἐστὶν</a:t>
            </a:r>
            <a:r>
              <a:rPr lang="en-GB" dirty="0">
                <a:latin typeface="Times New Roman" panose="02020603050405020304" pitchFamily="18" charset="0"/>
                <a:ea typeface="PMingLiU" panose="02020500000000000000" pitchFamily="18" charset="-120"/>
              </a:rPr>
              <a:t> ἡ </a:t>
            </a:r>
            <a:r>
              <a:rPr lang="en-GB" u="sng" dirty="0" err="1">
                <a:latin typeface="Times New Roman" panose="02020603050405020304" pitchFamily="18" charset="0"/>
                <a:ea typeface="PMingLiU" panose="02020500000000000000" pitchFamily="18" charset="-120"/>
              </a:rPr>
              <a:t>οὐσί</a:t>
            </a:r>
            <a:r>
              <a:rPr lang="en-GB" u="sng" dirty="0">
                <a:latin typeface="Times New Roman" panose="02020603050405020304" pitchFamily="18" charset="0"/>
                <a:ea typeface="PMingLiU" panose="02020500000000000000" pitchFamily="18" charset="-120"/>
              </a:rPr>
              <a:t>α</a:t>
            </a:r>
            <a:r>
              <a:rPr lang="en-GB" dirty="0">
                <a:latin typeface="Times New Roman" panose="02020603050405020304" pitchFamily="18" charset="0"/>
                <a:ea typeface="PMingLiU" panose="02020500000000000000" pitchFamily="18" charset="-120"/>
              </a:rPr>
              <a:t>, τῶν οὐσιῶν ἂν δέοι </a:t>
            </a:r>
            <a:r>
              <a:rPr lang="en-GB" u="sng" dirty="0">
                <a:latin typeface="Times New Roman" panose="02020603050405020304" pitchFamily="18" charset="0"/>
                <a:ea typeface="PMingLiU" panose="02020500000000000000" pitchFamily="18" charset="-120"/>
              </a:rPr>
              <a:t>τὰς ἀρχὰς καὶ τὰς αἰτίας </a:t>
            </a:r>
            <a:r>
              <a:rPr lang="en-GB" dirty="0">
                <a:latin typeface="Times New Roman" panose="02020603050405020304" pitchFamily="18" charset="0"/>
                <a:ea typeface="PMingLiU" panose="02020500000000000000" pitchFamily="18" charset="-120"/>
              </a:rPr>
              <a:t>ἔχειν τὸν φιλόσοφον.</a:t>
            </a:r>
            <a:r>
              <a:rPr lang="cs-CZ" dirty="0">
                <a:latin typeface="Times New Roman" panose="02020603050405020304" pitchFamily="18" charset="0"/>
                <a:ea typeface="PMingLiU" panose="02020500000000000000" pitchFamily="18" charset="-120"/>
              </a:rPr>
              <a:t> (</a:t>
            </a:r>
            <a:r>
              <a:rPr lang="en-GB" dirty="0">
                <a:latin typeface="Times New Roman" panose="02020603050405020304" pitchFamily="18" charset="0"/>
                <a:ea typeface="PMingLiU" panose="02020500000000000000" pitchFamily="18" charset="-120"/>
              </a:rPr>
              <a:t>Aristotle, Metaphysics 4, 1003b17-19</a:t>
            </a:r>
            <a:r>
              <a:rPr lang="cs-CZ" dirty="0">
                <a:latin typeface="Times New Roman" panose="02020603050405020304" pitchFamily="18" charset="0"/>
                <a:ea typeface="PMingLiU" panose="02020500000000000000" pitchFamily="18" charset="-120"/>
              </a:rPr>
              <a:t>)</a:t>
            </a:r>
          </a:p>
          <a:p>
            <a:pPr marL="0" indent="0">
              <a:buNone/>
            </a:pPr>
            <a:endParaRPr lang="cs-CZ" dirty="0">
              <a:latin typeface="Times New Roman" panose="02020603050405020304" pitchFamily="18" charset="0"/>
              <a:ea typeface="PMingLiU" panose="02020500000000000000" pitchFamily="18" charset="-120"/>
            </a:endParaRPr>
          </a:p>
          <a:p>
            <a:pPr marL="0" indent="0">
              <a:buNone/>
            </a:pPr>
            <a:r>
              <a:rPr lang="en-GB" dirty="0">
                <a:latin typeface="Times New Roman" panose="02020603050405020304" pitchFamily="18" charset="0"/>
                <a:ea typeface="PMingLiU" panose="02020500000000000000" pitchFamily="18" charset="-120"/>
              </a:rPr>
              <a:t>Now in every case knowledge is principally concerned with that which is primary, i.e. that upon which all other things depend, and from which they get their names. If, then, substance is this primary thing, it is of substances that the philosopher must grasp the first principles and causes</a:t>
            </a:r>
            <a:r>
              <a:rPr lang="cs-CZ" dirty="0">
                <a:latin typeface="Times New Roman" panose="02020603050405020304" pitchFamily="18" charset="0"/>
                <a:ea typeface="PMingLiU" panose="02020500000000000000" pitchFamily="18" charset="-120"/>
              </a:rPr>
              <a:t>.</a:t>
            </a:r>
            <a:endParaRPr lang="cs-CZ" sz="2600" dirty="0"/>
          </a:p>
        </p:txBody>
      </p:sp>
    </p:spTree>
    <p:extLst>
      <p:ext uri="{BB962C8B-B14F-4D97-AF65-F5344CB8AC3E}">
        <p14:creationId xmlns:p14="http://schemas.microsoft.com/office/powerpoint/2010/main" val="143895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706207" y="1811802"/>
            <a:ext cx="5750040" cy="3234397"/>
          </a:xfrm>
        </p:spPr>
      </p:pic>
      <p:pic>
        <p:nvPicPr>
          <p:cNvPr id="3" name="Obrázek 2">
            <a:extLst>
              <a:ext uri="{FF2B5EF4-FFF2-40B4-BE49-F238E27FC236}">
                <a16:creationId xmlns:a16="http://schemas.microsoft.com/office/drawing/2014/main" id="{756B2052-5205-40C3-A6E9-2860B50855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842" y="1344765"/>
            <a:ext cx="3907007" cy="4168473"/>
          </a:xfrm>
          <a:prstGeom prst="rect">
            <a:avLst/>
          </a:prstGeom>
        </p:spPr>
      </p:pic>
    </p:spTree>
    <p:extLst>
      <p:ext uri="{BB962C8B-B14F-4D97-AF65-F5344CB8AC3E}">
        <p14:creationId xmlns:p14="http://schemas.microsoft.com/office/powerpoint/2010/main" val="2335918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2">
            <a:extLst>
              <a:ext uri="{FF2B5EF4-FFF2-40B4-BE49-F238E27FC236}">
                <a16:creationId xmlns:a16="http://schemas.microsoft.com/office/drawing/2014/main" id="{39F61A7C-6AA1-429C-9B00-EFBBE10FF42E}"/>
              </a:ext>
            </a:extLst>
          </p:cNvPr>
          <p:cNvGraphicFramePr>
            <a:graphicFrameLocks noGrp="1"/>
          </p:cNvGraphicFramePr>
          <p:nvPr>
            <p:extLst>
              <p:ext uri="{D42A27DB-BD31-4B8C-83A1-F6EECF244321}">
                <p14:modId xmlns:p14="http://schemas.microsoft.com/office/powerpoint/2010/main" val="861929835"/>
              </p:ext>
            </p:extLst>
          </p:nvPr>
        </p:nvGraphicFramePr>
        <p:xfrm>
          <a:off x="895350" y="348963"/>
          <a:ext cx="10401300" cy="6049022"/>
        </p:xfrm>
        <a:graphic>
          <a:graphicData uri="http://schemas.openxmlformats.org/drawingml/2006/table">
            <a:tbl>
              <a:tblPr firstRow="1" bandRow="1">
                <a:tableStyleId>{F5AB1C69-6EDB-4FF4-983F-18BD219EF322}</a:tableStyleId>
              </a:tblPr>
              <a:tblGrid>
                <a:gridCol w="5200650">
                  <a:extLst>
                    <a:ext uri="{9D8B030D-6E8A-4147-A177-3AD203B41FA5}">
                      <a16:colId xmlns:a16="http://schemas.microsoft.com/office/drawing/2014/main" val="2047842579"/>
                    </a:ext>
                  </a:extLst>
                </a:gridCol>
                <a:gridCol w="5200650">
                  <a:extLst>
                    <a:ext uri="{9D8B030D-6E8A-4147-A177-3AD203B41FA5}">
                      <a16:colId xmlns:a16="http://schemas.microsoft.com/office/drawing/2014/main" val="2178927656"/>
                    </a:ext>
                  </a:extLst>
                </a:gridCol>
              </a:tblGrid>
              <a:tr h="957152">
                <a:tc>
                  <a:txBody>
                    <a:bodyPr/>
                    <a:lstStyle/>
                    <a:p>
                      <a:r>
                        <a:rPr lang="cs-CZ" sz="2200" b="0" dirty="0">
                          <a:solidFill>
                            <a:schemeClr val="tx1"/>
                          </a:solidFill>
                          <a:latin typeface="Times New Roman" panose="02020603050405020304" pitchFamily="18" charset="0"/>
                          <a:cs typeface="Times New Roman" panose="02020603050405020304" pitchFamily="18" charset="0"/>
                        </a:rPr>
                        <a:t>Podstatné je to, co je neměnné; to, co se mění je odvozené, nespolehlivé, pomíjivé</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cs-CZ" sz="2200" b="0" dirty="0">
                          <a:solidFill>
                            <a:schemeClr val="tx1"/>
                          </a:solidFill>
                          <a:latin typeface="Times New Roman" panose="02020603050405020304" pitchFamily="18" charset="0"/>
                          <a:cs typeface="Times New Roman" panose="02020603050405020304" pitchFamily="18" charset="0"/>
                        </a:rPr>
                        <a:t>Primární je změna; to, co se nemění, je odvozené; stálé je to, co lze očekávat, co se pravidelně opakuje</a:t>
                      </a:r>
                      <a:endParaRPr lang="cs-CZ"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3725749"/>
                  </a:ext>
                </a:extLst>
              </a:tr>
              <a:tr h="111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200" dirty="0">
                          <a:latin typeface="Times New Roman" panose="02020603050405020304" pitchFamily="18" charset="0"/>
                          <a:ea typeface="PMingLiU" panose="02020500000000000000" pitchFamily="18" charset="-120"/>
                        </a:rPr>
                        <a:t>Skutečnost je rozdělená: mysl stojí „mimo“ věci; věci existují samy o sobě nezávisle na mysli</a:t>
                      </a:r>
                      <a:endParaRPr lang="cs-CZ" sz="2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cs-CZ" sz="2200" b="0" dirty="0">
                          <a:solidFill>
                            <a:schemeClr val="tx1"/>
                          </a:solidFill>
                          <a:latin typeface="Times New Roman" panose="02020603050405020304" pitchFamily="18" charset="0"/>
                          <a:cs typeface="Times New Roman" panose="02020603050405020304" pitchFamily="18" charset="0"/>
                        </a:rPr>
                        <a:t>Skutečnost je jedna: v jejím rámci jsou mysl a věc jen dvě strany jednoho procesu; věci nejsou pevně dané</a:t>
                      </a:r>
                      <a:endParaRPr lang="cs-CZ"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9908098"/>
                  </a:ext>
                </a:extLst>
              </a:tr>
              <a:tr h="957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200" dirty="0">
                          <a:latin typeface="Times New Roman" panose="02020603050405020304" pitchFamily="18" charset="0"/>
                          <a:ea typeface="PMingLiU" panose="02020500000000000000" pitchFamily="18" charset="-120"/>
                        </a:rPr>
                        <a:t>Věci jsou primární, jejich vztahy a vzájemné působení jsou odvozené z nich; děj je to, co někdo/něco dělá</a:t>
                      </a:r>
                    </a:p>
                    <a:p>
                      <a:endParaRPr lang="cs-CZ" sz="2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cs-CZ" sz="2200" dirty="0">
                          <a:latin typeface="Times New Roman" panose="02020603050405020304" pitchFamily="18" charset="0"/>
                          <a:cs typeface="Times New Roman" panose="02020603050405020304" pitchFamily="18" charset="0"/>
                        </a:rPr>
                        <a:t>Děje jsou primární, věci jsou jejich výsledkem; děj definuje svoje „aktéry“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254471"/>
                  </a:ext>
                </a:extLst>
              </a:tr>
              <a:tr h="1448104">
                <a:tc>
                  <a:txBody>
                    <a:bodyPr/>
                    <a:lstStyle/>
                    <a:p>
                      <a:r>
                        <a:rPr lang="cs-CZ" sz="2200" b="0" dirty="0">
                          <a:solidFill>
                            <a:schemeClr val="tx1"/>
                          </a:solidFill>
                          <a:latin typeface="Times New Roman" panose="02020603050405020304" pitchFamily="18" charset="0"/>
                          <a:cs typeface="Times New Roman" panose="02020603050405020304" pitchFamily="18" charset="0"/>
                        </a:rPr>
                        <a:t>Jazyk a řeč patří k doméně mysli, věci patří k doméně světa; řeší se vztah mezi těmito dvěma doménami</a:t>
                      </a:r>
                      <a:endParaRPr lang="cs-CZ" sz="22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cs-CZ" sz="2200" b="0" dirty="0">
                          <a:solidFill>
                            <a:schemeClr val="tx1"/>
                          </a:solidFill>
                          <a:latin typeface="Times New Roman" panose="02020603050405020304" pitchFamily="18" charset="0"/>
                          <a:cs typeface="Times New Roman" panose="02020603050405020304" pitchFamily="18" charset="0"/>
                        </a:rPr>
                        <a:t>Jazyk a řeč jsou součástí ustavování věcí (subjektu i objektů); je jen jedna, společná doména strukturovaná společnou řečí</a:t>
                      </a:r>
                      <a:endParaRPr lang="cs-CZ"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0850335"/>
                  </a:ext>
                </a:extLst>
              </a:tr>
              <a:tr h="957152">
                <a:tc>
                  <a:txBody>
                    <a:bodyPr/>
                    <a:lstStyle/>
                    <a:p>
                      <a:r>
                        <a:rPr lang="cs-CZ" sz="2200" b="0" dirty="0">
                          <a:solidFill>
                            <a:schemeClr val="tx1"/>
                          </a:solidFill>
                          <a:latin typeface="Times New Roman" panose="02020603050405020304" pitchFamily="18" charset="0"/>
                          <a:cs typeface="Times New Roman" panose="02020603050405020304" pitchFamily="18" charset="0"/>
                        </a:rPr>
                        <a:t>To, jak o věcech vypovídáme, musí odpovídat tomu, jak věci jsou.</a:t>
                      </a:r>
                      <a:endParaRPr lang="cs-CZ" sz="2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cs-CZ" sz="2200" b="0" dirty="0">
                          <a:solidFill>
                            <a:schemeClr val="tx1"/>
                          </a:solidFill>
                          <a:latin typeface="Times New Roman" panose="02020603050405020304" pitchFamily="18" charset="0"/>
                          <a:cs typeface="Times New Roman" panose="02020603050405020304" pitchFamily="18" charset="0"/>
                        </a:rPr>
                        <a:t>To, jak o věcech vypovídáme, má vliv na to, jak věci jsou a budou.*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6123312"/>
                  </a:ext>
                </a:extLst>
              </a:tr>
            </a:tbl>
          </a:graphicData>
        </a:graphic>
      </p:graphicFrame>
    </p:spTree>
    <p:extLst>
      <p:ext uri="{BB962C8B-B14F-4D97-AF65-F5344CB8AC3E}">
        <p14:creationId xmlns:p14="http://schemas.microsoft.com/office/powerpoint/2010/main" val="154741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838200" y="488950"/>
            <a:ext cx="7568821" cy="5688013"/>
          </a:xfrm>
        </p:spPr>
        <p:txBody>
          <a:bodyPr>
            <a:normAutofit/>
          </a:bodyPr>
          <a:lstStyle/>
          <a:p>
            <a:pPr marL="221615" marR="539750" indent="0">
              <a:lnSpc>
                <a:spcPct val="115000"/>
              </a:lnSpc>
              <a:spcAft>
                <a:spcPts val="800"/>
              </a:spcAft>
              <a:buNone/>
            </a:pPr>
            <a:r>
              <a:rPr lang="cs-CZ" b="1" dirty="0">
                <a:latin typeface="Times New Roman" panose="02020603050405020304" pitchFamily="18" charset="0"/>
                <a:ea typeface="PMingLiU" panose="02020500000000000000" pitchFamily="18" charset="-120"/>
              </a:rPr>
              <a:t>Pojem (pojmenování)</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Pojem jako „věc“, má „vlastnosti“, lze definovat</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v.</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Pojem jako „děj“, má průběh a vývoj, jeho definici je stále potřeba utvrzovat </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v. </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Pojem jako „čin“, úkol „jak to má být“, stanovení hranice (odsud-posud)</a:t>
            </a:r>
          </a:p>
        </p:txBody>
      </p:sp>
      <p:pic>
        <p:nvPicPr>
          <p:cNvPr id="2" name="Zástupný symbol pro obsah 4">
            <a:extLst>
              <a:ext uri="{FF2B5EF4-FFF2-40B4-BE49-F238E27FC236}">
                <a16:creationId xmlns:a16="http://schemas.microsoft.com/office/drawing/2014/main" id="{5F19D919-FBD8-E685-4599-77CEC96FC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699" y="609848"/>
            <a:ext cx="2989684" cy="5567115"/>
          </a:xfrm>
          <a:prstGeom prst="rect">
            <a:avLst/>
          </a:prstGeom>
        </p:spPr>
      </p:pic>
    </p:spTree>
    <p:extLst>
      <p:ext uri="{BB962C8B-B14F-4D97-AF65-F5344CB8AC3E}">
        <p14:creationId xmlns:p14="http://schemas.microsoft.com/office/powerpoint/2010/main" val="507013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765175"/>
            <a:ext cx="10515600" cy="5411788"/>
          </a:xfrm>
        </p:spPr>
        <p:txBody>
          <a:bodyPr>
            <a:noAutofit/>
          </a:bodyPr>
          <a:lstStyle/>
          <a:p>
            <a:pPr marL="311150" indent="0">
              <a:lnSpc>
                <a:spcPct val="100000"/>
              </a:lnSpc>
              <a:spcAft>
                <a:spcPts val="800"/>
              </a:spcAft>
              <a:buNone/>
            </a:pPr>
            <a:r>
              <a:rPr lang="cs-CZ" altLang="cs-CZ" sz="3200" dirty="0" err="1">
                <a:latin typeface="Times New Roman" panose="02020603050405020304" pitchFamily="18" charset="0"/>
                <a:ea typeface="新細明體" panose="02020500000000000000" pitchFamily="18" charset="-120"/>
              </a:rPr>
              <a:t>Xunzi</a:t>
            </a:r>
            <a:r>
              <a:rPr lang="cs-CZ" altLang="cs-CZ" sz="3200" dirty="0">
                <a:latin typeface="Times New Roman" panose="02020603050405020304" pitchFamily="18" charset="0"/>
                <a:ea typeface="新細明體" panose="02020500000000000000" pitchFamily="18" charset="-120"/>
              </a:rPr>
              <a:t>, </a:t>
            </a:r>
            <a:r>
              <a:rPr lang="cs-CZ" altLang="cs-CZ" sz="3200" dirty="0" err="1">
                <a:latin typeface="Times New Roman" panose="02020603050405020304" pitchFamily="18" charset="0"/>
                <a:ea typeface="新細明體" panose="02020500000000000000" pitchFamily="18" charset="-120"/>
              </a:rPr>
              <a:t>Zheng</a:t>
            </a:r>
            <a:r>
              <a:rPr lang="cs-CZ" altLang="cs-CZ" sz="3200" dirty="0">
                <a:latin typeface="Times New Roman" panose="02020603050405020304" pitchFamily="18" charset="0"/>
                <a:ea typeface="新細明體" panose="02020500000000000000" pitchFamily="18" charset="-120"/>
              </a:rPr>
              <a:t> </a:t>
            </a:r>
            <a:r>
              <a:rPr lang="cs-CZ" altLang="cs-CZ" sz="3200" dirty="0" err="1">
                <a:latin typeface="Times New Roman" panose="02020603050405020304" pitchFamily="18" charset="0"/>
                <a:ea typeface="新細明體" panose="02020500000000000000" pitchFamily="18" charset="-120"/>
              </a:rPr>
              <a:t>ming</a:t>
            </a:r>
            <a:r>
              <a:rPr lang="cs-CZ" altLang="cs-CZ" sz="3200" dirty="0">
                <a:latin typeface="Times New Roman" panose="02020603050405020304" pitchFamily="18" charset="0"/>
                <a:ea typeface="新細明體" panose="02020500000000000000" pitchFamily="18" charset="-120"/>
              </a:rPr>
              <a:t> </a:t>
            </a:r>
            <a:r>
              <a:rPr lang="zh-TW" altLang="en-US" sz="3200" dirty="0">
                <a:latin typeface="Times New Roman" panose="02020603050405020304" pitchFamily="18" charset="0"/>
                <a:ea typeface="新細明體" panose="02020500000000000000" pitchFamily="18" charset="-120"/>
              </a:rPr>
              <a:t>正名</a:t>
            </a:r>
            <a:endParaRPr lang="en-GB" altLang="cs-CZ" sz="3200" dirty="0">
              <a:latin typeface="Times New Roman" panose="02020603050405020304" pitchFamily="18" charset="0"/>
              <a:ea typeface="新細明體" panose="02020500000000000000" pitchFamily="18" charset="-120"/>
            </a:endParaRPr>
          </a:p>
          <a:p>
            <a:pPr marL="311150" indent="0">
              <a:lnSpc>
                <a:spcPct val="100000"/>
              </a:lnSpc>
              <a:spcAft>
                <a:spcPts val="800"/>
              </a:spcAft>
              <a:buNone/>
            </a:pPr>
            <a:endParaRPr lang="cs-CZ" altLang="zh-TW" sz="2200" dirty="0">
              <a:latin typeface="Times New Roman" panose="02020603050405020304" pitchFamily="18" charset="0"/>
            </a:endParaRPr>
          </a:p>
          <a:p>
            <a:pPr marL="311150" indent="0">
              <a:lnSpc>
                <a:spcPct val="100000"/>
              </a:lnSpc>
              <a:spcAft>
                <a:spcPts val="800"/>
              </a:spcAft>
              <a:buNone/>
            </a:pPr>
            <a:r>
              <a:rPr lang="zh-TW" altLang="en-US" sz="2200" dirty="0">
                <a:latin typeface="Times New Roman" panose="02020603050405020304" pitchFamily="18" charset="0"/>
              </a:rPr>
              <a:t>今聖王沒，名守慢，奇辭起，名實亂，是非之形不明，</a:t>
            </a:r>
          </a:p>
          <a:p>
            <a:pPr marL="311150" indent="0">
              <a:lnSpc>
                <a:spcPct val="100000"/>
              </a:lnSpc>
              <a:spcAft>
                <a:spcPts val="800"/>
              </a:spcAft>
              <a:buNone/>
            </a:pPr>
            <a:r>
              <a:rPr lang="en-US" altLang="zh-TW" sz="2200" dirty="0">
                <a:latin typeface="Times New Roman" panose="02020603050405020304" pitchFamily="18" charset="0"/>
              </a:rPr>
              <a:t>„</a:t>
            </a:r>
            <a:r>
              <a:rPr lang="en-GB" altLang="cs-CZ" sz="2200" dirty="0" err="1">
                <a:latin typeface="Times New Roman" panose="02020603050405020304" pitchFamily="18" charset="0"/>
                <a:ea typeface="新細明體" panose="02020500000000000000" pitchFamily="18" charset="-120"/>
              </a:rPr>
              <a:t>Nyní</a:t>
            </a:r>
            <a:r>
              <a:rPr lang="en-GB" altLang="cs-CZ" sz="2200" dirty="0">
                <a:latin typeface="Times New Roman" panose="02020603050405020304" pitchFamily="18" charset="0"/>
                <a:ea typeface="新細明體" panose="02020500000000000000" pitchFamily="18" charset="-120"/>
              </a:rPr>
              <a:t> se </a:t>
            </a:r>
            <a:r>
              <a:rPr lang="en-GB" altLang="cs-CZ" sz="2200" dirty="0" err="1">
                <a:latin typeface="Times New Roman" panose="02020603050405020304" pitchFamily="18" charset="0"/>
                <a:ea typeface="新細明體" panose="02020500000000000000" pitchFamily="18" charset="-120"/>
              </a:rPr>
              <a:t>nad</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svrchovaně</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moudrými</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králi</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zavřela</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voda</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dodržování</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správných</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pojmenování</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ochablo</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objevily</a:t>
            </a:r>
            <a:r>
              <a:rPr lang="en-GB" altLang="cs-CZ" sz="2200" dirty="0">
                <a:latin typeface="Times New Roman" panose="02020603050405020304" pitchFamily="18" charset="0"/>
                <a:ea typeface="新細明體" panose="02020500000000000000" pitchFamily="18" charset="-120"/>
              </a:rPr>
              <a:t> se </a:t>
            </a:r>
            <a:r>
              <a:rPr lang="en-GB" altLang="cs-CZ" sz="2200" dirty="0" err="1">
                <a:latin typeface="Times New Roman" panose="02020603050405020304" pitchFamily="18" charset="0"/>
                <a:ea typeface="新細明體" panose="02020500000000000000" pitchFamily="18" charset="-120"/>
              </a:rPr>
              <a:t>podivné</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výroky</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vztahy</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mezi</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pojmenováním</a:t>
            </a:r>
            <a:r>
              <a:rPr lang="en-GB" altLang="cs-CZ" sz="2200" dirty="0">
                <a:latin typeface="Times New Roman" panose="02020603050405020304" pitchFamily="18" charset="0"/>
                <a:ea typeface="新細明體" panose="02020500000000000000" pitchFamily="18" charset="-120"/>
              </a:rPr>
              <a:t> a </a:t>
            </a:r>
            <a:r>
              <a:rPr lang="en-GB" altLang="cs-CZ" sz="2200" dirty="0" err="1">
                <a:latin typeface="Times New Roman" panose="02020603050405020304" pitchFamily="18" charset="0"/>
                <a:ea typeface="新細明體" panose="02020500000000000000" pitchFamily="18" charset="-120"/>
              </a:rPr>
              <a:t>skutečností</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jsou</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ve</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zmatku</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podoba</a:t>
            </a:r>
            <a:r>
              <a:rPr lang="en-GB" altLang="cs-CZ" sz="2200" dirty="0">
                <a:latin typeface="Times New Roman" panose="02020603050405020304" pitchFamily="18" charset="0"/>
                <a:ea typeface="新細明體" panose="02020500000000000000" pitchFamily="18" charset="-120"/>
              </a:rPr>
              <a:t> toho, co je </a:t>
            </a:r>
            <a:r>
              <a:rPr lang="en-GB" altLang="cs-CZ" sz="2200" dirty="0" err="1">
                <a:latin typeface="Times New Roman" panose="02020603050405020304" pitchFamily="18" charset="0"/>
                <a:ea typeface="新細明體" panose="02020500000000000000" pitchFamily="18" charset="-120"/>
              </a:rPr>
              <a:t>správné</a:t>
            </a:r>
            <a:r>
              <a:rPr lang="en-GB" altLang="cs-CZ" sz="2200" dirty="0">
                <a:latin typeface="Times New Roman" panose="02020603050405020304" pitchFamily="18" charset="0"/>
                <a:ea typeface="新細明體" panose="02020500000000000000" pitchFamily="18" charset="-120"/>
              </a:rPr>
              <a:t> a co </a:t>
            </a:r>
            <a:r>
              <a:rPr lang="en-GB" altLang="cs-CZ" sz="2200" dirty="0" err="1">
                <a:latin typeface="Times New Roman" panose="02020603050405020304" pitchFamily="18" charset="0"/>
                <a:ea typeface="新細明體" panose="02020500000000000000" pitchFamily="18" charset="-120"/>
              </a:rPr>
              <a:t>chybné</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není</a:t>
            </a:r>
            <a:r>
              <a:rPr lang="en-GB" altLang="cs-CZ" sz="2200" dirty="0">
                <a:latin typeface="Times New Roman" panose="02020603050405020304" pitchFamily="18" charset="0"/>
                <a:ea typeface="新細明體" panose="02020500000000000000" pitchFamily="18" charset="-120"/>
              </a:rPr>
              <a:t> </a:t>
            </a:r>
            <a:r>
              <a:rPr lang="en-GB" altLang="cs-CZ" sz="2200" dirty="0" err="1">
                <a:latin typeface="Times New Roman" panose="02020603050405020304" pitchFamily="18" charset="0"/>
                <a:ea typeface="新細明體" panose="02020500000000000000" pitchFamily="18" charset="-120"/>
              </a:rPr>
              <a:t>jasná</a:t>
            </a:r>
            <a:r>
              <a:rPr lang="en-GB" altLang="cs-CZ" sz="2200" dirty="0">
                <a:latin typeface="Times New Roman" panose="02020603050405020304" pitchFamily="18" charset="0"/>
                <a:ea typeface="新細明體" panose="02020500000000000000" pitchFamily="18" charset="-120"/>
              </a:rPr>
              <a:t>.“</a:t>
            </a:r>
          </a:p>
          <a:p>
            <a:pPr marL="311150" indent="0">
              <a:lnSpc>
                <a:spcPct val="100000"/>
              </a:lnSpc>
              <a:spcAft>
                <a:spcPts val="800"/>
              </a:spcAft>
              <a:buNone/>
            </a:pPr>
            <a:r>
              <a:rPr lang="zh-TW" altLang="en-US" sz="2200" dirty="0">
                <a:latin typeface="Times New Roman" panose="02020603050405020304" pitchFamily="18" charset="0"/>
                <a:ea typeface="新細明體" panose="02020500000000000000" pitchFamily="18" charset="-120"/>
              </a:rPr>
              <a:t>名無固宜，約之以命，約定俗成謂之宜，異於約則謂之不宜。</a:t>
            </a:r>
            <a:endParaRPr lang="cs-CZ" altLang="zh-TW" sz="2200" dirty="0">
              <a:latin typeface="Times New Roman" panose="02020603050405020304" pitchFamily="18" charset="0"/>
              <a:ea typeface="新細明體" panose="02020500000000000000" pitchFamily="18" charset="-120"/>
            </a:endParaRPr>
          </a:p>
          <a:p>
            <a:pPr marL="311150" indent="0">
              <a:lnSpc>
                <a:spcPct val="100000"/>
              </a:lnSpc>
              <a:spcAft>
                <a:spcPts val="800"/>
              </a:spcAft>
              <a:buNone/>
            </a:pPr>
            <a:r>
              <a:rPr lang="cs-CZ" altLang="zh-TW" sz="2200" dirty="0">
                <a:latin typeface="Times New Roman" panose="02020603050405020304" pitchFamily="18" charset="0"/>
                <a:ea typeface="新細明體" panose="02020500000000000000" pitchFamily="18" charset="-120"/>
              </a:rPr>
              <a:t>„U pojmenování není nic jako jejich jednou daná správnost plynoucí ze samé podstaty věci. Lidé se na nich dohodnou a podle toho je zavedou, a způsob pojmenování, který určila dohoda a které se stalo zvyklostí, je správný, a to, co se liší od dohody, se nazývám nesprávným. </a:t>
            </a:r>
          </a:p>
        </p:txBody>
      </p:sp>
    </p:spTree>
    <p:extLst>
      <p:ext uri="{BB962C8B-B14F-4D97-AF65-F5344CB8AC3E}">
        <p14:creationId xmlns:p14="http://schemas.microsoft.com/office/powerpoint/2010/main" val="380985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765175"/>
            <a:ext cx="10515600" cy="5411788"/>
          </a:xfrm>
        </p:spPr>
        <p:txBody>
          <a:bodyPr>
            <a:noAutofit/>
          </a:bodyPr>
          <a:lstStyle/>
          <a:p>
            <a:pPr marL="311150" indent="0">
              <a:lnSpc>
                <a:spcPct val="100000"/>
              </a:lnSpc>
              <a:spcAft>
                <a:spcPts val="800"/>
              </a:spcAft>
              <a:buNone/>
            </a:pPr>
            <a:r>
              <a:rPr lang="cs-CZ" altLang="cs-CZ" sz="3200" dirty="0" err="1">
                <a:latin typeface="Times New Roman" panose="02020603050405020304" pitchFamily="18" charset="0"/>
                <a:ea typeface="新細明體" panose="02020500000000000000" pitchFamily="18" charset="-120"/>
              </a:rPr>
              <a:t>Xunzi</a:t>
            </a:r>
            <a:r>
              <a:rPr lang="cs-CZ" altLang="cs-CZ" sz="3200" dirty="0">
                <a:latin typeface="Times New Roman" panose="02020603050405020304" pitchFamily="18" charset="0"/>
                <a:ea typeface="新細明體" panose="02020500000000000000" pitchFamily="18" charset="-120"/>
              </a:rPr>
              <a:t>, </a:t>
            </a:r>
            <a:r>
              <a:rPr lang="cs-CZ" altLang="cs-CZ" sz="3200" dirty="0" err="1">
                <a:latin typeface="Times New Roman" panose="02020603050405020304" pitchFamily="18" charset="0"/>
                <a:ea typeface="新細明體" panose="02020500000000000000" pitchFamily="18" charset="-120"/>
              </a:rPr>
              <a:t>Zheng</a:t>
            </a:r>
            <a:r>
              <a:rPr lang="cs-CZ" altLang="cs-CZ" sz="3200" dirty="0">
                <a:latin typeface="Times New Roman" panose="02020603050405020304" pitchFamily="18" charset="0"/>
                <a:ea typeface="新細明體" panose="02020500000000000000" pitchFamily="18" charset="-120"/>
              </a:rPr>
              <a:t> </a:t>
            </a:r>
            <a:r>
              <a:rPr lang="cs-CZ" altLang="cs-CZ" sz="3200" dirty="0" err="1">
                <a:latin typeface="Times New Roman" panose="02020603050405020304" pitchFamily="18" charset="0"/>
                <a:ea typeface="新細明體" panose="02020500000000000000" pitchFamily="18" charset="-120"/>
              </a:rPr>
              <a:t>ming</a:t>
            </a:r>
            <a:r>
              <a:rPr lang="cs-CZ" altLang="cs-CZ" sz="3200" dirty="0">
                <a:latin typeface="Times New Roman" panose="02020603050405020304" pitchFamily="18" charset="0"/>
                <a:ea typeface="新細明體" panose="02020500000000000000" pitchFamily="18" charset="-120"/>
              </a:rPr>
              <a:t> </a:t>
            </a:r>
            <a:r>
              <a:rPr lang="zh-TW" altLang="en-US" sz="3200" dirty="0">
                <a:latin typeface="Times New Roman" panose="02020603050405020304" pitchFamily="18" charset="0"/>
                <a:ea typeface="新細明體" panose="02020500000000000000" pitchFamily="18" charset="-120"/>
              </a:rPr>
              <a:t>正名</a:t>
            </a:r>
            <a:endParaRPr lang="en-GB" altLang="cs-CZ" sz="3200" dirty="0">
              <a:latin typeface="Times New Roman" panose="02020603050405020304" pitchFamily="18" charset="0"/>
              <a:ea typeface="新細明體" panose="02020500000000000000" pitchFamily="18" charset="-120"/>
            </a:endParaRPr>
          </a:p>
          <a:p>
            <a:pPr marL="311150" indent="0">
              <a:lnSpc>
                <a:spcPct val="100000"/>
              </a:lnSpc>
              <a:spcAft>
                <a:spcPts val="800"/>
              </a:spcAft>
              <a:buNone/>
            </a:pPr>
            <a:endParaRPr lang="cs-CZ" altLang="zh-TW" sz="2200" dirty="0">
              <a:latin typeface="Times New Roman" panose="02020603050405020304" pitchFamily="18" charset="0"/>
            </a:endParaRPr>
          </a:p>
          <a:p>
            <a:pPr marL="311150" indent="0">
              <a:lnSpc>
                <a:spcPct val="100000"/>
              </a:lnSpc>
              <a:spcAft>
                <a:spcPts val="800"/>
              </a:spcAft>
              <a:buNone/>
            </a:pPr>
            <a:r>
              <a:rPr lang="zh-TW" altLang="en-US" sz="2200" dirty="0">
                <a:latin typeface="Times New Roman" panose="02020603050405020304" pitchFamily="18" charset="0"/>
              </a:rPr>
              <a:t>故析辭擅作名，以亂正名，使民疑惑，人多辨訟，則謂之大姦</a:t>
            </a:r>
            <a:r>
              <a:rPr lang="en-US" altLang="zh-TW" sz="2200" dirty="0">
                <a:latin typeface="Times New Roman" panose="02020603050405020304" pitchFamily="18" charset="0"/>
              </a:rPr>
              <a:t>. </a:t>
            </a:r>
            <a:r>
              <a:rPr lang="zh-TW" altLang="en-US" sz="2200" dirty="0">
                <a:latin typeface="Times New Roman" panose="02020603050405020304" pitchFamily="18" charset="0"/>
              </a:rPr>
              <a:t>其罪猶為符節度量之罪也。</a:t>
            </a:r>
          </a:p>
          <a:p>
            <a:pPr marL="311150" indent="0">
              <a:lnSpc>
                <a:spcPct val="100000"/>
              </a:lnSpc>
              <a:spcAft>
                <a:spcPts val="800"/>
              </a:spcAft>
              <a:buNone/>
            </a:pPr>
            <a:r>
              <a:rPr lang="en-US" altLang="zh-TW" sz="2400" dirty="0">
                <a:latin typeface="Times New Roman" panose="02020603050405020304" pitchFamily="18" charset="0"/>
              </a:rPr>
              <a:t>Proto </a:t>
            </a:r>
            <a:r>
              <a:rPr lang="en-US" altLang="zh-TW" sz="2400" dirty="0" err="1">
                <a:latin typeface="Times New Roman" panose="02020603050405020304" pitchFamily="18" charset="0"/>
              </a:rPr>
              <a:t>pokud</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někdo</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rozebírá</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výroky</a:t>
            </a:r>
            <a:r>
              <a:rPr lang="en-US" altLang="zh-TW" sz="2400" dirty="0">
                <a:latin typeface="Times New Roman" panose="02020603050405020304" pitchFamily="18" charset="0"/>
              </a:rPr>
              <a:t> a </a:t>
            </a:r>
            <a:r>
              <a:rPr lang="en-US" altLang="zh-TW" sz="2400" dirty="0" err="1">
                <a:latin typeface="Times New Roman" panose="02020603050405020304" pitchFamily="18" charset="0"/>
              </a:rPr>
              <a:t>osobuje</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si</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právo</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vytvářet</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pojmenování</a:t>
            </a:r>
            <a:r>
              <a:rPr lang="en-US" altLang="zh-TW" sz="2400" dirty="0">
                <a:latin typeface="Times New Roman" panose="02020603050405020304" pitchFamily="18" charset="0"/>
              </a:rPr>
              <a:t> a </a:t>
            </a:r>
            <a:r>
              <a:rPr lang="en-US" altLang="zh-TW" sz="2400" dirty="0" err="1">
                <a:latin typeface="Times New Roman" panose="02020603050405020304" pitchFamily="18" charset="0"/>
              </a:rPr>
              <a:t>uvádět</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tak</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správná</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pojmenování</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ve</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zmatek</a:t>
            </a:r>
            <a:r>
              <a:rPr lang="en-US" altLang="zh-TW" sz="2400" dirty="0">
                <a:latin typeface="Times New Roman" panose="02020603050405020304" pitchFamily="18" charset="0"/>
              </a:rPr>
              <a:t> a lid v </a:t>
            </a:r>
            <a:r>
              <a:rPr lang="en-US" altLang="zh-TW" sz="2400" dirty="0" err="1">
                <a:latin typeface="Times New Roman" panose="02020603050405020304" pitchFamily="18" charset="0"/>
              </a:rPr>
              <a:t>pomýlení</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takže</a:t>
            </a:r>
            <a:r>
              <a:rPr lang="en-US" altLang="zh-TW" sz="2400" dirty="0">
                <a:latin typeface="Times New Roman" panose="02020603050405020304" pitchFamily="18" charset="0"/>
              </a:rPr>
              <a:t> se </a:t>
            </a:r>
            <a:r>
              <a:rPr lang="en-US" altLang="zh-TW" sz="2400" dirty="0" err="1">
                <a:latin typeface="Times New Roman" panose="02020603050405020304" pitchFamily="18" charset="0"/>
              </a:rPr>
              <a:t>lidé</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zhusta</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přou</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říká</a:t>
            </a:r>
            <a:r>
              <a:rPr lang="en-US" altLang="zh-TW" sz="2400" dirty="0">
                <a:latin typeface="Times New Roman" panose="02020603050405020304" pitchFamily="18" charset="0"/>
              </a:rPr>
              <a:t> se mu </a:t>
            </a:r>
            <a:r>
              <a:rPr lang="en-US" altLang="zh-TW" sz="2400" dirty="0" err="1">
                <a:latin typeface="Times New Roman" panose="02020603050405020304" pitchFamily="18" charset="0"/>
              </a:rPr>
              <a:t>velký</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ničema</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Jeho</a:t>
            </a:r>
            <a:r>
              <a:rPr lang="en-US" altLang="zh-TW" sz="2400" dirty="0">
                <a:latin typeface="Times New Roman" panose="02020603050405020304" pitchFamily="18" charset="0"/>
              </a:rPr>
              <a:t> vina je </a:t>
            </a:r>
            <a:r>
              <a:rPr lang="en-US" altLang="zh-TW" sz="2400" dirty="0" err="1">
                <a:latin typeface="Times New Roman" panose="02020603050405020304" pitchFamily="18" charset="0"/>
              </a:rPr>
              <a:t>stejná</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jako</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kdyby</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padělal</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vrubovky</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či</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jiné</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podobné</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doklady</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nebo</a:t>
            </a:r>
            <a:r>
              <a:rPr lang="en-US" altLang="zh-TW" sz="2400" dirty="0">
                <a:latin typeface="Times New Roman" panose="02020603050405020304" pitchFamily="18" charset="0"/>
              </a:rPr>
              <a:t> </a:t>
            </a:r>
            <a:r>
              <a:rPr lang="en-US" altLang="zh-TW" sz="2400" dirty="0" err="1">
                <a:latin typeface="Times New Roman" panose="02020603050405020304" pitchFamily="18" charset="0"/>
              </a:rPr>
              <a:t>míry</a:t>
            </a:r>
            <a:r>
              <a:rPr lang="en-US" altLang="zh-TW" sz="2400" dirty="0">
                <a:latin typeface="Times New Roman" panose="02020603050405020304" pitchFamily="18" charset="0"/>
              </a:rPr>
              <a:t> a </a:t>
            </a:r>
            <a:r>
              <a:rPr lang="en-US" altLang="zh-TW" sz="2400" dirty="0" err="1">
                <a:latin typeface="Times New Roman" panose="02020603050405020304" pitchFamily="18" charset="0"/>
              </a:rPr>
              <a:t>váhy</a:t>
            </a:r>
            <a:r>
              <a:rPr lang="en-US" altLang="zh-TW" sz="2400" dirty="0">
                <a:latin typeface="Times New Roman" panose="02020603050405020304" pitchFamily="18" charset="0"/>
              </a:rPr>
              <a:t>. </a:t>
            </a:r>
            <a:endParaRPr lang="cs-CZ" altLang="zh-TW" sz="2400" dirty="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417035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r>
              <a:rPr lang="cs-CZ" altLang="cs-CZ" sz="4000" dirty="0" err="1">
                <a:latin typeface="Times New Roman" panose="02020603050405020304" pitchFamily="18" charset="0"/>
                <a:cs typeface="Times New Roman" panose="02020603050405020304" pitchFamily="18" charset="0"/>
              </a:rPr>
              <a:t>Guanzi</a:t>
            </a:r>
            <a:r>
              <a:rPr lang="cs-CZ" altLang="cs-CZ" sz="4000" dirty="0">
                <a:latin typeface="Times New Roman" panose="02020603050405020304" pitchFamily="18" charset="0"/>
                <a:cs typeface="Times New Roman" panose="02020603050405020304" pitchFamily="18" charset="0"/>
              </a:rPr>
              <a:t>, </a:t>
            </a:r>
            <a:r>
              <a:rPr lang="cs-CZ" altLang="cs-CZ" sz="4000" dirty="0" err="1">
                <a:latin typeface="Times New Roman" panose="02020603050405020304" pitchFamily="18" charset="0"/>
                <a:cs typeface="Times New Roman" panose="02020603050405020304" pitchFamily="18" charset="0"/>
              </a:rPr>
              <a:t>Xinshu</a:t>
            </a:r>
            <a:r>
              <a:rPr lang="cs-CZ" altLang="cs-CZ" sz="4000" dirty="0">
                <a:latin typeface="Times New Roman" panose="02020603050405020304" pitchFamily="18" charset="0"/>
                <a:cs typeface="Times New Roman" panose="02020603050405020304" pitchFamily="18" charset="0"/>
              </a:rPr>
              <a:t> </a:t>
            </a:r>
            <a:r>
              <a:rPr lang="cs-CZ" altLang="cs-CZ" sz="4000" dirty="0" err="1">
                <a:latin typeface="Times New Roman" panose="02020603050405020304" pitchFamily="18" charset="0"/>
                <a:cs typeface="Times New Roman" panose="02020603050405020304" pitchFamily="18" charset="0"/>
              </a:rPr>
              <a:t>shang</a:t>
            </a:r>
            <a:r>
              <a:rPr lang="cs-CZ" altLang="cs-CZ" sz="4000" dirty="0">
                <a:latin typeface="Times New Roman" panose="02020603050405020304" pitchFamily="18" charset="0"/>
                <a:cs typeface="Times New Roman" panose="02020603050405020304" pitchFamily="18" charset="0"/>
              </a:rPr>
              <a:t> </a:t>
            </a:r>
            <a:r>
              <a:rPr lang="ja-JP" altLang="en-US" sz="4000" dirty="0">
                <a:latin typeface="SimSun" panose="02010600030101010101" pitchFamily="2" charset="-122"/>
                <a:ea typeface="SimSun" panose="02010600030101010101" pitchFamily="2" charset="-122"/>
                <a:cs typeface="Times New Roman" panose="02020603050405020304" pitchFamily="18" charset="0"/>
              </a:rPr>
              <a:t>心術下</a:t>
            </a:r>
            <a:endParaRPr lang="cs-CZ" altLang="cs-CZ" sz="4000" dirty="0">
              <a:latin typeface="SimSun" panose="02010600030101010101" pitchFamily="2" charset="-122"/>
              <a:ea typeface="SimSun" panose="02010600030101010101" pitchFamily="2" charset="-122"/>
              <a:cs typeface="Times New Roman" panose="02020603050405020304" pitchFamily="18" charset="0"/>
            </a:endParaRPr>
          </a:p>
        </p:txBody>
      </p:sp>
      <p:sp>
        <p:nvSpPr>
          <p:cNvPr id="26627" name="Zástupný symbol pro obsah 2"/>
          <p:cNvSpPr>
            <a:spLocks noGrp="1"/>
          </p:cNvSpPr>
          <p:nvPr>
            <p:ph idx="1"/>
          </p:nvPr>
        </p:nvSpPr>
        <p:spPr/>
        <p:txBody>
          <a:bodyPr/>
          <a:lstStyle/>
          <a:p>
            <a:pPr marL="0" indent="0">
              <a:lnSpc>
                <a:spcPct val="100000"/>
              </a:lnSpc>
              <a:spcBef>
                <a:spcPts val="2400"/>
              </a:spcBef>
              <a:buNone/>
            </a:pPr>
            <a:r>
              <a:rPr lang="zh-TW" altLang="en-US" dirty="0">
                <a:latin typeface="Times New Roman" panose="02020603050405020304" pitchFamily="18" charset="0"/>
                <a:cs typeface="Times New Roman" panose="02020603050405020304" pitchFamily="18" charset="0"/>
              </a:rPr>
              <a:t>凡物載名而來。 聖人因而裁之，而天下治，實不傷不亂於天下，而天下治。</a:t>
            </a:r>
          </a:p>
          <a:p>
            <a:pPr marL="0" indent="0">
              <a:lnSpc>
                <a:spcPct val="100000"/>
              </a:lnSpc>
              <a:spcBef>
                <a:spcPts val="2400"/>
              </a:spcBef>
              <a:buNone/>
            </a:pPr>
            <a:r>
              <a:rPr lang="cs-CZ" altLang="zh-TW" sz="2400" dirty="0">
                <a:latin typeface="Times New Roman" panose="02020603050405020304" pitchFamily="18" charset="0"/>
                <a:cs typeface="Times New Roman" panose="02020603050405020304" pitchFamily="18" charset="0"/>
              </a:rPr>
              <a:t>It </a:t>
            </a:r>
            <a:r>
              <a:rPr lang="cs-CZ" altLang="zh-TW" sz="2400" dirty="0" err="1">
                <a:latin typeface="Times New Roman" panose="02020603050405020304" pitchFamily="18" charset="0"/>
                <a:cs typeface="Times New Roman" panose="02020603050405020304" pitchFamily="18" charset="0"/>
              </a:rPr>
              <a:t>is</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ever</a:t>
            </a:r>
            <a:r>
              <a:rPr lang="cs-CZ" altLang="zh-TW" sz="2400" dirty="0">
                <a:latin typeface="Times New Roman" panose="02020603050405020304" pitchFamily="18" charset="0"/>
                <a:cs typeface="Times New Roman" panose="02020603050405020304" pitchFamily="18" charset="0"/>
              </a:rPr>
              <a:t> so </a:t>
            </a:r>
            <a:r>
              <a:rPr lang="cs-CZ" altLang="zh-TW" sz="2400" dirty="0" err="1">
                <a:latin typeface="Times New Roman" panose="02020603050405020304" pitchFamily="18" charset="0"/>
                <a:cs typeface="Times New Roman" panose="02020603050405020304" pitchFamily="18" charset="0"/>
              </a:rPr>
              <a:t>that</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things</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come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bearing</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names</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sage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relies</a:t>
            </a:r>
            <a:r>
              <a:rPr lang="cs-CZ" altLang="zh-TW" sz="2400" dirty="0">
                <a:latin typeface="Times New Roman" panose="02020603050405020304" pitchFamily="18" charset="0"/>
                <a:cs typeface="Times New Roman" panose="02020603050405020304" pitchFamily="18" charset="0"/>
              </a:rPr>
              <a:t> on these to make </a:t>
            </a:r>
            <a:r>
              <a:rPr lang="cs-CZ" altLang="zh-TW" sz="2400" dirty="0" err="1">
                <a:latin typeface="Times New Roman" panose="02020603050405020304" pitchFamily="18" charset="0"/>
                <a:cs typeface="Times New Roman" panose="02020603050405020304" pitchFamily="18" charset="0"/>
              </a:rPr>
              <a:t>decisions</a:t>
            </a:r>
            <a:r>
              <a:rPr lang="cs-CZ" altLang="zh-TW" sz="2400" dirty="0">
                <a:latin typeface="Times New Roman" panose="02020603050405020304" pitchFamily="18" charset="0"/>
                <a:cs typeface="Times New Roman" panose="02020603050405020304" pitchFamily="18" charset="0"/>
              </a:rPr>
              <a:t> so </a:t>
            </a:r>
            <a:r>
              <a:rPr lang="cs-CZ" altLang="zh-TW" sz="2400" dirty="0" err="1">
                <a:latin typeface="Times New Roman" panose="02020603050405020304" pitchFamily="18" charset="0"/>
                <a:cs typeface="Times New Roman" panose="02020603050405020304" pitchFamily="18" charset="0"/>
              </a:rPr>
              <a:t>the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world</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will</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be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well</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regulated</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If</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actualities</a:t>
            </a:r>
            <a:r>
              <a:rPr lang="cs-CZ" altLang="zh-TW" sz="2400" dirty="0">
                <a:latin typeface="Times New Roman" panose="02020603050405020304" pitchFamily="18" charset="0"/>
                <a:cs typeface="Times New Roman" panose="02020603050405020304" pitchFamily="18" charset="0"/>
              </a:rPr>
              <a:t> are not </a:t>
            </a:r>
            <a:r>
              <a:rPr lang="cs-CZ" altLang="zh-TW" sz="2400" dirty="0" err="1">
                <a:latin typeface="Times New Roman" panose="02020603050405020304" pitchFamily="18" charset="0"/>
                <a:cs typeface="Times New Roman" panose="02020603050405020304" pitchFamily="18" charset="0"/>
              </a:rPr>
              <a:t>misnamed</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there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will</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be</a:t>
            </a:r>
            <a:r>
              <a:rPr lang="cs-CZ" altLang="zh-TW" sz="2400" dirty="0">
                <a:latin typeface="Times New Roman" panose="02020603050405020304" pitchFamily="18" charset="0"/>
                <a:cs typeface="Times New Roman" panose="02020603050405020304" pitchFamily="18" charset="0"/>
              </a:rPr>
              <a:t> no </a:t>
            </a:r>
            <a:r>
              <a:rPr lang="cs-CZ" altLang="zh-TW" sz="2400" dirty="0" err="1">
                <a:latin typeface="Times New Roman" panose="02020603050405020304" pitchFamily="18" charset="0"/>
                <a:cs typeface="Times New Roman" panose="02020603050405020304" pitchFamily="18" charset="0"/>
              </a:rPr>
              <a:t>confusion</a:t>
            </a:r>
            <a:r>
              <a:rPr lang="cs-CZ" altLang="zh-TW" sz="2400" dirty="0">
                <a:latin typeface="Times New Roman" panose="02020603050405020304" pitchFamily="18" charset="0"/>
                <a:cs typeface="Times New Roman" panose="02020603050405020304" pitchFamily="18" charset="0"/>
              </a:rPr>
              <a:t> in </a:t>
            </a:r>
            <a:r>
              <a:rPr lang="cs-CZ" altLang="zh-TW" sz="2400" dirty="0" err="1">
                <a:latin typeface="Times New Roman" panose="02020603050405020304" pitchFamily="18" charset="0"/>
                <a:cs typeface="Times New Roman" panose="02020603050405020304" pitchFamily="18" charset="0"/>
              </a:rPr>
              <a:t>the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world</a:t>
            </a:r>
            <a:r>
              <a:rPr lang="cs-CZ" altLang="zh-TW" sz="2400" dirty="0">
                <a:latin typeface="Times New Roman" panose="02020603050405020304" pitchFamily="18" charset="0"/>
                <a:cs typeface="Times New Roman" panose="02020603050405020304" pitchFamily="18" charset="0"/>
              </a:rPr>
              <a:t> and </a:t>
            </a:r>
            <a:r>
              <a:rPr lang="cs-CZ" altLang="zh-TW" sz="2400" dirty="0" err="1">
                <a:latin typeface="Times New Roman" panose="02020603050405020304" pitchFamily="18" charset="0"/>
                <a:cs typeface="Times New Roman" panose="02020603050405020304" pitchFamily="18" charset="0"/>
              </a:rPr>
              <a:t>the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world</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will</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be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well</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regulated</a:t>
            </a:r>
            <a:r>
              <a:rPr lang="cs-CZ" altLang="zh-TW" sz="2400" dirty="0">
                <a:latin typeface="Times New Roman" panose="02020603050405020304" pitchFamily="18" charset="0"/>
                <a:cs typeface="Times New Roman" panose="02020603050405020304" pitchFamily="18" charset="0"/>
              </a:rPr>
              <a:t>.</a:t>
            </a:r>
          </a:p>
          <a:p>
            <a:pPr marL="0" indent="0">
              <a:lnSpc>
                <a:spcPct val="100000"/>
              </a:lnSpc>
              <a:spcBef>
                <a:spcPts val="2400"/>
              </a:spcBef>
              <a:buNone/>
            </a:pPr>
            <a:endParaRPr lang="cs-CZ"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zh-TW" dirty="0"/>
          </a:p>
          <a:p>
            <a:pPr marL="0" indent="0">
              <a:buNone/>
            </a:pPr>
            <a:endParaRPr lang="cs-CZ" altLang="zh-TW" dirty="0"/>
          </a:p>
          <a:p>
            <a:pPr marL="0" indent="0">
              <a:buFont typeface="Arial" panose="020B0604020202020204" pitchFamily="34" charset="0"/>
              <a:buNone/>
            </a:pPr>
            <a:endParaRPr lang="cs-CZ" altLang="cs-CZ" dirty="0"/>
          </a:p>
          <a:p>
            <a:pPr marL="0" indent="0">
              <a:buFont typeface="Arial" panose="020B0604020202020204" pitchFamily="34" charset="0"/>
              <a:buNone/>
            </a:pPr>
            <a:endParaRPr lang="en-GB" altLang="cs-CZ" dirty="0"/>
          </a:p>
        </p:txBody>
      </p:sp>
    </p:spTree>
    <p:extLst>
      <p:ext uri="{BB962C8B-B14F-4D97-AF65-F5344CB8AC3E}">
        <p14:creationId xmlns:p14="http://schemas.microsoft.com/office/powerpoint/2010/main" val="99529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r>
              <a:rPr lang="cs-CZ" altLang="cs-CZ" sz="4000" dirty="0">
                <a:latin typeface="Times New Roman" panose="02020603050405020304" pitchFamily="18" charset="0"/>
                <a:cs typeface="Times New Roman" panose="02020603050405020304" pitchFamily="18" charset="0"/>
              </a:rPr>
              <a:t>Han </a:t>
            </a:r>
            <a:r>
              <a:rPr lang="cs-CZ" altLang="cs-CZ" sz="4000" dirty="0" err="1">
                <a:latin typeface="Times New Roman" panose="02020603050405020304" pitchFamily="18" charset="0"/>
                <a:cs typeface="Times New Roman" panose="02020603050405020304" pitchFamily="18" charset="0"/>
              </a:rPr>
              <a:t>Feizi</a:t>
            </a:r>
            <a:r>
              <a:rPr lang="cs-CZ" altLang="cs-CZ" sz="4000" dirty="0">
                <a:latin typeface="Times New Roman" panose="02020603050405020304" pitchFamily="18" charset="0"/>
                <a:cs typeface="Times New Roman" panose="02020603050405020304" pitchFamily="18" charset="0"/>
              </a:rPr>
              <a:t> 8, </a:t>
            </a:r>
            <a:r>
              <a:rPr lang="cs-CZ" altLang="cs-CZ" sz="4000" dirty="0" err="1">
                <a:latin typeface="Times New Roman" panose="02020603050405020304" pitchFamily="18" charset="0"/>
                <a:cs typeface="Times New Roman" panose="02020603050405020304" pitchFamily="18" charset="0"/>
              </a:rPr>
              <a:t>Yang</a:t>
            </a:r>
            <a:r>
              <a:rPr lang="cs-CZ" altLang="cs-CZ" sz="4000" dirty="0">
                <a:latin typeface="Times New Roman" panose="02020603050405020304" pitchFamily="18" charset="0"/>
                <a:cs typeface="Times New Roman" panose="02020603050405020304" pitchFamily="18" charset="0"/>
              </a:rPr>
              <a:t> </a:t>
            </a:r>
            <a:r>
              <a:rPr lang="cs-CZ" altLang="cs-CZ" sz="4000" dirty="0" err="1">
                <a:latin typeface="Times New Roman" panose="02020603050405020304" pitchFamily="18" charset="0"/>
                <a:cs typeface="Times New Roman" panose="02020603050405020304" pitchFamily="18" charset="0"/>
              </a:rPr>
              <a:t>quan</a:t>
            </a:r>
            <a:r>
              <a:rPr lang="cs-CZ" altLang="cs-CZ" sz="4000" dirty="0">
                <a:latin typeface="Times New Roman" panose="02020603050405020304" pitchFamily="18" charset="0"/>
                <a:cs typeface="Times New Roman" panose="02020603050405020304" pitchFamily="18" charset="0"/>
              </a:rPr>
              <a:t> </a:t>
            </a:r>
            <a:r>
              <a:rPr lang="ja-JP" altLang="en-US" sz="4000" dirty="0">
                <a:latin typeface="SimSun" panose="02010600030101010101" pitchFamily="2" charset="-122"/>
                <a:ea typeface="SimSun" panose="02010600030101010101" pitchFamily="2" charset="-122"/>
                <a:cs typeface="Times New Roman" panose="02020603050405020304" pitchFamily="18" charset="0"/>
              </a:rPr>
              <a:t>揚權</a:t>
            </a:r>
            <a:endParaRPr lang="cs-CZ" altLang="cs-CZ" sz="4000" dirty="0">
              <a:latin typeface="SimSun" panose="02010600030101010101" pitchFamily="2" charset="-122"/>
              <a:ea typeface="SimSun" panose="02010600030101010101" pitchFamily="2" charset="-122"/>
              <a:cs typeface="Times New Roman" panose="02020603050405020304" pitchFamily="18" charset="0"/>
            </a:endParaRPr>
          </a:p>
        </p:txBody>
      </p:sp>
      <p:sp>
        <p:nvSpPr>
          <p:cNvPr id="26627" name="Zástupný symbol pro obsah 2"/>
          <p:cNvSpPr>
            <a:spLocks noGrp="1"/>
          </p:cNvSpPr>
          <p:nvPr>
            <p:ph idx="1"/>
          </p:nvPr>
        </p:nvSpPr>
        <p:spPr/>
        <p:txBody>
          <a:bodyPr/>
          <a:lstStyle/>
          <a:p>
            <a:pPr marL="0" indent="0">
              <a:lnSpc>
                <a:spcPct val="100000"/>
              </a:lnSpc>
              <a:spcBef>
                <a:spcPts val="2400"/>
              </a:spcBef>
              <a:buNone/>
            </a:pPr>
            <a:r>
              <a:rPr lang="zh-TW" altLang="en-US" dirty="0">
                <a:latin typeface="Times New Roman" panose="02020603050405020304" pitchFamily="18" charset="0"/>
                <a:cs typeface="Times New Roman" panose="02020603050405020304" pitchFamily="18" charset="0"/>
              </a:rPr>
              <a:t>用一之道，以名為首。名正物定，名倚物徙。 故聖人執一以靜，使名自命，令事自定。</a:t>
            </a:r>
          </a:p>
          <a:p>
            <a:pPr marL="0" indent="0">
              <a:lnSpc>
                <a:spcPct val="100000"/>
              </a:lnSpc>
              <a:spcBef>
                <a:spcPts val="2400"/>
              </a:spcBef>
              <a:buNone/>
            </a:pPr>
            <a:r>
              <a:rPr lang="cs-CZ" altLang="zh-TW" sz="2400" dirty="0" err="1">
                <a:latin typeface="Times New Roman" panose="02020603050405020304" pitchFamily="18" charset="0"/>
                <a:cs typeface="Times New Roman" panose="02020603050405020304" pitchFamily="18" charset="0"/>
              </a:rPr>
              <a:t>Following</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method</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of</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One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one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must</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take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names</a:t>
            </a:r>
            <a:r>
              <a:rPr lang="cs-CZ" altLang="zh-TW" sz="2400" dirty="0">
                <a:latin typeface="Times New Roman" panose="02020603050405020304" pitchFamily="18" charset="0"/>
                <a:cs typeface="Times New Roman" panose="02020603050405020304" pitchFamily="18" charset="0"/>
              </a:rPr>
              <a:t> as a </a:t>
            </a:r>
            <a:r>
              <a:rPr lang="cs-CZ" altLang="zh-TW" sz="2400" dirty="0" err="1">
                <a:latin typeface="Times New Roman" panose="02020603050405020304" pitchFamily="18" charset="0"/>
                <a:cs typeface="Times New Roman" panose="02020603050405020304" pitchFamily="18" charset="0"/>
              </a:rPr>
              <a:t>starting</a:t>
            </a:r>
            <a:r>
              <a:rPr lang="cs-CZ" altLang="zh-TW" sz="2400" dirty="0">
                <a:latin typeface="Times New Roman" panose="02020603050405020304" pitchFamily="18" charset="0"/>
                <a:cs typeface="Times New Roman" panose="02020603050405020304" pitchFamily="18" charset="0"/>
              </a:rPr>
              <a:t> point. </a:t>
            </a:r>
            <a:r>
              <a:rPr lang="cs-CZ" altLang="zh-TW" sz="2400" dirty="0" err="1">
                <a:latin typeface="Times New Roman" panose="02020603050405020304" pitchFamily="18" charset="0"/>
                <a:cs typeface="Times New Roman" panose="02020603050405020304" pitchFamily="18" charset="0"/>
              </a:rPr>
              <a:t>When</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names</a:t>
            </a:r>
            <a:r>
              <a:rPr lang="cs-CZ" altLang="zh-TW" sz="2400" dirty="0">
                <a:latin typeface="Times New Roman" panose="02020603050405020304" pitchFamily="18" charset="0"/>
                <a:cs typeface="Times New Roman" panose="02020603050405020304" pitchFamily="18" charset="0"/>
              </a:rPr>
              <a:t> are </a:t>
            </a:r>
            <a:r>
              <a:rPr lang="cs-CZ" altLang="zh-TW" sz="2400" dirty="0" err="1">
                <a:latin typeface="Times New Roman" panose="02020603050405020304" pitchFamily="18" charset="0"/>
                <a:cs typeface="Times New Roman" panose="02020603050405020304" pitchFamily="18" charset="0"/>
              </a:rPr>
              <a:t>adequate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then</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things</a:t>
            </a:r>
            <a:r>
              <a:rPr lang="cs-CZ" altLang="zh-TW" sz="2400" dirty="0">
                <a:latin typeface="Times New Roman" panose="02020603050405020304" pitchFamily="18" charset="0"/>
                <a:cs typeface="Times New Roman" panose="02020603050405020304" pitchFamily="18" charset="0"/>
              </a:rPr>
              <a:t> are </a:t>
            </a:r>
            <a:r>
              <a:rPr lang="cs-CZ" altLang="zh-TW" sz="2400" dirty="0" err="1">
                <a:latin typeface="Times New Roman" panose="02020603050405020304" pitchFamily="18" charset="0"/>
                <a:cs typeface="Times New Roman" panose="02020603050405020304" pitchFamily="18" charset="0"/>
              </a:rPr>
              <a:t>settled</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When</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they</a:t>
            </a:r>
            <a:r>
              <a:rPr lang="cs-CZ" altLang="zh-TW" sz="2400" dirty="0">
                <a:latin typeface="Times New Roman" panose="02020603050405020304" pitchFamily="18" charset="0"/>
                <a:cs typeface="Times New Roman" panose="02020603050405020304" pitchFamily="18" charset="0"/>
              </a:rPr>
              <a:t> are </a:t>
            </a:r>
            <a:r>
              <a:rPr lang="cs-CZ" altLang="zh-TW" sz="2400" dirty="0" err="1">
                <a:latin typeface="Times New Roman" panose="02020603050405020304" pitchFamily="18" charset="0"/>
                <a:cs typeface="Times New Roman" panose="02020603050405020304" pitchFamily="18" charset="0"/>
              </a:rPr>
              <a:t>slanted</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then</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things</a:t>
            </a:r>
            <a:r>
              <a:rPr lang="cs-CZ" altLang="zh-TW" sz="2400" dirty="0">
                <a:latin typeface="Times New Roman" panose="02020603050405020304" pitchFamily="18" charset="0"/>
                <a:cs typeface="Times New Roman" panose="02020603050405020304" pitchFamily="18" charset="0"/>
              </a:rPr>
              <a:t> go </a:t>
            </a:r>
            <a:r>
              <a:rPr lang="cs-CZ" altLang="zh-TW" sz="2400" dirty="0" err="1">
                <a:latin typeface="Times New Roman" panose="02020603050405020304" pitchFamily="18" charset="0"/>
                <a:cs typeface="Times New Roman" panose="02020603050405020304" pitchFamily="18" charset="0"/>
              </a:rPr>
              <a:t>astray</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That</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is</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why</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sage</a:t>
            </a:r>
            <a:r>
              <a:rPr lang="cs-CZ" altLang="zh-TW" sz="2400" dirty="0">
                <a:latin typeface="Times New Roman" panose="02020603050405020304" pitchFamily="18" charset="0"/>
                <a:cs typeface="Times New Roman" panose="02020603050405020304" pitchFamily="18" charset="0"/>
              </a:rPr>
              <a:t>, holding on to </a:t>
            </a:r>
            <a:r>
              <a:rPr lang="cs-CZ" altLang="zh-TW" sz="2400" dirty="0" err="1">
                <a:latin typeface="Times New Roman" panose="02020603050405020304" pitchFamily="18" charset="0"/>
                <a:cs typeface="Times New Roman" panose="02020603050405020304" pitchFamily="18" charset="0"/>
              </a:rPr>
              <a:t>the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One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remains</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quiet</a:t>
            </a:r>
            <a:r>
              <a:rPr lang="cs-CZ" altLang="zh-TW" sz="2400" dirty="0">
                <a:latin typeface="Times New Roman" panose="02020603050405020304" pitchFamily="18" charset="0"/>
                <a:cs typeface="Times New Roman" panose="02020603050405020304" pitchFamily="18" charset="0"/>
              </a:rPr>
              <a:t> and </a:t>
            </a:r>
            <a:r>
              <a:rPr lang="cs-CZ" altLang="zh-TW" sz="2400" dirty="0" err="1">
                <a:latin typeface="Times New Roman" panose="02020603050405020304" pitchFamily="18" charset="0"/>
                <a:cs typeface="Times New Roman" panose="02020603050405020304" pitchFamily="18" charset="0"/>
              </a:rPr>
              <a:t>lets</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names</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be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attributed</a:t>
            </a:r>
            <a:r>
              <a:rPr lang="cs-CZ" altLang="zh-TW" sz="2400" dirty="0">
                <a:latin typeface="Times New Roman" panose="02020603050405020304" pitchFamily="18" charset="0"/>
                <a:cs typeface="Times New Roman" panose="02020603050405020304" pitchFamily="18" charset="0"/>
              </a:rPr>
              <a:t> by </a:t>
            </a:r>
            <a:r>
              <a:rPr lang="cs-CZ" altLang="zh-TW" sz="2400" dirty="0" err="1">
                <a:latin typeface="Times New Roman" panose="02020603050405020304" pitchFamily="18" charset="0"/>
                <a:cs typeface="Times New Roman" panose="02020603050405020304" pitchFamily="18" charset="0"/>
              </a:rPr>
              <a:t>themselves</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lets</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the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tasks</a:t>
            </a:r>
            <a:r>
              <a:rPr lang="cs-CZ" altLang="zh-TW" sz="2400" dirty="0">
                <a:latin typeface="Times New Roman" panose="02020603050405020304" pitchFamily="18" charset="0"/>
                <a:cs typeface="Times New Roman" panose="02020603050405020304" pitchFamily="18" charset="0"/>
              </a:rPr>
              <a:t> to </a:t>
            </a:r>
            <a:r>
              <a:rPr lang="cs-CZ" altLang="zh-TW" sz="2400" dirty="0" err="1">
                <a:latin typeface="Times New Roman" panose="02020603050405020304" pitchFamily="18" charset="0"/>
                <a:cs typeface="Times New Roman" panose="02020603050405020304" pitchFamily="18" charset="0"/>
              </a:rPr>
              <a:t>be</a:t>
            </a:r>
            <a:r>
              <a:rPr lang="cs-CZ" altLang="zh-TW" sz="2400" dirty="0">
                <a:latin typeface="Times New Roman" panose="02020603050405020304" pitchFamily="18" charset="0"/>
                <a:cs typeface="Times New Roman" panose="02020603050405020304" pitchFamily="18" charset="0"/>
              </a:rPr>
              <a:t> </a:t>
            </a:r>
            <a:r>
              <a:rPr lang="cs-CZ" altLang="zh-TW" sz="2400" dirty="0" err="1">
                <a:latin typeface="Times New Roman" panose="02020603050405020304" pitchFamily="18" charset="0"/>
                <a:cs typeface="Times New Roman" panose="02020603050405020304" pitchFamily="18" charset="0"/>
              </a:rPr>
              <a:t>defined</a:t>
            </a:r>
            <a:r>
              <a:rPr lang="cs-CZ" altLang="zh-TW" sz="2400" dirty="0">
                <a:latin typeface="Times New Roman" panose="02020603050405020304" pitchFamily="18" charset="0"/>
                <a:cs typeface="Times New Roman" panose="02020603050405020304" pitchFamily="18" charset="0"/>
              </a:rPr>
              <a:t> by </a:t>
            </a:r>
            <a:r>
              <a:rPr lang="cs-CZ" altLang="zh-TW" sz="2400" dirty="0" err="1">
                <a:latin typeface="Times New Roman" panose="02020603050405020304" pitchFamily="18" charset="0"/>
                <a:cs typeface="Times New Roman" panose="02020603050405020304" pitchFamily="18" charset="0"/>
              </a:rPr>
              <a:t>themselves</a:t>
            </a:r>
            <a:r>
              <a:rPr lang="cs-CZ" altLang="zh-TW" sz="2400" dirty="0">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endParaRPr lang="en-US" altLang="zh-TW" dirty="0"/>
          </a:p>
          <a:p>
            <a:pPr marL="0" indent="0">
              <a:buNone/>
            </a:pPr>
            <a:endParaRPr lang="cs-CZ" altLang="zh-TW" dirty="0"/>
          </a:p>
          <a:p>
            <a:pPr marL="0" indent="0">
              <a:buFont typeface="Arial" panose="020B0604020202020204" pitchFamily="34" charset="0"/>
              <a:buNone/>
            </a:pPr>
            <a:endParaRPr lang="cs-CZ" altLang="cs-CZ" dirty="0"/>
          </a:p>
          <a:p>
            <a:pPr marL="0" indent="0">
              <a:buFont typeface="Arial" panose="020B0604020202020204" pitchFamily="34" charset="0"/>
              <a:buNone/>
            </a:pPr>
            <a:endParaRPr lang="en-GB" altLang="cs-CZ" dirty="0"/>
          </a:p>
        </p:txBody>
      </p:sp>
    </p:spTree>
    <p:extLst>
      <p:ext uri="{BB962C8B-B14F-4D97-AF65-F5344CB8AC3E}">
        <p14:creationId xmlns:p14="http://schemas.microsoft.com/office/powerpoint/2010/main" val="10194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365125"/>
            <a:ext cx="10515600" cy="6109247"/>
          </a:xfrm>
        </p:spPr>
        <p:txBody>
          <a:bodyPr>
            <a:normAutofit lnSpcReduction="10000"/>
          </a:bodyPr>
          <a:lstStyle/>
          <a:p>
            <a:pPr>
              <a:lnSpc>
                <a:spcPct val="115000"/>
              </a:lnSpc>
              <a:spcAft>
                <a:spcPts val="800"/>
              </a:spcAft>
            </a:pPr>
            <a:endParaRPr lang="cs-CZ" sz="2400" b="1" dirty="0">
              <a:latin typeface="Times New Roman" panose="02020603050405020304" pitchFamily="18" charset="0"/>
              <a:ea typeface="PMingLiU" panose="02020500000000000000" pitchFamily="18" charset="-120"/>
              <a:cs typeface="Times New Roman" panose="02020603050405020304" pitchFamily="18" charset="0"/>
            </a:endParaRPr>
          </a:p>
          <a:p>
            <a:pPr marL="0" indent="0">
              <a:lnSpc>
                <a:spcPct val="115000"/>
              </a:lnSpc>
              <a:spcAft>
                <a:spcPts val="800"/>
              </a:spcAft>
              <a:buNone/>
            </a:pPr>
            <a:endParaRPr lang="cs-CZ" sz="2400" b="1" dirty="0">
              <a:latin typeface="Times New Roman" panose="02020603050405020304" pitchFamily="18" charset="0"/>
              <a:ea typeface="PMingLiU" panose="02020500000000000000" pitchFamily="18" charset="-120"/>
              <a:cs typeface="Times New Roman" panose="02020603050405020304" pitchFamily="18" charset="0"/>
            </a:endParaRPr>
          </a:p>
          <a:p>
            <a:pPr>
              <a:lnSpc>
                <a:spcPct val="115000"/>
              </a:lnSpc>
              <a:spcAft>
                <a:spcPts val="800"/>
              </a:spcAft>
            </a:pPr>
            <a:r>
              <a:rPr lang="cs-CZ" sz="2400" b="1" dirty="0" err="1">
                <a:latin typeface="Times New Roman" panose="02020603050405020304" pitchFamily="18" charset="0"/>
                <a:ea typeface="PMingLiU" panose="02020500000000000000" pitchFamily="18" charset="-120"/>
                <a:cs typeface="Times New Roman" panose="02020603050405020304" pitchFamily="18" charset="0"/>
              </a:rPr>
              <a:t>Confucianism</a:t>
            </a:r>
            <a:r>
              <a:rPr lang="cs-CZ" sz="2400" dirty="0">
                <a:latin typeface="Times New Roman" panose="02020603050405020304" pitchFamily="18" charset="0"/>
                <a:ea typeface="PMingLiU" panose="02020500000000000000" pitchFamily="18" charset="-120"/>
                <a:cs typeface="Times New Roman" panose="02020603050405020304" pitchFamily="18" charset="0"/>
              </a:rPr>
              <a:t> – </a:t>
            </a:r>
            <a:r>
              <a:rPr lang="cs-CZ" sz="2400" i="1" dirty="0" err="1">
                <a:latin typeface="Times New Roman" panose="02020603050405020304" pitchFamily="18" charset="0"/>
                <a:ea typeface="PMingLiU" panose="02020500000000000000" pitchFamily="18" charset="-120"/>
                <a:cs typeface="Times New Roman" panose="02020603050405020304" pitchFamily="18" charset="0"/>
              </a:rPr>
              <a:t>ren</a:t>
            </a:r>
            <a:r>
              <a:rPr lang="cs-CZ" sz="2400" i="1"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仁</a:t>
            </a:r>
            <a:r>
              <a:rPr lang="zh-TW" altLang="en-US" sz="2400" dirty="0">
                <a:latin typeface="Calibri" panose="020F0502020204030204" pitchFamily="34" charset="0"/>
                <a:ea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ea typeface="PMingLiU" panose="02020500000000000000" pitchFamily="18" charset="-120"/>
                <a:cs typeface="Times New Roman" panose="02020603050405020304" pitchFamily="18" charset="0"/>
              </a:rPr>
              <a:t>(</a:t>
            </a:r>
            <a:r>
              <a:rPr lang="cs-CZ" sz="2400" dirty="0" err="1">
                <a:latin typeface="Times New Roman" panose="02020603050405020304" pitchFamily="18" charset="0"/>
                <a:ea typeface="PMingLiU" panose="02020500000000000000" pitchFamily="18" charset="-120"/>
                <a:cs typeface="Times New Roman" panose="02020603050405020304" pitchFamily="18" charset="0"/>
              </a:rPr>
              <a:t>humaneness</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i="1" dirty="0" err="1">
                <a:latin typeface="Times New Roman" panose="02020603050405020304" pitchFamily="18" charset="0"/>
                <a:ea typeface="PMingLiU" panose="02020500000000000000" pitchFamily="18" charset="-120"/>
                <a:cs typeface="Times New Roman" panose="02020603050405020304" pitchFamily="18" charset="0"/>
              </a:rPr>
              <a:t>yi</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義</a:t>
            </a:r>
            <a:r>
              <a:rPr lang="cs-CZ" sz="2400" dirty="0">
                <a:latin typeface="Times New Roman" panose="02020603050405020304" pitchFamily="18" charset="0"/>
                <a:ea typeface="PMingLiU" panose="02020500000000000000" pitchFamily="18" charset="-120"/>
                <a:cs typeface="Times New Roman" panose="02020603050405020304" pitchFamily="18" charset="0"/>
              </a:rPr>
              <a:t> (proper </a:t>
            </a:r>
            <a:r>
              <a:rPr lang="cs-CZ" sz="2400" dirty="0" err="1">
                <a:latin typeface="Times New Roman" panose="02020603050405020304" pitchFamily="18" charset="0"/>
                <a:ea typeface="PMingLiU" panose="02020500000000000000" pitchFamily="18" charset="-120"/>
                <a:cs typeface="Times New Roman" panose="02020603050405020304" pitchFamily="18" charset="0"/>
              </a:rPr>
              <a:t>conduct</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i="1" dirty="0" err="1">
                <a:latin typeface="Times New Roman" panose="02020603050405020304" pitchFamily="18" charset="0"/>
                <a:ea typeface="PMingLiU" panose="02020500000000000000" pitchFamily="18" charset="-120"/>
                <a:cs typeface="Times New Roman" panose="02020603050405020304" pitchFamily="18" charset="0"/>
              </a:rPr>
              <a:t>zhong</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忠</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dirty="0" err="1">
                <a:latin typeface="Times New Roman" panose="02020603050405020304" pitchFamily="18" charset="0"/>
                <a:ea typeface="PMingLiU" panose="02020500000000000000" pitchFamily="18" charset="-120"/>
                <a:cs typeface="Times New Roman" panose="02020603050405020304" pitchFamily="18" charset="0"/>
              </a:rPr>
              <a:t>loyalty</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i="1" dirty="0" err="1">
                <a:latin typeface="Times New Roman" panose="02020603050405020304" pitchFamily="18" charset="0"/>
                <a:ea typeface="PMingLiU" panose="02020500000000000000" pitchFamily="18" charset="-120"/>
                <a:cs typeface="Times New Roman" panose="02020603050405020304" pitchFamily="18" charset="0"/>
              </a:rPr>
              <a:t>xiao</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孝</a:t>
            </a:r>
            <a:r>
              <a:rPr lang="cs-CZ" altLang="zh-TW"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dirty="0">
                <a:latin typeface="Times New Roman" panose="02020603050405020304" pitchFamily="18" charset="0"/>
                <a:ea typeface="PMingLiU" panose="02020500000000000000" pitchFamily="18" charset="-120"/>
                <a:cs typeface="Times New Roman" panose="02020603050405020304" pitchFamily="18" charset="0"/>
              </a:rPr>
              <a:t>(</a:t>
            </a:r>
            <a:r>
              <a:rPr lang="cs-CZ" sz="2400" dirty="0" err="1">
                <a:latin typeface="Times New Roman" panose="02020603050405020304" pitchFamily="18" charset="0"/>
                <a:ea typeface="PMingLiU" panose="02020500000000000000" pitchFamily="18" charset="-120"/>
                <a:cs typeface="Times New Roman" panose="02020603050405020304" pitchFamily="18" charset="0"/>
              </a:rPr>
              <a:t>filial</a:t>
            </a:r>
            <a:r>
              <a:rPr lang="cs-CZ" sz="2400" dirty="0">
                <a:latin typeface="Times New Roman" panose="02020603050405020304" pitchFamily="18" charset="0"/>
                <a:ea typeface="PMingLiU" panose="02020500000000000000" pitchFamily="18" charset="-120"/>
                <a:cs typeface="Times New Roman" panose="02020603050405020304" pitchFamily="18" charset="0"/>
              </a:rPr>
              <a:t> piety), </a:t>
            </a:r>
            <a:r>
              <a:rPr lang="cs-CZ" sz="2400" i="1" dirty="0" err="1">
                <a:latin typeface="Times New Roman" panose="02020603050405020304" pitchFamily="18" charset="0"/>
                <a:ea typeface="PMingLiU" panose="02020500000000000000" pitchFamily="18" charset="-120"/>
                <a:cs typeface="Times New Roman" panose="02020603050405020304" pitchFamily="18" charset="0"/>
              </a:rPr>
              <a:t>xing</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性</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dirty="0" err="1">
                <a:latin typeface="Times New Roman" panose="02020603050405020304" pitchFamily="18" charset="0"/>
                <a:ea typeface="PMingLiU" panose="02020500000000000000" pitchFamily="18" charset="-120"/>
                <a:cs typeface="Times New Roman" panose="02020603050405020304" pitchFamily="18" charset="0"/>
              </a:rPr>
              <a:t>human</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dirty="0" err="1">
                <a:latin typeface="Times New Roman" panose="02020603050405020304" pitchFamily="18" charset="0"/>
                <a:ea typeface="PMingLiU" panose="02020500000000000000" pitchFamily="18" charset="-120"/>
                <a:cs typeface="Times New Roman" panose="02020603050405020304" pitchFamily="18" charset="0"/>
              </a:rPr>
              <a:t>nature</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i="1" dirty="0" err="1">
                <a:latin typeface="Times New Roman" panose="02020603050405020304" pitchFamily="18" charset="0"/>
                <a:ea typeface="PMingLiU" panose="02020500000000000000" pitchFamily="18" charset="-120"/>
                <a:cs typeface="Times New Roman" panose="02020603050405020304" pitchFamily="18" charset="0"/>
              </a:rPr>
              <a:t>qing</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情</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dirty="0" err="1">
                <a:latin typeface="Times New Roman" panose="02020603050405020304" pitchFamily="18" charset="0"/>
                <a:ea typeface="PMingLiU" panose="02020500000000000000" pitchFamily="18" charset="-120"/>
                <a:cs typeface="Times New Roman" panose="02020603050405020304" pitchFamily="18" charset="0"/>
              </a:rPr>
              <a:t>sentiments</a:t>
            </a:r>
            <a:r>
              <a:rPr lang="cs-CZ" sz="2400" dirty="0">
                <a:latin typeface="Times New Roman" panose="02020603050405020304" pitchFamily="18" charset="0"/>
                <a:ea typeface="PMingLiU" panose="02020500000000000000" pitchFamily="18" charset="-120"/>
                <a:cs typeface="Times New Roman" panose="02020603050405020304" pitchFamily="18" charset="0"/>
              </a:rPr>
              <a:t>)</a:t>
            </a:r>
            <a:r>
              <a:rPr lang="cs-CZ" sz="2400" i="1" dirty="0">
                <a:latin typeface="Times New Roman" panose="02020603050405020304" pitchFamily="18" charset="0"/>
                <a:ea typeface="PMingLiU" panose="02020500000000000000" pitchFamily="18" charset="-120"/>
                <a:cs typeface="Times New Roman" panose="02020603050405020304" pitchFamily="18" charset="0"/>
              </a:rPr>
              <a:t>, </a:t>
            </a:r>
            <a:r>
              <a:rPr lang="cs-CZ" sz="2400" i="1" dirty="0" err="1">
                <a:latin typeface="Times New Roman" panose="02020603050405020304" pitchFamily="18" charset="0"/>
                <a:ea typeface="PMingLiU" panose="02020500000000000000" pitchFamily="18" charset="-120"/>
                <a:cs typeface="Times New Roman" panose="02020603050405020304" pitchFamily="18" charset="0"/>
              </a:rPr>
              <a:t>li</a:t>
            </a:r>
            <a:r>
              <a:rPr lang="cs-CZ" sz="2400" i="1"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禮</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dirty="0" err="1">
                <a:latin typeface="Times New Roman" panose="02020603050405020304" pitchFamily="18" charset="0"/>
                <a:ea typeface="PMingLiU" panose="02020500000000000000" pitchFamily="18" charset="-120"/>
                <a:cs typeface="Times New Roman" panose="02020603050405020304" pitchFamily="18" charset="0"/>
              </a:rPr>
              <a:t>rituals</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i="1" dirty="0" err="1">
                <a:latin typeface="Times New Roman" panose="02020603050405020304" pitchFamily="18" charset="0"/>
                <a:ea typeface="PMingLiU" panose="02020500000000000000" pitchFamily="18" charset="-120"/>
                <a:cs typeface="Times New Roman" panose="02020603050405020304" pitchFamily="18" charset="0"/>
              </a:rPr>
              <a:t>zheng</a:t>
            </a:r>
            <a:r>
              <a:rPr lang="cs-CZ" sz="2400" i="1" dirty="0">
                <a:latin typeface="Times New Roman" panose="02020603050405020304" pitchFamily="18" charset="0"/>
                <a:ea typeface="PMingLiU" panose="02020500000000000000" pitchFamily="18" charset="-120"/>
                <a:cs typeface="Times New Roman" panose="02020603050405020304" pitchFamily="18" charset="0"/>
              </a:rPr>
              <a:t> </a:t>
            </a:r>
            <a:r>
              <a:rPr lang="cs-CZ" sz="2400" i="1" dirty="0" err="1">
                <a:latin typeface="Times New Roman" panose="02020603050405020304" pitchFamily="18" charset="0"/>
                <a:ea typeface="PMingLiU" panose="02020500000000000000" pitchFamily="18" charset="-120"/>
                <a:cs typeface="Times New Roman" panose="02020603050405020304" pitchFamily="18" charset="0"/>
              </a:rPr>
              <a:t>ming</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正名</a:t>
            </a:r>
            <a:r>
              <a:rPr lang="cs-CZ" altLang="zh-TW"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dirty="0">
                <a:latin typeface="Times New Roman" panose="02020603050405020304" pitchFamily="18" charset="0"/>
                <a:ea typeface="PMingLiU" panose="02020500000000000000" pitchFamily="18" charset="-120"/>
                <a:cs typeface="Times New Roman" panose="02020603050405020304" pitchFamily="18" charset="0"/>
              </a:rPr>
              <a:t>(</a:t>
            </a:r>
            <a:r>
              <a:rPr lang="cs-CZ" sz="2400" dirty="0" err="1">
                <a:latin typeface="Times New Roman" panose="02020603050405020304" pitchFamily="18" charset="0"/>
                <a:ea typeface="PMingLiU" panose="02020500000000000000" pitchFamily="18" charset="-120"/>
                <a:cs typeface="Times New Roman" panose="02020603050405020304" pitchFamily="18" charset="0"/>
              </a:rPr>
              <a:t>correcting</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dirty="0" err="1">
                <a:latin typeface="Times New Roman" panose="02020603050405020304" pitchFamily="18" charset="0"/>
                <a:ea typeface="PMingLiU" panose="02020500000000000000" pitchFamily="18" charset="-120"/>
                <a:cs typeface="Times New Roman" panose="02020603050405020304" pitchFamily="18" charset="0"/>
              </a:rPr>
              <a:t>names</a:t>
            </a:r>
            <a:r>
              <a:rPr lang="cs-CZ" sz="2400" dirty="0">
                <a:latin typeface="Times New Roman" panose="02020603050405020304" pitchFamily="18" charset="0"/>
                <a:ea typeface="PMingLiU" panose="02020500000000000000" pitchFamily="18" charset="-120"/>
                <a:cs typeface="Times New Roman" panose="02020603050405020304" pitchFamily="18" charset="0"/>
              </a:rPr>
              <a:t>)</a:t>
            </a:r>
            <a:endParaRPr lang="cs-CZ" sz="2000" dirty="0">
              <a:latin typeface="Calibri" panose="020F0502020204030204" pitchFamily="34" charset="0"/>
              <a:ea typeface="PMingLiU" panose="02020500000000000000" pitchFamily="18" charset="-120"/>
              <a:cs typeface="Times New Roman" panose="02020603050405020304" pitchFamily="18" charset="0"/>
            </a:endParaRPr>
          </a:p>
          <a:p>
            <a:pPr>
              <a:lnSpc>
                <a:spcPct val="115000"/>
              </a:lnSpc>
              <a:spcAft>
                <a:spcPts val="800"/>
              </a:spcAft>
            </a:pPr>
            <a:r>
              <a:rPr lang="en-GB" sz="2400" b="1" dirty="0">
                <a:latin typeface="Times New Roman" panose="02020603050405020304" pitchFamily="18" charset="0"/>
                <a:ea typeface="PMingLiU" panose="02020500000000000000" pitchFamily="18" charset="-120"/>
                <a:cs typeface="Times New Roman" panose="02020603050405020304" pitchFamily="18" charset="0"/>
              </a:rPr>
              <a:t>Daoism</a:t>
            </a:r>
            <a:r>
              <a:rPr lang="en-GB" sz="2400" dirty="0">
                <a:latin typeface="Times New Roman" panose="02020603050405020304" pitchFamily="18" charset="0"/>
                <a:ea typeface="PMingLiU" panose="02020500000000000000" pitchFamily="18" charset="-120"/>
                <a:cs typeface="Times New Roman" panose="02020603050405020304" pitchFamily="18" charset="0"/>
              </a:rPr>
              <a:t> –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dao</a:t>
            </a:r>
            <a:r>
              <a:rPr lang="en-GB" sz="2400" i="1"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道</a:t>
            </a:r>
            <a:r>
              <a:rPr lang="en-GB" sz="2400" dirty="0">
                <a:latin typeface="Times New Roman" panose="02020603050405020304" pitchFamily="18" charset="0"/>
                <a:ea typeface="PMingLiU" panose="02020500000000000000" pitchFamily="18" charset="-120"/>
                <a:cs typeface="Times New Roman" panose="02020603050405020304" pitchFamily="18" charset="0"/>
              </a:rPr>
              <a:t> (Way), </a:t>
            </a:r>
            <a:r>
              <a:rPr lang="en-GB" sz="2400" i="1" dirty="0">
                <a:latin typeface="Times New Roman" panose="02020603050405020304" pitchFamily="18" charset="0"/>
                <a:ea typeface="PMingLiU" panose="02020500000000000000" pitchFamily="18" charset="-120"/>
                <a:cs typeface="Times New Roman" panose="02020603050405020304" pitchFamily="18" charset="0"/>
              </a:rPr>
              <a:t>de</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德</a:t>
            </a:r>
            <a:r>
              <a:rPr lang="zh-TW" altLang="en-US" sz="2400" i="1"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PMingLiU" panose="02020500000000000000" pitchFamily="18" charset="-120"/>
                <a:cs typeface="Times New Roman" panose="02020603050405020304" pitchFamily="18" charset="0"/>
              </a:rPr>
              <a:t>(charismatic power), </a:t>
            </a:r>
            <a:r>
              <a:rPr lang="en-GB" sz="2400" i="1" dirty="0">
                <a:latin typeface="Times New Roman" panose="02020603050405020304" pitchFamily="18" charset="0"/>
                <a:ea typeface="PMingLiU" panose="02020500000000000000" pitchFamily="18" charset="-120"/>
                <a:cs typeface="Times New Roman" panose="02020603050405020304" pitchFamily="18" charset="0"/>
              </a:rPr>
              <a:t>qi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氣</a:t>
            </a:r>
            <a:r>
              <a:rPr lang="en-GB" sz="2400" dirty="0">
                <a:latin typeface="Times New Roman" panose="02020603050405020304" pitchFamily="18" charset="0"/>
                <a:ea typeface="PMingLiU" panose="02020500000000000000" pitchFamily="18" charset="-120"/>
                <a:cs typeface="Times New Roman" panose="02020603050405020304" pitchFamily="18" charset="0"/>
              </a:rPr>
              <a:t> (breath, vital energy),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pu</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樸</a:t>
            </a:r>
            <a:r>
              <a:rPr lang="en-GB" sz="2400" dirty="0">
                <a:latin typeface="Times New Roman" panose="02020603050405020304" pitchFamily="18" charset="0"/>
                <a:ea typeface="PMingLiU" panose="02020500000000000000" pitchFamily="18" charset="-120"/>
                <a:cs typeface="Times New Roman" panose="02020603050405020304" pitchFamily="18" charset="0"/>
              </a:rPr>
              <a:t>(roughness, simplicity),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wu</a:t>
            </a:r>
            <a:r>
              <a:rPr lang="en-GB" sz="2400" i="1" dirty="0">
                <a:latin typeface="Times New Roman" panose="02020603050405020304" pitchFamily="18" charset="0"/>
                <a:ea typeface="PMingLiU" panose="02020500000000000000" pitchFamily="18" charset="-120"/>
                <a:cs typeface="Times New Roman" panose="02020603050405020304" pitchFamily="18" charset="0"/>
              </a:rPr>
              <a:t>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wei</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無為</a:t>
            </a:r>
            <a:r>
              <a:rPr lang="en-GB" sz="2400" dirty="0">
                <a:latin typeface="Times New Roman" panose="02020603050405020304" pitchFamily="18" charset="0"/>
                <a:ea typeface="PMingLiU" panose="02020500000000000000" pitchFamily="18" charset="-120"/>
                <a:cs typeface="Times New Roman" panose="02020603050405020304" pitchFamily="18" charset="0"/>
              </a:rPr>
              <a:t> (goal-free action),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zi</a:t>
            </a:r>
            <a:r>
              <a:rPr lang="en-GB" sz="2400" i="1" dirty="0">
                <a:latin typeface="Times New Roman" panose="02020603050405020304" pitchFamily="18" charset="0"/>
                <a:ea typeface="PMingLiU" panose="02020500000000000000" pitchFamily="18" charset="-120"/>
                <a:cs typeface="Times New Roman" panose="02020603050405020304" pitchFamily="18" charset="0"/>
              </a:rPr>
              <a:t> ran</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自然</a:t>
            </a:r>
            <a:r>
              <a:rPr lang="en-GB" sz="2400" dirty="0">
                <a:latin typeface="Times New Roman" panose="02020603050405020304" pitchFamily="18" charset="0"/>
                <a:ea typeface="PMingLiU" panose="02020500000000000000" pitchFamily="18" charset="-120"/>
                <a:cs typeface="Times New Roman" panose="02020603050405020304" pitchFamily="18" charset="0"/>
              </a:rPr>
              <a:t> (self-so)</a:t>
            </a:r>
            <a:endParaRPr lang="cs-CZ" sz="2000" dirty="0">
              <a:latin typeface="Calibri" panose="020F0502020204030204" pitchFamily="34" charset="0"/>
              <a:ea typeface="PMingLiU" panose="02020500000000000000" pitchFamily="18" charset="-120"/>
              <a:cs typeface="Times New Roman" panose="02020603050405020304" pitchFamily="18" charset="0"/>
            </a:endParaRPr>
          </a:p>
          <a:p>
            <a:pPr>
              <a:lnSpc>
                <a:spcPct val="115000"/>
              </a:lnSpc>
              <a:spcAft>
                <a:spcPts val="800"/>
              </a:spcAft>
            </a:pPr>
            <a:r>
              <a:rPr lang="en-GB" sz="2400" b="1" dirty="0">
                <a:latin typeface="Times New Roman" panose="02020603050405020304" pitchFamily="18" charset="0"/>
                <a:ea typeface="PMingLiU" panose="02020500000000000000" pitchFamily="18" charset="-120"/>
                <a:cs typeface="Times New Roman" panose="02020603050405020304" pitchFamily="18" charset="0"/>
              </a:rPr>
              <a:t>Legalism</a:t>
            </a:r>
            <a:r>
              <a:rPr lang="en-GB" sz="2400" dirty="0">
                <a:latin typeface="Times New Roman" panose="02020603050405020304" pitchFamily="18" charset="0"/>
                <a:ea typeface="PMingLiU" panose="02020500000000000000" pitchFamily="18" charset="-120"/>
                <a:cs typeface="Times New Roman" panose="02020603050405020304" pitchFamily="18" charset="0"/>
              </a:rPr>
              <a:t> – </a:t>
            </a:r>
            <a:r>
              <a:rPr lang="en-GB" sz="2400" i="1" dirty="0">
                <a:latin typeface="Times New Roman" panose="02020603050405020304" pitchFamily="18" charset="0"/>
                <a:ea typeface="PMingLiU" panose="02020500000000000000" pitchFamily="18" charset="-120"/>
                <a:cs typeface="Times New Roman" panose="02020603050405020304" pitchFamily="18" charset="0"/>
              </a:rPr>
              <a:t>fa</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法</a:t>
            </a:r>
            <a:r>
              <a:rPr lang="zh-TW" alt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PMingLiU" panose="02020500000000000000" pitchFamily="18" charset="-120"/>
                <a:cs typeface="Times New Roman" panose="02020603050405020304" pitchFamily="18" charset="0"/>
              </a:rPr>
              <a:t>(method, norm),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shu</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術</a:t>
            </a:r>
            <a:r>
              <a:rPr lang="zh-TW" alt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PMingLiU" panose="02020500000000000000" pitchFamily="18" charset="-120"/>
                <a:cs typeface="Times New Roman" panose="02020603050405020304" pitchFamily="18" charset="0"/>
              </a:rPr>
              <a:t>(technique),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shi</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勢</a:t>
            </a:r>
            <a:r>
              <a:rPr lang="zh-TW" alt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PMingLiU" panose="02020500000000000000" pitchFamily="18" charset="-120"/>
                <a:cs typeface="Times New Roman" panose="02020603050405020304" pitchFamily="18" charset="0"/>
              </a:rPr>
              <a:t>(positional power, strategic advantage),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xing</a:t>
            </a:r>
            <a:r>
              <a:rPr lang="en-GB" sz="2400" i="1" dirty="0">
                <a:latin typeface="Times New Roman" panose="02020603050405020304" pitchFamily="18" charset="0"/>
                <a:ea typeface="PMingLiU" panose="02020500000000000000" pitchFamily="18" charset="-120"/>
                <a:cs typeface="Times New Roman" panose="02020603050405020304" pitchFamily="18" charset="0"/>
              </a:rPr>
              <a:t>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ming</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Calibri" panose="020F0502020204030204" pitchFamily="34" charset="0"/>
                <a:ea typeface="SimSun" panose="02010600030101010101" pitchFamily="2" charset="-122"/>
                <a:cs typeface="Times New Roman" panose="02020603050405020304" pitchFamily="18" charset="0"/>
              </a:rPr>
              <a:t>刑名</a:t>
            </a:r>
            <a:r>
              <a:rPr lang="en-GB" sz="2400" dirty="0">
                <a:latin typeface="SimSun" panose="02010600030101010101" pitchFamily="2" charset="-122"/>
                <a:ea typeface="PMingLiU" panose="02020500000000000000" pitchFamily="18" charset="-120"/>
                <a:cs typeface="Times New Roman" panose="02020603050405020304" pitchFamily="18" charset="0"/>
              </a:rPr>
              <a:t>/</a:t>
            </a:r>
            <a:r>
              <a:rPr lang="zh-TW" altLang="en-US" sz="2400" dirty="0">
                <a:latin typeface="Calibri" panose="020F0502020204030204" pitchFamily="34" charset="0"/>
                <a:ea typeface="SimSun" panose="02010600030101010101" pitchFamily="2" charset="-122"/>
                <a:cs typeface="Times New Roman" panose="02020603050405020304" pitchFamily="18" charset="0"/>
              </a:rPr>
              <a:t>形名</a:t>
            </a:r>
            <a:r>
              <a:rPr lang="zh-TW" alt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PMingLiU" panose="02020500000000000000" pitchFamily="18" charset="-120"/>
                <a:cs typeface="Times New Roman" panose="02020603050405020304" pitchFamily="18" charset="0"/>
              </a:rPr>
              <a:t>(accountability, sanctions),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wu</a:t>
            </a:r>
            <a:r>
              <a:rPr lang="en-GB" sz="2400" i="1" dirty="0">
                <a:latin typeface="Times New Roman" panose="02020603050405020304" pitchFamily="18" charset="0"/>
                <a:ea typeface="PMingLiU" panose="02020500000000000000" pitchFamily="18" charset="-120"/>
                <a:cs typeface="Times New Roman" panose="02020603050405020304" pitchFamily="18" charset="0"/>
              </a:rPr>
              <a:t>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xian</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無見</a:t>
            </a:r>
            <a:r>
              <a:rPr lang="zh-TW" alt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PMingLiU" panose="02020500000000000000" pitchFamily="18" charset="-120"/>
                <a:cs typeface="Times New Roman" panose="02020603050405020304" pitchFamily="18" charset="0"/>
              </a:rPr>
              <a:t>(non-manifested)</a:t>
            </a:r>
            <a:endParaRPr lang="cs-CZ" sz="2000" dirty="0">
              <a:latin typeface="Calibri" panose="020F0502020204030204" pitchFamily="34" charset="0"/>
              <a:ea typeface="PMingLiU" panose="02020500000000000000" pitchFamily="18" charset="-120"/>
              <a:cs typeface="Times New Roman" panose="02020603050405020304" pitchFamily="18" charset="0"/>
            </a:endParaRPr>
          </a:p>
          <a:p>
            <a:pPr>
              <a:lnSpc>
                <a:spcPct val="115000"/>
              </a:lnSpc>
              <a:spcAft>
                <a:spcPts val="800"/>
              </a:spcAft>
            </a:pPr>
            <a:r>
              <a:rPr lang="en-GB" sz="2400" b="1" dirty="0">
                <a:latin typeface="Times New Roman" panose="02020603050405020304" pitchFamily="18" charset="0"/>
                <a:ea typeface="PMingLiU" panose="02020500000000000000" pitchFamily="18" charset="-120"/>
                <a:cs typeface="Times New Roman" panose="02020603050405020304" pitchFamily="18" charset="0"/>
              </a:rPr>
              <a:t>Mohism</a:t>
            </a:r>
            <a:r>
              <a:rPr lang="en-GB" sz="2400" dirty="0">
                <a:latin typeface="Times New Roman" panose="02020603050405020304" pitchFamily="18" charset="0"/>
                <a:ea typeface="PMingLiU" panose="02020500000000000000" pitchFamily="18" charset="-120"/>
                <a:cs typeface="Times New Roman" panose="02020603050405020304" pitchFamily="18" charset="0"/>
              </a:rPr>
              <a:t> –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jian</a:t>
            </a:r>
            <a:r>
              <a:rPr lang="en-GB" sz="2400" i="1" dirty="0">
                <a:latin typeface="Times New Roman" panose="02020603050405020304" pitchFamily="18" charset="0"/>
                <a:ea typeface="PMingLiU" panose="02020500000000000000" pitchFamily="18" charset="-120"/>
                <a:cs typeface="Times New Roman" panose="02020603050405020304" pitchFamily="18" charset="0"/>
              </a:rPr>
              <a:t> ai</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兼愛</a:t>
            </a:r>
            <a:r>
              <a:rPr lang="en-GB" sz="2400" dirty="0">
                <a:latin typeface="Times New Roman" panose="02020603050405020304" pitchFamily="18" charset="0"/>
                <a:ea typeface="PMingLiU" panose="02020500000000000000" pitchFamily="18" charset="-120"/>
                <a:cs typeface="Times New Roman" panose="02020603050405020304" pitchFamily="18" charset="0"/>
              </a:rPr>
              <a:t> (mutual selfless care), </a:t>
            </a:r>
            <a:r>
              <a:rPr lang="en-GB" sz="2400" i="1" dirty="0">
                <a:latin typeface="Times New Roman" panose="02020603050405020304" pitchFamily="18" charset="0"/>
                <a:ea typeface="PMingLiU" panose="02020500000000000000" pitchFamily="18" charset="-120"/>
                <a:cs typeface="Times New Roman" panose="02020603050405020304" pitchFamily="18" charset="0"/>
              </a:rPr>
              <a:t>li</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利</a:t>
            </a:r>
            <a:r>
              <a:rPr lang="en-GB" sz="2400" dirty="0">
                <a:latin typeface="Times New Roman" panose="02020603050405020304" pitchFamily="18" charset="0"/>
                <a:ea typeface="PMingLiU" panose="02020500000000000000" pitchFamily="18" charset="-120"/>
                <a:cs typeface="Times New Roman" panose="02020603050405020304" pitchFamily="18" charset="0"/>
              </a:rPr>
              <a:t> (benefit, usefulness); </a:t>
            </a:r>
            <a:r>
              <a:rPr lang="en-GB" sz="2400" b="1" dirty="0">
                <a:latin typeface="Times New Roman" panose="02020603050405020304" pitchFamily="18" charset="0"/>
                <a:ea typeface="PMingLiU" panose="02020500000000000000" pitchFamily="18" charset="-120"/>
                <a:cs typeface="Times New Roman" panose="02020603050405020304" pitchFamily="18" charset="0"/>
              </a:rPr>
              <a:t>Ming </a:t>
            </a:r>
            <a:r>
              <a:rPr lang="en-GB" sz="2400" b="1" dirty="0" err="1">
                <a:latin typeface="Times New Roman" panose="02020603050405020304" pitchFamily="18" charset="0"/>
                <a:ea typeface="PMingLiU" panose="02020500000000000000" pitchFamily="18" charset="-120"/>
                <a:cs typeface="Times New Roman" panose="02020603050405020304" pitchFamily="18" charset="0"/>
              </a:rPr>
              <a:t>jia</a:t>
            </a:r>
            <a:r>
              <a:rPr lang="en-GB" sz="2400" dirty="0">
                <a:latin typeface="Times New Roman" panose="02020603050405020304" pitchFamily="18" charset="0"/>
                <a:ea typeface="PMingLiU" panose="02020500000000000000" pitchFamily="18" charset="-120"/>
                <a:cs typeface="Times New Roman" panose="02020603050405020304" pitchFamily="18" charset="0"/>
              </a:rPr>
              <a:t> – </a:t>
            </a:r>
            <a:r>
              <a:rPr lang="en-GB" sz="2400" i="1" dirty="0" err="1">
                <a:latin typeface="Times New Roman" panose="02020603050405020304" pitchFamily="18" charset="0"/>
                <a:ea typeface="PMingLiU" panose="02020500000000000000" pitchFamily="18" charset="-120"/>
                <a:cs typeface="Times New Roman" panose="02020603050405020304" pitchFamily="18" charset="0"/>
              </a:rPr>
              <a:t>bian</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latin typeface="Times New Roman" panose="02020603050405020304" pitchFamily="18" charset="0"/>
                <a:ea typeface="PMingLiU" panose="02020500000000000000" pitchFamily="18" charset="-120"/>
                <a:cs typeface="Times New Roman" panose="02020603050405020304" pitchFamily="18" charset="0"/>
              </a:rPr>
              <a:t>辯</a:t>
            </a:r>
            <a:r>
              <a:rPr lang="cs-CZ" altLang="zh-TW" sz="2400" dirty="0">
                <a:latin typeface="Times New Roman" panose="02020603050405020304" pitchFamily="18" charset="0"/>
                <a:ea typeface="PMingLiU" panose="02020500000000000000" pitchFamily="18" charset="-120"/>
                <a:cs typeface="Times New Roman" panose="02020603050405020304" pitchFamily="18" charset="0"/>
              </a:rPr>
              <a:t> </a:t>
            </a:r>
            <a:r>
              <a:rPr lang="en-GB" sz="2400" dirty="0">
                <a:latin typeface="Times New Roman" panose="02020603050405020304" pitchFamily="18" charset="0"/>
                <a:ea typeface="PMingLiU" panose="02020500000000000000" pitchFamily="18" charset="-120"/>
                <a:cs typeface="Times New Roman" panose="02020603050405020304" pitchFamily="18" charset="0"/>
              </a:rPr>
              <a:t>(distinguish, argue in a debate), … </a:t>
            </a:r>
            <a:endParaRPr lang="cs-CZ" sz="2000" dirty="0">
              <a:latin typeface="Calibri" panose="020F0502020204030204" pitchFamily="34" charset="0"/>
              <a:ea typeface="PMingLiU" panose="02020500000000000000" pitchFamily="18" charset="-120"/>
              <a:cs typeface="Times New Roman" panose="02020603050405020304" pitchFamily="18" charset="0"/>
            </a:endParaRPr>
          </a:p>
          <a:p>
            <a:pPr marL="0" indent="0">
              <a:lnSpc>
                <a:spcPct val="150000"/>
              </a:lnSpc>
              <a:buNone/>
            </a:pPr>
            <a:endParaRPr lang="cs-CZ" sz="2400" dirty="0">
              <a:latin typeface="Georgia" panose="02040502050405020303" pitchFamily="18" charset="0"/>
            </a:endParaRPr>
          </a:p>
        </p:txBody>
      </p:sp>
    </p:spTree>
    <p:extLst>
      <p:ext uri="{BB962C8B-B14F-4D97-AF65-F5344CB8AC3E}">
        <p14:creationId xmlns:p14="http://schemas.microsoft.com/office/powerpoint/2010/main" val="3981099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83974" y="1046922"/>
            <a:ext cx="10515600" cy="5143293"/>
          </a:xfrm>
        </p:spPr>
        <p:txBody>
          <a:bodyPr>
            <a:noAutofit/>
          </a:bodyPr>
          <a:lstStyle/>
          <a:p>
            <a:pPr>
              <a:lnSpc>
                <a:spcPct val="100000"/>
              </a:lnSpc>
              <a:spcBef>
                <a:spcPts val="1200"/>
              </a:spcBef>
              <a:spcAft>
                <a:spcPts val="800"/>
              </a:spcAft>
            </a:pPr>
            <a:r>
              <a:rPr lang="en-GB" sz="2400" dirty="0">
                <a:latin typeface="Times New Roman" panose="02020603050405020304" pitchFamily="18" charset="0"/>
                <a:ea typeface="PMingLiU" panose="02020500000000000000" pitchFamily="18" charset="-120"/>
                <a:cs typeface="Times New Roman" panose="02020603050405020304" pitchFamily="18" charset="0"/>
              </a:rPr>
              <a:t>Ames, Roger T. and Hall, David L., (1987). </a:t>
            </a:r>
            <a:r>
              <a:rPr lang="en-GB" sz="2400" b="1" dirty="0">
                <a:latin typeface="Times New Roman" panose="02020603050405020304" pitchFamily="18" charset="0"/>
                <a:ea typeface="PMingLiU" panose="02020500000000000000" pitchFamily="18" charset="-120"/>
                <a:cs typeface="Times New Roman" panose="02020603050405020304" pitchFamily="18" charset="0"/>
              </a:rPr>
              <a:t>Thinking Through Confucius</a:t>
            </a:r>
            <a:r>
              <a:rPr lang="en-GB" sz="2400" dirty="0">
                <a:latin typeface="Times New Roman" panose="02020603050405020304" pitchFamily="18" charset="0"/>
                <a:ea typeface="PMingLiU" panose="02020500000000000000" pitchFamily="18" charset="-120"/>
                <a:cs typeface="Times New Roman" panose="02020603050405020304" pitchFamily="18" charset="0"/>
              </a:rPr>
              <a:t>. SUNY Series in Systematic Philosophy. Albany: State University of New York Press.</a:t>
            </a:r>
            <a:endParaRPr lang="cs-CZ" sz="2400" dirty="0">
              <a:latin typeface="Times New Roman" panose="02020603050405020304" pitchFamily="18" charset="0"/>
              <a:ea typeface="PMingLiU" panose="02020500000000000000" pitchFamily="18" charset="-120"/>
              <a:cs typeface="Times New Roman" panose="02020603050405020304" pitchFamily="18" charset="0"/>
            </a:endParaRPr>
          </a:p>
          <a:p>
            <a:pPr>
              <a:lnSpc>
                <a:spcPct val="100000"/>
              </a:lnSpc>
            </a:pPr>
            <a:r>
              <a:rPr lang="en-GB" sz="2400" dirty="0">
                <a:latin typeface="Times New Roman" panose="02020603050405020304" pitchFamily="18" charset="0"/>
                <a:ea typeface="PMingLiU" panose="02020500000000000000" pitchFamily="18" charset="-120"/>
                <a:cs typeface="Times New Roman" panose="02020603050405020304" pitchFamily="18" charset="0"/>
              </a:rPr>
              <a:t>Ames, Roger T. and Hall, David L., (1995). </a:t>
            </a:r>
            <a:r>
              <a:rPr lang="en-GB" sz="2400" b="1" dirty="0">
                <a:latin typeface="Times New Roman" panose="02020603050405020304" pitchFamily="18" charset="0"/>
                <a:ea typeface="PMingLiU" panose="02020500000000000000" pitchFamily="18" charset="-120"/>
                <a:cs typeface="Times New Roman" panose="02020603050405020304" pitchFamily="18" charset="0"/>
              </a:rPr>
              <a:t>Anticipating China - Thinking through Narratives of Chinese and Western Culture</a:t>
            </a:r>
            <a:r>
              <a:rPr lang="en-GB" sz="2400" dirty="0">
                <a:latin typeface="Times New Roman" panose="02020603050405020304" pitchFamily="18" charset="0"/>
                <a:ea typeface="PMingLiU" panose="02020500000000000000" pitchFamily="18" charset="-120"/>
                <a:cs typeface="Times New Roman" panose="02020603050405020304" pitchFamily="18" charset="0"/>
              </a:rPr>
              <a:t>, Albany: State University of New York Press.</a:t>
            </a:r>
            <a:endParaRPr lang="cs-CZ" sz="2400" dirty="0">
              <a:latin typeface="Times New Roman" panose="02020603050405020304" pitchFamily="18" charset="0"/>
              <a:ea typeface="PMingLiU" panose="02020500000000000000" pitchFamily="18" charset="-120"/>
              <a:cs typeface="Times New Roman" panose="02020603050405020304" pitchFamily="18" charset="0"/>
            </a:endParaRPr>
          </a:p>
          <a:p>
            <a:pPr>
              <a:lnSpc>
                <a:spcPct val="100000"/>
              </a:lnSpc>
            </a:pPr>
            <a:r>
              <a:rPr lang="en-GB" sz="2400" dirty="0" err="1">
                <a:latin typeface="Times New Roman" panose="02020603050405020304" pitchFamily="18" charset="0"/>
                <a:ea typeface="PMingLiU" panose="02020500000000000000" pitchFamily="18" charset="-120"/>
                <a:cs typeface="Times New Roman" panose="02020603050405020304" pitchFamily="18" charset="0"/>
              </a:rPr>
              <a:t>Harbsmeier</a:t>
            </a:r>
            <a:r>
              <a:rPr lang="en-GB" sz="2400" dirty="0">
                <a:latin typeface="Times New Roman" panose="02020603050405020304" pitchFamily="18" charset="0"/>
                <a:ea typeface="PMingLiU" panose="02020500000000000000" pitchFamily="18" charset="-120"/>
                <a:cs typeface="Times New Roman" panose="02020603050405020304" pitchFamily="18" charset="0"/>
              </a:rPr>
              <a:t>, Christoph (1998). </a:t>
            </a:r>
            <a:r>
              <a:rPr lang="en-GB" sz="2400" b="1" dirty="0">
                <a:latin typeface="Times New Roman" panose="02020603050405020304" pitchFamily="18" charset="0"/>
                <a:ea typeface="PMingLiU" panose="02020500000000000000" pitchFamily="18" charset="-120"/>
                <a:cs typeface="Times New Roman" panose="02020603050405020304" pitchFamily="18" charset="0"/>
              </a:rPr>
              <a:t>Language and Logic in Traditional China</a:t>
            </a:r>
            <a:r>
              <a:rPr lang="en-GB" sz="2400" dirty="0">
                <a:latin typeface="Times New Roman" panose="02020603050405020304" pitchFamily="18" charset="0"/>
                <a:ea typeface="PMingLiU" panose="02020500000000000000" pitchFamily="18" charset="-120"/>
                <a:cs typeface="Times New Roman" panose="02020603050405020304" pitchFamily="18" charset="0"/>
              </a:rPr>
              <a:t>. in: Science and Civilisation in China, vol. 7. Cambridge University Press.</a:t>
            </a:r>
            <a:endParaRPr lang="cs-CZ" sz="2400" dirty="0">
              <a:latin typeface="Times New Roman" panose="02020603050405020304" pitchFamily="18" charset="0"/>
              <a:ea typeface="PMingLiU" panose="02020500000000000000" pitchFamily="18" charset="-120"/>
              <a:cs typeface="Times New Roman" panose="02020603050405020304" pitchFamily="18" charset="0"/>
            </a:endParaRPr>
          </a:p>
          <a:p>
            <a:pPr>
              <a:lnSpc>
                <a:spcPct val="100000"/>
              </a:lnSpc>
            </a:pPr>
            <a:r>
              <a:rPr lang="en-GB" sz="2400" dirty="0">
                <a:latin typeface="Times New Roman" panose="02020603050405020304" pitchFamily="18" charset="0"/>
                <a:ea typeface="PMingLiU" panose="02020500000000000000" pitchFamily="18" charset="-120"/>
                <a:cs typeface="Times New Roman" panose="02020603050405020304" pitchFamily="18" charset="0"/>
              </a:rPr>
              <a:t>Graham, Angus C. (1989). </a:t>
            </a:r>
            <a:r>
              <a:rPr lang="en-GB" sz="2400" b="1" dirty="0">
                <a:latin typeface="Times New Roman" panose="02020603050405020304" pitchFamily="18" charset="0"/>
                <a:ea typeface="PMingLiU" panose="02020500000000000000" pitchFamily="18" charset="-120"/>
                <a:cs typeface="Times New Roman" panose="02020603050405020304" pitchFamily="18" charset="0"/>
              </a:rPr>
              <a:t>Disputers of the Tao</a:t>
            </a:r>
            <a:r>
              <a:rPr lang="en-GB" sz="2400" dirty="0">
                <a:latin typeface="Times New Roman" panose="02020603050405020304" pitchFamily="18" charset="0"/>
                <a:ea typeface="PMingLiU" panose="02020500000000000000" pitchFamily="18" charset="-120"/>
                <a:cs typeface="Times New Roman" panose="02020603050405020304" pitchFamily="18" charset="0"/>
              </a:rPr>
              <a:t>. </a:t>
            </a:r>
            <a:r>
              <a:rPr lang="cs-CZ" sz="2400" dirty="0">
                <a:latin typeface="Times New Roman" panose="02020603050405020304" pitchFamily="18" charset="0"/>
                <a:ea typeface="PMingLiU" panose="02020500000000000000" pitchFamily="18" charset="-120"/>
                <a:cs typeface="Times New Roman" panose="02020603050405020304" pitchFamily="18" charset="0"/>
              </a:rPr>
              <a:t>La </a:t>
            </a:r>
            <a:r>
              <a:rPr lang="cs-CZ" sz="2400" dirty="0" err="1">
                <a:latin typeface="Times New Roman" panose="02020603050405020304" pitchFamily="18" charset="0"/>
                <a:ea typeface="PMingLiU" panose="02020500000000000000" pitchFamily="18" charset="-120"/>
                <a:cs typeface="Times New Roman" panose="02020603050405020304" pitchFamily="18" charset="0"/>
              </a:rPr>
              <a:t>Salle</a:t>
            </a:r>
            <a:r>
              <a:rPr lang="cs-CZ" sz="2400" dirty="0">
                <a:latin typeface="Times New Roman" panose="02020603050405020304" pitchFamily="18" charset="0"/>
                <a:ea typeface="PMingLiU" panose="02020500000000000000" pitchFamily="18" charset="-120"/>
                <a:cs typeface="Times New Roman" panose="02020603050405020304" pitchFamily="18" charset="0"/>
              </a:rPr>
              <a:t>, </a:t>
            </a:r>
            <a:r>
              <a:rPr lang="en-GB" sz="2400" dirty="0">
                <a:latin typeface="Times New Roman" panose="02020603050405020304" pitchFamily="18" charset="0"/>
                <a:ea typeface="PMingLiU" panose="02020500000000000000" pitchFamily="18" charset="-120"/>
                <a:cs typeface="Times New Roman" panose="02020603050405020304" pitchFamily="18" charset="0"/>
              </a:rPr>
              <a:t>Chicago: Open Court Publishing.</a:t>
            </a:r>
            <a:endParaRPr lang="cs-CZ" sz="2400" dirty="0">
              <a:latin typeface="Times New Roman" panose="02020603050405020304" pitchFamily="18" charset="0"/>
              <a:ea typeface="PMingLiU" panose="02020500000000000000" pitchFamily="18" charset="-120"/>
              <a:cs typeface="Times New Roman" panose="02020603050405020304" pitchFamily="18" charset="0"/>
            </a:endParaRPr>
          </a:p>
          <a:p>
            <a:pPr>
              <a:lnSpc>
                <a:spcPct val="100000"/>
              </a:lnSpc>
            </a:pPr>
            <a:r>
              <a:rPr lang="en-US" sz="2400" dirty="0">
                <a:latin typeface="Times New Roman" panose="02020603050405020304" pitchFamily="18" charset="0"/>
                <a:ea typeface="PMingLiU" panose="02020500000000000000" pitchFamily="18" charset="-120"/>
                <a:cs typeface="Times New Roman" panose="02020603050405020304" pitchFamily="18" charset="0"/>
              </a:rPr>
              <a:t>Mote, Frederic W. (1971). </a:t>
            </a:r>
            <a:r>
              <a:rPr lang="en-US" sz="2400" b="1" dirty="0">
                <a:latin typeface="Times New Roman" panose="02020603050405020304" pitchFamily="18" charset="0"/>
                <a:ea typeface="PMingLiU" panose="02020500000000000000" pitchFamily="18" charset="-120"/>
                <a:cs typeface="Times New Roman" panose="02020603050405020304" pitchFamily="18" charset="0"/>
              </a:rPr>
              <a:t>Intellectual Foundations of China</a:t>
            </a:r>
            <a:r>
              <a:rPr lang="en-US" sz="2400" dirty="0">
                <a:latin typeface="Times New Roman" panose="02020603050405020304" pitchFamily="18" charset="0"/>
                <a:ea typeface="PMingLiU" panose="02020500000000000000" pitchFamily="18" charset="-120"/>
                <a:cs typeface="Times New Roman" panose="02020603050405020304" pitchFamily="18" charset="0"/>
              </a:rPr>
              <a:t>. New York: Knopf.</a:t>
            </a:r>
            <a:endParaRPr lang="cs-CZ" sz="2400" dirty="0">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48202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838200" y="488950"/>
            <a:ext cx="10515600" cy="5688013"/>
          </a:xfrm>
        </p:spPr>
        <p:txBody>
          <a:bodyPr>
            <a:normAutofit lnSpcReduction="10000"/>
          </a:bodyPr>
          <a:lstStyle/>
          <a:p>
            <a:pPr marL="221615" marR="539750" indent="0">
              <a:lnSpc>
                <a:spcPct val="115000"/>
              </a:lnSpc>
              <a:spcAft>
                <a:spcPts val="800"/>
              </a:spcAft>
              <a:buNone/>
            </a:pPr>
            <a:r>
              <a:rPr lang="cs-CZ" b="1" dirty="0">
                <a:latin typeface="Times New Roman" panose="02020603050405020304" pitchFamily="18" charset="0"/>
                <a:ea typeface="PMingLiU" panose="02020500000000000000" pitchFamily="18" charset="-120"/>
              </a:rPr>
              <a:t>Text – význam – interpretace – porozumění </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Co je text a co od něj očekávat?</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Co děláme, když čteme text?</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Význam a interpretace</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Text a sdílení</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Text a perspektiva</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p:txBody>
      </p:sp>
      <p:pic>
        <p:nvPicPr>
          <p:cNvPr id="3" name="Obrázek 2">
            <a:extLst>
              <a:ext uri="{FF2B5EF4-FFF2-40B4-BE49-F238E27FC236}">
                <a16:creationId xmlns:a16="http://schemas.microsoft.com/office/drawing/2014/main" id="{8076AA0C-2FA0-C3B0-8C4A-0C5DA0C35D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57432" y="669461"/>
            <a:ext cx="2496318" cy="5507502"/>
          </a:xfrm>
          <a:prstGeom prst="rect">
            <a:avLst/>
          </a:prstGeom>
        </p:spPr>
      </p:pic>
    </p:spTree>
    <p:extLst>
      <p:ext uri="{BB962C8B-B14F-4D97-AF65-F5344CB8AC3E}">
        <p14:creationId xmlns:p14="http://schemas.microsoft.com/office/powerpoint/2010/main" val="75031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838200" y="488950"/>
            <a:ext cx="10515600" cy="5688013"/>
          </a:xfrm>
        </p:spPr>
        <p:txBody>
          <a:bodyPr>
            <a:normAutofit lnSpcReduction="10000"/>
          </a:bodyPr>
          <a:lstStyle/>
          <a:p>
            <a:pPr marL="221615" marR="539750" indent="0">
              <a:lnSpc>
                <a:spcPct val="115000"/>
              </a:lnSpc>
              <a:spcAft>
                <a:spcPts val="800"/>
              </a:spcAft>
              <a:buNone/>
            </a:pPr>
            <a:r>
              <a:rPr lang="cs-CZ" b="1" dirty="0">
                <a:latin typeface="Times New Roman" panose="02020603050405020304" pitchFamily="18" charset="0"/>
                <a:ea typeface="PMingLiU" panose="02020500000000000000" pitchFamily="18" charset="-120"/>
              </a:rPr>
              <a:t>Text – význam – interpretace – porozumění </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Co je text a co od něj očekávat?</a:t>
            </a:r>
          </a:p>
          <a:p>
            <a:pPr marL="221615" marR="539750" indent="0">
              <a:lnSpc>
                <a:spcPct val="100000"/>
              </a:lnSpc>
              <a:spcAft>
                <a:spcPts val="800"/>
              </a:spcAft>
              <a:buNone/>
            </a:pPr>
            <a:r>
              <a:rPr lang="cs-CZ" sz="2000" dirty="0">
                <a:latin typeface="Times New Roman" panose="02020603050405020304" pitchFamily="18" charset="0"/>
                <a:ea typeface="PMingLiU" panose="02020500000000000000" pitchFamily="18" charset="-120"/>
              </a:rPr>
              <a:t>(autor, vznik textu, recepce, text sám o sobě)</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Co děláme, když čteme text?</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Význam a interpretace</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Text a sdílení</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Text a perspektiva</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p:txBody>
      </p:sp>
      <p:pic>
        <p:nvPicPr>
          <p:cNvPr id="3" name="Obrázek 2" descr="Obsah obrázku text, nábytek&#10;&#10;Popis byl vytvořen automaticky">
            <a:extLst>
              <a:ext uri="{FF2B5EF4-FFF2-40B4-BE49-F238E27FC236}">
                <a16:creationId xmlns:a16="http://schemas.microsoft.com/office/drawing/2014/main" id="{8076AA0C-2FA0-C3B0-8C4A-0C5DA0C35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097" y="669461"/>
            <a:ext cx="3230989" cy="5507502"/>
          </a:xfrm>
          <a:prstGeom prst="rect">
            <a:avLst/>
          </a:prstGeom>
        </p:spPr>
      </p:pic>
    </p:spTree>
    <p:extLst>
      <p:ext uri="{BB962C8B-B14F-4D97-AF65-F5344CB8AC3E}">
        <p14:creationId xmlns:p14="http://schemas.microsoft.com/office/powerpoint/2010/main" val="409866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838200" y="488950"/>
            <a:ext cx="10515600" cy="5688013"/>
          </a:xfrm>
        </p:spPr>
        <p:txBody>
          <a:bodyPr>
            <a:normAutofit lnSpcReduction="10000"/>
          </a:bodyPr>
          <a:lstStyle/>
          <a:p>
            <a:pPr marL="221615" marR="539750" indent="0">
              <a:lnSpc>
                <a:spcPct val="115000"/>
              </a:lnSpc>
              <a:spcAft>
                <a:spcPts val="800"/>
              </a:spcAft>
              <a:buNone/>
            </a:pPr>
            <a:r>
              <a:rPr lang="cs-CZ" b="1" dirty="0">
                <a:latin typeface="Times New Roman" panose="02020603050405020304" pitchFamily="18" charset="0"/>
                <a:ea typeface="PMingLiU" panose="02020500000000000000" pitchFamily="18" charset="-120"/>
              </a:rPr>
              <a:t>Text – význam – interpretace – porozumění </a:t>
            </a:r>
          </a:p>
          <a:p>
            <a:pPr marL="221615" marR="53975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cs-CZ" sz="24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rPr>
              <a:t>Co je text a co od něj očekávat?</a:t>
            </a:r>
          </a:p>
          <a:p>
            <a:pPr marL="221615" marR="53975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cs-CZ" sz="20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rPr>
              <a:t>(autor, vznik textu, recepce, text sám o sobě)</a:t>
            </a:r>
          </a:p>
          <a:p>
            <a:pPr marL="221615" marR="53975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cs-CZ" sz="24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rPr>
              <a:t>Co děláme, když čteme text?</a:t>
            </a:r>
          </a:p>
          <a:p>
            <a:pPr marL="221615" marR="539750" indent="0">
              <a:lnSpc>
                <a:spcPct val="100000"/>
              </a:lnSpc>
              <a:spcAft>
                <a:spcPts val="800"/>
              </a:spcAft>
              <a:buNone/>
            </a:pPr>
            <a:r>
              <a:rPr lang="cs-CZ" sz="2000" dirty="0">
                <a:latin typeface="Times New Roman" panose="02020603050405020304" pitchFamily="18" charset="0"/>
                <a:ea typeface="PMingLiU" panose="02020500000000000000" pitchFamily="18" charset="-120"/>
              </a:rPr>
              <a:t>(recepce v. interpretace)</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Význam a interpretace</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Text a sdílení</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Text a perspektiva</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p:txBody>
      </p:sp>
      <p:pic>
        <p:nvPicPr>
          <p:cNvPr id="3" name="Obrázek 2" descr="Obsah obrázku text, nábytek&#10;&#10;Popis byl vytvořen automaticky">
            <a:extLst>
              <a:ext uri="{FF2B5EF4-FFF2-40B4-BE49-F238E27FC236}">
                <a16:creationId xmlns:a16="http://schemas.microsoft.com/office/drawing/2014/main" id="{8076AA0C-2FA0-C3B0-8C4A-0C5DA0C35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097" y="669461"/>
            <a:ext cx="3230989" cy="5507502"/>
          </a:xfrm>
          <a:prstGeom prst="rect">
            <a:avLst/>
          </a:prstGeom>
        </p:spPr>
      </p:pic>
    </p:spTree>
    <p:extLst>
      <p:ext uri="{BB962C8B-B14F-4D97-AF65-F5344CB8AC3E}">
        <p14:creationId xmlns:p14="http://schemas.microsoft.com/office/powerpoint/2010/main" val="355698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838200" y="488950"/>
            <a:ext cx="10515600" cy="5688013"/>
          </a:xfrm>
        </p:spPr>
        <p:txBody>
          <a:bodyPr>
            <a:normAutofit lnSpcReduction="10000"/>
          </a:bodyPr>
          <a:lstStyle/>
          <a:p>
            <a:pPr marL="221615" marR="539750" indent="0">
              <a:lnSpc>
                <a:spcPct val="115000"/>
              </a:lnSpc>
              <a:spcAft>
                <a:spcPts val="800"/>
              </a:spcAft>
              <a:buNone/>
            </a:pPr>
            <a:r>
              <a:rPr lang="cs-CZ" b="1" dirty="0">
                <a:latin typeface="Times New Roman" panose="02020603050405020304" pitchFamily="18" charset="0"/>
                <a:ea typeface="PMingLiU" panose="02020500000000000000" pitchFamily="18" charset="-120"/>
              </a:rPr>
              <a:t>Text – význam – interpretace – porozumění </a:t>
            </a:r>
          </a:p>
          <a:p>
            <a:pPr marL="221615" marR="53975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cs-CZ" sz="24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rPr>
              <a:t>Co je text a co od něj očekávat?</a:t>
            </a:r>
          </a:p>
          <a:p>
            <a:pPr marL="221615" marR="53975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cs-CZ" sz="20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rPr>
              <a:t>(autor, vznik textu, recepce, text sám o sobě)</a:t>
            </a:r>
          </a:p>
          <a:p>
            <a:pPr marL="221615" marR="53975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cs-CZ" sz="24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rPr>
              <a:t>Co děláme, když čteme text?</a:t>
            </a:r>
          </a:p>
          <a:p>
            <a:pPr marL="221615" marR="539750" indent="0">
              <a:lnSpc>
                <a:spcPct val="100000"/>
              </a:lnSpc>
              <a:spcAft>
                <a:spcPts val="800"/>
              </a:spcAft>
              <a:buNone/>
            </a:pPr>
            <a:r>
              <a:rPr lang="cs-CZ" sz="2000" dirty="0">
                <a:latin typeface="Times New Roman" panose="02020603050405020304" pitchFamily="18" charset="0"/>
                <a:ea typeface="PMingLiU" panose="02020500000000000000" pitchFamily="18" charset="-120"/>
              </a:rPr>
              <a:t>(recepce v. interpretace)</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Význam a interpretace</a:t>
            </a:r>
          </a:p>
          <a:p>
            <a:pPr marL="221615" marR="539750" indent="0">
              <a:lnSpc>
                <a:spcPct val="100000"/>
              </a:lnSpc>
              <a:spcAft>
                <a:spcPts val="800"/>
              </a:spcAft>
              <a:buNone/>
            </a:pPr>
            <a:r>
              <a:rPr lang="cs-CZ" sz="2000" dirty="0">
                <a:latin typeface="Times New Roman" panose="02020603050405020304" pitchFamily="18" charset="0"/>
                <a:ea typeface="PMingLiU" panose="02020500000000000000" pitchFamily="18" charset="-120"/>
              </a:rPr>
              <a:t>(řeč jako síť významů, hodnoty, „poptávka“, aktualizace)</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Text a sdílení</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Text a perspektiva</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p:txBody>
      </p:sp>
      <p:pic>
        <p:nvPicPr>
          <p:cNvPr id="3" name="Obrázek 2" descr="Obsah obrázku text, nábytek&#10;&#10;Popis byl vytvořen automaticky">
            <a:extLst>
              <a:ext uri="{FF2B5EF4-FFF2-40B4-BE49-F238E27FC236}">
                <a16:creationId xmlns:a16="http://schemas.microsoft.com/office/drawing/2014/main" id="{8076AA0C-2FA0-C3B0-8C4A-0C5DA0C35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097" y="669461"/>
            <a:ext cx="3230989" cy="5507502"/>
          </a:xfrm>
          <a:prstGeom prst="rect">
            <a:avLst/>
          </a:prstGeom>
        </p:spPr>
      </p:pic>
    </p:spTree>
    <p:extLst>
      <p:ext uri="{BB962C8B-B14F-4D97-AF65-F5344CB8AC3E}">
        <p14:creationId xmlns:p14="http://schemas.microsoft.com/office/powerpoint/2010/main" val="236052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838200" y="488950"/>
            <a:ext cx="10515600" cy="5688013"/>
          </a:xfrm>
        </p:spPr>
        <p:txBody>
          <a:bodyPr>
            <a:normAutofit lnSpcReduction="10000"/>
          </a:bodyPr>
          <a:lstStyle/>
          <a:p>
            <a:pPr marL="221615" marR="539750" indent="0">
              <a:lnSpc>
                <a:spcPct val="115000"/>
              </a:lnSpc>
              <a:spcAft>
                <a:spcPts val="800"/>
              </a:spcAft>
              <a:buNone/>
            </a:pPr>
            <a:r>
              <a:rPr lang="cs-CZ" b="1" dirty="0">
                <a:latin typeface="Times New Roman" panose="02020603050405020304" pitchFamily="18" charset="0"/>
                <a:ea typeface="PMingLiU" panose="02020500000000000000" pitchFamily="18" charset="-120"/>
              </a:rPr>
              <a:t>Text – význam – interpretace – porozumění </a:t>
            </a:r>
          </a:p>
          <a:p>
            <a:pPr marL="221615" marR="53975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cs-CZ" sz="24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rPr>
              <a:t>Co je text a co od něj očekávat?</a:t>
            </a:r>
          </a:p>
          <a:p>
            <a:pPr marL="221615" marR="53975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cs-CZ" sz="20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rPr>
              <a:t>(autor, vznik textu, recepce, text sám o sobě)</a:t>
            </a:r>
          </a:p>
          <a:p>
            <a:pPr marL="221615" marR="53975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cs-CZ" sz="24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500000000000000" pitchFamily="18" charset="-120"/>
                <a:cs typeface="+mn-cs"/>
              </a:rPr>
              <a:t>Co děláme, když čteme text?</a:t>
            </a:r>
          </a:p>
          <a:p>
            <a:pPr marL="221615" marR="539750" indent="0">
              <a:lnSpc>
                <a:spcPct val="100000"/>
              </a:lnSpc>
              <a:spcAft>
                <a:spcPts val="800"/>
              </a:spcAft>
              <a:buNone/>
            </a:pPr>
            <a:r>
              <a:rPr lang="cs-CZ" sz="2000" dirty="0">
                <a:latin typeface="Times New Roman" panose="02020603050405020304" pitchFamily="18" charset="0"/>
                <a:ea typeface="PMingLiU" panose="02020500000000000000" pitchFamily="18" charset="-120"/>
              </a:rPr>
              <a:t>(recepce v. interpretace)</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Význam a interpretace</a:t>
            </a:r>
          </a:p>
          <a:p>
            <a:pPr marL="221615" marR="539750" indent="0">
              <a:lnSpc>
                <a:spcPct val="100000"/>
              </a:lnSpc>
              <a:spcAft>
                <a:spcPts val="800"/>
              </a:spcAft>
              <a:buNone/>
            </a:pPr>
            <a:r>
              <a:rPr lang="cs-CZ" sz="2000" dirty="0">
                <a:latin typeface="Times New Roman" panose="02020603050405020304" pitchFamily="18" charset="0"/>
                <a:ea typeface="PMingLiU" panose="02020500000000000000" pitchFamily="18" charset="-120"/>
              </a:rPr>
              <a:t>(řeč jako síť významů, hodnoty, „poptávka“, aktualizace)</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Text a sdílení</a:t>
            </a:r>
          </a:p>
          <a:p>
            <a:pPr marL="221615" marR="539750" indent="0">
              <a:lnSpc>
                <a:spcPct val="100000"/>
              </a:lnSpc>
              <a:spcAft>
                <a:spcPts val="800"/>
              </a:spcAft>
              <a:buNone/>
            </a:pPr>
            <a:r>
              <a:rPr lang="cs-CZ" sz="2000" dirty="0">
                <a:latin typeface="Times New Roman" panose="02020603050405020304" pitchFamily="18" charset="0"/>
                <a:ea typeface="PMingLiU" panose="02020500000000000000" pitchFamily="18" charset="-120"/>
              </a:rPr>
              <a:t>(řeč je společná)</a:t>
            </a: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Text a perspektiva</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p:txBody>
      </p:sp>
      <p:pic>
        <p:nvPicPr>
          <p:cNvPr id="3" name="Obrázek 2" descr="Obsah obrázku text, nábytek&#10;&#10;Popis byl vytvořen automaticky">
            <a:extLst>
              <a:ext uri="{FF2B5EF4-FFF2-40B4-BE49-F238E27FC236}">
                <a16:creationId xmlns:a16="http://schemas.microsoft.com/office/drawing/2014/main" id="{8076AA0C-2FA0-C3B0-8C4A-0C5DA0C35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097" y="669461"/>
            <a:ext cx="3230989" cy="5507502"/>
          </a:xfrm>
          <a:prstGeom prst="rect">
            <a:avLst/>
          </a:prstGeom>
        </p:spPr>
      </p:pic>
    </p:spTree>
    <p:extLst>
      <p:ext uri="{BB962C8B-B14F-4D97-AF65-F5344CB8AC3E}">
        <p14:creationId xmlns:p14="http://schemas.microsoft.com/office/powerpoint/2010/main" val="361620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838200" y="488950"/>
            <a:ext cx="10515600" cy="5688013"/>
          </a:xfrm>
        </p:spPr>
        <p:txBody>
          <a:bodyPr>
            <a:normAutofit/>
          </a:bodyPr>
          <a:lstStyle/>
          <a:p>
            <a:pPr marL="221615" marR="539750" indent="0">
              <a:lnSpc>
                <a:spcPct val="115000"/>
              </a:lnSpc>
              <a:spcAft>
                <a:spcPts val="800"/>
              </a:spcAft>
              <a:buNone/>
            </a:pPr>
            <a:r>
              <a:rPr lang="cs-CZ" b="1" dirty="0">
                <a:latin typeface="Times New Roman" panose="02020603050405020304" pitchFamily="18" charset="0"/>
                <a:ea typeface="PMingLiU" panose="02020500000000000000" pitchFamily="18" charset="-120"/>
              </a:rPr>
              <a:t>Text – význam – interpretace – porozumění </a:t>
            </a:r>
          </a:p>
          <a:p>
            <a:pPr marL="564515" marR="539750" indent="-342900">
              <a:lnSpc>
                <a:spcPct val="100000"/>
              </a:lnSpc>
              <a:spcAft>
                <a:spcPts val="800"/>
              </a:spcAft>
              <a:buFontTx/>
              <a:buChar char="-"/>
            </a:pPr>
            <a:r>
              <a:rPr lang="cs-CZ" sz="2400" dirty="0">
                <a:latin typeface="Times New Roman" panose="02020603050405020304" pitchFamily="18" charset="0"/>
                <a:ea typeface="PMingLiU" panose="02020500000000000000" pitchFamily="18" charset="-120"/>
              </a:rPr>
              <a:t>Text je „živá“ a do jisté míry autonomní věc</a:t>
            </a:r>
          </a:p>
          <a:p>
            <a:pPr marL="564515" marR="539750" indent="-342900">
              <a:lnSpc>
                <a:spcPct val="100000"/>
              </a:lnSpc>
              <a:spcAft>
                <a:spcPts val="800"/>
              </a:spcAft>
              <a:buFontTx/>
              <a:buChar char="-"/>
            </a:pPr>
            <a:r>
              <a:rPr lang="cs-CZ" sz="2400" dirty="0">
                <a:latin typeface="Times New Roman" panose="02020603050405020304" pitchFamily="18" charset="0"/>
                <a:ea typeface="PMingLiU" panose="02020500000000000000" pitchFamily="18" charset="-120"/>
              </a:rPr>
              <a:t>Každá recepce je unikátní, „vlastní“</a:t>
            </a:r>
          </a:p>
          <a:p>
            <a:pPr marL="564515" marR="539750" indent="-342900">
              <a:lnSpc>
                <a:spcPct val="100000"/>
              </a:lnSpc>
              <a:spcAft>
                <a:spcPts val="800"/>
              </a:spcAft>
              <a:buFontTx/>
              <a:buChar char="-"/>
            </a:pPr>
            <a:r>
              <a:rPr lang="cs-CZ" sz="2400" dirty="0">
                <a:latin typeface="Times New Roman" panose="02020603050405020304" pitchFamily="18" charset="0"/>
                <a:ea typeface="PMingLiU" panose="02020500000000000000" pitchFamily="18" charset="-120"/>
              </a:rPr>
              <a:t>Řeč je společná, je to médium shody na významech</a:t>
            </a:r>
          </a:p>
          <a:p>
            <a:pPr marL="564515" marR="539750" indent="-342900">
              <a:lnSpc>
                <a:spcPct val="100000"/>
              </a:lnSpc>
              <a:spcAft>
                <a:spcPts val="800"/>
              </a:spcAft>
              <a:buFontTx/>
              <a:buChar char="-"/>
            </a:pPr>
            <a:r>
              <a:rPr lang="cs-CZ" sz="2400" dirty="0">
                <a:latin typeface="Times New Roman" panose="02020603050405020304" pitchFamily="18" charset="0"/>
                <a:ea typeface="PMingLiU" panose="02020500000000000000" pitchFamily="18" charset="-120"/>
              </a:rPr>
              <a:t>Řeč je společenská (intersubjektivní) a hodnotová</a:t>
            </a:r>
          </a:p>
          <a:p>
            <a:pPr marL="564515" marR="539750" indent="-342900">
              <a:lnSpc>
                <a:spcPct val="100000"/>
              </a:lnSpc>
              <a:spcAft>
                <a:spcPts val="800"/>
              </a:spcAft>
              <a:buFontTx/>
              <a:buChar char="-"/>
            </a:pPr>
            <a:r>
              <a:rPr lang="cs-CZ" sz="2400" dirty="0">
                <a:latin typeface="Times New Roman" panose="02020603050405020304" pitchFamily="18" charset="0"/>
                <a:ea typeface="PMingLiU" panose="02020500000000000000" pitchFamily="18" charset="-120"/>
              </a:rPr>
              <a:t>Tytéž věci lze z jiných perspektiv jinak smysluplně poskládat </a:t>
            </a:r>
          </a:p>
          <a:p>
            <a:pPr marL="564515" marR="539750" indent="-342900">
              <a:lnSpc>
                <a:spcPct val="100000"/>
              </a:lnSpc>
              <a:spcAft>
                <a:spcPts val="800"/>
              </a:spcAft>
              <a:buFontTx/>
              <a:buChar char="-"/>
            </a:pPr>
            <a:r>
              <a:rPr lang="cs-CZ" sz="2400" dirty="0">
                <a:latin typeface="Times New Roman" panose="02020603050405020304" pitchFamily="18" charset="0"/>
                <a:ea typeface="PMingLiU" panose="02020500000000000000" pitchFamily="18" charset="-120"/>
              </a:rPr>
              <a:t>Abychom mohli „přepínat perspektivy“, potřebujeme dostatek informací, jak to v jiné perspektivě funguje. *</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p:txBody>
      </p:sp>
    </p:spTree>
    <p:extLst>
      <p:ext uri="{BB962C8B-B14F-4D97-AF65-F5344CB8AC3E}">
        <p14:creationId xmlns:p14="http://schemas.microsoft.com/office/powerpoint/2010/main" val="2583704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838200" y="488950"/>
            <a:ext cx="10515600" cy="5688013"/>
          </a:xfrm>
        </p:spPr>
        <p:txBody>
          <a:bodyPr>
            <a:normAutofit/>
          </a:bodyPr>
          <a:lstStyle/>
          <a:p>
            <a:pPr marL="221615" marR="539750" indent="0">
              <a:lnSpc>
                <a:spcPct val="115000"/>
              </a:lnSpc>
              <a:spcAft>
                <a:spcPts val="800"/>
              </a:spcAft>
              <a:buNone/>
            </a:pPr>
            <a:r>
              <a:rPr lang="cs-CZ" b="1" dirty="0">
                <a:latin typeface="Times New Roman" panose="02020603050405020304" pitchFamily="18" charset="0"/>
                <a:ea typeface="PMingLiU" panose="02020500000000000000" pitchFamily="18" charset="-120"/>
              </a:rPr>
              <a:t>Text – perspektiva - pojem</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Stereotyp „východní“ v. „západní“ myšlení</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Perspektivy: </a:t>
            </a:r>
          </a:p>
          <a:p>
            <a:pPr marL="564515" marR="539750" indent="-342900">
              <a:lnSpc>
                <a:spcPct val="100000"/>
              </a:lnSpc>
              <a:spcAft>
                <a:spcPts val="800"/>
              </a:spcAft>
              <a:buFontTx/>
              <a:buChar char="-"/>
            </a:pPr>
            <a:r>
              <a:rPr lang="cs-CZ" sz="2400" dirty="0">
                <a:latin typeface="Times New Roman" panose="02020603050405020304" pitchFamily="18" charset="0"/>
                <a:ea typeface="PMingLiU" panose="02020500000000000000" pitchFamily="18" charset="-120"/>
              </a:rPr>
              <a:t>zaměření na věci v. zaměření na děje</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a:p>
            <a:pPr marL="221615" marR="539750" indent="0">
              <a:lnSpc>
                <a:spcPct val="100000"/>
              </a:lnSpc>
              <a:spcAft>
                <a:spcPts val="800"/>
              </a:spcAft>
              <a:buNone/>
            </a:pPr>
            <a:r>
              <a:rPr lang="cs-CZ" sz="2400" dirty="0">
                <a:latin typeface="Times New Roman" panose="02020603050405020304" pitchFamily="18" charset="0"/>
                <a:ea typeface="PMingLiU" panose="02020500000000000000" pitchFamily="18" charset="-120"/>
              </a:rPr>
              <a:t>Platón, Aristoteles: „Co lze vědět?“ (= co je trvalé)</a:t>
            </a:r>
          </a:p>
          <a:p>
            <a:pPr marL="221615" marR="539750" indent="0">
              <a:lnSpc>
                <a:spcPct val="100000"/>
              </a:lnSpc>
              <a:spcAft>
                <a:spcPts val="800"/>
              </a:spcAft>
              <a:buNone/>
            </a:pPr>
            <a:r>
              <a:rPr lang="cs-CZ" sz="2400" dirty="0" err="1">
                <a:latin typeface="Times New Roman" panose="02020603050405020304" pitchFamily="18" charset="0"/>
                <a:ea typeface="PMingLiU" panose="02020500000000000000" pitchFamily="18" charset="-120"/>
              </a:rPr>
              <a:t>Yi</a:t>
            </a:r>
            <a:r>
              <a:rPr lang="cs-CZ" sz="2400" dirty="0">
                <a:latin typeface="Times New Roman" panose="02020603050405020304" pitchFamily="18" charset="0"/>
                <a:ea typeface="PMingLiU" panose="02020500000000000000" pitchFamily="18" charset="-120"/>
              </a:rPr>
              <a:t> jing, Tao </a:t>
            </a:r>
            <a:r>
              <a:rPr lang="cs-CZ" sz="2400" dirty="0" err="1">
                <a:latin typeface="Times New Roman" panose="02020603050405020304" pitchFamily="18" charset="0"/>
                <a:ea typeface="PMingLiU" panose="02020500000000000000" pitchFamily="18" charset="-120"/>
              </a:rPr>
              <a:t>te</a:t>
            </a:r>
            <a:r>
              <a:rPr lang="cs-CZ" sz="2400" dirty="0">
                <a:latin typeface="Times New Roman" panose="02020603050405020304" pitchFamily="18" charset="0"/>
                <a:ea typeface="PMingLiU" panose="02020500000000000000" pitchFamily="18" charset="-120"/>
              </a:rPr>
              <a:t> </a:t>
            </a:r>
            <a:r>
              <a:rPr lang="cs-CZ" sz="2400" dirty="0" err="1">
                <a:latin typeface="Times New Roman" panose="02020603050405020304" pitchFamily="18" charset="0"/>
                <a:ea typeface="PMingLiU" panose="02020500000000000000" pitchFamily="18" charset="-120"/>
              </a:rPr>
              <a:t>ťing</a:t>
            </a:r>
            <a:r>
              <a:rPr lang="cs-CZ" sz="2400" dirty="0">
                <a:latin typeface="Times New Roman" panose="02020603050405020304" pitchFamily="18" charset="0"/>
                <a:ea typeface="PMingLiU" panose="02020500000000000000" pitchFamily="18" charset="-120"/>
              </a:rPr>
              <a:t>: „Jak se to děje? (= co lze očekávat)</a:t>
            </a:r>
          </a:p>
          <a:p>
            <a:pPr marL="221615" marR="539750" indent="0">
              <a:lnSpc>
                <a:spcPct val="100000"/>
              </a:lnSpc>
              <a:spcAft>
                <a:spcPts val="800"/>
              </a:spcAft>
              <a:buNone/>
            </a:pPr>
            <a:endParaRPr lang="cs-CZ" sz="2400" dirty="0">
              <a:latin typeface="Times New Roman" panose="02020603050405020304" pitchFamily="18" charset="0"/>
              <a:ea typeface="PMingLiU" panose="02020500000000000000" pitchFamily="18" charset="-120"/>
            </a:endParaRPr>
          </a:p>
        </p:txBody>
      </p:sp>
      <p:pic>
        <p:nvPicPr>
          <p:cNvPr id="2" name="Zástupný symbol pro obsah 4">
            <a:extLst>
              <a:ext uri="{FF2B5EF4-FFF2-40B4-BE49-F238E27FC236}">
                <a16:creationId xmlns:a16="http://schemas.microsoft.com/office/drawing/2014/main" id="{5F19D919-FBD8-E685-4599-77CEC96FC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699" y="609848"/>
            <a:ext cx="2989684" cy="5567115"/>
          </a:xfrm>
          <a:prstGeom prst="rect">
            <a:avLst/>
          </a:prstGeom>
        </p:spPr>
      </p:pic>
    </p:spTree>
    <p:extLst>
      <p:ext uri="{BB962C8B-B14F-4D97-AF65-F5344CB8AC3E}">
        <p14:creationId xmlns:p14="http://schemas.microsoft.com/office/powerpoint/2010/main" val="393059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219145" y="890045"/>
            <a:ext cx="7753709" cy="5077909"/>
          </a:xfrm>
        </p:spPr>
      </p:pic>
    </p:spTree>
    <p:extLst>
      <p:ext uri="{BB962C8B-B14F-4D97-AF65-F5344CB8AC3E}">
        <p14:creationId xmlns:p14="http://schemas.microsoft.com/office/powerpoint/2010/main" val="4184397364"/>
      </p:ext>
    </p:extLst>
  </p:cSld>
  <p:clrMapOvr>
    <a:masterClrMapping/>
  </p:clrMapOvr>
</p:sld>
</file>

<file path=ppt/theme/theme1.xml><?xml version="1.0" encoding="utf-8"?>
<a:theme xmlns:a="http://schemas.openxmlformats.org/drawingml/2006/main" name="1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1524</Words>
  <Application>Microsoft Office PowerPoint</Application>
  <PresentationFormat>Širokoúhlá obrazovka</PresentationFormat>
  <Paragraphs>124</Paragraphs>
  <Slides>19</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SimSun</vt:lpstr>
      <vt:lpstr>Arial</vt:lpstr>
      <vt:lpstr>Calibri</vt:lpstr>
      <vt:lpstr>Calibri Light</vt:lpstr>
      <vt:lpstr>Georgia</vt:lpstr>
      <vt:lpstr>Times New Roman</vt:lpstr>
      <vt:lpstr>1_Motiv Office</vt:lpstr>
      <vt:lpstr>Základní texty čínského starověku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Guanzi, Xinshu shang 心術下</vt:lpstr>
      <vt:lpstr>Han Feizi 8, Yang quan 揚權</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Stereotypy ve vztahu k čínskému myšlení</dc:title>
  <dc:creator>ffuk</dc:creator>
  <cp:lastModifiedBy>Gajdošová, Kateřina</cp:lastModifiedBy>
  <cp:revision>22</cp:revision>
  <dcterms:created xsi:type="dcterms:W3CDTF">2020-10-05T08:55:06Z</dcterms:created>
  <dcterms:modified xsi:type="dcterms:W3CDTF">2023-02-22T13:41:05Z</dcterms:modified>
</cp:coreProperties>
</file>