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5" r:id="rId3"/>
    <p:sldId id="285" r:id="rId4"/>
    <p:sldId id="293" r:id="rId5"/>
    <p:sldId id="286" r:id="rId6"/>
    <p:sldId id="287" r:id="rId7"/>
    <p:sldId id="292" r:id="rId8"/>
    <p:sldId id="289" r:id="rId9"/>
    <p:sldId id="294" r:id="rId10"/>
    <p:sldId id="291" r:id="rId11"/>
    <p:sldId id="290" r:id="rId12"/>
    <p:sldId id="288" r:id="rId13"/>
    <p:sldId id="298" r:id="rId14"/>
    <p:sldId id="297" r:id="rId15"/>
    <p:sldId id="307" r:id="rId16"/>
    <p:sldId id="308" r:id="rId17"/>
    <p:sldId id="302" r:id="rId18"/>
    <p:sldId id="303" r:id="rId19"/>
    <p:sldId id="304" r:id="rId20"/>
    <p:sldId id="300" r:id="rId21"/>
    <p:sldId id="301" r:id="rId22"/>
  </p:sldIdLst>
  <p:sldSz cx="12192000" cy="6858000"/>
  <p:notesSz cx="6889750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96404" autoAdjust="0"/>
  </p:normalViewPr>
  <p:slideViewPr>
    <p:cSldViewPr snapToGrid="0">
      <p:cViewPr varScale="1">
        <p:scale>
          <a:sx n="79" d="100"/>
          <a:sy n="79" d="100"/>
        </p:scale>
        <p:origin x="811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60983F65-4C79-41F8-95C2-DA8671F56B3B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6088" cy="50165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6088" cy="50165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B2C7F46A-E27E-4A8B-91EB-A5FEF70826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206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22BE95E6-2B17-486E-BD5D-5B3918C33B5E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975" y="4821239"/>
            <a:ext cx="5511800" cy="3944937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6088" cy="50165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6088" cy="50165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8EBCD558-639C-4C9E-BF7B-272C78BE6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444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CD558-639C-4C9E-BF7B-272C78BE65F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978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CD558-639C-4C9E-BF7B-272C78BE65FD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31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67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48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03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93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55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17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05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54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45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81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3CD90-ABFB-477A-B4C1-AB391929EDD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7781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1SsXQ8M4Ee8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PROBLÉMY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III. Domácí násilí jako sociální problém?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15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44"/>
    </mc:Choice>
    <mc:Fallback xmlns="">
      <p:transition spd="slow" advTm="904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056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2"/>
                </a:solidFill>
              </a:rPr>
              <a:t>Nepravdivé mýty o domácím násilí </a:t>
            </a:r>
            <a:r>
              <a:rPr lang="cs-CZ" sz="1100" dirty="0" smtClean="0"/>
              <a:t>(více na Persefona.cz)</a:t>
            </a:r>
            <a:endParaRPr lang="cs-CZ" sz="1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25686"/>
            <a:ext cx="10515600" cy="4951277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Domácí </a:t>
            </a:r>
            <a:r>
              <a:rPr lang="cs-CZ" dirty="0"/>
              <a:t>násilí se vyskytuje pouze v určitých sociálních </a:t>
            </a:r>
            <a:r>
              <a:rPr lang="cs-CZ" dirty="0" smtClean="0"/>
              <a:t>vrstvách.</a:t>
            </a:r>
          </a:p>
          <a:p>
            <a:r>
              <a:rPr lang="cs-CZ" dirty="0" smtClean="0"/>
              <a:t>Domácí </a:t>
            </a:r>
            <a:r>
              <a:rPr lang="cs-CZ" dirty="0"/>
              <a:t>násilí je okrajová záležitost, která se v naší společnosti vyskytuje jen </a:t>
            </a:r>
            <a:r>
              <a:rPr lang="cs-CZ" dirty="0" smtClean="0"/>
              <a:t>zřídka.</a:t>
            </a:r>
          </a:p>
          <a:p>
            <a:r>
              <a:rPr lang="cs-CZ" dirty="0" smtClean="0"/>
              <a:t>Domácí </a:t>
            </a:r>
            <a:r>
              <a:rPr lang="cs-CZ" dirty="0"/>
              <a:t>násilí je způsobováno pitím alkoholu (braním drog</a:t>
            </a:r>
            <a:r>
              <a:rPr lang="cs-CZ" dirty="0" smtClean="0"/>
              <a:t>).</a:t>
            </a:r>
            <a:endParaRPr lang="cs-CZ" dirty="0"/>
          </a:p>
          <a:p>
            <a:r>
              <a:rPr lang="cs-CZ" dirty="0" smtClean="0"/>
              <a:t>Jedná </a:t>
            </a:r>
            <a:r>
              <a:rPr lang="cs-CZ" dirty="0"/>
              <a:t>se pouze o soukromou záležitost, neměl(a) bych se do toho </a:t>
            </a:r>
            <a:r>
              <a:rPr lang="cs-CZ" dirty="0" smtClean="0"/>
              <a:t>plést.</a:t>
            </a:r>
          </a:p>
          <a:p>
            <a:r>
              <a:rPr lang="cs-CZ" dirty="0" smtClean="0"/>
              <a:t>Nikdy </a:t>
            </a:r>
            <a:r>
              <a:rPr lang="cs-CZ" dirty="0"/>
              <a:t>to nemůže být vážné, pokud s násilníkem jeho partnerka </a:t>
            </a:r>
            <a:r>
              <a:rPr lang="cs-CZ" dirty="0" smtClean="0"/>
              <a:t>zůstává.</a:t>
            </a:r>
          </a:p>
          <a:p>
            <a:r>
              <a:rPr lang="cs-CZ" dirty="0" smtClean="0"/>
              <a:t>Domácí </a:t>
            </a:r>
            <a:r>
              <a:rPr lang="cs-CZ" dirty="0"/>
              <a:t>násilí je chyba oběti, vinu nelze svalovat pouze na stranu </a:t>
            </a:r>
            <a:r>
              <a:rPr lang="cs-CZ" dirty="0" smtClean="0"/>
              <a:t>násilníka.</a:t>
            </a:r>
          </a:p>
          <a:p>
            <a:r>
              <a:rPr lang="cs-CZ" dirty="0" smtClean="0"/>
              <a:t>Týranou oběť </a:t>
            </a:r>
            <a:r>
              <a:rPr lang="cs-CZ" dirty="0"/>
              <a:t>i násilníka lze na první pohled rozeznat</a:t>
            </a:r>
            <a:r>
              <a:rPr lang="cs-CZ" dirty="0" smtClean="0"/>
              <a:t>.</a:t>
            </a:r>
          </a:p>
          <a:p>
            <a:r>
              <a:rPr lang="cs-CZ" dirty="0" smtClean="0"/>
              <a:t>Rodinná </a:t>
            </a:r>
            <a:r>
              <a:rPr lang="cs-CZ" dirty="0"/>
              <a:t>terapie může problémy vyřešit</a:t>
            </a:r>
            <a:r>
              <a:rPr lang="cs-CZ" dirty="0" smtClean="0"/>
              <a:t>.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94752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6841"/>
    </mc:Choice>
    <mc:Fallback xmlns="">
      <p:transition spd="slow" advTm="19684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Domácí násilí nezmizí</a:t>
            </a:r>
            <a:r>
              <a:rPr lang="cs-CZ" dirty="0" smtClean="0"/>
              <a:t>… občas utichá, ale vrací se  – a především – eskaluje (tj. </a:t>
            </a:r>
            <a:r>
              <a:rPr lang="cs-CZ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nebude to dobré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accent2"/>
                </a:solidFill>
              </a:rPr>
              <a:t>Proč tedy oběť zůstává v násilném vztahu</a:t>
            </a:r>
            <a:r>
              <a:rPr lang="cs-CZ" dirty="0" smtClean="0">
                <a:solidFill>
                  <a:schemeClr val="accent2"/>
                </a:solidFill>
              </a:rPr>
              <a:t>? </a:t>
            </a:r>
            <a:r>
              <a:rPr lang="cs-CZ" dirty="0" smtClean="0"/>
              <a:t>Výběr oběti - hranice/ postupná eskalace/ různé fáze/ strach/ stud/ zachování rodiny/ absence sebevědomí/ citový vztah k oběti / náboženské, </a:t>
            </a:r>
            <a:r>
              <a:rPr lang="cs-CZ" dirty="0"/>
              <a:t>kulturní či tradiční </a:t>
            </a:r>
            <a:r>
              <a:rPr lang="cs-CZ" dirty="0" smtClean="0"/>
              <a:t>tlaky/ ekonomická </a:t>
            </a:r>
            <a:r>
              <a:rPr lang="cs-CZ" dirty="0"/>
              <a:t>a </a:t>
            </a:r>
            <a:r>
              <a:rPr lang="cs-CZ" dirty="0" smtClean="0"/>
              <a:t>sociální či emocionální závislost/ </a:t>
            </a:r>
            <a:r>
              <a:rPr lang="cs-CZ" dirty="0"/>
              <a:t>nemá kam </a:t>
            </a:r>
            <a:r>
              <a:rPr lang="cs-CZ" dirty="0" smtClean="0"/>
              <a:t>odejít/ </a:t>
            </a:r>
            <a:r>
              <a:rPr lang="cs-CZ" dirty="0"/>
              <a:t>sociální a právní systém reaguje </a:t>
            </a:r>
            <a:r>
              <a:rPr lang="cs-CZ" dirty="0" smtClean="0"/>
              <a:t>necitlivě/ nedostatek </a:t>
            </a:r>
            <a:r>
              <a:rPr lang="cs-CZ" dirty="0"/>
              <a:t>podpory z </a:t>
            </a:r>
            <a:r>
              <a:rPr lang="cs-CZ" dirty="0" smtClean="0"/>
              <a:t>okolí + oběť se často nevnímá jako oběť</a:t>
            </a:r>
            <a:endParaRPr lang="cs-CZ" dirty="0"/>
          </a:p>
          <a:p>
            <a:r>
              <a:rPr lang="cs-CZ" dirty="0" smtClean="0">
                <a:solidFill>
                  <a:schemeClr val="accent2"/>
                </a:solidFill>
              </a:rPr>
              <a:t>Zásady </a:t>
            </a:r>
            <a:r>
              <a:rPr lang="cs-CZ" dirty="0">
                <a:solidFill>
                  <a:schemeClr val="accent2"/>
                </a:solidFill>
              </a:rPr>
              <a:t>komunikace s obětí domácího násilí: 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empatie </a:t>
            </a:r>
            <a:r>
              <a:rPr lang="cs-CZ" dirty="0" smtClean="0"/>
              <a:t>(aktivní </a:t>
            </a:r>
            <a:r>
              <a:rPr lang="cs-CZ" dirty="0"/>
              <a:t>naslouchání, potvrzování </a:t>
            </a:r>
            <a:r>
              <a:rPr lang="cs-CZ" dirty="0" smtClean="0"/>
              <a:t>emocí), 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upřímnost</a:t>
            </a:r>
            <a:r>
              <a:rPr lang="cs-CZ" dirty="0" smtClean="0"/>
              <a:t>, 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porozumění </a:t>
            </a:r>
            <a:r>
              <a:rPr lang="cs-CZ" dirty="0" smtClean="0"/>
              <a:t>(+ zjišťování míry </a:t>
            </a:r>
            <a:r>
              <a:rPr lang="cs-CZ" dirty="0"/>
              <a:t>ohrožení </a:t>
            </a:r>
            <a:r>
              <a:rPr lang="cs-CZ" dirty="0" smtClean="0"/>
              <a:t>oběti, posilování </a:t>
            </a:r>
            <a:r>
              <a:rPr lang="cs-CZ" dirty="0"/>
              <a:t>sebevědomí a sebeúcty, </a:t>
            </a:r>
            <a:r>
              <a:rPr lang="cs-CZ" dirty="0" smtClean="0"/>
              <a:t>podpora </a:t>
            </a:r>
            <a:r>
              <a:rPr lang="cs-CZ" dirty="0"/>
              <a:t>při hledání navazující </a:t>
            </a:r>
            <a:r>
              <a:rPr lang="cs-CZ" dirty="0" smtClean="0"/>
              <a:t>pomoci – odborná pomoc bývá potřeba!)</a:t>
            </a:r>
          </a:p>
          <a:p>
            <a:r>
              <a:rPr lang="cs-CZ" dirty="0" smtClean="0">
                <a:solidFill>
                  <a:schemeClr val="accent2"/>
                </a:solidFill>
              </a:rPr>
              <a:t>Pozor na věty typu</a:t>
            </a:r>
            <a:r>
              <a:rPr lang="cs-CZ" dirty="0" smtClean="0"/>
              <a:t>: „To bude dobré.“ „Neprovokovala jsi ho?“ „Nějak se to vyřeší.“ „Každý občas schytá ránu.“ „Co na tom máš, vždyť tě nebije.“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69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8580"/>
    </mc:Choice>
    <mc:Fallback xmlns="">
      <p:transition spd="slow" advTm="33858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 smtClean="0"/>
              <a:t>Podívejme se na ukázku (2 min) z filmu Zuřivec, je to výukový film pro starší děti (tím se nenechte odradit), hezky shrnuje, o co jde.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Přemýšlejte nad třemi věcmi:</a:t>
            </a:r>
          </a:p>
          <a:p>
            <a:r>
              <a:rPr lang="cs-CZ" i="1" dirty="0" smtClean="0"/>
              <a:t>Jak situaci vnímá otec? O co mu jde, o co se snaží? </a:t>
            </a:r>
          </a:p>
          <a:p>
            <a:r>
              <a:rPr lang="cs-CZ" i="1" dirty="0" smtClean="0"/>
              <a:t>Jak situaci vnímá matka? O co jí jde? O co se snaží?</a:t>
            </a:r>
          </a:p>
          <a:p>
            <a:r>
              <a:rPr lang="cs-CZ" i="1" dirty="0" smtClean="0"/>
              <a:t>Jak situaci vnímá dítě? O co mu jde? O co se snaží?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64467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927"/>
    </mc:Choice>
    <mc:Fallback xmlns="">
      <p:transition spd="slow" advTm="59927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Film Zuřivec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(Zkusíme si pustit ukázku, pokud to nepůjde, viz odkaz v </a:t>
            </a:r>
            <a:r>
              <a:rPr lang="cs-CZ" dirty="0" err="1" smtClean="0"/>
              <a:t>Moodle</a:t>
            </a:r>
            <a:r>
              <a:rPr lang="cs-CZ" dirty="0" smtClean="0"/>
              <a:t>. Ti, kdo mají rádi alternativnější animované filmy</a:t>
            </a:r>
            <a:r>
              <a:rPr lang="cs-CZ" smtClean="0"/>
              <a:t>, si mohou pustit </a:t>
            </a:r>
            <a:r>
              <a:rPr lang="cs-CZ" dirty="0" smtClean="0"/>
              <a:t>film celý.)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984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453"/>
    </mc:Choice>
    <mc:Fallback xmlns="">
      <p:transition spd="slow" advTm="34453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SsXQ8M4Ee8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66553" y="908686"/>
            <a:ext cx="9515301" cy="5352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81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dalšího bychom mohli k domácímu násilí dodat?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771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dalšího bychom mohli k domácímu násilí </a:t>
            </a:r>
            <a:r>
              <a:rPr lang="cs-CZ" dirty="0" smtClean="0"/>
              <a:t>dodat?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Kvantifikaci</a:t>
            </a:r>
          </a:p>
          <a:p>
            <a:r>
              <a:rPr lang="cs-CZ" dirty="0" smtClean="0"/>
              <a:t>Příčiny</a:t>
            </a:r>
          </a:p>
          <a:p>
            <a:r>
              <a:rPr lang="cs-CZ" dirty="0" smtClean="0"/>
              <a:t>Charakteristiku obětí i násilníků </a:t>
            </a:r>
          </a:p>
          <a:p>
            <a:r>
              <a:rPr lang="cs-CZ" dirty="0" smtClean="0"/>
              <a:t>….</a:t>
            </a:r>
          </a:p>
          <a:p>
            <a:r>
              <a:rPr lang="cs-CZ" dirty="0" smtClean="0"/>
              <a:t>Viz např. doporučená </a:t>
            </a:r>
            <a:r>
              <a:rPr lang="cs-CZ" dirty="0"/>
              <a:t>literatura: Násilí na ženách v souvislosti s covid-19, Nyklová B., </a:t>
            </a:r>
            <a:r>
              <a:rPr lang="cs-CZ" dirty="0" err="1"/>
              <a:t>Moore</a:t>
            </a:r>
            <a:r>
              <a:rPr lang="cs-CZ" dirty="0"/>
              <a:t> D., studie 2021 (dobrovolná literatura pro zájemce)</a:t>
            </a:r>
          </a:p>
        </p:txBody>
      </p:sp>
    </p:spTree>
    <p:extLst>
      <p:ext uri="{BB962C8B-B14F-4D97-AF65-F5344CB8AC3E}">
        <p14:creationId xmlns:p14="http://schemas.microsoft.com/office/powerpoint/2010/main" val="546618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8109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Strukturální funkcionalismu a pohled na domácí násilí jako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9694"/>
            <a:ext cx="10515600" cy="5087565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Vše má svou funkci, vše musí být v </a:t>
            </a:r>
            <a:r>
              <a:rPr lang="cs-CZ" dirty="0" smtClean="0"/>
              <a:t>rovnováze</a:t>
            </a:r>
          </a:p>
          <a:p>
            <a:r>
              <a:rPr lang="cs-CZ" dirty="0" smtClean="0"/>
              <a:t>Pohled </a:t>
            </a:r>
            <a:r>
              <a:rPr lang="cs-CZ" dirty="0"/>
              <a:t>se odvozuje od funkce rodiny (pozitivní </a:t>
            </a:r>
            <a:r>
              <a:rPr lang="cs-CZ" dirty="0" smtClean="0"/>
              <a:t>a nesmírně důležitá instituce </a:t>
            </a:r>
            <a:r>
              <a:rPr lang="cs-CZ" dirty="0"/>
              <a:t>společnosti</a:t>
            </a:r>
            <a:r>
              <a:rPr lang="cs-CZ" dirty="0" smtClean="0"/>
              <a:t>)</a:t>
            </a:r>
          </a:p>
          <a:p>
            <a:r>
              <a:rPr lang="cs-CZ" dirty="0"/>
              <a:t>T</a:t>
            </a:r>
            <a:r>
              <a:rPr lang="cs-CZ" dirty="0" smtClean="0"/>
              <a:t>radiční pohled na jednotlivé role v rodině – ale obrovské změny (industrializace, nukleární rodina, stát přejímá tradiční role rodiny…)</a:t>
            </a:r>
          </a:p>
          <a:p>
            <a:r>
              <a:rPr lang="cs-CZ" dirty="0" smtClean="0"/>
              <a:t>Problémy spjaté s rodinou (rozvodovost, domácí násilí…) se úzce týkají rychlých sociálních změn, které vedou k rozpadu rodin i rozpadu sdílených hodnot.</a:t>
            </a:r>
          </a:p>
          <a:p>
            <a:r>
              <a:rPr lang="cs-CZ" dirty="0" smtClean="0"/>
              <a:t>Prvotní problém je rozpad/ohrožení  funkční rodiny!</a:t>
            </a:r>
          </a:p>
          <a:p>
            <a:r>
              <a:rPr lang="cs-CZ" dirty="0"/>
              <a:t>P</a:t>
            </a:r>
            <a:r>
              <a:rPr lang="cs-CZ" dirty="0" smtClean="0"/>
              <a:t>ohled na to, jak další společenské instituce přispívají k rodinným problémům (ekonomické změny, právní systém, pracovní trh)</a:t>
            </a:r>
          </a:p>
          <a:p>
            <a:r>
              <a:rPr lang="cs-CZ" dirty="0" smtClean="0"/>
              <a:t>Domácí násilí – ano je problém, protože vede k dysfunkci rodiny - druhotný důsledek těchto strukturálních jevů </a:t>
            </a:r>
          </a:p>
          <a:p>
            <a:pPr lvl="8" algn="r"/>
            <a:r>
              <a:rPr lang="cs-CZ" sz="2800" i="1" dirty="0" smtClean="0"/>
              <a:t>Na co by se zaměřovalo řešení domácího násilí?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131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5363"/>
    </mc:Choice>
    <mc:Fallback xmlns="">
      <p:transition spd="slow" advTm="335363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8654"/>
          </a:xfrm>
        </p:spPr>
        <p:txBody>
          <a:bodyPr>
            <a:normAutofit fontScale="90000"/>
          </a:bodyPr>
          <a:lstStyle/>
          <a:p>
            <a:r>
              <a:rPr lang="cs-CZ" dirty="0"/>
              <a:t>Teorie konfliktu </a:t>
            </a:r>
            <a:r>
              <a:rPr lang="cs-CZ" dirty="0" smtClean="0"/>
              <a:t>a </a:t>
            </a:r>
            <a:r>
              <a:rPr lang="cs-CZ" dirty="0"/>
              <a:t>pohled na domácí násilí jako SP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1327" y="1498060"/>
            <a:ext cx="10515600" cy="522375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sz="2200" dirty="0" smtClean="0"/>
              <a:t>Konfliktualismus vidí jako hybnou sílu moc, donucení, nerovnoměrnou distribuci zdrojů</a:t>
            </a:r>
          </a:p>
          <a:p>
            <a:pPr>
              <a:spcBef>
                <a:spcPts val="0"/>
              </a:spcBef>
            </a:pPr>
            <a:r>
              <a:rPr lang="cs-CZ" sz="2200" dirty="0" smtClean="0"/>
              <a:t>K domácímu násilí dochází tehdy</a:t>
            </a:r>
            <a:r>
              <a:rPr lang="cs-CZ" sz="2200" dirty="0"/>
              <a:t>, když jeden z partnerů cítí touhu mít větší kontrolu nad druhým partnerem kvůli nerovnoměrnému rozdělení zdrojů. </a:t>
            </a:r>
            <a:endParaRPr lang="cs-CZ" sz="2200" dirty="0" smtClean="0"/>
          </a:p>
          <a:p>
            <a:pPr>
              <a:spcBef>
                <a:spcPts val="0"/>
              </a:spcBef>
            </a:pPr>
            <a:r>
              <a:rPr lang="cs-CZ" sz="2200" dirty="0" smtClean="0"/>
              <a:t>Vzhledem k rozdělení moc a bohatství není dle této teorie překvapením, že agresoři jsou většinou muži</a:t>
            </a:r>
          </a:p>
          <a:p>
            <a:pPr>
              <a:spcBef>
                <a:spcPts val="0"/>
              </a:spcBef>
            </a:pPr>
            <a:r>
              <a:rPr lang="cs-CZ" sz="2200" dirty="0" smtClean="0"/>
              <a:t>Konflikt </a:t>
            </a:r>
            <a:r>
              <a:rPr lang="cs-CZ" sz="2200" dirty="0"/>
              <a:t>je většinou podněcován partnerem, který si přeje mít </a:t>
            </a:r>
            <a:r>
              <a:rPr lang="cs-CZ" sz="2200" dirty="0" smtClean="0"/>
              <a:t>(ještě) více moci</a:t>
            </a:r>
          </a:p>
          <a:p>
            <a:pPr>
              <a:spcBef>
                <a:spcPts val="0"/>
              </a:spcBef>
            </a:pPr>
            <a:r>
              <a:rPr lang="cs-CZ" sz="2200" dirty="0" smtClean="0"/>
              <a:t>Kontext přesto ale neopomíjí, poukazuje i např. negativní vliv zájmů korporací na sociální politiku a  pozici rodin ve společnosti.</a:t>
            </a:r>
            <a:r>
              <a:rPr lang="cs-CZ" sz="2200" dirty="0"/>
              <a:t> Dopady </a:t>
            </a:r>
            <a:r>
              <a:rPr lang="cs-CZ" sz="2200" u="sng" dirty="0"/>
              <a:t>různých</a:t>
            </a:r>
            <a:r>
              <a:rPr lang="cs-CZ" sz="2200" dirty="0"/>
              <a:t> nerovností</a:t>
            </a:r>
            <a:r>
              <a:rPr lang="cs-CZ" sz="2200" dirty="0" smtClean="0"/>
              <a:t>!</a:t>
            </a:r>
          </a:p>
          <a:p>
            <a:pPr>
              <a:spcBef>
                <a:spcPts val="0"/>
              </a:spcBef>
            </a:pPr>
            <a:r>
              <a:rPr lang="cs-CZ" sz="2200" dirty="0" smtClean="0"/>
              <a:t>Skrze socializaci a vzdělání – přejímání a internalizace norem (povětšinou skupin, které mají moc a zdroje)</a:t>
            </a:r>
          </a:p>
          <a:p>
            <a:pPr>
              <a:spcBef>
                <a:spcPts val="0"/>
              </a:spcBef>
            </a:pPr>
            <a:r>
              <a:rPr lang="cs-CZ" sz="2200" dirty="0" smtClean="0"/>
              <a:t>Silný normativní tlak, aby lidé žili v přijatelných formách soužití (rodina, partnerství…)</a:t>
            </a:r>
          </a:p>
          <a:p>
            <a:pPr>
              <a:spcBef>
                <a:spcPts val="0"/>
              </a:spcBef>
            </a:pPr>
            <a:r>
              <a:rPr lang="cs-CZ" sz="2200" dirty="0" smtClean="0"/>
              <a:t>Změna rodiny/soužití – nová skupina získá potřebnou moc k prosazení změny norem</a:t>
            </a:r>
          </a:p>
          <a:p>
            <a:pPr>
              <a:spcBef>
                <a:spcPts val="0"/>
              </a:spcBef>
            </a:pPr>
            <a:r>
              <a:rPr lang="cs-CZ" sz="2200" dirty="0" smtClean="0"/>
              <a:t>Problém – tehdy, když významná skupina, které má moc a zdroje, věří že domácí násilí neslouží jejím </a:t>
            </a:r>
            <a:r>
              <a:rPr lang="cs-CZ" sz="2200" dirty="0" smtClean="0"/>
              <a:t>zájmům</a:t>
            </a:r>
          </a:p>
          <a:p>
            <a:pPr algn="r"/>
            <a:r>
              <a:rPr lang="cs-CZ" sz="2200" i="1" dirty="0" smtClean="0"/>
              <a:t>Na co by se zaměřovalo řešení domácího násilí?</a:t>
            </a:r>
            <a:endParaRPr lang="cs-CZ" sz="2200" i="1" dirty="0"/>
          </a:p>
        </p:txBody>
      </p:sp>
    </p:spTree>
    <p:extLst>
      <p:ext uri="{BB962C8B-B14F-4D97-AF65-F5344CB8AC3E}">
        <p14:creationId xmlns:p14="http://schemas.microsoft.com/office/powerpoint/2010/main" val="260448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2"/>
    </mc:Choice>
    <mc:Fallback xmlns="">
      <p:transition spd="slow" advTm="1332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Symbolický interakcionismus </a:t>
            </a:r>
            <a:r>
              <a:rPr lang="cs-CZ" dirty="0" smtClean="0"/>
              <a:t>a </a:t>
            </a:r>
            <a:r>
              <a:rPr lang="cs-CZ" dirty="0"/>
              <a:t>pohled na domácí násilí jako SP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1059"/>
          </a:xfrm>
        </p:spPr>
        <p:txBody>
          <a:bodyPr>
            <a:normAutofit fontScale="47500" lnSpcReduction="20000"/>
          </a:bodyPr>
          <a:lstStyle/>
          <a:p>
            <a:r>
              <a:rPr lang="cs-CZ" sz="4200" dirty="0" smtClean="0"/>
              <a:t>Pohled na jedince, jeho jednání (</a:t>
            </a:r>
            <a:r>
              <a:rPr lang="cs-CZ" sz="4200" dirty="0" err="1" smtClean="0"/>
              <a:t>self</a:t>
            </a:r>
            <a:r>
              <a:rPr lang="cs-CZ" sz="4200" dirty="0" smtClean="0"/>
              <a:t>), kontakty mezi lidmi a utváření reality – významů, symbolů, kontakty mezi lidmi</a:t>
            </a:r>
          </a:p>
          <a:p>
            <a:r>
              <a:rPr lang="cs-CZ" sz="4200" dirty="0" smtClean="0"/>
              <a:t> </a:t>
            </a:r>
            <a:r>
              <a:rPr lang="cs-CZ" sz="4200" dirty="0" smtClean="0"/>
              <a:t>Utvořil </a:t>
            </a:r>
            <a:r>
              <a:rPr lang="cs-CZ" sz="4200" dirty="0" smtClean="0"/>
              <a:t>se nějaký sociální konsensus, co je v rodině správné…- přijatelnost z pohledu kulturních norem a společenského </a:t>
            </a:r>
            <a:r>
              <a:rPr lang="cs-CZ" sz="4200" dirty="0" smtClean="0"/>
              <a:t>vývoje.</a:t>
            </a:r>
            <a:endParaRPr lang="cs-CZ" sz="4200" dirty="0" smtClean="0"/>
          </a:p>
          <a:p>
            <a:r>
              <a:rPr lang="cs-CZ" sz="4200" dirty="0" smtClean="0"/>
              <a:t>V současné době – méně jasné normy a očekávání, jak by se lidé měli chovat. Různá chování různých skupin lidí – nejasný konsensus na „škodlivosti“ chování.</a:t>
            </a:r>
          </a:p>
          <a:p>
            <a:r>
              <a:rPr lang="cs-CZ" sz="4200" dirty="0" smtClean="0"/>
              <a:t>Pro pochopení chování je třeba pochopit jeho význam. Obvykle partneři sdílejí a rozumí symboly toho druhého, znají se a nebudou mít důvody pro domácí násilí.</a:t>
            </a:r>
          </a:p>
          <a:p>
            <a:r>
              <a:rPr lang="cs-CZ" sz="4200" dirty="0" smtClean="0"/>
              <a:t>Vliv sebevnímání agresora (potřeba ovládání), vliv sebevnímání oběti (např. ve výsledku zasloužím si to, jsem mimo), významy jejich chování (toto je láska)</a:t>
            </a:r>
          </a:p>
          <a:p>
            <a:r>
              <a:rPr lang="cs-CZ" sz="4200" dirty="0" smtClean="0"/>
              <a:t>Důležité pro pochopení dynamiky domácího násilí: přijímání nálepek (příklady: biju tě, protože musím/snáším to kvůli dětem… opakované tvrzení jsi totálně neschopný, k ničemu- proměňující se pohled sebevnímání oběti)</a:t>
            </a:r>
          </a:p>
          <a:p>
            <a:r>
              <a:rPr lang="cs-CZ" sz="4200" dirty="0" smtClean="0"/>
              <a:t>Vliv společnosti - ovlivňuje chování </a:t>
            </a:r>
            <a:r>
              <a:rPr lang="cs-CZ" sz="4200" dirty="0"/>
              <a:t>jednotlivce prostřednictvím různých omezení, která představují různé společenské normy a principy</a:t>
            </a:r>
            <a:r>
              <a:rPr lang="cs-CZ" sz="4200" dirty="0" smtClean="0"/>
              <a:t>.</a:t>
            </a:r>
          </a:p>
          <a:p>
            <a:pPr algn="r"/>
            <a:r>
              <a:rPr lang="cs-CZ" sz="4200" i="1" dirty="0" smtClean="0"/>
              <a:t>Na </a:t>
            </a:r>
            <a:r>
              <a:rPr lang="cs-CZ" sz="4200" i="1" dirty="0"/>
              <a:t>co by se zaměřovalo řešení domácího násilí?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95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1907"/>
    </mc:Choice>
    <mc:Fallback xmlns="">
      <p:transition spd="slow" advTm="43190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začátek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4234"/>
            <a:ext cx="10515600" cy="4782729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Máte vyplněnou tabulku? Pokud ne, už je 5 minut po 12 h</a:t>
            </a:r>
            <a:r>
              <a:rPr lang="cs-CZ" dirty="0" smtClean="0">
                <a:solidFill>
                  <a:srgbClr val="FF0000"/>
                </a:solidFill>
              </a:rPr>
              <a:t>!</a:t>
            </a:r>
            <a:endParaRPr lang="cs-CZ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858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Závěry a další pohledy na domácí násilí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Individualistická teorie – selhání jednotlivce</a:t>
            </a:r>
          </a:p>
          <a:p>
            <a:r>
              <a:rPr lang="cs-CZ" dirty="0" smtClean="0"/>
              <a:t>Feministické teorie – důsledek patriarchátu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 z toho všeho pro nás plyne?</a:t>
            </a:r>
          </a:p>
          <a:p>
            <a:pPr>
              <a:buFontTx/>
              <a:buChar char="-"/>
            </a:pPr>
            <a:r>
              <a:rPr lang="cs-CZ" dirty="0" smtClean="0"/>
              <a:t>Různé pohledy, různé názory, různá řešení </a:t>
            </a:r>
          </a:p>
          <a:p>
            <a:pPr>
              <a:buFontTx/>
              <a:buChar char="-"/>
            </a:pPr>
            <a:r>
              <a:rPr lang="cs-CZ" dirty="0" smtClean="0"/>
              <a:t>Co z toho je správně? </a:t>
            </a:r>
            <a:r>
              <a:rPr lang="cs-CZ" sz="1800" i="1" dirty="0" smtClean="0"/>
              <a:t>No o tom diskutujme.</a:t>
            </a:r>
          </a:p>
          <a:p>
            <a:pPr>
              <a:buFontTx/>
              <a:buChar char="-"/>
            </a:pPr>
            <a:r>
              <a:rPr lang="cs-CZ" dirty="0" smtClean="0"/>
              <a:t>Je to tedy relativní? </a:t>
            </a:r>
            <a:r>
              <a:rPr lang="cs-CZ" sz="1800" i="1" dirty="0" smtClean="0"/>
              <a:t>Jen to ne </a:t>
            </a:r>
            <a:r>
              <a:rPr lang="cs-CZ" sz="1800" i="1" dirty="0" smtClean="0">
                <a:sym typeface="Wingdings" panose="05000000000000000000" pitchFamily="2" charset="2"/>
              </a:rPr>
              <a:t></a:t>
            </a:r>
            <a:endParaRPr lang="cs-CZ" sz="1800" i="1" dirty="0" smtClean="0"/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Klíčové pro porozumění, klíčové pro řešení! 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13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666"/>
    </mc:Choice>
    <mc:Fallback xmlns="">
      <p:transition spd="slow" advTm="170666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co dál?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Kdo chcete, neváhejte si pro zábavu pustit film </a:t>
            </a:r>
            <a:r>
              <a:rPr lang="cs-CZ" dirty="0" err="1" smtClean="0"/>
              <a:t>Gaslight</a:t>
            </a:r>
            <a:r>
              <a:rPr lang="cs-CZ" dirty="0" smtClean="0"/>
              <a:t> (Plynové lampy) z roku 1944, v angličtině je na internetu poměrně dobře dostupný.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A příště nás čeká hodina na téma </a:t>
            </a:r>
            <a:r>
              <a:rPr lang="cs-CZ" i="1" dirty="0" smtClean="0"/>
              <a:t>Jak definovat sociální problém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Úkolem je začít číst knihu Slepé skvrny (D. </a:t>
            </a:r>
            <a:r>
              <a:rPr lang="cs-CZ" dirty="0"/>
              <a:t>P</a:t>
            </a:r>
            <a:r>
              <a:rPr lang="cs-CZ" dirty="0" smtClean="0"/>
              <a:t>rokop).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68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477"/>
    </mc:Choice>
    <mc:Fallback xmlns="">
      <p:transition spd="slow" advTm="7747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násilí jako téma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Jistě důležité téma, ale dnes nám půjde o to </a:t>
            </a:r>
            <a:r>
              <a:rPr lang="cs-CZ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aplikovat různé teoretické perspektivy</a:t>
            </a:r>
            <a:r>
              <a:rPr lang="cs-CZ" dirty="0" smtClean="0"/>
              <a:t>, o kterých jsme se bavili minulý týden.</a:t>
            </a:r>
          </a:p>
          <a:p>
            <a:pPr marL="0" indent="0">
              <a:buNone/>
            </a:pPr>
            <a:r>
              <a:rPr lang="cs-CZ" dirty="0" smtClean="0"/>
              <a:t>Struktura hodiny:</a:t>
            </a:r>
          </a:p>
          <a:p>
            <a:pPr marL="0" indent="0">
              <a:buNone/>
            </a:pPr>
            <a:r>
              <a:rPr lang="cs-CZ" dirty="0" smtClean="0"/>
              <a:t>1) základní informace k domácímu násilí</a:t>
            </a:r>
          </a:p>
          <a:p>
            <a:pPr marL="0" indent="0">
              <a:buNone/>
            </a:pPr>
            <a:r>
              <a:rPr lang="cs-CZ" dirty="0" smtClean="0"/>
              <a:t>2a) strukturální funkcionalismus a jeho pohled na domácí násilí</a:t>
            </a:r>
          </a:p>
          <a:p>
            <a:pPr marL="0" indent="0">
              <a:buNone/>
            </a:pPr>
            <a:r>
              <a:rPr lang="cs-CZ" dirty="0" smtClean="0"/>
              <a:t>2b) teorie konfliktu a její pohled na domácí násilí</a:t>
            </a:r>
          </a:p>
          <a:p>
            <a:pPr marL="0" indent="0">
              <a:buNone/>
            </a:pPr>
            <a:r>
              <a:rPr lang="cs-CZ" dirty="0" smtClean="0"/>
              <a:t>2c) symbolický interakcionismus a jeho pohled na domácí násilí</a:t>
            </a:r>
          </a:p>
          <a:p>
            <a:pPr marL="0" indent="0">
              <a:buNone/>
            </a:pPr>
            <a:r>
              <a:rPr lang="cs-CZ" dirty="0" smtClean="0"/>
              <a:t>2d) závěry – aneb co si z toho odnést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69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112"/>
    </mc:Choice>
    <mc:Fallback xmlns="">
      <p:transition spd="slow" advTm="5411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začíná násilí?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Uvažujte chvíli o tom, jak byste vymezili domácí násilí.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smtClean="0"/>
              <a:t>Co to je?</a:t>
            </a:r>
          </a:p>
          <a:p>
            <a:pPr marL="0" indent="0">
              <a:buNone/>
            </a:pPr>
            <a:r>
              <a:rPr lang="cs-CZ" i="1" dirty="0" smtClean="0"/>
              <a:t>Jaké jsou jeho hranice? (Jedna facka nebo tři?)</a:t>
            </a:r>
          </a:p>
          <a:p>
            <a:pPr marL="0" indent="0">
              <a:buNone/>
            </a:pPr>
            <a:r>
              <a:rPr lang="cs-CZ" i="1" dirty="0" smtClean="0"/>
              <a:t>Jaké má charakteristiky?</a:t>
            </a:r>
          </a:p>
          <a:p>
            <a:pPr marL="0" indent="0">
              <a:buNone/>
            </a:pPr>
            <a:r>
              <a:rPr lang="cs-CZ" i="1" dirty="0" smtClean="0"/>
              <a:t>Kde se vyskytuje?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1165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72"/>
    </mc:Choice>
    <mc:Fallback xmlns="">
      <p:transition spd="slow" advTm="5007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Domácí násilí: </a:t>
            </a:r>
            <a:endParaRPr lang="cs-CZ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29789"/>
            <a:ext cx="10515600" cy="474717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Definice </a:t>
            </a:r>
            <a:r>
              <a:rPr lang="cs-CZ" sz="1400" dirty="0" smtClean="0"/>
              <a:t>(nememorujte se jí, ale </a:t>
            </a:r>
            <a:r>
              <a:rPr lang="cs-CZ" sz="1400" dirty="0" err="1" smtClean="0"/>
              <a:t>df</a:t>
            </a:r>
            <a:r>
              <a:rPr lang="cs-CZ" sz="1400" dirty="0" smtClean="0"/>
              <a:t> jsou důležité!): </a:t>
            </a:r>
            <a:r>
              <a:rPr lang="cs-CZ" i="1" dirty="0" smtClean="0"/>
              <a:t>Domácí násilí je</a:t>
            </a:r>
            <a:r>
              <a:rPr lang="cs-CZ" i="1" dirty="0"/>
              <a:t> násilí mezi sobě blízkými osobami, které žijí ve společné domácnosti. Jedná se o vztah, kdy jedna osoba (násilník) získává nad druhou osobou (obětí) moc, přičemž intenzita násilí se časem </a:t>
            </a:r>
            <a:r>
              <a:rPr lang="cs-CZ" i="1" dirty="0" smtClean="0"/>
              <a:t>stupňuje </a:t>
            </a:r>
            <a:r>
              <a:rPr lang="cs-CZ" dirty="0" smtClean="0"/>
              <a:t>(Ševčík, Špatenková 2011)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Trestní zákon vymezuje trestný čin „týrání osoby žijící ve společně obývaném bytě nebo domě nebo osoby blízké</a:t>
            </a:r>
            <a:r>
              <a:rPr lang="cs-CZ" dirty="0" smtClean="0"/>
              <a:t>“.</a:t>
            </a:r>
          </a:p>
          <a:p>
            <a:r>
              <a:rPr lang="cs-CZ" dirty="0" smtClean="0"/>
              <a:t>Rozpoznat oběť domácího násilí není lehké!</a:t>
            </a:r>
          </a:p>
          <a:p>
            <a:r>
              <a:rPr lang="cs-CZ" dirty="0" smtClean="0"/>
              <a:t>Domácí násilí je rozšířený jev! (Může se týkat každého, ale různé pravděpodobnosti řešení – VŠ, senioři, děti, socio-ekonomické podmínky...)</a:t>
            </a:r>
          </a:p>
          <a:p>
            <a:r>
              <a:rPr lang="cs-CZ" dirty="0" smtClean="0"/>
              <a:t>Stejně tak není lehké rozpoznat agresora (nepřijímají </a:t>
            </a:r>
            <a:r>
              <a:rPr lang="cs-CZ" dirty="0"/>
              <a:t>zodpovědnost za své </a:t>
            </a:r>
            <a:r>
              <a:rPr lang="cs-CZ" dirty="0" smtClean="0"/>
              <a:t>chování/ za násilí obviňují oběť / násilí zlehčují / chovají </a:t>
            </a:r>
            <a:r>
              <a:rPr lang="cs-CZ" dirty="0"/>
              <a:t>se odlišně doma a na </a:t>
            </a:r>
            <a:r>
              <a:rPr lang="cs-CZ" dirty="0" smtClean="0"/>
              <a:t>veřejnosti)</a:t>
            </a:r>
          </a:p>
          <a:p>
            <a:r>
              <a:rPr lang="cs-CZ" dirty="0" smtClean="0"/>
              <a:t>Příčinou </a:t>
            </a:r>
            <a:r>
              <a:rPr lang="cs-CZ" dirty="0"/>
              <a:t>domácího násilí je snaha získat kontrolu nad </a:t>
            </a:r>
            <a:r>
              <a:rPr lang="cs-CZ" dirty="0" smtClean="0"/>
              <a:t>obětí (partnerem/partnerkou/dítětem/seniory…)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378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4465"/>
    </mc:Choice>
    <mc:Fallback xmlns="">
      <p:transition spd="slow" advTm="34446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736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</a:t>
            </a:r>
            <a:r>
              <a:rPr lang="cs-CZ" b="1" dirty="0" smtClean="0"/>
              <a:t>líčové </a:t>
            </a:r>
            <a:r>
              <a:rPr lang="cs-CZ" b="1" dirty="0"/>
              <a:t>znaky domácího násilí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59149"/>
            <a:ext cx="10515600" cy="5019472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Opakování </a:t>
            </a:r>
            <a:r>
              <a:rPr lang="cs-CZ" b="1" dirty="0">
                <a:solidFill>
                  <a:schemeClr val="accent2"/>
                </a:solidFill>
              </a:rPr>
              <a:t>a dlouhodobost</a:t>
            </a:r>
            <a:r>
              <a:rPr lang="cs-CZ" dirty="0"/>
              <a:t> – z jednoho útoku jakéhokoli charakteru ještě nelze určit, zda jde o domácí násilí. Může to však být jeho začátek.</a:t>
            </a:r>
          </a:p>
          <a:p>
            <a:r>
              <a:rPr lang="cs-CZ" b="1" dirty="0">
                <a:solidFill>
                  <a:schemeClr val="accent2"/>
                </a:solidFill>
              </a:rPr>
              <a:t>Eskalace</a:t>
            </a:r>
            <a:r>
              <a:rPr lang="cs-CZ" b="1" dirty="0"/>
              <a:t> </a:t>
            </a:r>
            <a:r>
              <a:rPr lang="cs-CZ" dirty="0"/>
              <a:t>– od urážek se stupňuje k psychickému snižování lidské důstojnosti až k fyzickým útokům a závažným trestným činům ohrožujícím zdraví a život.</a:t>
            </a:r>
          </a:p>
          <a:p>
            <a:r>
              <a:rPr lang="cs-CZ" dirty="0"/>
              <a:t>Jasné a nezpochybnitelné </a:t>
            </a:r>
            <a:r>
              <a:rPr lang="cs-CZ" b="1" dirty="0">
                <a:solidFill>
                  <a:schemeClr val="accent2"/>
                </a:solidFill>
              </a:rPr>
              <a:t>rozdělení rolí</a:t>
            </a:r>
            <a:r>
              <a:rPr lang="cs-CZ" dirty="0">
                <a:solidFill>
                  <a:schemeClr val="accent2"/>
                </a:solidFill>
              </a:rPr>
              <a:t> </a:t>
            </a:r>
            <a:r>
              <a:rPr lang="cs-CZ" dirty="0"/>
              <a:t>osoby ohrožené a osoby násilné – domácí násilí nejsou vzájemná napadání, hádky, rvačky, spory, kde se role osoby násilné a osoby ohrožené střídají.</a:t>
            </a:r>
          </a:p>
          <a:p>
            <a:r>
              <a:rPr lang="cs-CZ" b="1" dirty="0">
                <a:solidFill>
                  <a:schemeClr val="accent2"/>
                </a:solidFill>
              </a:rPr>
              <a:t>Neveřejnost</a:t>
            </a:r>
            <a:r>
              <a:rPr lang="cs-CZ" dirty="0">
                <a:solidFill>
                  <a:schemeClr val="accent2"/>
                </a:solidFill>
              </a:rPr>
              <a:t> </a:t>
            </a:r>
            <a:r>
              <a:rPr lang="cs-CZ" dirty="0"/>
              <a:t>– probíhá zpravidla za zavřenými dveřmi bytu či domu, stranou společenské kontroly</a:t>
            </a:r>
            <a:r>
              <a:rPr lang="cs-CZ" dirty="0" smtClean="0"/>
              <a:t>.  </a:t>
            </a:r>
            <a:r>
              <a:rPr lang="cs-CZ" sz="1300" dirty="0" smtClean="0"/>
              <a:t>(Copyright </a:t>
            </a:r>
            <a:r>
              <a:rPr lang="cs-CZ" sz="1300" dirty="0"/>
              <a:t>Bílý kruh bezpečí, </a:t>
            </a:r>
            <a:r>
              <a:rPr lang="cs-CZ" sz="1300" dirty="0" err="1" smtClean="0"/>
              <a:t>o.s</a:t>
            </a:r>
            <a:r>
              <a:rPr lang="cs-CZ" sz="1300" dirty="0" smtClean="0"/>
              <a:t>)</a:t>
            </a:r>
          </a:p>
          <a:p>
            <a:endParaRPr lang="cs-CZ" sz="1300" dirty="0"/>
          </a:p>
          <a:p>
            <a:pPr marL="0" indent="0">
              <a:buNone/>
            </a:pPr>
            <a:r>
              <a:rPr lang="cs-CZ" i="1" dirty="0"/>
              <a:t>Aby </a:t>
            </a:r>
            <a:r>
              <a:rPr lang="cs-CZ" i="1" dirty="0" smtClean="0"/>
              <a:t>se jednalo o domácí </a:t>
            </a:r>
            <a:r>
              <a:rPr lang="cs-CZ" i="1" dirty="0"/>
              <a:t>násilím, musí být naplněny všechny čtyři znaky!</a:t>
            </a:r>
            <a:endParaRPr lang="cs-CZ" sz="13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4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488"/>
    </mc:Choice>
    <mc:Fallback xmlns="">
      <p:transition spd="slow" advTm="16948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</a:t>
            </a:r>
            <a:r>
              <a:rPr lang="cs-CZ" sz="2000" dirty="0" smtClean="0"/>
              <a:t>(!)</a:t>
            </a:r>
            <a:r>
              <a:rPr lang="cs-CZ" dirty="0" smtClean="0"/>
              <a:t> domácího </a:t>
            </a:r>
            <a:r>
              <a:rPr lang="cs-CZ" dirty="0"/>
              <a:t>násilí </a:t>
            </a:r>
            <a:r>
              <a:rPr lang="cs-CZ" sz="2000" dirty="0"/>
              <a:t>(většinou jde o strukturální chování) 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Fyzické násilí </a:t>
            </a:r>
            <a:r>
              <a:rPr lang="cs-CZ" dirty="0"/>
              <a:t>(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aktivní</a:t>
            </a:r>
            <a:r>
              <a:rPr lang="cs-CZ" dirty="0"/>
              <a:t>: bití, škrcení, řezání, odpírání spánku, jídla…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pasivní</a:t>
            </a:r>
            <a:r>
              <a:rPr lang="cs-CZ" dirty="0"/>
              <a:t>: neposkytnutí pomoci, </a:t>
            </a:r>
            <a:r>
              <a:rPr lang="cs-CZ" dirty="0" smtClean="0"/>
              <a:t>nepřítomnost)</a:t>
            </a:r>
            <a:endParaRPr lang="cs-CZ" dirty="0"/>
          </a:p>
          <a:p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Psychické násilí </a:t>
            </a:r>
            <a:r>
              <a:rPr lang="cs-CZ" dirty="0"/>
              <a:t>(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aktivní</a:t>
            </a:r>
            <a:r>
              <a:rPr lang="cs-CZ" dirty="0"/>
              <a:t>: zastrašování, psychický nátlak, vyhrožování, nadávání, vytváření pocitu viny, nevhodné zacházení, nerespektování přání, ponižování, snižování důstojnosti, gaslighting,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pasivní</a:t>
            </a:r>
            <a:r>
              <a:rPr lang="cs-CZ" dirty="0"/>
              <a:t>: mlčení, ignorance)</a:t>
            </a:r>
          </a:p>
          <a:p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Sociální násilí </a:t>
            </a:r>
            <a:r>
              <a:rPr lang="cs-CZ" dirty="0"/>
              <a:t>(snaha oběť izolovat od okolí – rodiny, přátel 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aktivní</a:t>
            </a:r>
            <a:r>
              <a:rPr lang="cs-CZ" dirty="0"/>
              <a:t>:, schování klíčů, čtení </a:t>
            </a:r>
            <a:r>
              <a:rPr lang="cs-CZ" dirty="0" err="1"/>
              <a:t>sms</a:t>
            </a:r>
            <a:r>
              <a:rPr lang="cs-CZ" dirty="0"/>
              <a:t>, mailů…- nadměrná </a:t>
            </a:r>
            <a:r>
              <a:rPr lang="cs-CZ" dirty="0" smtClean="0"/>
              <a:t>kontrola, zákaz práce, potkávání se s přáteli 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pasivní</a:t>
            </a:r>
            <a:r>
              <a:rPr lang="cs-CZ" dirty="0"/>
              <a:t>: tresty za odchod do společnosti, vytváření různých </a:t>
            </a:r>
            <a:r>
              <a:rPr lang="cs-CZ" dirty="0" smtClean="0"/>
              <a:t>překážek)</a:t>
            </a:r>
            <a:endParaRPr lang="cs-CZ" dirty="0"/>
          </a:p>
          <a:p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Sexuální násilí </a:t>
            </a:r>
            <a:r>
              <a:rPr lang="cs-CZ" dirty="0"/>
              <a:t>(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aktivní</a:t>
            </a:r>
            <a:r>
              <a:rPr lang="cs-CZ" dirty="0"/>
              <a:t>: znásilnění, vynucování sexu</a:t>
            </a:r>
            <a:r>
              <a:rPr lang="cs-CZ" dirty="0" smtClean="0"/>
              <a:t>… 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pasivní</a:t>
            </a:r>
            <a:r>
              <a:rPr lang="cs-CZ" dirty="0"/>
              <a:t>: odepření </a:t>
            </a:r>
            <a:r>
              <a:rPr lang="cs-CZ" dirty="0" smtClean="0"/>
              <a:t>intimity)</a:t>
            </a:r>
            <a:endParaRPr lang="cs-CZ" dirty="0"/>
          </a:p>
          <a:p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Ekonomické násilí </a:t>
            </a:r>
            <a:r>
              <a:rPr lang="cs-CZ" dirty="0"/>
              <a:t>(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aktivní</a:t>
            </a:r>
            <a:r>
              <a:rPr lang="cs-CZ" dirty="0"/>
              <a:t>: kontrola nad příjmy a výdaji oběti, neochota poskytovat peníze na společnou domácnost, schovávání peněz…</a:t>
            </a:r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pasivní</a:t>
            </a:r>
            <a:r>
              <a:rPr lang="cs-CZ" dirty="0"/>
              <a:t>: odepření prostředků 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Často jde o kombinaci a postupně narůstající projevy. Např. nerespektování přání nebo odepření intimity se rozhodně nerovná domácímu násilí, jde o možné znaky chování, jehož cílem je získat kontrolu nad obětí.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62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2216"/>
    </mc:Choice>
    <mc:Fallback xmlns="">
      <p:transition spd="slow" advTm="352216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player.slideplayer.cz/66/11886053/slides/slide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488" y="227517"/>
            <a:ext cx="8622666" cy="64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304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4944"/>
    </mc:Choice>
    <mc:Fallback xmlns="">
      <p:transition spd="slow" advTm="174944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</a:rPr>
              <a:t>Cyklus domácího násilí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Roztáčí se, postupně eskaluje, nemusí jít o lineární nárůst</a:t>
            </a:r>
          </a:p>
          <a:p>
            <a:r>
              <a:rPr lang="cs-CZ" dirty="0" smtClean="0"/>
              <a:t>Neskončí </a:t>
            </a:r>
            <a:r>
              <a:rPr lang="cs-CZ" sz="1050" dirty="0" smtClean="0"/>
              <a:t>(opravdu velmi málo výjimek, tj. pokud na sobě nezačne agresor intenzivně pracovat, třeba odborná pomoc)</a:t>
            </a:r>
          </a:p>
          <a:p>
            <a:r>
              <a:rPr lang="cs-CZ" dirty="0" smtClean="0"/>
              <a:t>Většinou to trvá léta, desetiletí</a:t>
            </a:r>
          </a:p>
          <a:p>
            <a:r>
              <a:rPr lang="cs-CZ" dirty="0"/>
              <a:t>Zdaleka ne všechny případy, ale eskalace domácího násilí končívá i smrtí oběti, i to je třeba vést v patrnost.</a:t>
            </a:r>
          </a:p>
        </p:txBody>
      </p:sp>
    </p:spTree>
    <p:extLst>
      <p:ext uri="{BB962C8B-B14F-4D97-AF65-F5344CB8AC3E}">
        <p14:creationId xmlns:p14="http://schemas.microsoft.com/office/powerpoint/2010/main" val="409964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764"/>
    </mc:Choice>
    <mc:Fallback xmlns="">
      <p:transition spd="slow" advTm="176764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2768</TotalTime>
  <Words>1209</Words>
  <Application>Microsoft Office PowerPoint</Application>
  <PresentationFormat>Širokoúhlá obrazovka</PresentationFormat>
  <Paragraphs>120</Paragraphs>
  <Slides>21</Slides>
  <Notes>2</Notes>
  <HiddenSlides>0</HiddenSlides>
  <MMClips>1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SOCIÁLNÍ PROBLÉMY </vt:lpstr>
      <vt:lpstr>Na začátek</vt:lpstr>
      <vt:lpstr>Domácí násilí jako téma</vt:lpstr>
      <vt:lpstr>Kde začíná násilí?</vt:lpstr>
      <vt:lpstr>Domácí násilí: </vt:lpstr>
      <vt:lpstr>Klíčové znaky domácího násilí</vt:lpstr>
      <vt:lpstr>Formy (!) domácího násilí (většinou jde o strukturální chování) :</vt:lpstr>
      <vt:lpstr>Prezentace aplikace PowerPoint</vt:lpstr>
      <vt:lpstr>Cyklus domácího násilí</vt:lpstr>
      <vt:lpstr>Nepravdivé mýty o domácím násilí (více na Persefona.cz)</vt:lpstr>
      <vt:lpstr>Domácí násilí nezmizí… občas utichá, ale vrací se  – a především – eskaluje (tj. nebude to dobré)</vt:lpstr>
      <vt:lpstr>Podívejme se na ukázku (2 min) z filmu Zuřivec, je to výukový film pro starší děti (tím se nenechte odradit), hezky shrnuje, o co jde.</vt:lpstr>
      <vt:lpstr>Film Zuřivec </vt:lpstr>
      <vt:lpstr>Prezentace aplikace PowerPoint</vt:lpstr>
      <vt:lpstr>Co dalšího bychom mohli k domácímu násilí dodat?</vt:lpstr>
      <vt:lpstr>Co dalšího bychom mohli k domácímu násilí dodat?</vt:lpstr>
      <vt:lpstr>Strukturální funkcionalismu a pohled na domácí násilí jako SP</vt:lpstr>
      <vt:lpstr>Teorie konfliktu a pohled na domácí násilí jako SP</vt:lpstr>
      <vt:lpstr>Symbolický interakcionismus a pohled na domácí násilí jako SP</vt:lpstr>
      <vt:lpstr>Závěry a další pohledy na domácí násilí</vt:lpstr>
      <vt:lpstr>A co dál?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PROBLÉMY</dc:title>
  <dc:creator>Marie Jelínková</dc:creator>
  <cp:lastModifiedBy>autor</cp:lastModifiedBy>
  <cp:revision>86</cp:revision>
  <cp:lastPrinted>2021-10-13T13:32:29Z</cp:lastPrinted>
  <dcterms:created xsi:type="dcterms:W3CDTF">2020-10-05T18:12:30Z</dcterms:created>
  <dcterms:modified xsi:type="dcterms:W3CDTF">2023-10-18T15:05:51Z</dcterms:modified>
</cp:coreProperties>
</file>