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</p:sldMasterIdLst>
  <p:notesMasterIdLst>
    <p:notesMasterId r:id="rId32"/>
  </p:notesMasterIdLst>
  <p:handoutMasterIdLst>
    <p:handoutMasterId r:id="rId33"/>
  </p:handoutMasterIdLst>
  <p:sldIdLst>
    <p:sldId id="257" r:id="rId5"/>
    <p:sldId id="275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63" r:id="rId17"/>
    <p:sldId id="265" r:id="rId18"/>
    <p:sldId id="266" r:id="rId19"/>
    <p:sldId id="267" r:id="rId20"/>
    <p:sldId id="268" r:id="rId21"/>
    <p:sldId id="269" r:id="rId22"/>
    <p:sldId id="258" r:id="rId23"/>
    <p:sldId id="271" r:id="rId24"/>
    <p:sldId id="260" r:id="rId25"/>
    <p:sldId id="259" r:id="rId26"/>
    <p:sldId id="272" r:id="rId27"/>
    <p:sldId id="274" r:id="rId28"/>
    <p:sldId id="261" r:id="rId29"/>
    <p:sldId id="262" r:id="rId30"/>
    <p:sldId id="273" r:id="rId31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9" d="100"/>
          <a:sy n="89" d="100"/>
        </p:scale>
        <p:origin x="279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CE5E92F-C4CA-45CB-B987-9C8AA56F293F}" type="datetime1">
              <a:rPr lang="cs-CZ" smtClean="0"/>
              <a:t>21.12.2020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06BD15E-A83F-499B-AE2F-72149146BFF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83393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F59186-6CE2-4077-ACF9-A75BDDB22B64}" type="datetime1">
              <a:rPr lang="cs-CZ" noProof="0" smtClean="0"/>
              <a:t>21.12.2020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D6FFF6-EFF5-46FA-B62C-F141E1274D59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556670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D6FFF6-EFF5-46FA-B62C-F141E1274D59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5229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D6FFF6-EFF5-46FA-B62C-F141E1274D59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6816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D6FFF6-EFF5-46FA-B62C-F141E1274D59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8447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D6FFF6-EFF5-46FA-B62C-F141E1274D59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0422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D6FFF6-EFF5-46FA-B62C-F141E1274D59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0316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D6FFF6-EFF5-46FA-B62C-F141E1274D59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1640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D6FFF6-EFF5-46FA-B62C-F141E1274D59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5109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D6FFF6-EFF5-46FA-B62C-F141E1274D59}" type="slidenum">
              <a:rPr lang="cs-CZ" smtClean="0"/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4230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910080" y="1179705"/>
            <a:ext cx="9875520" cy="1472184"/>
          </a:xfrm>
          <a:prstGeom prst="rect">
            <a:avLst/>
          </a:prstGeom>
        </p:spPr>
        <p:txBody>
          <a:bodyPr rtlCol="0" anchor="b"/>
          <a:lstStyle>
            <a:lvl1pPr algn="ctr">
              <a:defRPr/>
            </a:lvl1pPr>
            <a:extLst/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910080" y="2669871"/>
            <a:ext cx="9875520" cy="1752600"/>
          </a:xfrm>
          <a:prstGeom prst="rect">
            <a:avLst/>
          </a:prstGeom>
        </p:spPr>
        <p:txBody>
          <a:bodyPr tIns="0" rtlCol="0"/>
          <a:lstStyle>
            <a:lvl1pPr marL="27432" indent="0" algn="ctr">
              <a:buNone/>
              <a:defRPr sz="26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pPr rtl="0"/>
            <a:r>
              <a:rPr lang="cs-CZ" noProof="0"/>
              <a:t>Kliknutím můžete upravit styl předlohy.</a:t>
            </a:r>
            <a:endParaRPr kumimoji="0"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F98ED4C5-0646-447A-8EB8-76764733D294}" type="datetime1">
              <a:rPr lang="cs-CZ" noProof="0" smtClean="0"/>
              <a:t>21.12.2020</a:t>
            </a:fld>
            <a:endParaRPr lang="cs-CZ" noProof="0" dirty="0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07272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vert="eaVert" rtlCol="0"/>
          <a:lstStyle/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683DA843-631E-4B3D-B66B-0E5E29C66FF5}" type="datetime1">
              <a:rPr lang="cs-CZ" noProof="0" smtClean="0"/>
              <a:t>21.12.2020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74997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  <a:prstGeom prst="rect">
            <a:avLst/>
          </a:prstGeom>
        </p:spPr>
        <p:txBody>
          <a:bodyPr vert="eaVert"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  <a:prstGeom prst="rect">
            <a:avLst/>
          </a:prstGeom>
        </p:spPr>
        <p:txBody>
          <a:bodyPr vert="eaVert" rtlCol="0"/>
          <a:lstStyle/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D1F67A0F-BFEA-44A3-800D-C0FCD87F815C}" type="datetime1">
              <a:rPr lang="cs-CZ" noProof="0" smtClean="0"/>
              <a:t>21.12.2020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19435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rtlCol="0"/>
          <a:lstStyle/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24D93EED-32DF-4165-B35D-E3508D152D6B}" type="datetime1">
              <a:rPr lang="cs-CZ" noProof="0" smtClean="0"/>
              <a:t>21.12.2020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639988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  <p15:guide id="2" pos="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2600325"/>
            <a:ext cx="8534400" cy="2286000"/>
          </a:xfrm>
          <a:prstGeom prst="rect">
            <a:avLst/>
          </a:prstGeom>
        </p:spPr>
        <p:txBody>
          <a:bodyPr rtlCol="0"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828800" y="1066800"/>
            <a:ext cx="8534400" cy="1509712"/>
          </a:xfrm>
          <a:prstGeom prst="rect">
            <a:avLst/>
          </a:prstGeom>
        </p:spPr>
        <p:txBody>
          <a:bodyPr rtlCol="0"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53A61272-8CAF-4044-8F7D-81C4E5BB03A7}" type="datetime1">
              <a:rPr lang="cs-CZ" noProof="0" smtClean="0"/>
              <a:t>21.12.2020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06615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1040ADBD-270C-492A-80A7-8FEBDC2F78EA}" type="datetime1">
              <a:rPr lang="cs-CZ" noProof="0" smtClean="0"/>
              <a:t>21.12.2020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7845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  <a:prstGeom prst="rect">
            <a:avLst/>
          </a:prstGeom>
        </p:spPr>
        <p:txBody>
          <a:bodyPr rtlCol="0" anchor="ctr"/>
          <a:lstStyle>
            <a:lvl1pPr algn="ctr">
              <a:defRPr sz="4500" b="1" cap="none" baseline="0"/>
            </a:lvl1pPr>
            <a:extLst/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prstGeom prst="rect">
            <a:avLst/>
          </a:prstGeom>
          <a:noFill/>
          <a:ln w="10795">
            <a:solidFill>
              <a:schemeClr val="bg1"/>
            </a:solidFill>
            <a:miter lim="800000"/>
          </a:ln>
        </p:spPr>
        <p:txBody>
          <a:bodyPr rtlCol="0"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1">
                <a:solidFill>
                  <a:schemeClr val="accent1">
                    <a:lumMod val="50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  <p:txBody>
          <a:bodyPr rtlCol="0"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prstGeom prst="rect">
            <a:avLst/>
          </a:prstGeom>
          <a:noFill/>
          <a:ln w="10795">
            <a:solidFill>
              <a:schemeClr val="bg1"/>
            </a:solidFill>
            <a:miter lim="800000"/>
          </a:ln>
        </p:spPr>
        <p:txBody>
          <a:bodyPr rtlCol="0"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1">
                <a:solidFill>
                  <a:schemeClr val="accent1">
                    <a:lumMod val="50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  <p:txBody>
          <a:bodyPr rtlCol="0"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1E137A4D-BC09-499D-949E-E5C4EC761036}" type="datetime1">
              <a:rPr lang="cs-CZ" noProof="0" smtClean="0"/>
              <a:t>21.12.2020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35893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  <a:prstGeom prst="rect">
            <a:avLst/>
          </a:prstGeom>
        </p:spPr>
        <p:txBody>
          <a:bodyPr rtlCol="0" anchor="ctr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28DBDF6-AF2A-4134-B37A-B6C71B20EFDE}" type="datetime1">
              <a:rPr lang="cs-CZ" noProof="0" smtClean="0"/>
              <a:t>21.12.2020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60658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9BAAD732-5F02-4A10-99F0-6A32E9A55B9E}" type="datetime1">
              <a:rPr lang="cs-CZ" noProof="0" smtClean="0"/>
              <a:t>21.12.2020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6097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prstGeom prst="rect">
            <a:avLst/>
          </a:prstGeom>
          <a:ln>
            <a:noFill/>
          </a:ln>
        </p:spPr>
        <p:txBody>
          <a:bodyPr rtlCol="0"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  <a:prstGeom prst="rect">
            <a:avLst/>
          </a:prstGeom>
        </p:spPr>
        <p:txBody>
          <a:bodyPr rtlCol="0"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  <a:prstGeom prst="rect">
            <a:avLst/>
          </a:prstGeo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FC15C690-1224-4D2D-A5CE-E3C11E6901EC}" type="datetime1">
              <a:rPr lang="cs-CZ" noProof="0" smtClean="0"/>
              <a:t>21.12.2020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4254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8" name="Obdélník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cs-CZ" sz="320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rtlCol="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lang="cs-CZ" noProof="0"/>
              <a:t>Kliknutím na ikonu přidáte obrázek.</a:t>
            </a:r>
            <a:endParaRPr kumimoji="0" lang="cs-CZ" noProof="0" dirty="0"/>
          </a:p>
        </p:txBody>
      </p:sp>
      <p:sp>
        <p:nvSpPr>
          <p:cNvPr id="9" name="Obdélník 1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cs-CZ" sz="1800" noProof="0" dirty="0"/>
          </a:p>
        </p:txBody>
      </p:sp>
      <p:sp>
        <p:nvSpPr>
          <p:cNvPr id="10" name="Obdélník 2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cs-CZ" sz="1800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rtl="0" eaLnBrk="1" latinLnBrk="0" hangingPunct="1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DCC834C6-3279-4E6D-95E5-CFADB1EEB8C2}" type="datetime1">
              <a:rPr lang="cs-CZ" noProof="0" smtClean="0"/>
              <a:t>21.12.2020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36752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7148" y="-54"/>
            <a:ext cx="12188952" cy="6858054"/>
            <a:chOff x="7148" y="-54"/>
            <a:chExt cx="12188952" cy="6858054"/>
          </a:xfrm>
        </p:grpSpPr>
        <p:sp>
          <p:nvSpPr>
            <p:cNvPr id="4" name="Obdélník 3"/>
            <p:cNvSpPr/>
            <p:nvPr/>
          </p:nvSpPr>
          <p:spPr>
            <a:xfrm>
              <a:off x="7148" y="0"/>
              <a:ext cx="12188952" cy="6858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noProof="0" dirty="0"/>
            </a:p>
          </p:txBody>
        </p:sp>
        <p:sp>
          <p:nvSpPr>
            <p:cNvPr id="15" name="Obdélník 14"/>
            <p:cNvSpPr/>
            <p:nvPr/>
          </p:nvSpPr>
          <p:spPr bwMode="invGray">
            <a:xfrm>
              <a:off x="1473566" y="-54"/>
              <a:ext cx="96070" cy="6858054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 w="25400" cap="rnd" cmpd="sng" algn="ctr">
              <a:noFill/>
              <a:prstDash val="solid"/>
            </a:ln>
            <a:effectLst>
              <a:outerShdw blurRad="38550" dist="38000" dir="10800000" algn="tl" rotWithShape="0">
                <a:schemeClr val="bg2">
                  <a:shade val="20000"/>
                  <a:satMod val="110000"/>
                  <a:alpha val="25000"/>
                </a:scheme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latinLnBrk="0" hangingPunct="1"/>
              <a:endParaRPr kumimoji="0" lang="cs-CZ" sz="1800" noProof="0" dirty="0"/>
            </a:p>
          </p:txBody>
        </p:sp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" y="0"/>
              <a:ext cx="1495425" cy="6858000"/>
            </a:xfrm>
            <a:prstGeom prst="rect">
              <a:avLst/>
            </a:prstGeom>
          </p:spPr>
        </p:pic>
      </p:grpSp>
      <p:sp>
        <p:nvSpPr>
          <p:cNvPr id="16" name="Zástupný symbol pro nadpis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17" name="Zástupný symbol pro text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 rtl="0" eaLnBrk="1" latinLnBrk="0" hangingPunct="1"/>
            <a:r>
              <a:rPr lang="cs-CZ" noProof="0" dirty="0"/>
              <a:t>Kliknutím můžete upravit styly předlohy textu.</a:t>
            </a:r>
          </a:p>
          <a:p>
            <a:pPr lvl="1" rtl="0" eaLnBrk="1" latinLnBrk="0" hangingPunct="1"/>
            <a:r>
              <a:rPr lang="cs-CZ" noProof="0" dirty="0"/>
              <a:t>Druhá úroveň</a:t>
            </a:r>
          </a:p>
          <a:p>
            <a:pPr lvl="2" rtl="0" eaLnBrk="1" latinLnBrk="0" hangingPunct="1"/>
            <a:r>
              <a:rPr lang="cs-CZ" noProof="0" dirty="0"/>
              <a:t>Třetí úroveň</a:t>
            </a:r>
          </a:p>
          <a:p>
            <a:pPr lvl="3" rtl="0" eaLnBrk="1" latinLnBrk="0" hangingPunct="1"/>
            <a:r>
              <a:rPr lang="cs-CZ" noProof="0" dirty="0"/>
              <a:t>Čtvrtá úroveň</a:t>
            </a:r>
          </a:p>
          <a:p>
            <a:pPr lvl="4" rtl="0" eaLnBrk="1" latinLnBrk="0" hangingPunct="1"/>
            <a:r>
              <a:rPr lang="cs-CZ" noProof="0" dirty="0"/>
              <a:t>Pátá úroveň</a:t>
            </a:r>
          </a:p>
        </p:txBody>
      </p:sp>
      <p:sp>
        <p:nvSpPr>
          <p:cNvPr id="18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rtl="0"/>
            <a:fld id="{83166F70-7B8A-41E1-8814-9D3295330B59}" type="datetime1">
              <a:rPr lang="cs-CZ" noProof="0" smtClean="0"/>
              <a:t>21.12.2020</a:t>
            </a:fld>
            <a:endParaRPr lang="cs-CZ" noProof="0" dirty="0"/>
          </a:p>
        </p:txBody>
      </p:sp>
      <p:sp>
        <p:nvSpPr>
          <p:cNvPr id="19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 anchor="b"/>
          <a:lstStyle>
            <a:lvl1pPr eaLnBrk="1" latinLnBrk="0" hangingPunct="1">
              <a:defRPr kumimoji="0" sz="1100">
                <a:solidFill>
                  <a:schemeClr val="tx2"/>
                </a:solidFill>
                <a:effectLst/>
              </a:defRPr>
            </a:lvl1pPr>
            <a:extLst/>
          </a:lstStyle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20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 anchor="b"/>
          <a:lstStyle>
            <a:lvl1pPr algn="ctr" eaLnBrk="1" latinLnBrk="0" hangingPunct="1">
              <a:defRPr kumimoji="0" sz="1100">
                <a:solidFill>
                  <a:schemeClr val="tx2"/>
                </a:solidFill>
                <a:effectLst/>
              </a:defRPr>
            </a:lvl1pPr>
            <a:extLst/>
          </a:lstStyle>
          <a:p>
            <a:pPr rtl="0"/>
            <a:fld id="{401CF334-2D5C-4859-84A6-CA7E6E43FAEB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26003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rtl="0" eaLnBrk="1" latinLnBrk="0" hangingPunct="1">
        <a:lnSpc>
          <a:spcPts val="4500"/>
        </a:lnSpc>
        <a:spcBef>
          <a:spcPct val="0"/>
        </a:spcBef>
        <a:buNone/>
        <a:defRPr kumimoji="0" sz="4300" b="1" kern="120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Wingdings 2"/>
        <a:buChar char=""/>
        <a:defRPr kumimoji="0"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>
            <a:lumMod val="50000"/>
          </a:schemeClr>
        </a:buClr>
        <a:buFont typeface="Verdana"/>
        <a:buChar char="◦"/>
        <a:defRPr kumimoji="0"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>
            <a:lumMod val="75000"/>
          </a:schemeClr>
        </a:buClr>
        <a:buFont typeface="Wingdings 2"/>
        <a:buChar char=""/>
        <a:defRPr kumimoji="0"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>
            <a:lumMod val="75000"/>
          </a:schemeClr>
        </a:buClr>
        <a:buFont typeface="Wingdings 2"/>
        <a:buChar char=""/>
        <a:defRPr kumimoji="0"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>
            <a:lumMod val="75000"/>
          </a:schemeClr>
        </a:buClr>
        <a:buFont typeface="Wingdings 2"/>
        <a:buChar char=""/>
        <a:defRPr kumimoji="0"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7512" userDrawn="1">
          <p15:clr>
            <a:srgbClr val="F26B43"/>
          </p15:clr>
        </p15:guide>
        <p15:guide id="3" pos="1176" userDrawn="1">
          <p15:clr>
            <a:srgbClr val="F26B43"/>
          </p15:clr>
        </p15:guide>
        <p15:guide id="4" orient="horz" pos="3936" userDrawn="1">
          <p15:clr>
            <a:srgbClr val="F26B43"/>
          </p15:clr>
        </p15:guide>
        <p15:guide id="5" orient="horz" pos="888" userDrawn="1">
          <p15:clr>
            <a:srgbClr val="F26B43"/>
          </p15:clr>
        </p15:guide>
        <p15:guide id="6" orient="horz" pos="1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703944" y="3347652"/>
            <a:ext cx="8776856" cy="1472184"/>
          </a:xfrm>
        </p:spPr>
        <p:txBody>
          <a:bodyPr rtlCol="0"/>
          <a:lstStyle/>
          <a:p>
            <a:pPr algn="l" rtl="0"/>
            <a:r>
              <a:rPr lang="fr-FR" dirty="0" smtClean="0"/>
              <a:t>Littératures des Premières Nations et des Inuits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491" y="176195"/>
            <a:ext cx="5213513" cy="291894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33904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753" y="384056"/>
            <a:ext cx="3493656" cy="51577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814" y="613392"/>
            <a:ext cx="2638241" cy="469909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1825588" y="5756625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Mitiarjuk</a:t>
            </a:r>
            <a:r>
              <a:rPr lang="fr-CA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CA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Attasie</a:t>
            </a:r>
            <a:r>
              <a:rPr lang="fr-CA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CA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Nappaaluk</a:t>
            </a:r>
            <a:r>
              <a:rPr lang="fr-CA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cs-CZ" b="1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fr-CA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fr-CA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1931-2007</a:t>
            </a:r>
            <a:r>
              <a:rPr lang="fr-CA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868168" y="57566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fr-CA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ublié</a:t>
            </a:r>
            <a:r>
              <a:rPr lang="fr-CA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CA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1983 en inuktitut, traduit en français en 2002 et en anglais en 2014</a:t>
            </a:r>
            <a:endParaRPr lang="fr-FR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942460" y="2072068"/>
            <a:ext cx="2730887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A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Dans la préface du livre, l’anthropologue québécois Bernard Saladin d’Anglure (1936) formule son célèbre concept de « </a:t>
            </a:r>
            <a:r>
              <a:rPr lang="fr-CA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troisième sexe social</a:t>
            </a:r>
            <a:r>
              <a:rPr lang="fr-CA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» </a:t>
            </a:r>
            <a:endParaRPr lang="fr-FR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68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2"/>
          <a:stretch>
            <a:fillRect/>
          </a:stretch>
        </p:blipFill>
        <p:spPr>
          <a:xfrm>
            <a:off x="343782" y="1272271"/>
            <a:ext cx="2495778" cy="333847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359394" y="4843795"/>
            <a:ext cx="248016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 anchor="ctr" anchorCtr="1">
            <a:spAutoFit/>
          </a:bodyPr>
          <a:lstStyle/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Alice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Masak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French </a:t>
            </a:r>
          </a:p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(1930-2013) </a:t>
            </a:r>
          </a:p>
        </p:txBody>
      </p:sp>
      <p:sp>
        <p:nvSpPr>
          <p:cNvPr id="6" name="Obdélník 5"/>
          <p:cNvSpPr/>
          <p:nvPr/>
        </p:nvSpPr>
        <p:spPr>
          <a:xfrm>
            <a:off x="2937811" y="4287583"/>
            <a:ext cx="252028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Mini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Aodla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Freeman </a:t>
            </a:r>
          </a:p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(1936)</a:t>
            </a:r>
          </a:p>
        </p:txBody>
      </p:sp>
      <p:pic>
        <p:nvPicPr>
          <p:cNvPr id="7" name="Obrázek 6"/>
          <p:cNvPicPr/>
          <p:nvPr/>
        </p:nvPicPr>
        <p:blipFill>
          <a:blip r:embed="rId3"/>
          <a:stretch>
            <a:fillRect/>
          </a:stretch>
        </p:blipFill>
        <p:spPr>
          <a:xfrm>
            <a:off x="3081827" y="978442"/>
            <a:ext cx="2232248" cy="310668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Obrázek 7"/>
          <p:cNvPicPr/>
          <p:nvPr/>
        </p:nvPicPr>
        <p:blipFill rotWithShape="1">
          <a:blip r:embed="rId4"/>
          <a:srcRect l="28700"/>
          <a:stretch/>
        </p:blipFill>
        <p:spPr>
          <a:xfrm>
            <a:off x="5605834" y="1137800"/>
            <a:ext cx="2907225" cy="259228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6070949" y="3904196"/>
            <a:ext cx="2090637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 anchor="ctr" anchorCtr="1">
            <a:spAutoFit/>
          </a:bodyPr>
          <a:lstStyle/>
          <a:p>
            <a:pPr algn="ctr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Norma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Dunning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(1959)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724" y="3919668"/>
            <a:ext cx="2174417" cy="184825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1" name="Obrázek 10"/>
          <p:cNvPicPr/>
          <p:nvPr/>
        </p:nvPicPr>
        <p:blipFill>
          <a:blip r:embed="rId6"/>
          <a:stretch>
            <a:fillRect/>
          </a:stretch>
        </p:blipFill>
        <p:spPr>
          <a:xfrm>
            <a:off x="9219693" y="824380"/>
            <a:ext cx="2240786" cy="2088232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9137415" y="5957503"/>
            <a:ext cx="2557033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Aviaq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Johnston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(1993)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688288" y="3102192"/>
            <a:ext cx="3303597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 anchor="ctr" anchorCtr="1">
            <a:spAutoFit/>
          </a:bodyPr>
          <a:lstStyle/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Michael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Arvaarluk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Kusugak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(1948)</a:t>
            </a:r>
          </a:p>
        </p:txBody>
      </p:sp>
    </p:spTree>
    <p:extLst>
      <p:ext uri="{BB962C8B-B14F-4D97-AF65-F5344CB8AC3E}">
        <p14:creationId xmlns:p14="http://schemas.microsoft.com/office/powerpoint/2010/main" val="4000090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234" y="1187594"/>
            <a:ext cx="3289657" cy="487492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808" y="1199507"/>
            <a:ext cx="3281396" cy="486301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122" y="1187594"/>
            <a:ext cx="3265701" cy="489397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1556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623" y="609600"/>
            <a:ext cx="4045805" cy="5790327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6404380" y="2115128"/>
            <a:ext cx="56388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 Les Amérindiens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 les Inuits sont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premiers Québécois. »</a:t>
            </a:r>
            <a:endParaRPr lang="fr-FR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404380" y="1263718"/>
            <a:ext cx="56388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Il faut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élargi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collectif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[…]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l’ensemble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francophonie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québécoise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»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380" y="3408903"/>
            <a:ext cx="1797511" cy="2627509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6336145" y="667049"/>
            <a:ext cx="5128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1999 : concept de la durée longue</a:t>
            </a:r>
            <a:endParaRPr lang="fr-FR" sz="2000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9729" y="3408903"/>
            <a:ext cx="1758625" cy="2627509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691" y="3408903"/>
            <a:ext cx="1760238" cy="2627509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205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055" y="581315"/>
            <a:ext cx="3325694" cy="4951589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0" y="581316"/>
            <a:ext cx="2937164" cy="4951589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9439564" y="1025236"/>
            <a:ext cx="254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2008 : commémoration du 400</a:t>
            </a:r>
            <a:r>
              <a:rPr lang="fr-FR" baseline="30000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anniversaire de la fondation de la ville de Québec</a:t>
            </a:r>
            <a:endParaRPr lang="fr-FR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621296" y="565265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1999</a:t>
            </a:r>
            <a:endParaRPr lang="fr-FR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40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599" y="1136072"/>
            <a:ext cx="3633290" cy="545407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663" y="1727199"/>
            <a:ext cx="4571764" cy="426532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170186" y="397164"/>
            <a:ext cx="8024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Relectures des œuvres du passé à la lumière postcoloniale…</a:t>
            </a:r>
            <a:endParaRPr lang="fr-FR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88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745" y="1209962"/>
            <a:ext cx="1845867" cy="3300845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295" y="1209962"/>
            <a:ext cx="2009210" cy="3300845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188" y="1209962"/>
            <a:ext cx="2011052" cy="3288144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9674" y="1209962"/>
            <a:ext cx="1924022" cy="3300845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2500745" y="397164"/>
            <a:ext cx="8024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Relectures des œuvres du passé à la lumière postcoloniale…</a:t>
            </a:r>
            <a:endParaRPr lang="fr-FR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051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81" y="1896397"/>
            <a:ext cx="2343437" cy="396335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650" y="1896397"/>
            <a:ext cx="2612499" cy="396335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981" y="1896397"/>
            <a:ext cx="2376401" cy="39636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7214" y="1896397"/>
            <a:ext cx="2363793" cy="39633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2131291" y="812800"/>
            <a:ext cx="8024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Relectures des œuvres du passé à la lumière postcoloniale…</a:t>
            </a:r>
            <a:endParaRPr lang="fr-FR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99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559" y="1609435"/>
            <a:ext cx="2439844" cy="365976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960000">
            <a:off x="6679659" y="1248506"/>
            <a:ext cx="3591457" cy="431103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816" y="1609435"/>
            <a:ext cx="2426137" cy="365976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4872" y="2227297"/>
            <a:ext cx="1914525" cy="275272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269836" y="360307"/>
            <a:ext cx="8024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Relectures des œuvres du passé à la lumière postcoloniale…</a:t>
            </a:r>
            <a:endParaRPr lang="fr-FR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323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189" y="1876464"/>
            <a:ext cx="2362200" cy="37814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816" y="1672882"/>
            <a:ext cx="2727818" cy="433853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3062" y="1209510"/>
            <a:ext cx="3130156" cy="511533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140527" y="554182"/>
            <a:ext cx="8024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Relectures des œuvres du passé à la lumière postcoloniale…</a:t>
            </a:r>
            <a:endParaRPr lang="fr-FR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41847" y="663729"/>
            <a:ext cx="848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PEUPLES AUTOCHTONES CANADIENS</a:t>
            </a:r>
            <a:endParaRPr lang="cs-CZ" sz="2800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0791" r="4689"/>
          <a:stretch/>
        </p:blipFill>
        <p:spPr>
          <a:xfrm>
            <a:off x="204645" y="1646118"/>
            <a:ext cx="3626185" cy="3248603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89" y="1645714"/>
            <a:ext cx="3636673" cy="3249007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r="6819"/>
          <a:stretch/>
        </p:blipFill>
        <p:spPr>
          <a:xfrm>
            <a:off x="7768221" y="1645714"/>
            <a:ext cx="4257526" cy="3248604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728762" y="5169224"/>
            <a:ext cx="25779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Premières Nations</a:t>
            </a:r>
            <a:endParaRPr lang="fr-FR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18463" y="5168820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Inuits</a:t>
            </a:r>
            <a:endParaRPr lang="fr-FR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9458402" y="5168417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Métis</a:t>
            </a:r>
            <a:endParaRPr lang="fr-FR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09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889" y="1366463"/>
            <a:ext cx="2519369" cy="42740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110" y="1366463"/>
            <a:ext cx="2858571" cy="4273419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533" y="1698184"/>
            <a:ext cx="2105025" cy="3609975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2511816" y="489527"/>
            <a:ext cx="670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Nouvelles générations d’écrivains postcoloniaux…</a:t>
            </a:r>
            <a:endParaRPr lang="fr-FR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63FD7671-2830-4707-BDD2-9F54A4C81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599" y="1342228"/>
            <a:ext cx="3738299" cy="4422776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20BD5964-588A-45AE-8D94-9D285060C5B3}"/>
              </a:ext>
            </a:extLst>
          </p:cNvPr>
          <p:cNvSpPr txBox="1"/>
          <p:nvPr/>
        </p:nvSpPr>
        <p:spPr>
          <a:xfrm>
            <a:off x="4178976" y="5940646"/>
            <a:ext cx="1933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Louis HAMELIN</a:t>
            </a:r>
          </a:p>
          <a:p>
            <a:pPr algn="ctr"/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(1959)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174999" y="526472"/>
            <a:ext cx="482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Manifestes de l’« ensauvagement »</a:t>
            </a:r>
            <a:endParaRPr lang="fr-FR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369" y="1740598"/>
            <a:ext cx="2330570" cy="3626036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8313368" y="557131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2006</a:t>
            </a:r>
            <a:endParaRPr lang="fr-FR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61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599" y="1256772"/>
            <a:ext cx="2763115" cy="450859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544" y="1210172"/>
            <a:ext cx="2929803" cy="455519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615054" y="3303103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2008-2010…</a:t>
            </a:r>
            <a:endParaRPr lang="fr-FR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30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31B1CDE-57CB-4EE6-BB0E-877AF6E84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"/>
          <a:stretch/>
        </p:blipFill>
        <p:spPr>
          <a:xfrm>
            <a:off x="1958110" y="317677"/>
            <a:ext cx="4017818" cy="6270096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9D6E84C-7E07-4CDB-B75D-327F8D048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204" y="317677"/>
            <a:ext cx="2709430" cy="3097371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5A83726-3914-4D8B-9F1C-624F8C7403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02" r="6623"/>
          <a:stretch/>
        </p:blipFill>
        <p:spPr>
          <a:xfrm>
            <a:off x="9275910" y="2757637"/>
            <a:ext cx="2549636" cy="310390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7A0283-B168-427C-85D0-F10B796C9C62}"/>
              </a:ext>
            </a:extLst>
          </p:cNvPr>
          <p:cNvSpPr txBox="1"/>
          <p:nvPr/>
        </p:nvSpPr>
        <p:spPr>
          <a:xfrm>
            <a:off x="9540013" y="6020578"/>
            <a:ext cx="2021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José AQUELIN </a:t>
            </a:r>
          </a:p>
          <a:p>
            <a:pPr algn="ctr"/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(1956)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6B36F23-B9ED-45F9-B3CB-8D6D00635007}"/>
              </a:ext>
            </a:extLst>
          </p:cNvPr>
          <p:cNvSpPr txBox="1"/>
          <p:nvPr/>
        </p:nvSpPr>
        <p:spPr>
          <a:xfrm>
            <a:off x="6452899" y="3531665"/>
            <a:ext cx="235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Jacqueline BACON </a:t>
            </a:r>
          </a:p>
          <a:p>
            <a:pPr algn="ctr"/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(1947)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065613" y="621844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2013</a:t>
            </a:r>
            <a:endParaRPr lang="fr-FR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08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032000" y="805108"/>
            <a:ext cx="7435273" cy="4998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lnSpc>
                <a:spcPct val="107000"/>
              </a:lnSpc>
              <a:spcAft>
                <a:spcPts val="0"/>
              </a:spcAft>
            </a:pP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Camping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sauvage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Territoire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sauvage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Animal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sauvage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vrai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sauvage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Maudit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sauvage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Appliqué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choses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bêtes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sauvage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pouvait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revêtir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plus ou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moins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positif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Sauvages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étaient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devenus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Indiens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Indiens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Amérindiens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Amérindiens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Autochtones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rectitude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politique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quand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s’en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tient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ainsi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à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lettre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choses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presque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toujours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l’exact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contraire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poésie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parc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Bic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peut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au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détour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d’un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sentier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tomber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arrêt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devant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cette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inscription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écriteau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: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Anse-aux-Amérindiens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Anse-aux-Sauvages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).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C’est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non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seulement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l’histoire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aussi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poésie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ces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parenthèses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trouvent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enfermer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L’histoire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peuples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poésie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d’un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mot 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double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parenthèse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49580">
              <a:lnSpc>
                <a:spcPct val="107000"/>
              </a:lnSpc>
              <a:spcAft>
                <a:spcPts val="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cs-CZ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ouis</a:t>
            </a:r>
            <a:r>
              <a:rPr lang="cs-CZ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Hamelin, </a:t>
            </a:r>
            <a:r>
              <a:rPr lang="cs-CZ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postface</a:t>
            </a:r>
            <a:r>
              <a:rPr lang="cs-CZ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FR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Nous sommes tous des </a:t>
            </a:r>
            <a:r>
              <a:rPr lang="fr-FR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fr-FR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auvages</a:t>
            </a:r>
            <a:r>
              <a:rPr lang="fr-FR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Montréal, Éditions du Boréal, </a:t>
            </a:r>
            <a:endParaRPr lang="fr-FR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2006</a:t>
            </a:r>
            <a:r>
              <a:rPr lang="fr-FR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67.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7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63DAA65-5DF2-4840-8D80-1A11EFA9B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580" y="1483520"/>
            <a:ext cx="2636711" cy="389096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45233C4-BC63-4EA4-8FD1-67A2E9CF1D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1"/>
          <a:stretch/>
        </p:blipFill>
        <p:spPr>
          <a:xfrm>
            <a:off x="2576839" y="1483520"/>
            <a:ext cx="2766774" cy="3890960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8CB724A-A4D8-4B4C-A282-97843DB67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258" y="1483520"/>
            <a:ext cx="2661101" cy="3890960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2485799" y="591128"/>
            <a:ext cx="610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trilogie</a:t>
            </a: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écologique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Jean Bédard (2014-2016)</a:t>
            </a:r>
            <a:endParaRPr lang="fr-FR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8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A3D1738-74A3-4E83-B293-CB38A87B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539830"/>
            <a:ext cx="3528292" cy="5462143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30B863A-70CE-4116-B032-DF36D4418D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39"/>
          <a:stretch/>
        </p:blipFill>
        <p:spPr>
          <a:xfrm>
            <a:off x="7139709" y="539830"/>
            <a:ext cx="3516168" cy="50561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F436B83-9019-4D10-8D1A-5F52A17BEBF0}"/>
              </a:ext>
            </a:extLst>
          </p:cNvPr>
          <p:cNvSpPr txBox="1"/>
          <p:nvPr/>
        </p:nvSpPr>
        <p:spPr>
          <a:xfrm>
            <a:off x="7780884" y="5802921"/>
            <a:ext cx="2233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Tristan MALAVOY </a:t>
            </a:r>
          </a:p>
          <a:p>
            <a:pPr algn="ctr"/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(1973)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221660" y="626458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2015</a:t>
            </a:r>
            <a:endParaRPr lang="fr-FR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25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BD8061D2-9B65-4D5F-8F33-C13DE6CD8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9" r="2627" b="2194"/>
          <a:stretch/>
        </p:blipFill>
        <p:spPr>
          <a:xfrm>
            <a:off x="2595418" y="581174"/>
            <a:ext cx="3057237" cy="4110900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EB72685-4A64-40D0-95E8-68ACE73E46E4}"/>
              </a:ext>
            </a:extLst>
          </p:cNvPr>
          <p:cNvSpPr txBox="1"/>
          <p:nvPr/>
        </p:nvSpPr>
        <p:spPr>
          <a:xfrm>
            <a:off x="2909598" y="5030816"/>
            <a:ext cx="2428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É</a:t>
            </a:r>
            <a:r>
              <a:rPr lang="cs-CZ" dirty="0" err="1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ric</a:t>
            </a: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PLAMONDON</a:t>
            </a:r>
          </a:p>
          <a:p>
            <a:pPr algn="ctr"/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(1969)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1B38ED8-4A00-4CF3-B6DC-378C0D223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291" y="581173"/>
            <a:ext cx="3177308" cy="4772809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6119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635" t="1174" r="1103"/>
          <a:stretch/>
        </p:blipFill>
        <p:spPr>
          <a:xfrm>
            <a:off x="3048000" y="424873"/>
            <a:ext cx="4147127" cy="26168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164" y="3215355"/>
            <a:ext cx="4200525" cy="26479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022" y="1289730"/>
            <a:ext cx="4104323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3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649" y="676511"/>
            <a:ext cx="4070411" cy="261101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891" y="3493149"/>
            <a:ext cx="4089169" cy="262371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096000" y="1471014"/>
            <a:ext cx="59002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adulte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sur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cinq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officiellement </a:t>
            </a:r>
            <a:r>
              <a:rPr lang="cs-CZ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traité</a:t>
            </a:r>
            <a:r>
              <a:rPr lang="cs-CZ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contre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l’alcoolisme</a:t>
            </a:r>
            <a:endParaRPr lang="fr-FR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57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% </a:t>
            </a:r>
            <a:r>
              <a:rPr lang="cs-CZ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des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femmes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victimes</a:t>
            </a:r>
            <a:r>
              <a:rPr lang="cs-CZ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d’abus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sexuels</a:t>
            </a:r>
            <a:r>
              <a:rPr lang="fr-FR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(se suivant par une grossesse non désirée)</a:t>
            </a:r>
            <a:endParaRPr lang="fr-FR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</a:t>
            </a:r>
            <a:r>
              <a:rPr lang="cs-CZ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 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 registre </a:t>
            </a:r>
            <a:r>
              <a:rPr lang="fr-FR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</a:t>
            </a:r>
            <a:r>
              <a:rPr lang="cs-CZ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femmes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portées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disparues</a:t>
            </a:r>
            <a:endParaRPr lang="fr-FR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cs-CZ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L’assurance</a:t>
            </a:r>
            <a:r>
              <a:rPr lang="cs-CZ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emploi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et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l’aide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sociale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représentent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44 % des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revenus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</a:t>
            </a:r>
            <a:r>
              <a:rPr lang="cs-CZ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famille</a:t>
            </a:r>
            <a:endParaRPr lang="fr-FR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moitié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des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adultes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n’ont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pas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terminé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leurs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études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secondaires</a:t>
            </a:r>
            <a:endParaRPr lang="fr-FR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Plus 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 50 % des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enfants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et 67 % des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adultes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sont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obèses</a:t>
            </a:r>
            <a:endParaRPr lang="fr-FR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27,3% des tests positifs pour le SIDA parmi la population autochtone</a:t>
            </a:r>
            <a:endParaRPr lang="fr-FR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taux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suicide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enfantin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</a:t>
            </a:r>
            <a:r>
              <a:rPr lang="fr-FR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</a:t>
            </a:r>
            <a:r>
              <a:rPr lang="cs-CZ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 </a:t>
            </a:r>
            <a:r>
              <a:rPr lang="cs-CZ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</a:t>
            </a:r>
            <a:r>
              <a:rPr lang="cs-CZ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plus </a:t>
            </a:r>
            <a:r>
              <a:rPr lang="fr-FR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élevé au</a:t>
            </a:r>
            <a:r>
              <a:rPr lang="cs-CZ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monde</a:t>
            </a:r>
            <a:r>
              <a:rPr lang="fr-FR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fr-FR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49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254" y="900504"/>
            <a:ext cx="4220401" cy="4320208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324" y="900504"/>
            <a:ext cx="3390900" cy="5076825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3687779" y="5330998"/>
            <a:ext cx="2257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Diane </a:t>
            </a:r>
            <a:r>
              <a:rPr lang="cs-CZ" b="1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Boudreau</a:t>
            </a:r>
            <a:endParaRPr lang="cs-CZ" b="1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cs-CZ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(1957-2017) </a:t>
            </a:r>
            <a:endParaRPr lang="fr-FR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014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264"/>
          <a:stretch/>
        </p:blipFill>
        <p:spPr>
          <a:xfrm>
            <a:off x="1902691" y="1878632"/>
            <a:ext cx="3094119" cy="3114675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2066"/>
          <a:stretch/>
        </p:blipFill>
        <p:spPr>
          <a:xfrm>
            <a:off x="5412509" y="1146797"/>
            <a:ext cx="2770909" cy="4744597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679" y="902754"/>
            <a:ext cx="3314543" cy="5232682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2449315" y="5245063"/>
            <a:ext cx="2000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Maurizio</a:t>
            </a:r>
            <a:r>
              <a:rPr lang="cs-CZ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Gatti</a:t>
            </a:r>
            <a:endParaRPr lang="cs-CZ" b="1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cs-CZ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(1975)</a:t>
            </a:r>
            <a:endParaRPr lang="fr-FR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507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54" y="217199"/>
            <a:ext cx="2932402" cy="293240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6977"/>
          <a:stretch/>
        </p:blipFill>
        <p:spPr>
          <a:xfrm>
            <a:off x="6770254" y="263381"/>
            <a:ext cx="5112471" cy="3448050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b="8602"/>
          <a:stretch/>
        </p:blipFill>
        <p:spPr>
          <a:xfrm>
            <a:off x="3597348" y="479973"/>
            <a:ext cx="2897332" cy="2669628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523" y="3836303"/>
            <a:ext cx="2320978" cy="2591955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173" y="3454056"/>
            <a:ext cx="2061294" cy="2516764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7"/>
          <a:srcRect l="17189" r="5898"/>
          <a:stretch/>
        </p:blipFill>
        <p:spPr>
          <a:xfrm>
            <a:off x="7377812" y="3954484"/>
            <a:ext cx="2733574" cy="1737582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44516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345" y="633706"/>
            <a:ext cx="5571096" cy="2438775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345" y="3356489"/>
            <a:ext cx="2456236" cy="2428945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852" y="3462819"/>
            <a:ext cx="2710712" cy="2052034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6122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697E3CF-7910-4724-8374-60064E061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808" y="702103"/>
            <a:ext cx="3956464" cy="2890842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679AE6B-0876-4B39-9719-66EF8818D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058" y="674179"/>
            <a:ext cx="4026051" cy="517222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234848" y="3759200"/>
            <a:ext cx="2638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Markoosie</a:t>
            </a:r>
            <a:r>
              <a:rPr lang="cs-CZ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Patsauq</a:t>
            </a:r>
            <a:endParaRPr lang="cs-CZ" b="1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cs-CZ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(1941-2020)</a:t>
            </a:r>
            <a:endParaRPr lang="fr-FR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280" y="4571786"/>
            <a:ext cx="1661999" cy="20831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8701797" y="604981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1970</a:t>
            </a:r>
            <a:endParaRPr lang="fr-FR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199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Šablona s motivem větviček s lístky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565450_TF03460542.potx" id="{25009B36-7C75-498C-B03D-24779AEAE1BB}" vid="{69253A11-B6DC-46C3-A7B6-59A3CBE36A60}"/>
    </a:ext>
  </a:extLst>
</a:theme>
</file>

<file path=ppt/theme/theme2.xml><?xml version="1.0" encoding="utf-8"?>
<a:theme xmlns:a="http://schemas.openxmlformats.org/drawingml/2006/main" name="Motiv Offic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EB5BEE-6806-4BF1-A9A7-4B4A72C0C6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FED04C-AD43-4E06-AD63-36D8B5E83787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0710C29-A897-44AD-9F83-BE5F874C2A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Snímky s motivem větviček s lístky</Template>
  <TotalTime>774</TotalTime>
  <Words>483</Words>
  <Application>Microsoft Office PowerPoint</Application>
  <PresentationFormat>Širokoúhlá obrazovka</PresentationFormat>
  <Paragraphs>73</Paragraphs>
  <Slides>27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5" baseType="lpstr">
      <vt:lpstr>Arial</vt:lpstr>
      <vt:lpstr>Calibri</vt:lpstr>
      <vt:lpstr>Century Gothic</vt:lpstr>
      <vt:lpstr>Times New Roman</vt:lpstr>
      <vt:lpstr>Verdana</vt:lpstr>
      <vt:lpstr>Wingdings</vt:lpstr>
      <vt:lpstr>Wingdings 2</vt:lpstr>
      <vt:lpstr>Šablona s motivem větviček s lístky</vt:lpstr>
      <vt:lpstr>Littératures des Premières Nations et des Inuits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l’« ensauvagement » de la littérature québécoise</dc:title>
  <dc:creator>Voldřichová - Beránková, Eva</dc:creator>
  <cp:lastModifiedBy>Eva Voldřichová Beránková</cp:lastModifiedBy>
  <cp:revision>116</cp:revision>
  <dcterms:created xsi:type="dcterms:W3CDTF">2019-09-19T08:39:33Z</dcterms:created>
  <dcterms:modified xsi:type="dcterms:W3CDTF">2020-12-21T17:29:56Z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74065700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