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sldIdLst>
    <p:sldId id="256" r:id="rId2"/>
    <p:sldId id="368" r:id="rId3"/>
    <p:sldId id="262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257" r:id="rId15"/>
    <p:sldId id="359" r:id="rId16"/>
    <p:sldId id="329" r:id="rId17"/>
    <p:sldId id="330" r:id="rId18"/>
    <p:sldId id="331" r:id="rId19"/>
    <p:sldId id="332" r:id="rId20"/>
    <p:sldId id="360" r:id="rId21"/>
    <p:sldId id="324" r:id="rId22"/>
    <p:sldId id="333" r:id="rId23"/>
    <p:sldId id="334" r:id="rId24"/>
    <p:sldId id="361" r:id="rId25"/>
    <p:sldId id="362" r:id="rId26"/>
    <p:sldId id="363" r:id="rId27"/>
    <p:sldId id="364" r:id="rId28"/>
    <p:sldId id="365" r:id="rId29"/>
    <p:sldId id="367" r:id="rId30"/>
    <p:sldId id="356" r:id="rId31"/>
    <p:sldId id="357" r:id="rId32"/>
    <p:sldId id="358" r:id="rId33"/>
    <p:sldId id="366" r:id="rId34"/>
    <p:sldId id="265" r:id="rId35"/>
    <p:sldId id="369" r:id="rId36"/>
    <p:sldId id="266" r:id="rId37"/>
    <p:sldId id="263" r:id="rId38"/>
    <p:sldId id="264" r:id="rId39"/>
    <p:sldId id="267" r:id="rId40"/>
    <p:sldId id="268" r:id="rId41"/>
    <p:sldId id="370" r:id="rId42"/>
    <p:sldId id="371" r:id="rId43"/>
    <p:sldId id="269" r:id="rId44"/>
    <p:sldId id="270" r:id="rId45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82"/>
    <p:restoredTop sz="94653"/>
  </p:normalViewPr>
  <p:slideViewPr>
    <p:cSldViewPr snapToGrid="0" snapToObjects="1">
      <p:cViewPr varScale="1">
        <p:scale>
          <a:sx n="113" d="100"/>
          <a:sy n="113" d="100"/>
        </p:scale>
        <p:origin x="12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0CB00-2651-8947-B1AB-ED2433FC3D91}" type="datetimeFigureOut">
              <a:rPr lang="de-DE" smtClean="0"/>
              <a:t>09.01.25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0ADCA-05D6-6F4B-B188-596867C88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951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7">
            <a:extLst>
              <a:ext uri="{FF2B5EF4-FFF2-40B4-BE49-F238E27FC236}">
                <a16:creationId xmlns:a16="http://schemas.microsoft.com/office/drawing/2014/main" id="{C8F5F811-0165-7140-A9C6-6412D01348E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5A013C3-DEBF-6D42-98B3-C8B648FD2EA5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675" name="Text Box 1">
            <a:extLst>
              <a:ext uri="{FF2B5EF4-FFF2-40B4-BE49-F238E27FC236}">
                <a16:creationId xmlns:a16="http://schemas.microsoft.com/office/drawing/2014/main" id="{F93AB108-1B90-D440-9103-2651169034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EB62BDC3-0F80-6046-869B-D6BF79A732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09.01.25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7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09.01.25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73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09.01.25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74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09.01.25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68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09.01.25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14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09.01.25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74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09.01.25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04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09.01.25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92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09.01.25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04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09.01.25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83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09.01.25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23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6488-D6C1-9F4A-B747-4421772C48DC}" type="datetimeFigureOut">
              <a:rPr lang="de-DE" smtClean="0"/>
              <a:t>09.01.25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49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el 1">
            <a:extLst>
              <a:ext uri="{FF2B5EF4-FFF2-40B4-BE49-F238E27FC236}">
                <a16:creationId xmlns:a16="http://schemas.microsoft.com/office/drawing/2014/main" id="{89A8AE99-DCCB-5F45-B693-24937314A83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de-CZ" dirty="0">
                <a:latin typeface="Times New Roman" panose="02020603050405020304" pitchFamily="18" charset="0"/>
              </a:rPr>
              <a:t>Современный русский язык</a:t>
            </a:r>
            <a:endParaRPr lang="de-CZ" altLang="de-CZ" dirty="0">
              <a:latin typeface="Times New Roman" panose="02020603050405020304" pitchFamily="18" charset="0"/>
            </a:endParaRPr>
          </a:p>
        </p:txBody>
      </p:sp>
      <p:sp>
        <p:nvSpPr>
          <p:cNvPr id="92162" name="Untertitel 2">
            <a:extLst>
              <a:ext uri="{FF2B5EF4-FFF2-40B4-BE49-F238E27FC236}">
                <a16:creationId xmlns:a16="http://schemas.microsoft.com/office/drawing/2014/main" id="{2E70A669-97A4-3D4B-9B4C-78A86800F7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de-CZ">
                <a:latin typeface="Times New Roman" panose="02020603050405020304" pitchFamily="18" charset="0"/>
              </a:rPr>
              <a:t>Markus Giger</a:t>
            </a:r>
            <a:endParaRPr lang="de-CZ" altLang="de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C53726-2CDC-E74B-B257-FA5CCB3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896" y="332232"/>
            <a:ext cx="8229600" cy="6288024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состав языка неоднороден, стратифицирован. В нем выделяются категории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 по разным основаниям: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сфере употребления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лексика общеупотребительная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межстилевая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стилистически отмеченная, используемая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условиях и сферах общения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поэтич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разг., науч., проф. лексика, просторечие, арготизмы, регионализмы, диалектизмы); в связи с изучением вариантов лит. языков — их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лексика; по эмоциональной окраске —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нейтральная и эмоционально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окрашенная (экспрессивная) лексика; по ист. перспективе —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неологизмы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архаизмы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(см. Устаревшие слова); </a:t>
            </a:r>
          </a:p>
        </p:txBody>
      </p:sp>
    </p:spTree>
    <p:extLst>
      <p:ext uri="{BB962C8B-B14F-4D97-AF65-F5344CB8AC3E}">
        <p14:creationId xmlns:p14="http://schemas.microsoft.com/office/powerpoint/2010/main" val="633943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C53726-2CDC-E74B-B257-FA5CCB3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896" y="332232"/>
            <a:ext cx="8229600" cy="6288024"/>
          </a:xfrm>
        </p:spPr>
        <p:txBody>
          <a:bodyPr>
            <a:noAutofit/>
          </a:bodyPr>
          <a:lstStyle/>
          <a:p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происхождению слов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обозначаемых ими реалий — заимствования,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ксенизмы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(обозначения чужих реалий), варваризмы,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интернационализмы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по отношению к языковой системе и функционированию — активная и пассивная лексика, потенциальные слова, окказионализмы.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система наименее жесткая из всех подсистем языка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границы между группировками слов нечетки, одно и то же слово может в разных своих значениях и употреблениях относиться к разным категориям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единиц. При изучении лексики в ее функционировании рассматриваются след. проблемы:</a:t>
            </a:r>
          </a:p>
        </p:txBody>
      </p:sp>
    </p:spTree>
    <p:extLst>
      <p:ext uri="{BB962C8B-B14F-4D97-AF65-F5344CB8AC3E}">
        <p14:creationId xmlns:p14="http://schemas.microsoft.com/office/powerpoint/2010/main" val="39388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C53726-2CDC-E74B-B257-FA5CCB3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896" y="332232"/>
            <a:ext cx="8229600" cy="6288024"/>
          </a:xfrm>
        </p:spPr>
        <p:txBody>
          <a:bodyPr>
            <a:noAutofit/>
          </a:bodyPr>
          <a:lstStyle/>
          <a:p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лексики в текстах; лексика в речи, в тексте, ее номинативная функция,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контекстуальные сдвиги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значений и особенности употребления (многие из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лексикологич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категорий своеобразно преломляются в речи, в связи с чем различают языковые и речевые синонимы, антонимы;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полисемия и омонимия в речи обычно устраняется или принимает вид игры слов или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синкретизма);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сочетаемость слов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к-рая рассматривается на уровнях семантическом (совместимость понятий, обозначаемых данными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единицами: «каменный дом», «рыба плавает») и лексическом (совместимость лексем: «читать лекцию», но «делать доклад»). </a:t>
            </a:r>
          </a:p>
        </p:txBody>
      </p:sp>
    </p:spTree>
    <p:extLst>
      <p:ext uri="{BB962C8B-B14F-4D97-AF65-F5344CB8AC3E}">
        <p14:creationId xmlns:p14="http://schemas.microsoft.com/office/powerpoint/2010/main" val="3400754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C53726-2CDC-E74B-B257-FA5CCB3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896" y="332232"/>
            <a:ext cx="8229600" cy="628802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Различаются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свободные и связанные сочетания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внутри последних — идиоматические, что является предметом изучения фразеологии. Л. исследует пути пополнения и развития словарного состава языка,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различая 4 способа создания номинаций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три из к-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основаны на использовании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ресурсов языка — создание новых слов (см.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формирование новых значений (полисемия, перенос значений, причем изучаются закономерности филиации значений), образование словосочетаний, а четвертый— на привлечении ресурсов др. языков — заимствования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заимствования и кальки). Исследуются факторы и формы интеграции заимствованных слов.» (ЛЭС) </a:t>
            </a:r>
          </a:p>
        </p:txBody>
      </p:sp>
    </p:spTree>
    <p:extLst>
      <p:ext uri="{BB962C8B-B14F-4D97-AF65-F5344CB8AC3E}">
        <p14:creationId xmlns:p14="http://schemas.microsoft.com/office/powerpoint/2010/main" val="2043863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Словообразование:</a:t>
            </a: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актуальных тенденциях в словообразовании писали Панов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еще в работе «Русский язык и советское общество» в 1968 г.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 тут показывали разные интересные тенденции: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Ослабление чередований на морфемных швах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«1. Имена существительные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обозначающие жителей, производимые от географических названий с основой на заднеязычные согласные. Ср. </a:t>
            </a:r>
            <a:r>
              <a:rPr lang="ru-RU" sz="2800" i="1" dirty="0" err="1">
                <a:latin typeface="Times New Roman"/>
                <a:cs typeface="Times New Roman"/>
              </a:rPr>
              <a:t>таганрожцы</a:t>
            </a:r>
            <a:r>
              <a:rPr lang="ru-RU" sz="2800" dirty="0">
                <a:latin typeface="Times New Roman"/>
                <a:cs typeface="Times New Roman"/>
              </a:rPr>
              <a:t> и </a:t>
            </a:r>
            <a:r>
              <a:rPr lang="ru-RU" sz="2800" i="1" dirty="0" err="1">
                <a:latin typeface="Times New Roman"/>
                <a:cs typeface="Times New Roman"/>
              </a:rPr>
              <a:t>устюгцы</a:t>
            </a:r>
            <a:r>
              <a:rPr lang="ru-RU" sz="2800" i="1" dirty="0">
                <a:latin typeface="Times New Roman"/>
                <a:cs typeface="Times New Roman"/>
              </a:rPr>
              <a:t>, </a:t>
            </a:r>
            <a:r>
              <a:rPr lang="ru-RU" sz="2800" i="1" dirty="0" err="1">
                <a:latin typeface="Times New Roman"/>
                <a:cs typeface="Times New Roman"/>
              </a:rPr>
              <a:t>владивостокцы</a:t>
            </a:r>
            <a:r>
              <a:rPr lang="ru-RU" sz="2800" dirty="0">
                <a:latin typeface="Times New Roman"/>
                <a:cs typeface="Times New Roman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03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Имена существительные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обозначающие жителей, производимые от географических названий с основами на заднеязычные и губные. Ср.: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Рига – рижанин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Пыщуг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пыщуганин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Киев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>
                <a:latin typeface="Times New Roman"/>
                <a:cs typeface="Times New Roman"/>
              </a:rPr>
              <a:t>киевлянин</a:t>
            </a:r>
            <a:r>
              <a:rPr lang="ru-RU" sz="2800" dirty="0">
                <a:latin typeface="Times New Roman"/>
                <a:cs typeface="Times New Roman"/>
              </a:rPr>
              <a:t> и </a:t>
            </a:r>
            <a:r>
              <a:rPr lang="ru-RU" sz="2800" i="1" dirty="0">
                <a:latin typeface="Times New Roman"/>
                <a:cs typeface="Times New Roman"/>
              </a:rPr>
              <a:t>Ростов</a:t>
            </a:r>
            <a:r>
              <a:rPr lang="ru-RU" sz="2800" dirty="0">
                <a:latin typeface="Times New Roman"/>
                <a:cs typeface="Times New Roman"/>
              </a:rPr>
              <a:t> – </a:t>
            </a:r>
            <a:r>
              <a:rPr lang="ru-RU" sz="2800" i="1" dirty="0">
                <a:latin typeface="Times New Roman"/>
                <a:cs typeface="Times New Roman"/>
              </a:rPr>
              <a:t>ростовчанин </a:t>
            </a:r>
            <a:r>
              <a:rPr lang="ru-RU" sz="2800" dirty="0">
                <a:latin typeface="Times New Roman"/>
                <a:cs typeface="Times New Roman"/>
              </a:rPr>
              <a:t>(...).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3. Имена прилагательные с </a:t>
            </a:r>
            <a:r>
              <a:rPr lang="ru-RU" sz="2800" dirty="0" err="1">
                <a:latin typeface="Times New Roman"/>
                <a:cs typeface="Times New Roman"/>
              </a:rPr>
              <a:t>суфф</a:t>
            </a:r>
            <a:r>
              <a:rPr lang="ru-RU" sz="2800" dirty="0">
                <a:latin typeface="Times New Roman"/>
                <a:cs typeface="Times New Roman"/>
              </a:rPr>
              <a:t>. -</a:t>
            </a:r>
            <a:r>
              <a:rPr lang="ru-RU" sz="2800" i="1" dirty="0" err="1">
                <a:latin typeface="Times New Roman"/>
                <a:cs typeface="Times New Roman"/>
              </a:rPr>
              <a:t>ск</a:t>
            </a:r>
            <a:r>
              <a:rPr lang="ru-RU" sz="2800" dirty="0">
                <a:latin typeface="Times New Roman"/>
                <a:cs typeface="Times New Roman"/>
              </a:rPr>
              <a:t>-, производимые от топонимов с основами на заднеязычные согласные. Ср. </a:t>
            </a:r>
            <a:r>
              <a:rPr lang="ru-RU" sz="2800" i="1" dirty="0" err="1">
                <a:latin typeface="Times New Roman"/>
                <a:cs typeface="Times New Roman"/>
              </a:rPr>
              <a:t>таганрожский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и </a:t>
            </a:r>
            <a:r>
              <a:rPr lang="ru-RU" sz="2800" i="1" dirty="0">
                <a:latin typeface="Times New Roman"/>
                <a:cs typeface="Times New Roman"/>
              </a:rPr>
              <a:t>таганрогский</a:t>
            </a:r>
            <a:r>
              <a:rPr lang="ru-RU" sz="2800" dirty="0">
                <a:latin typeface="Times New Roman"/>
                <a:cs typeface="Times New Roman"/>
              </a:rPr>
              <a:t>, </a:t>
            </a:r>
            <a:r>
              <a:rPr lang="ru-RU" sz="2800" i="1" dirty="0" err="1">
                <a:latin typeface="Times New Roman"/>
                <a:cs typeface="Times New Roman"/>
              </a:rPr>
              <a:t>кондопожский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и </a:t>
            </a:r>
            <a:r>
              <a:rPr lang="ru-RU" sz="2800" i="1" dirty="0" err="1">
                <a:latin typeface="Times New Roman"/>
                <a:cs typeface="Times New Roman"/>
              </a:rPr>
              <a:t>кондопогский</a:t>
            </a:r>
            <a:r>
              <a:rPr lang="ru-RU" sz="2800" dirty="0">
                <a:latin typeface="Times New Roman"/>
                <a:cs typeface="Times New Roman"/>
              </a:rPr>
              <a:t>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4. Имена существительные с </a:t>
            </a:r>
            <a:r>
              <a:rPr lang="ru-RU" sz="2800" dirty="0" err="1">
                <a:latin typeface="Times New Roman"/>
                <a:cs typeface="Times New Roman"/>
              </a:rPr>
              <a:t>суфф</a:t>
            </a:r>
            <a:r>
              <a:rPr lang="ru-RU" sz="2800" dirty="0">
                <a:latin typeface="Times New Roman"/>
                <a:cs typeface="Times New Roman"/>
              </a:rPr>
              <a:t>. </a:t>
            </a:r>
            <a:r>
              <a:rPr lang="de-CH" sz="2800" dirty="0">
                <a:latin typeface="Times New Roman"/>
                <a:cs typeface="Times New Roman"/>
              </a:rPr>
              <a:t>-’</a:t>
            </a:r>
            <a:r>
              <a:rPr lang="ru-RU" sz="2800" i="1" dirty="0" err="1">
                <a:latin typeface="Times New Roman"/>
                <a:cs typeface="Times New Roman"/>
              </a:rPr>
              <a:t>онок</a:t>
            </a:r>
            <a:r>
              <a:rPr lang="ru-RU" sz="2800" dirty="0">
                <a:latin typeface="Times New Roman"/>
                <a:cs typeface="Times New Roman"/>
              </a:rPr>
              <a:t> (-</a:t>
            </a:r>
            <a:r>
              <a:rPr lang="de-CH" sz="2800" dirty="0">
                <a:latin typeface="Times New Roman"/>
                <a:cs typeface="Times New Roman"/>
              </a:rPr>
              <a:t>’</a:t>
            </a:r>
            <a:r>
              <a:rPr lang="ru-RU" sz="2800" i="1" dirty="0" err="1">
                <a:latin typeface="Times New Roman"/>
                <a:cs typeface="Times New Roman"/>
              </a:rPr>
              <a:t>ата</a:t>
            </a:r>
            <a:r>
              <a:rPr lang="ru-RU" sz="2800" dirty="0">
                <a:latin typeface="Times New Roman"/>
                <a:cs typeface="Times New Roman"/>
              </a:rPr>
              <a:t>), обозначающие детеныша, невзрослое существо, производимые от основ на заднеязычные. Ср.: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594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волк – волчонок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макака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макакенок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пасюк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пасюкенок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Имена лиц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/>
                <a:cs typeface="Times New Roman"/>
              </a:rPr>
              <a:t>производимые от существительных на заднеязычные. Ср.: </a:t>
            </a:r>
            <a:r>
              <a:rPr lang="ru-RU" sz="2800" i="1" dirty="0">
                <a:latin typeface="Times New Roman"/>
                <a:cs typeface="Times New Roman"/>
              </a:rPr>
              <a:t>шпага</a:t>
            </a:r>
            <a:r>
              <a:rPr lang="ru-RU" sz="2800" dirty="0">
                <a:latin typeface="Times New Roman"/>
                <a:cs typeface="Times New Roman"/>
              </a:rPr>
              <a:t> – </a:t>
            </a:r>
            <a:r>
              <a:rPr lang="ru-RU" sz="2800" i="1" dirty="0">
                <a:latin typeface="Times New Roman"/>
                <a:cs typeface="Times New Roman"/>
              </a:rPr>
              <a:t>шпажист</a:t>
            </a:r>
            <a:r>
              <a:rPr lang="ru-RU" sz="2800" dirty="0">
                <a:latin typeface="Times New Roman"/>
                <a:cs typeface="Times New Roman"/>
              </a:rPr>
              <a:t> (в устной речи встречается и </a:t>
            </a:r>
            <a:r>
              <a:rPr lang="ru-RU" sz="2800" i="1" dirty="0" err="1">
                <a:latin typeface="Times New Roman"/>
                <a:cs typeface="Times New Roman"/>
              </a:rPr>
              <a:t>шпагист</a:t>
            </a:r>
            <a:r>
              <a:rPr lang="ru-RU" sz="2800" dirty="0">
                <a:latin typeface="Times New Roman"/>
                <a:cs typeface="Times New Roman"/>
              </a:rPr>
              <a:t>) и </a:t>
            </a:r>
            <a:r>
              <a:rPr lang="ru-RU" sz="2800" i="1" dirty="0">
                <a:latin typeface="Times New Roman"/>
                <a:cs typeface="Times New Roman"/>
              </a:rPr>
              <a:t>штанга</a:t>
            </a:r>
            <a:r>
              <a:rPr lang="ru-RU" sz="2800" dirty="0">
                <a:latin typeface="Times New Roman"/>
                <a:cs typeface="Times New Roman"/>
              </a:rPr>
              <a:t> – </a:t>
            </a:r>
            <a:r>
              <a:rPr lang="ru-RU" sz="2800" i="1" dirty="0">
                <a:latin typeface="Times New Roman"/>
                <a:cs typeface="Times New Roman"/>
              </a:rPr>
              <a:t>штангист</a:t>
            </a:r>
            <a:r>
              <a:rPr lang="ru-RU" sz="2800" dirty="0">
                <a:latin typeface="Times New Roman"/>
                <a:cs typeface="Times New Roman"/>
              </a:rPr>
              <a:t>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6. Отыменные глаголы на -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ить</a:t>
            </a:r>
            <a:r>
              <a:rPr lang="ru-RU" sz="2800" dirty="0">
                <a:latin typeface="Times New Roman"/>
                <a:cs typeface="Times New Roman"/>
              </a:rPr>
              <a:t>. Ср.: </a:t>
            </a:r>
            <a:r>
              <a:rPr lang="ru-RU" sz="2800" i="1" dirty="0">
                <a:latin typeface="Times New Roman"/>
                <a:cs typeface="Times New Roman"/>
              </a:rPr>
              <a:t>коса – косить – кошу</a:t>
            </a:r>
            <a:r>
              <a:rPr lang="ru-RU" sz="2800" dirty="0">
                <a:latin typeface="Times New Roman"/>
                <a:cs typeface="Times New Roman"/>
              </a:rPr>
              <a:t> и </a:t>
            </a:r>
            <a:r>
              <a:rPr lang="ru-RU" sz="2800" i="1" dirty="0">
                <a:latin typeface="Times New Roman"/>
                <a:cs typeface="Times New Roman"/>
              </a:rPr>
              <a:t>пылесос – пылесосить – </a:t>
            </a:r>
            <a:r>
              <a:rPr lang="ru-RU" sz="2800" i="1" dirty="0" err="1">
                <a:latin typeface="Times New Roman"/>
                <a:cs typeface="Times New Roman"/>
              </a:rPr>
              <a:t>пылесосю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(и </a:t>
            </a:r>
            <a:r>
              <a:rPr lang="ru-RU" sz="2800" i="1" dirty="0" err="1">
                <a:latin typeface="Times New Roman"/>
                <a:cs typeface="Times New Roman"/>
              </a:rPr>
              <a:t>пылесошу</a:t>
            </a:r>
            <a:r>
              <a:rPr lang="ru-RU" sz="2800" dirty="0">
                <a:latin typeface="Times New Roman"/>
                <a:cs typeface="Times New Roman"/>
              </a:rPr>
              <a:t>).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Названными словообразовательными типами не исчерпывается действие процесса ослабления чередований.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2917231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Образования без чередования нередко возникают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речи при производстве потенциальных слов многих других типов, т. е. слов, не закрепленных традицией словоупотребления, а являющихся чистой реализацией словообразовательной модели. Так, например, существительные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имеющие уменьшительно-уничижительное значение и производимые от существительных с основами на заднеязычные, по нормам литературного языка образуются с чередованием: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бумага – бумаженция, старуха – старушенция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устной речи встречаем: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собакенция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чепухенция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штукенция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т. е. образования, сохраняющие заднеязычные в основе.»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РЯСО 2, с. 27-28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141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 слов, поставляющий производящие основы для вышеназванных производных, интенсивно пополняется новыми словами в русском языке советской эпохи. Этот рост непосредственно обусловлен переменами, происходящими в социальной действительности: строительство новых городов требует новых наименований, многие старые города получает новые названия: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Мирный, Советск, Октябрьск, Красноармейск, Дивногорск, Дзержинск,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Урицк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Киров, Калинин, Горький, Ленинград,  Целиноград, Волгоград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 (там же, с. 28)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пределах одного и того же типа словопроизводства модели с чередованием на стыке морфем вытесняются моделями без чередования.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1613517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отчетливо видно в производных от основ на заднеязычные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ец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-, включавших ранее чередования заднеязычных с шипящими и чередование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к/ц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место старых образований типа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Таганрог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таганрожец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Волга – волжский, волжанин, Рига – рижский, рижанин, Устюг – устюжане, Пыщуг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пыщужанин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Кондопога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кондопожский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Великие Луки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великолуцкий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Яик – яицкий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приходят образования типа: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Пыщуг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пыщуганин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Устюг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устюгцы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Кондопога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кондопогский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Владивосток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владивостокский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владивостокцы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Таганрог –таганрогский,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таганрогцы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под. Ср. замену производных с чередованиями новыми</a:t>
            </a:r>
          </a:p>
        </p:txBody>
      </p:sp>
    </p:spTree>
    <p:extLst>
      <p:ext uri="{BB962C8B-B14F-4D97-AF65-F5344CB8AC3E}">
        <p14:creationId xmlns:p14="http://schemas.microsoft.com/office/powerpoint/2010/main" val="283401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6963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Лексикология: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первую презентацию в начало семестра: мы «левой половиной» схемы языковой системы пока не занимались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73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производными без чередований в образованиях от этнонимов: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казашский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казахский, калмыцкий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калмыкский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каракалпацкий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каракалпакский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чередований наблюдаем в производных и от старых и от новых названий.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(там же, с. 28,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«Тенденция к устранению чередований способствовала укреплению интерфикса -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-, который помогает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объединению основ разного строения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Слова с интерфиксом -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 многих случаях вытесняют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безынтерфиксные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наименования жителей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требующим чередования перед ним, и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«плох» своей</a:t>
            </a:r>
          </a:p>
          <a:p>
            <a:pPr marL="457200" indent="-457200"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774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многозначностью: обозначает не только жителей, но и последователей какого-либо учения, членов организации и т. п. Комплекс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универсален, он присоединяется к основам с различными исходными согласными фонемами. Так возникают слова типа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кромчанин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гороховчанин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(ср.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кромлянин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гороховлянин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помещенные в «Словаре названий жителей РСФСР» (1964) с пометой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климовчане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кировчане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быковчане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майкопчане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анапчане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производных от основ на -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-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форматив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появляется 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результат чередования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к/ч, ц/ч, (Вишняки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вишнячане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Торопец -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торопчане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как компонент,  присоединяющийся непосредственно </a:t>
            </a:r>
          </a:p>
        </p:txBody>
      </p:sp>
    </p:spTree>
    <p:extLst>
      <p:ext uri="{BB962C8B-B14F-4D97-AF65-F5344CB8AC3E}">
        <p14:creationId xmlns:p14="http://schemas.microsoft.com/office/powerpoint/2010/main" val="1120867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основе на заднеязычный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таких случаях получаем образования типа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Певек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певекчане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Бузулук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бузулукчане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Илек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илекчане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Хилок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хилокчане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Тупик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тупикчане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Гремиха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гремихчане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Катанга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катангчане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Интерфикс -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помогает избавлению от чередований на морфемном шве также и в производных других типов.» (там же, с. 30-31,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«Интерфикс» здесь не употребляется в обычном значении аффикса между двумя корнями </a:t>
            </a:r>
          </a:p>
        </p:txBody>
      </p:sp>
    </p:spTree>
    <p:extLst>
      <p:ext uri="{BB962C8B-B14F-4D97-AF65-F5344CB8AC3E}">
        <p14:creationId xmlns:p14="http://schemas.microsoft.com/office/powerpoint/2010/main" val="20537257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деривации прилагательных: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современном языке расширяются возможности образования относительных прилагательных от основ субстантивированных прилагательных. Это явление объясняется потребностями общественной номинации и распространяется преимущественно в словопроизводстве от топонимов.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Мирный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мирнинский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мирнинец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Ягодное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ягоднинский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ягоднинец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Полярный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полярнинский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полярнинец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Свободный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свободнинский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свободнинец</a:t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Изобильное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изобильнинский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изобильнинец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РЯСО 2, с. 50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854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Устранение суффиксов иностранного происхождения												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кругу прилагательных, производимых от иноязычных основ, наблюдается интересное явление, сущность которого заключается в устранении из структуры производного слова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асемантических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прокладок – интерфиксов (по происхождению являющихся иноязычными суффиксами или конечными частями иноязычной основы), заключенных между основой и русским словообразовательным суффиксом.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русского языка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XVIII - XIX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вв. было характерно производство новых прилагательных</a:t>
            </a:r>
          </a:p>
        </p:txBody>
      </p:sp>
    </p:spTree>
    <p:extLst>
      <p:ext uri="{BB962C8B-B14F-4D97-AF65-F5344CB8AC3E}">
        <p14:creationId xmlns:p14="http://schemas.microsoft.com/office/powerpoint/2010/main" val="3204429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основ заимствованных прилагательных, в результате чего в русском языке создавались элементы, представляющие собой сплав русского и иноязычного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суфф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-,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ональн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-,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уальн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-, -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абельн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в современном языке производство многих прилагательных идет как бы вновь: от основ существительных с помощью простых русских суффиксов. При этом оказывается несущественным, что многие из прилагательных с простыми суффиксами в русской речи известны давно в ряде случаев ранее, чем прилагательные с производными суффиксами. В нормированном литературном языке середины – конца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они были вытеснены своими конкурентами, ближе стоящими к иностранному образцу.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39059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сфера действия изучаемой тенденции – терминологическая лексика.»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же, с. 56-57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играла кодификация: «Для терминологии характерен процесс сознательной замены прилагательных с интерфиксами прилагательными без интерфиксов. Такие рекомендации производит Комитет технической терминологии АН СССР.»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же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азимутные звезды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нереком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азимутальные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секторная скорость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нереком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секториальная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«Нередко вновь создаваемый термин производится с помощью простого суффикса, тогда как однокоренное общелитературное прилагательное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223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59765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интерфикс: 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комфортабельный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моментальный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суммовой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суммарный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же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спортивной терминологии: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зонная защита, зонный прессинг, зонное блокирование, зонный заслон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зональный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танцевые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упражнения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танцевальный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цикловые тренировки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циклический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центровая тройка, центровой игрок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).»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Хотя частично тут наверно произошло влияние разных языков, ср. «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hockey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forward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player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middle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sideboards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wikipedia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zone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pressing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170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59765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Даже в лингвистике: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структурный – структуральный, контекстный – контекстовый – контекстуальный, диахронный – диахронический, морфемный –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морфематический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же, с. 58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появляются семантические различия между двумя словообразовательно разными словами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«Другая сфера распространения изучаемой тенденции – живая разговорная речь.»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процессный – процессуальный, планетный – планетарный,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экваторный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экваториальный</a:t>
            </a:r>
          </a:p>
        </p:txBody>
      </p:sp>
    </p:spTree>
    <p:extLst>
      <p:ext uri="{BB962C8B-B14F-4D97-AF65-F5344CB8AC3E}">
        <p14:creationId xmlns:p14="http://schemas.microsoft.com/office/powerpoint/2010/main" val="698561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597650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Усиление продуктивности существительных с суффиксами </a:t>
            </a:r>
            <a:r>
              <a:rPr lang="cs-CZ" sz="2800" dirty="0">
                <a:latin typeface="Times New Roman"/>
                <a:cs typeface="Times New Roman"/>
              </a:rPr>
              <a:t>-</a:t>
            </a:r>
            <a:r>
              <a:rPr lang="ru-RU" sz="2800" i="1" dirty="0" err="1">
                <a:latin typeface="Times New Roman"/>
                <a:cs typeface="Times New Roman"/>
              </a:rPr>
              <a:t>ация</a:t>
            </a:r>
            <a:r>
              <a:rPr lang="ru-RU" sz="2800" dirty="0">
                <a:latin typeface="Times New Roman"/>
                <a:cs typeface="Times New Roman"/>
              </a:rPr>
              <a:t>, 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 err="1">
                <a:latin typeface="Times New Roman"/>
                <a:cs typeface="Times New Roman"/>
              </a:rPr>
              <a:t>ние</a:t>
            </a:r>
            <a:r>
              <a:rPr lang="ru-RU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ость, 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ка, 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 err="1">
                <a:latin typeface="Times New Roman"/>
                <a:cs typeface="Times New Roman"/>
              </a:rPr>
              <a:t>тель</a:t>
            </a:r>
            <a:r>
              <a:rPr lang="ru-RU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 err="1">
                <a:latin typeface="Times New Roman"/>
                <a:cs typeface="Times New Roman"/>
              </a:rPr>
              <a:t>щик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и т. д.</a:t>
            </a:r>
            <a:r>
              <a:rPr lang="cs-CZ" sz="2800" dirty="0">
                <a:latin typeface="Times New Roman"/>
                <a:cs typeface="Times New Roman"/>
              </a:rPr>
              <a:t>: </a:t>
            </a:r>
            <a:r>
              <a:rPr lang="ru-RU" sz="2800" i="1" dirty="0">
                <a:latin typeface="Times New Roman"/>
                <a:cs typeface="Times New Roman"/>
              </a:rPr>
              <a:t>тракторизация, </a:t>
            </a:r>
            <a:r>
              <a:rPr lang="ru-RU" sz="2800" i="1" dirty="0" err="1">
                <a:latin typeface="Times New Roman"/>
                <a:cs typeface="Times New Roman"/>
              </a:rPr>
              <a:t>бассейнизация</a:t>
            </a:r>
            <a:r>
              <a:rPr lang="ru-RU" sz="2800" i="1" dirty="0">
                <a:latin typeface="Times New Roman"/>
                <a:cs typeface="Times New Roman"/>
              </a:rPr>
              <a:t>, контейнеризация</a:t>
            </a:r>
            <a:endParaRPr lang="cs-CZ" sz="2800" i="1" dirty="0">
              <a:latin typeface="Times New Roman"/>
              <a:cs typeface="Times New Roman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/>
                <a:cs typeface="Times New Roman"/>
              </a:rPr>
              <a:t>Префиксальные существительные с приставками </a:t>
            </a:r>
            <a:r>
              <a:rPr lang="ru-RU" sz="2800" i="1" dirty="0">
                <a:latin typeface="Times New Roman"/>
                <a:cs typeface="Times New Roman"/>
              </a:rPr>
              <a:t>анти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, архи</a:t>
            </a:r>
            <a:r>
              <a:rPr lang="cs-CZ" sz="2800" i="1" dirty="0">
                <a:latin typeface="Times New Roman"/>
                <a:cs typeface="Times New Roman"/>
              </a:rPr>
              <a:t>-</a:t>
            </a:r>
            <a:r>
              <a:rPr lang="ru-RU" sz="2800" i="1" dirty="0">
                <a:latin typeface="Times New Roman"/>
                <a:cs typeface="Times New Roman"/>
              </a:rPr>
              <a:t>, супер</a:t>
            </a:r>
            <a:r>
              <a:rPr lang="cs-CZ" sz="2800" dirty="0">
                <a:latin typeface="Times New Roman"/>
                <a:cs typeface="Times New Roman"/>
              </a:rPr>
              <a:t>-, </a:t>
            </a:r>
            <a:r>
              <a:rPr lang="ru-RU" sz="2800" dirty="0">
                <a:latin typeface="Times New Roman"/>
                <a:cs typeface="Times New Roman"/>
              </a:rPr>
              <a:t>но и </a:t>
            </a:r>
            <a:r>
              <a:rPr lang="ru-RU" sz="2800" i="1" dirty="0">
                <a:latin typeface="Times New Roman"/>
                <a:cs typeface="Times New Roman"/>
              </a:rPr>
              <a:t>сверх</a:t>
            </a:r>
            <a:r>
              <a:rPr lang="cs-CZ" sz="2800" dirty="0">
                <a:latin typeface="Times New Roman"/>
                <a:cs typeface="Times New Roman"/>
              </a:rPr>
              <a:t>- (</a:t>
            </a:r>
            <a:r>
              <a:rPr lang="ru-RU" sz="2800" i="1" dirty="0" err="1">
                <a:latin typeface="Times New Roman"/>
                <a:cs typeface="Times New Roman"/>
              </a:rPr>
              <a:t>сверхоптимизм</a:t>
            </a:r>
            <a:r>
              <a:rPr lang="ru-RU" sz="2800" i="1" dirty="0">
                <a:latin typeface="Times New Roman"/>
                <a:cs typeface="Times New Roman"/>
              </a:rPr>
              <a:t>, </a:t>
            </a:r>
            <a:r>
              <a:rPr lang="ru-RU" sz="2800" i="1" dirty="0" err="1">
                <a:latin typeface="Times New Roman"/>
                <a:cs typeface="Times New Roman"/>
              </a:rPr>
              <a:t>сверхгерой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cs-CZ" sz="2800" dirty="0">
                <a:latin typeface="Times New Roman"/>
                <a:cs typeface="Times New Roman"/>
              </a:rPr>
              <a:t>atd.)</a:t>
            </a:r>
            <a:endParaRPr lang="ru-RU" sz="2800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круга основ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производящие определенные типы относительных прилагательных: </a:t>
            </a:r>
            <a:r>
              <a:rPr lang="ru-RU" sz="2800" i="1" dirty="0">
                <a:latin typeface="Times New Roman"/>
                <a:cs typeface="Times New Roman"/>
              </a:rPr>
              <a:t>жидкость –</a:t>
            </a:r>
            <a:r>
              <a:rPr lang="cs-CZ" sz="2800" i="1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жидкостный, широта –</a:t>
            </a:r>
            <a:r>
              <a:rPr lang="cs-CZ" sz="2800" i="1" dirty="0">
                <a:latin typeface="Times New Roman"/>
                <a:cs typeface="Times New Roman"/>
              </a:rPr>
              <a:t> </a:t>
            </a:r>
            <a:r>
              <a:rPr lang="ru-RU" sz="2800" i="1" dirty="0">
                <a:latin typeface="Times New Roman"/>
                <a:cs typeface="Times New Roman"/>
              </a:rPr>
              <a:t>широтный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0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B45801B8-00E0-5643-8E50-70729FB3E4E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389987" y="1039791"/>
            <a:ext cx="6362948" cy="464449"/>
          </a:xfrm>
        </p:spPr>
        <p:txBody>
          <a:bodyPr vert="horz" lIns="68580" tIns="19106" rIns="68580" bIns="34290" rtlCol="0" anchor="t">
            <a:normAutofit/>
          </a:bodyPr>
          <a:lstStyle/>
          <a:p>
            <a:pPr>
              <a:spcAft>
                <a:spcPts val="970"/>
              </a:spcAft>
              <a:buSzPct val="45000"/>
              <a:tabLst>
                <a:tab pos="225749" algn="l"/>
                <a:tab pos="297038" algn="l"/>
                <a:tab pos="602715" algn="l"/>
                <a:tab pos="908394" algn="l"/>
                <a:tab pos="1214072" algn="l"/>
                <a:tab pos="1519751" algn="l"/>
                <a:tab pos="1825428" algn="l"/>
                <a:tab pos="2131107" algn="l"/>
                <a:tab pos="2436785" algn="l"/>
                <a:tab pos="2742463" algn="l"/>
                <a:tab pos="3048141" algn="l"/>
                <a:tab pos="3353819" algn="l"/>
                <a:tab pos="3659498" algn="l"/>
                <a:tab pos="3965176" algn="l"/>
                <a:tab pos="4270854" algn="l"/>
                <a:tab pos="4576532" algn="l"/>
                <a:tab pos="4882211" algn="l"/>
                <a:tab pos="5187889" algn="l"/>
                <a:tab pos="5493566" algn="l"/>
                <a:tab pos="5799245" algn="l"/>
                <a:tab pos="6104923" algn="l"/>
              </a:tabLst>
              <a:defRPr/>
            </a:pPr>
            <a:r>
              <a:rPr lang="ru-RU" altLang="de-CZ" sz="1905" dirty="0">
                <a:latin typeface="Times New Roman" panose="02020603050405020304" pitchFamily="18" charset="0"/>
              </a:rPr>
              <a:t>Языковая система</a:t>
            </a:r>
          </a:p>
        </p:txBody>
      </p:sp>
      <p:pic>
        <p:nvPicPr>
          <p:cNvPr id="27651" name="Grafik 4">
            <a:extLst>
              <a:ext uri="{FF2B5EF4-FFF2-40B4-BE49-F238E27FC236}">
                <a16:creationId xmlns:a16="http://schemas.microsoft.com/office/drawing/2014/main" id="{E6DA5EE9-885E-814F-B0A9-AE13D2142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362" y="1665175"/>
            <a:ext cx="6858720" cy="3809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Аббревиации: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«Создание нового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словообразовательного способа – явление в истории любого языка исключительно редкое. Но именно это редчайшее нововведение связано с развитием русского литературного языка революционных лет. Аббревиация из технического приема, скромно и безвестно существовавшего на окраинах литературной речи, превратилась в активнейший словообразовательный способ.»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Корни явления находятся, однако в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русском языке значительное число графических сокращений возникает в конце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начале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в области собственных названий политических партий</a:t>
            </a:r>
          </a:p>
        </p:txBody>
      </p:sp>
    </p:spTree>
    <p:extLst>
      <p:ext uri="{BB962C8B-B14F-4D97-AF65-F5344CB8AC3E}">
        <p14:creationId xmlns:p14="http://schemas.microsoft.com/office/powerpoint/2010/main" val="29580244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69634"/>
          </a:xfrm>
        </p:spPr>
        <p:txBody>
          <a:bodyPr>
            <a:no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[…]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аббревиатурные названия промышленных объединений, возникавших в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например: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РОПИТ – Российское общество пароходства и торговли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ЮРОТАТ – Южнорусское общество торговли аптекарскими товарами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Лензото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Ленское золотопромышленное товарищество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проч.» (РЯСО 2, с. 66-67)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Последнее – сокращение по слогам, существовавшее уже с 50-х гг.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начале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можно наблюдать сокращения в роли мотивирующего слова в словообразовательных процессах: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кадетская газета, польские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пэпээсовцы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Особую роль играет первая мировая война:</a:t>
            </a:r>
          </a:p>
        </p:txBody>
      </p:sp>
    </p:spTree>
    <p:extLst>
      <p:ext uri="{BB962C8B-B14F-4D97-AF65-F5344CB8AC3E}">
        <p14:creationId xmlns:p14="http://schemas.microsoft.com/office/powerpoint/2010/main" val="25839369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6963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«Уже в 1915 г. подписан приказ главного командования, вводивший (а в некоторых случаях – узаконивший) сокращенные названия армий, должностей, высших воинских званий «для телеграфного использования»: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Кавармия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(Кавказская армия),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главкоюз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(главнокомандующий Юго-Западным фронтом),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наштасев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(начальник штаба Северного фронта) и др. Следовательно, были введены в обращение, помимо собственных,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нари-цательные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сокращенные названия: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наштаюз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главко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-сев,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дегенверх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(дежурный генерал при штабе верхов-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главнокомандующего)  и т. д. Впервые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аббре-виации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начиналось сознательное формирование рядов аналогично образованных слов, включающих повторяющиеся элементы.»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же, с. 69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4453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46963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типы сокращений стали после революции сильно продуктивными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0772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3293" y="268099"/>
            <a:ext cx="8417688" cy="6237514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 «современный русский язык»: динамика и устойчивость, тенденция 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аналитизму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(?), интернационализация(?) </a:t>
            </a:r>
          </a:p>
          <a:p>
            <a:endParaRPr lang="ru-RU" sz="2800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Панов констатирует усиление агглютинативности</a:t>
            </a:r>
            <a:r>
              <a:rPr lang="de-DE" sz="2800" dirty="0">
                <a:latin typeface="Times New Roman"/>
                <a:cs typeface="Times New Roman"/>
              </a:rPr>
              <a:t>:</a:t>
            </a:r>
            <a:endParaRPr lang="ru-RU" sz="2800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«Наиболее общей тенденцией развития современной словообразовательной системы, которая обнаруживается во многих частных процессах, является рост агглютинативных черт в семантике и структуре производного слова. (…) Агглютинативность понимается как свойство, противоположное фузии. В семантике производного слова она обнаруживается во</a:t>
            </a:r>
            <a:endParaRPr lang="de-DE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11939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3293" y="268099"/>
            <a:ext cx="8417688" cy="6237514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/>
                <a:cs typeface="Times New Roman"/>
              </a:rPr>
              <a:t>взаимооднозначном</a:t>
            </a:r>
            <a:r>
              <a:rPr lang="ru-RU" sz="2800" dirty="0">
                <a:latin typeface="Times New Roman"/>
                <a:cs typeface="Times New Roman"/>
              </a:rPr>
              <a:t> соответствии между означаемым и означающим, в «отдельности подачи элементов информации в составе словоформы» (Реформатский), в структуре производного слова –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в свободном «склеивании» морфем, отсутствии явлений морфологического </a:t>
            </a:r>
            <a:r>
              <a:rPr lang="ru-RU" sz="2800" dirty="0" err="1">
                <a:latin typeface="Times New Roman"/>
                <a:cs typeface="Times New Roman"/>
              </a:rPr>
              <a:t>взаимоприспособления</a:t>
            </a:r>
            <a:r>
              <a:rPr lang="ru-RU" sz="2800" dirty="0">
                <a:latin typeface="Times New Roman"/>
                <a:cs typeface="Times New Roman"/>
              </a:rPr>
              <a:t> морфем при их соединении.»</a:t>
            </a:r>
            <a:r>
              <a:rPr lang="cs-CZ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РЯСО 2</a:t>
            </a:r>
            <a:r>
              <a:rPr lang="cs-CZ" sz="2800" dirty="0">
                <a:latin typeface="Times New Roman"/>
                <a:cs typeface="Times New Roman"/>
              </a:rPr>
              <a:t>, </a:t>
            </a:r>
            <a:r>
              <a:rPr lang="ru-RU" sz="2800" dirty="0">
                <a:latin typeface="Times New Roman"/>
                <a:cs typeface="Times New Roman"/>
              </a:rPr>
              <a:t>с.</a:t>
            </a:r>
            <a:r>
              <a:rPr lang="cs-CZ" sz="2800" dirty="0">
                <a:latin typeface="Times New Roman"/>
                <a:cs typeface="Times New Roman"/>
              </a:rPr>
              <a:t>11</a:t>
            </a:r>
            <a:r>
              <a:rPr lang="ru-RU" sz="2800" dirty="0">
                <a:latin typeface="Times New Roman"/>
                <a:cs typeface="Times New Roman"/>
              </a:rPr>
              <a:t>-12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endParaRPr lang="ru-RU" sz="2800" dirty="0">
              <a:latin typeface="Times New Roman"/>
              <a:cs typeface="Times New Roman"/>
            </a:endParaRPr>
          </a:p>
          <a:p>
            <a:endParaRPr lang="de-DE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86556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3293" y="268099"/>
            <a:ext cx="8417688" cy="6237514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Иными словами, растет отношение 1 : 1  между формой и семантикой, снижается полисемия словообразовательных средств, наблюдается снижение чередований и больше интерфиксов</a:t>
            </a:r>
          </a:p>
          <a:p>
            <a:r>
              <a:rPr lang="ru-RU" sz="2800" dirty="0">
                <a:latin typeface="Times New Roman"/>
                <a:cs typeface="Times New Roman"/>
              </a:rPr>
              <a:t>Можно наблюдать определенную тенденцию к большей регулярности. Некоторые тенденции мы видели и в словоизменении, см. ограничение «специальных» окончаний на -</a:t>
            </a:r>
            <a:r>
              <a:rPr lang="ru-RU" sz="2800" i="1" dirty="0">
                <a:latin typeface="Times New Roman"/>
                <a:cs typeface="Times New Roman"/>
              </a:rPr>
              <a:t>у/ю</a:t>
            </a:r>
            <a:r>
              <a:rPr lang="ru-RU" sz="2800" dirty="0">
                <a:latin typeface="Times New Roman"/>
                <a:cs typeface="Times New Roman"/>
              </a:rPr>
              <a:t> в Род. и Пред. п. существительных м. р., или наоборот продуктивность окончания -а/я в Им. п. мн. ч. существительных м. р., переход некоторых глаголов (или их форм) из </a:t>
            </a:r>
            <a:r>
              <a:rPr lang="cs-CZ" sz="2800" dirty="0">
                <a:latin typeface="Times New Roman"/>
                <a:cs typeface="Times New Roman"/>
              </a:rPr>
              <a:t>VI. </a:t>
            </a:r>
            <a:r>
              <a:rPr lang="ru-RU" sz="2800" dirty="0">
                <a:latin typeface="Times New Roman"/>
                <a:cs typeface="Times New Roman"/>
              </a:rPr>
              <a:t>класса (тип </a:t>
            </a:r>
            <a:r>
              <a:rPr lang="ru-RU" sz="2800" i="1" dirty="0">
                <a:latin typeface="Times New Roman"/>
                <a:cs typeface="Times New Roman"/>
              </a:rPr>
              <a:t>писать</a:t>
            </a:r>
            <a:r>
              <a:rPr lang="ru-RU" sz="2800" dirty="0">
                <a:latin typeface="Times New Roman"/>
                <a:cs typeface="Times New Roman"/>
              </a:rPr>
              <a:t>) в </a:t>
            </a:r>
            <a:r>
              <a:rPr lang="cs-CZ" sz="2800" dirty="0">
                <a:latin typeface="Times New Roman"/>
                <a:cs typeface="Times New Roman"/>
              </a:rPr>
              <a:t>I.</a:t>
            </a:r>
            <a:r>
              <a:rPr lang="ru-RU" sz="2800" dirty="0">
                <a:latin typeface="Times New Roman"/>
                <a:cs typeface="Times New Roman"/>
              </a:rPr>
              <a:t> класс (тип </a:t>
            </a:r>
            <a:r>
              <a:rPr lang="ru-RU" sz="2800" i="1" dirty="0">
                <a:latin typeface="Times New Roman"/>
                <a:cs typeface="Times New Roman"/>
              </a:rPr>
              <a:t>делать</a:t>
            </a:r>
            <a:r>
              <a:rPr lang="ru-RU" sz="2800" dirty="0"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98734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92014"/>
            <a:ext cx="8229600" cy="6175557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В общем, можно наблюдать в словообразовании по сравнению с собственной грамматикой, особенно с морфологией, более высокую степень идиосинкразии, более быстрые, но иногда менее длительных процессы, с точки зрения исследований большая потребность в проверке результатов несколько десятилетий старых исследований в актуальных корпусах, которые также должны быть относительно большими, чтобы  найти рассматриваемые типы (или даже отдельные слова) в достаточной мере</a:t>
            </a:r>
          </a:p>
        </p:txBody>
      </p:sp>
    </p:spTree>
    <p:extLst>
      <p:ext uri="{BB962C8B-B14F-4D97-AF65-F5344CB8AC3E}">
        <p14:creationId xmlns:p14="http://schemas.microsoft.com/office/powerpoint/2010/main" val="24043919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74184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В целом, если мы оглядываемся назад на два семестра, русский язык сохраняет свои специфические черты, такие как склонность к словосочетанию (см., помимо собственного словообразования, которого мы только что коснулись, и двойные глаголы), склонность к безличным формам глаголов (см. не только широкое употребление </a:t>
            </a:r>
            <a:r>
              <a:rPr lang="ru-RU" sz="2800" dirty="0" err="1">
                <a:latin typeface="Times New Roman"/>
                <a:cs typeface="Times New Roman"/>
              </a:rPr>
              <a:t>партиципиальных</a:t>
            </a:r>
            <a:r>
              <a:rPr lang="ru-RU" sz="2800" dirty="0">
                <a:latin typeface="Times New Roman"/>
                <a:cs typeface="Times New Roman"/>
              </a:rPr>
              <a:t> форм включая деепричастия, которые могут образовывать разговорные и нелитературные конструкции, но также инфинитив, который расширяет свои возможности сочетания), склонность к определенным особенностям</a:t>
            </a:r>
            <a:endParaRPr lang="cs-CZ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10521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74184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словоизменения как в морфологии (несклоняемые существительные), так и в словообразовании (словосочетание, потери чередований)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задать вопрос, действует ли на самом деле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тенденция к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аналитизму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современной русской морфологии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 которой часто идет речь?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интерпретировать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аналитизм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отход от принципов флективного языкового типа в смысле пражцев (В.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Скаличка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Сгалл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Я. Попела и др.), так можно сказать: да, действует, существует ряд частичных явлений, которые этому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соответсвуют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несклоняемые существительные включая не только слова иностранного происхождения, но и</a:t>
            </a:r>
          </a:p>
        </p:txBody>
      </p:sp>
    </p:spTree>
    <p:extLst>
      <p:ext uri="{BB962C8B-B14F-4D97-AF65-F5344CB8AC3E}">
        <p14:creationId xmlns:p14="http://schemas.microsoft.com/office/powerpoint/2010/main" val="2694369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C53726-2CDC-E74B-B257-FA5CCB3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896" y="332232"/>
            <a:ext cx="8229600" cy="628802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«Л. – раздел языкознания,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изучающий словарный состав, лексику языка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Предметом изучения Л. являются след. аспекты словарного состава языка: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слова как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единицы языка, типы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единиц; структура словарного состава языка; функционирование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единиц; пути пополнения и развития словарного состава; лексика и внеязыковая действительность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Особенности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 и отношения между ними отображаются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лексикологич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категориях. Проблема слова как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единицы языка изучается в общей теории слова. В разряд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 включаются не только отд. слова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 и устойчивые словосочетания (аналитические, или составные, единицы) […]</a:t>
            </a:r>
          </a:p>
        </p:txBody>
      </p:sp>
    </p:spTree>
    <p:extLst>
      <p:ext uri="{BB962C8B-B14F-4D97-AF65-F5344CB8AC3E}">
        <p14:creationId xmlns:p14="http://schemas.microsoft.com/office/powerpoint/2010/main" val="21865369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74184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периферийные исконно русские типы, потеря продуктивности некоторых чередований, и в словообразовании (см. сегодняшнюю тему), и в словоизменении (см. переход глаголов из 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 или проблему основ с зубным согласным у глаголов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 в 1 л. ед. ч.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Однако: это все конечно очень ограниченные явления, происходящие медленно и касающиеся отдельных лексем или окраины грамматической системы. Нет никаких «революций» в системе языка и судя по всему их тоже не будет.</a:t>
            </a:r>
          </a:p>
        </p:txBody>
      </p:sp>
    </p:spTree>
    <p:extLst>
      <p:ext uri="{BB962C8B-B14F-4D97-AF65-F5344CB8AC3E}">
        <p14:creationId xmlns:p14="http://schemas.microsoft.com/office/powerpoint/2010/main" val="37102959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74184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Ю. В. Рощина обращает в своей диссертации «Проявления тенденции 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аналитизму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современной русской морфологии» (2005) внимание на то, что кроме известных типов несклоняемых слов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метро, Останкино, беж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итп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существуют и новые типы полифункциональных но не обязательно несклоняемых слов: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русском языке второй половины 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вв. формируется новый аналитический грамматический класс полифункциональных именных лексем, способных в зависимости от контекста функционировать то как существительные, то как аналитические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3318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74184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определители именных или же глагольных лексем. Его образуют слова типа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онлайн, сиди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четких парадигматических примет определенной части речи, которые приобретают конкретное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частеречное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значение лишь в контексте. Появление такого класса слов рассматривается в диссертации как очередной качественный прорыв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аналитизма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морфологии русского языка»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любите смотреть фильмы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(...)?</a:t>
            </a:r>
          </a:p>
          <a:p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регистрация доступна максимум за 24 часа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(...),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случае переход на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-кассы необходим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4913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997895"/>
          </a:xfrm>
        </p:spPr>
        <p:txBody>
          <a:bodyPr>
            <a:no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Сервис позволяет отслеживать время выхода в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пользователей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быть с сотрудниками которые работают только в </a:t>
            </a:r>
            <a:r>
              <a:rPr lang="ru-RU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оффлайне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по </a:t>
            </a:r>
            <a:r>
              <a:rPr lang="ru-RU" sz="28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онлайну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Услышал тут на форуме, что онлайн на Альфе 40 000 человек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веб-приложение будет полезно, если вам нужно обрезать небольшой видео-файл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Это конечно интересный феномен (и кстати не ограничивается на русский язык), но все-таки до сих пор довольно периферийный, хотя выступает наверно в актуальных текстах и относительно часто.</a:t>
            </a:r>
          </a:p>
        </p:txBody>
      </p:sp>
    </p:spTree>
    <p:extLst>
      <p:ext uri="{BB962C8B-B14F-4D97-AF65-F5344CB8AC3E}">
        <p14:creationId xmlns:p14="http://schemas.microsoft.com/office/powerpoint/2010/main" val="3453410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500441"/>
            <a:ext cx="8355734" cy="574184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/>
                <a:cs typeface="Times New Roman"/>
              </a:rPr>
              <a:t>Но все-таки о значительном или даже резком отказе от флективных средств в грамматической системе русского языка не может быть и речи.</a:t>
            </a:r>
          </a:p>
          <a:p>
            <a:endParaRPr lang="ru-RU" sz="2800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С точки зрения словарного запаса происходит очередная волна «интернационализации» или «глобализации», как и в других языках, сегодня конечно на основе английского языка, но не надо забыть о том, что этот процесс чаще всего касается определенных областей,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информатики, экономики, развлекательной промышленности, а основную систему русского языка (и </a:t>
            </a:r>
            <a:r>
              <a:rPr lang="ru-RU" sz="2800" dirty="0" err="1">
                <a:latin typeface="Times New Roman"/>
                <a:cs typeface="Times New Roman"/>
              </a:rPr>
              <a:t>лексикальную</a:t>
            </a:r>
            <a:r>
              <a:rPr lang="ru-RU" sz="2800" dirty="0">
                <a:latin typeface="Times New Roman"/>
                <a:cs typeface="Times New Roman"/>
              </a:rPr>
              <a:t>) он пока не изменяет.</a:t>
            </a:r>
          </a:p>
        </p:txBody>
      </p:sp>
    </p:spTree>
    <p:extLst>
      <p:ext uri="{BB962C8B-B14F-4D97-AF65-F5344CB8AC3E}">
        <p14:creationId xmlns:p14="http://schemas.microsoft.com/office/powerpoint/2010/main" val="3345671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C53726-2CDC-E74B-B257-FA5CCB3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896" y="332232"/>
            <a:ext cx="8229600" cy="6288024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анализ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 является предметом изучения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семантики, или семасиологии, к-рая исследует соотнесенность слова с выражаемым им понятием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сигнификатом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обозначаемым им в речи объектом (денотатом). Семасиология, тесно переплетаясь с Л., обычно включается в рамки семантики. Л. изучает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типы слов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выделяя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лексикологич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категории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отражающие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особенности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единиц, такие, как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моносемия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полисемия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общее и специальное, абстрактное и конкретное, широкое и узкое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гипероним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гипоним), логическое и экспрессивное, прямое и переносное значения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единиц. </a:t>
            </a:r>
          </a:p>
        </p:txBody>
      </p:sp>
    </p:spTree>
    <p:extLst>
      <p:ext uri="{BB962C8B-B14F-4D97-AF65-F5344CB8AC3E}">
        <p14:creationId xmlns:p14="http://schemas.microsoft.com/office/powerpoint/2010/main" val="1599574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C53726-2CDC-E74B-B257-FA5CCB3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3736"/>
            <a:ext cx="8698992" cy="628802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внимание уделяется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структуре многозначной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выявлению типов значений слов и критериев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разграничения, а также путям изменения и развития значения слов;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руется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явление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десемаитизации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утраты словом своего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значения и перехода его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форманты. […]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грамматикализация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MG]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существенно взаимодействие лексики и грамматики: лексика накладывает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 на использование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категорий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формы способствуют дифференциации значений слов.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средства с общим значением образуют лексико-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поля (выражение кол-ва, времени и т. п.).</a:t>
            </a:r>
          </a:p>
        </p:txBody>
      </p:sp>
    </p:spTree>
    <p:extLst>
      <p:ext uri="{BB962C8B-B14F-4D97-AF65-F5344CB8AC3E}">
        <p14:creationId xmlns:p14="http://schemas.microsoft.com/office/powerpoint/2010/main" val="150795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C53726-2CDC-E74B-B257-FA5CCB3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896" y="332232"/>
            <a:ext cx="8229600" cy="628802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словарного состава рассматривается в двух аспектах: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системные отношения между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единицами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стратификация словарного состава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Л. изучает лексику языка как систему систем. Группы слов, образующие систему, могут различаться по объему, по тому, что лежит в основе их общности, (форма или содержание), по степени сходства форм или значений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единиц, по характеристике отношений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сиитагматич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между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единицами.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группировки отд.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единиц, основанные на сходстве формы, образуют омонимы (см.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Омонимия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или паронимы (при неполном сходстве; см.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Паронимия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458136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C53726-2CDC-E74B-B257-FA5CCB3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896" y="332232"/>
            <a:ext cx="8229600" cy="628802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опоре на содержание выделяются группировки слов, основывающиеся на понятийных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отношениях либо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типа — равнозначности (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синонимы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противоположности (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антонимы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конверсивы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«дать»— «получить»),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соположенности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ряд: «сосна» — «береза» — «луб», «теплый» — «горячий»), включения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гиперо-гипоннмич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отношения: «дерево»— «береза»; см.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Гипонимия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либо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синтагматич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типа (предмет — признак, часть — целое и т. п.). </a:t>
            </a:r>
          </a:p>
        </p:txBody>
      </p:sp>
    </p:spTree>
    <p:extLst>
      <p:ext uri="{BB962C8B-B14F-4D97-AF65-F5344CB8AC3E}">
        <p14:creationId xmlns:p14="http://schemas.microsoft.com/office/powerpoint/2010/main" val="2211169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C53726-2CDC-E74B-B257-FA5CCB3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896" y="332232"/>
            <a:ext cx="8229600" cy="628802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 исследует и более крупные группировки слов —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также образуются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формы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(напр., гнездо слов) или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строятся исходя из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синтагматич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отношений. Совокупность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парадигматич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синтагматич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полей образует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поле, отображающее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сферу вне-языковой действительности (напр., средства транспорта, животноводство, искусство и др.). При учете формы и содержания (полисемия, синонимия,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словообразоват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связи и т. п.) ни один участок лексики не оказывается изолированным, устанавливаются отношения между любыми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единицами. </a:t>
            </a:r>
          </a:p>
        </p:txBody>
      </p:sp>
    </p:spTree>
    <p:extLst>
      <p:ext uri="{BB962C8B-B14F-4D97-AF65-F5344CB8AC3E}">
        <p14:creationId xmlns:p14="http://schemas.microsoft.com/office/powerpoint/2010/main" val="131308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3724</Words>
  <Application>Microsoft Macintosh PowerPoint</Application>
  <PresentationFormat>Bildschirmpräsentation (4:3)</PresentationFormat>
  <Paragraphs>98</Paragraphs>
  <Slides>44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44</vt:i4>
      </vt:variant>
    </vt:vector>
  </HeadingPairs>
  <TitlesOfParts>
    <vt:vector size="48" baseType="lpstr">
      <vt:lpstr>Arial</vt:lpstr>
      <vt:lpstr>Calibri</vt:lpstr>
      <vt:lpstr>Times New Roman</vt:lpstr>
      <vt:lpstr>Office-Design</vt:lpstr>
      <vt:lpstr>Современный русский язык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958</cp:revision>
  <dcterms:created xsi:type="dcterms:W3CDTF">2014-04-27T23:03:49Z</dcterms:created>
  <dcterms:modified xsi:type="dcterms:W3CDTF">2025-01-09T21:24:31Z</dcterms:modified>
</cp:coreProperties>
</file>