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78" r:id="rId8"/>
    <p:sldId id="275" r:id="rId9"/>
    <p:sldId id="262" r:id="rId10"/>
    <p:sldId id="279" r:id="rId11"/>
    <p:sldId id="284" r:id="rId12"/>
    <p:sldId id="280" r:id="rId13"/>
    <p:sldId id="265" r:id="rId14"/>
    <p:sldId id="283" r:id="rId15"/>
    <p:sldId id="281" r:id="rId16"/>
    <p:sldId id="266" r:id="rId17"/>
    <p:sldId id="267" r:id="rId18"/>
    <p:sldId id="282" r:id="rId19"/>
    <p:sldId id="269" r:id="rId20"/>
    <p:sldId id="270" r:id="rId21"/>
    <p:sldId id="271" r:id="rId22"/>
    <p:sldId id="272" r:id="rId23"/>
    <p:sldId id="273" r:id="rId24"/>
    <p:sldId id="285" r:id="rId25"/>
    <p:sldId id="277" r:id="rId26"/>
    <p:sldId id="276" r:id="rId27"/>
    <p:sldId id="27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éta Zandlová" userId="f597e985-6016-45b0-9e05-c32aa333b728" providerId="ADAL" clId="{D0FD24F9-33BC-439E-BE2E-6452C002B9A6}"/>
    <pc:docChg chg="undo custSel addSld modSld">
      <pc:chgData name="Markéta Zandlová" userId="f597e985-6016-45b0-9e05-c32aa333b728" providerId="ADAL" clId="{D0FD24F9-33BC-439E-BE2E-6452C002B9A6}" dt="2020-12-16T08:26:16.127" v="1164" actId="20577"/>
      <pc:docMkLst>
        <pc:docMk/>
      </pc:docMkLst>
      <pc:sldChg chg="modSp mod">
        <pc:chgData name="Markéta Zandlová" userId="f597e985-6016-45b0-9e05-c32aa333b728" providerId="ADAL" clId="{D0FD24F9-33BC-439E-BE2E-6452C002B9A6}" dt="2020-12-14T07:43:47.024" v="1061" actId="20577"/>
        <pc:sldMkLst>
          <pc:docMk/>
          <pc:sldMk cId="346383574" sldId="262"/>
        </pc:sldMkLst>
        <pc:spChg chg="mod">
          <ac:chgData name="Markéta Zandlová" userId="f597e985-6016-45b0-9e05-c32aa333b728" providerId="ADAL" clId="{D0FD24F9-33BC-439E-BE2E-6452C002B9A6}" dt="2020-12-14T07:43:47.024" v="1061" actId="20577"/>
          <ac:spMkLst>
            <pc:docMk/>
            <pc:sldMk cId="346383574" sldId="262"/>
            <ac:spMk id="3" creationId="{D4FCBCF8-8F55-4211-820B-FD1316D11192}"/>
          </ac:spMkLst>
        </pc:spChg>
      </pc:sldChg>
      <pc:sldChg chg="modSp mod">
        <pc:chgData name="Markéta Zandlová" userId="f597e985-6016-45b0-9e05-c32aa333b728" providerId="ADAL" clId="{D0FD24F9-33BC-439E-BE2E-6452C002B9A6}" dt="2020-12-12T17:02:28.988" v="28" actId="20577"/>
        <pc:sldMkLst>
          <pc:docMk/>
          <pc:sldMk cId="1602766320" sldId="272"/>
        </pc:sldMkLst>
        <pc:spChg chg="mod">
          <ac:chgData name="Markéta Zandlová" userId="f597e985-6016-45b0-9e05-c32aa333b728" providerId="ADAL" clId="{D0FD24F9-33BC-439E-BE2E-6452C002B9A6}" dt="2020-12-12T17:02:28.988" v="28" actId="20577"/>
          <ac:spMkLst>
            <pc:docMk/>
            <pc:sldMk cId="1602766320" sldId="272"/>
            <ac:spMk id="3" creationId="{39C88ECF-BC2A-4169-9B40-F0E1E95562B0}"/>
          </ac:spMkLst>
        </pc:spChg>
      </pc:sldChg>
      <pc:sldChg chg="delSp modSp new mod">
        <pc:chgData name="Markéta Zandlová" userId="f597e985-6016-45b0-9e05-c32aa333b728" providerId="ADAL" clId="{D0FD24F9-33BC-439E-BE2E-6452C002B9A6}" dt="2020-12-15T09:44:12.965" v="1063" actId="6549"/>
        <pc:sldMkLst>
          <pc:docMk/>
          <pc:sldMk cId="34992603" sldId="274"/>
        </pc:sldMkLst>
        <pc:spChg chg="del mod">
          <ac:chgData name="Markéta Zandlová" userId="f597e985-6016-45b0-9e05-c32aa333b728" providerId="ADAL" clId="{D0FD24F9-33BC-439E-BE2E-6452C002B9A6}" dt="2020-12-12T16:59:08.860" v="3" actId="478"/>
          <ac:spMkLst>
            <pc:docMk/>
            <pc:sldMk cId="34992603" sldId="274"/>
            <ac:spMk id="2" creationId="{7E9775B3-9202-4978-9E44-F13D9A2397CC}"/>
          </ac:spMkLst>
        </pc:spChg>
        <pc:spChg chg="mod">
          <ac:chgData name="Markéta Zandlová" userId="f597e985-6016-45b0-9e05-c32aa333b728" providerId="ADAL" clId="{D0FD24F9-33BC-439E-BE2E-6452C002B9A6}" dt="2020-12-15T09:44:12.965" v="1063" actId="6549"/>
          <ac:spMkLst>
            <pc:docMk/>
            <pc:sldMk cId="34992603" sldId="274"/>
            <ac:spMk id="3" creationId="{FF317856-C937-4976-AEA9-42B2F421E42B}"/>
          </ac:spMkLst>
        </pc:spChg>
      </pc:sldChg>
      <pc:sldChg chg="modSp new mod">
        <pc:chgData name="Markéta Zandlová" userId="f597e985-6016-45b0-9e05-c32aa333b728" providerId="ADAL" clId="{D0FD24F9-33BC-439E-BE2E-6452C002B9A6}" dt="2020-12-13T10:42:02.637" v="991" actId="20577"/>
        <pc:sldMkLst>
          <pc:docMk/>
          <pc:sldMk cId="1544414432" sldId="275"/>
        </pc:sldMkLst>
        <pc:spChg chg="mod">
          <ac:chgData name="Markéta Zandlová" userId="f597e985-6016-45b0-9e05-c32aa333b728" providerId="ADAL" clId="{D0FD24F9-33BC-439E-BE2E-6452C002B9A6}" dt="2020-12-12T17:03:34.338" v="31" actId="27636"/>
          <ac:spMkLst>
            <pc:docMk/>
            <pc:sldMk cId="1544414432" sldId="275"/>
            <ac:spMk id="2" creationId="{2FDBBFD8-8BDA-42FF-9C1B-20F59F2FA128}"/>
          </ac:spMkLst>
        </pc:spChg>
        <pc:spChg chg="mod">
          <ac:chgData name="Markéta Zandlová" userId="f597e985-6016-45b0-9e05-c32aa333b728" providerId="ADAL" clId="{D0FD24F9-33BC-439E-BE2E-6452C002B9A6}" dt="2020-12-13T10:42:02.637" v="991" actId="20577"/>
          <ac:spMkLst>
            <pc:docMk/>
            <pc:sldMk cId="1544414432" sldId="275"/>
            <ac:spMk id="3" creationId="{78DC0D96-8670-49E0-BF7C-DBF3B0FB0396}"/>
          </ac:spMkLst>
        </pc:spChg>
      </pc:sldChg>
      <pc:sldChg chg="modSp new mod">
        <pc:chgData name="Markéta Zandlová" userId="f597e985-6016-45b0-9e05-c32aa333b728" providerId="ADAL" clId="{D0FD24F9-33BC-439E-BE2E-6452C002B9A6}" dt="2020-12-16T08:24:35.492" v="1092" actId="114"/>
        <pc:sldMkLst>
          <pc:docMk/>
          <pc:sldMk cId="2718323209" sldId="276"/>
        </pc:sldMkLst>
        <pc:spChg chg="mod">
          <ac:chgData name="Markéta Zandlová" userId="f597e985-6016-45b0-9e05-c32aa333b728" providerId="ADAL" clId="{D0FD24F9-33BC-439E-BE2E-6452C002B9A6}" dt="2020-12-16T08:23:39.039" v="1073" actId="20577"/>
          <ac:spMkLst>
            <pc:docMk/>
            <pc:sldMk cId="2718323209" sldId="276"/>
            <ac:spMk id="2" creationId="{964C4B26-1BBD-4E29-860B-147186F6387C}"/>
          </ac:spMkLst>
        </pc:spChg>
        <pc:spChg chg="mod">
          <ac:chgData name="Markéta Zandlová" userId="f597e985-6016-45b0-9e05-c32aa333b728" providerId="ADAL" clId="{D0FD24F9-33BC-439E-BE2E-6452C002B9A6}" dt="2020-12-16T08:24:35.492" v="1092" actId="114"/>
          <ac:spMkLst>
            <pc:docMk/>
            <pc:sldMk cId="2718323209" sldId="276"/>
            <ac:spMk id="3" creationId="{4E142543-96E7-4962-9C99-90DF0CACFF0E}"/>
          </ac:spMkLst>
        </pc:spChg>
      </pc:sldChg>
      <pc:sldChg chg="modSp new mod">
        <pc:chgData name="Markéta Zandlová" userId="f597e985-6016-45b0-9e05-c32aa333b728" providerId="ADAL" clId="{D0FD24F9-33BC-439E-BE2E-6452C002B9A6}" dt="2020-12-16T08:26:16.127" v="1164" actId="20577"/>
        <pc:sldMkLst>
          <pc:docMk/>
          <pc:sldMk cId="3311319629" sldId="277"/>
        </pc:sldMkLst>
        <pc:spChg chg="mod">
          <ac:chgData name="Markéta Zandlová" userId="f597e985-6016-45b0-9e05-c32aa333b728" providerId="ADAL" clId="{D0FD24F9-33BC-439E-BE2E-6452C002B9A6}" dt="2020-12-16T08:26:16.127" v="1164" actId="20577"/>
          <ac:spMkLst>
            <pc:docMk/>
            <pc:sldMk cId="3311319629" sldId="277"/>
            <ac:spMk id="3" creationId="{19FAA582-9D53-4560-8584-C8DB14290F10}"/>
          </ac:spMkLst>
        </pc:spChg>
      </pc:sldChg>
    </pc:docChg>
  </pc:docChgLst>
  <pc:docChgLst>
    <pc:chgData name="Markéta Zandlová" userId="f597e985-6016-45b0-9e05-c32aa333b728" providerId="ADAL" clId="{CFA7EE47-E249-4047-A2BA-507B9267737F}"/>
    <pc:docChg chg="custSel modSld">
      <pc:chgData name="Markéta Zandlová" userId="f597e985-6016-45b0-9e05-c32aa333b728" providerId="ADAL" clId="{CFA7EE47-E249-4047-A2BA-507B9267737F}" dt="2021-12-05T15:14:42.791" v="16" actId="20577"/>
      <pc:docMkLst>
        <pc:docMk/>
      </pc:docMkLst>
      <pc:sldChg chg="modSp mod">
        <pc:chgData name="Markéta Zandlová" userId="f597e985-6016-45b0-9e05-c32aa333b728" providerId="ADAL" clId="{CFA7EE47-E249-4047-A2BA-507B9267737F}" dt="2021-12-05T15:09:09.721" v="0" actId="20577"/>
        <pc:sldMkLst>
          <pc:docMk/>
          <pc:sldMk cId="171043283" sldId="258"/>
        </pc:sldMkLst>
        <pc:spChg chg="mod">
          <ac:chgData name="Markéta Zandlová" userId="f597e985-6016-45b0-9e05-c32aa333b728" providerId="ADAL" clId="{CFA7EE47-E249-4047-A2BA-507B9267737F}" dt="2021-12-05T15:09:09.721" v="0" actId="20577"/>
          <ac:spMkLst>
            <pc:docMk/>
            <pc:sldMk cId="171043283" sldId="258"/>
            <ac:spMk id="3" creationId="{8B87EFD9-182E-47D5-882E-485F89C89EEA}"/>
          </ac:spMkLst>
        </pc:spChg>
      </pc:sldChg>
      <pc:sldChg chg="modSp mod">
        <pc:chgData name="Markéta Zandlová" userId="f597e985-6016-45b0-9e05-c32aa333b728" providerId="ADAL" clId="{CFA7EE47-E249-4047-A2BA-507B9267737F}" dt="2021-12-05T15:11:14.584" v="3" actId="20577"/>
        <pc:sldMkLst>
          <pc:docMk/>
          <pc:sldMk cId="3610645492" sldId="261"/>
        </pc:sldMkLst>
        <pc:spChg chg="mod">
          <ac:chgData name="Markéta Zandlová" userId="f597e985-6016-45b0-9e05-c32aa333b728" providerId="ADAL" clId="{CFA7EE47-E249-4047-A2BA-507B9267737F}" dt="2021-12-05T15:11:14.584" v="3" actId="20577"/>
          <ac:spMkLst>
            <pc:docMk/>
            <pc:sldMk cId="3610645492" sldId="261"/>
            <ac:spMk id="3" creationId="{4FB69612-EB69-4830-AA2B-6E80A12AC8E8}"/>
          </ac:spMkLst>
        </pc:spChg>
      </pc:sldChg>
      <pc:sldChg chg="modSp mod">
        <pc:chgData name="Markéta Zandlová" userId="f597e985-6016-45b0-9e05-c32aa333b728" providerId="ADAL" clId="{CFA7EE47-E249-4047-A2BA-507B9267737F}" dt="2021-12-05T15:13:59.002" v="4" actId="403"/>
        <pc:sldMkLst>
          <pc:docMk/>
          <pc:sldMk cId="519408247" sldId="268"/>
        </pc:sldMkLst>
        <pc:spChg chg="mod">
          <ac:chgData name="Markéta Zandlová" userId="f597e985-6016-45b0-9e05-c32aa333b728" providerId="ADAL" clId="{CFA7EE47-E249-4047-A2BA-507B9267737F}" dt="2021-12-05T15:13:59.002" v="4" actId="403"/>
          <ac:spMkLst>
            <pc:docMk/>
            <pc:sldMk cId="519408247" sldId="268"/>
            <ac:spMk id="3" creationId="{E37F59D0-B383-433B-BC8A-619E43451A4C}"/>
          </ac:spMkLst>
        </pc:spChg>
      </pc:sldChg>
      <pc:sldChg chg="modSp mod">
        <pc:chgData name="Markéta Zandlová" userId="f597e985-6016-45b0-9e05-c32aa333b728" providerId="ADAL" clId="{CFA7EE47-E249-4047-A2BA-507B9267737F}" dt="2021-12-05T15:14:42.791" v="16" actId="20577"/>
        <pc:sldMkLst>
          <pc:docMk/>
          <pc:sldMk cId="3484909036" sldId="269"/>
        </pc:sldMkLst>
        <pc:spChg chg="mod">
          <ac:chgData name="Markéta Zandlová" userId="f597e985-6016-45b0-9e05-c32aa333b728" providerId="ADAL" clId="{CFA7EE47-E249-4047-A2BA-507B9267737F}" dt="2021-12-05T15:14:42.791" v="16" actId="20577"/>
          <ac:spMkLst>
            <pc:docMk/>
            <pc:sldMk cId="3484909036" sldId="269"/>
            <ac:spMk id="3" creationId="{699049D6-74D2-4132-87D6-92B824BE5C3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7CD82-8D0C-4891-A11C-C2137D6C9130}" type="datetimeFigureOut">
              <a:rPr lang="cs-CZ" smtClean="0"/>
              <a:t>04.12.2023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D5D03-1B84-405B-8D18-EBC1ED4E3155}" type="slidenum">
              <a:rPr lang="cs-CZ" smtClean="0"/>
              <a:t>‹#›</a:t>
            </a:fld>
            <a:endParaRPr lang="cs-CZ"/>
          </a:p>
        </p:txBody>
      </p:sp>
    </p:spTree>
    <p:extLst>
      <p:ext uri="{BB962C8B-B14F-4D97-AF65-F5344CB8AC3E}">
        <p14:creationId xmlns:p14="http://schemas.microsoft.com/office/powerpoint/2010/main" val="2950303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Public_service" TargetMode="External"/><Relationship Id="rId13" Type="http://schemas.openxmlformats.org/officeDocument/2006/relationships/hyperlink" Target="https://en.wikipedia.org/wiki/Community" TargetMode="External"/><Relationship Id="rId3" Type="http://schemas.openxmlformats.org/officeDocument/2006/relationships/hyperlink" Target="https://en.wikipedia.org/wiki/Life_expectancy" TargetMode="External"/><Relationship Id="rId7" Type="http://schemas.openxmlformats.org/officeDocument/2006/relationships/hyperlink" Target="https://en.wikipedia.org/wiki/Work_(human_activity)" TargetMode="External"/><Relationship Id="rId12" Type="http://schemas.openxmlformats.org/officeDocument/2006/relationships/hyperlink" Target="https://en.wikipedia.org/wiki/Relational_goods"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en.wikipedia.org/wiki/Housing" TargetMode="External"/><Relationship Id="rId11" Type="http://schemas.openxmlformats.org/officeDocument/2006/relationships/hyperlink" Target="https://en.wikipedia.org/wiki/Commons" TargetMode="External"/><Relationship Id="rId5" Type="http://schemas.openxmlformats.org/officeDocument/2006/relationships/hyperlink" Target="https://en.wikipedia.org/wiki/Education" TargetMode="External"/><Relationship Id="rId10" Type="http://schemas.openxmlformats.org/officeDocument/2006/relationships/hyperlink" Target="https://en.wikipedia.org/wiki/Self-organization" TargetMode="External"/><Relationship Id="rId4" Type="http://schemas.openxmlformats.org/officeDocument/2006/relationships/hyperlink" Target="https://en.wikipedia.org/wiki/Health" TargetMode="External"/><Relationship Id="rId9" Type="http://schemas.openxmlformats.org/officeDocument/2006/relationships/hyperlink" Target="https://en.wikipedia.org/wiki/Care_work"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UNEP</a:t>
            </a:r>
            <a:r>
              <a:rPr lang="cs-CZ" baseline="0" dirty="0" smtClean="0"/>
              <a:t> – United </a:t>
            </a:r>
            <a:r>
              <a:rPr lang="cs-CZ" baseline="0" dirty="0" err="1" smtClean="0"/>
              <a:t>nation</a:t>
            </a:r>
            <a:r>
              <a:rPr lang="cs-CZ" baseline="0" dirty="0" smtClean="0"/>
              <a:t> </a:t>
            </a:r>
            <a:r>
              <a:rPr lang="cs-CZ" baseline="0" dirty="0" err="1" smtClean="0"/>
              <a:t>environmental</a:t>
            </a:r>
            <a:r>
              <a:rPr lang="cs-CZ" baseline="0" dirty="0" smtClean="0"/>
              <a:t> </a:t>
            </a:r>
            <a:r>
              <a:rPr lang="cs-CZ" baseline="0" dirty="0" err="1" smtClean="0"/>
              <a:t>programme</a:t>
            </a:r>
            <a:r>
              <a:rPr lang="cs-CZ" baseline="0" dirty="0" smtClean="0"/>
              <a:t> </a:t>
            </a:r>
            <a:endParaRPr lang="cs-CZ" dirty="0"/>
          </a:p>
        </p:txBody>
      </p:sp>
      <p:sp>
        <p:nvSpPr>
          <p:cNvPr id="4" name="Zástupný symbol pro číslo snímku 3"/>
          <p:cNvSpPr>
            <a:spLocks noGrp="1"/>
          </p:cNvSpPr>
          <p:nvPr>
            <p:ph type="sldNum" sz="quarter" idx="10"/>
          </p:nvPr>
        </p:nvSpPr>
        <p:spPr/>
        <p:txBody>
          <a:bodyPr/>
          <a:lstStyle/>
          <a:p>
            <a:fld id="{9DED5D03-1B84-405B-8D18-EBC1ED4E3155}" type="slidenum">
              <a:rPr lang="cs-CZ" smtClean="0"/>
              <a:t>5</a:t>
            </a:fld>
            <a:endParaRPr lang="cs-CZ"/>
          </a:p>
        </p:txBody>
      </p:sp>
    </p:spTree>
    <p:extLst>
      <p:ext uri="{BB962C8B-B14F-4D97-AF65-F5344CB8AC3E}">
        <p14:creationId xmlns:p14="http://schemas.microsoft.com/office/powerpoint/2010/main" val="1021039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Rozsah a hloubka zeleného kapitalismu jsou však v tomto ohledu velmi nejisté. Navíc odpověď na otázku, kam až nás tržně řízený přechod k udržitelnosti dovede, se bude pravděpodobně lišit v závislosti na odvětví podnikání a na faktorech, jako je dostupnost financování v těchto odvětvích. Jak bylo uvedeno výše, existují důvody předpokládat, že při absenci přímé politické podpory nebudou podniky dobře vybaveny k tomu, aby investovaly do dlouhodobého rozvoje zelených technologií. Důležitým úkolem vládní politiky je nastavit vhodné "rámcové podmínky" pro ekonomiku. To se týká především právního rámce, např. nehmotných práv, licenčních řízení a také smluvního práva, které musí být předvídatelné a transparentní. Přesto ... úloha státu musí často přesahovat poskytování těchto rámcových podmínek. Ve skutečnosti existuje několik argumentů pro zavedení širší kombinace politických nástrojů v zelené ekonomice.</a:t>
            </a:r>
            <a:endParaRPr lang="cs-CZ" dirty="0"/>
          </a:p>
        </p:txBody>
      </p:sp>
      <p:sp>
        <p:nvSpPr>
          <p:cNvPr id="4" name="Zástupný symbol pro číslo snímku 3"/>
          <p:cNvSpPr>
            <a:spLocks noGrp="1"/>
          </p:cNvSpPr>
          <p:nvPr>
            <p:ph type="sldNum" sz="quarter" idx="10"/>
          </p:nvPr>
        </p:nvSpPr>
        <p:spPr/>
        <p:txBody>
          <a:bodyPr/>
          <a:lstStyle/>
          <a:p>
            <a:fld id="{9DED5D03-1B84-405B-8D18-EBC1ED4E3155}" type="slidenum">
              <a:rPr lang="cs-CZ" smtClean="0"/>
              <a:t>7</a:t>
            </a:fld>
            <a:endParaRPr lang="cs-CZ"/>
          </a:p>
        </p:txBody>
      </p:sp>
    </p:spTree>
    <p:extLst>
      <p:ext uri="{BB962C8B-B14F-4D97-AF65-F5344CB8AC3E}">
        <p14:creationId xmlns:p14="http://schemas.microsoft.com/office/powerpoint/2010/main" val="3781490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https://www.greeneconomycoalition.org/news-and-resources/9-theses-criticizing-green-economy</a:t>
            </a:r>
          </a:p>
          <a:p>
            <a:endParaRPr lang="cs-CZ" dirty="0"/>
          </a:p>
        </p:txBody>
      </p:sp>
      <p:sp>
        <p:nvSpPr>
          <p:cNvPr id="4" name="Zástupný symbol pro číslo snímku 3"/>
          <p:cNvSpPr>
            <a:spLocks noGrp="1"/>
          </p:cNvSpPr>
          <p:nvPr>
            <p:ph type="sldNum" sz="quarter" idx="10"/>
          </p:nvPr>
        </p:nvSpPr>
        <p:spPr/>
        <p:txBody>
          <a:bodyPr/>
          <a:lstStyle/>
          <a:p>
            <a:fld id="{9DED5D03-1B84-405B-8D18-EBC1ED4E3155}" type="slidenum">
              <a:rPr lang="cs-CZ" smtClean="0"/>
              <a:t>9</a:t>
            </a:fld>
            <a:endParaRPr lang="cs-CZ"/>
          </a:p>
        </p:txBody>
      </p:sp>
    </p:spTree>
    <p:extLst>
      <p:ext uri="{BB962C8B-B14F-4D97-AF65-F5344CB8AC3E}">
        <p14:creationId xmlns:p14="http://schemas.microsoft.com/office/powerpoint/2010/main" val="371404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https://www.greeneconomycoalition.org/news-and-resources/9-theses-criticizing-green-economy</a:t>
            </a:r>
            <a:endParaRPr lang="cs-CZ" dirty="0"/>
          </a:p>
        </p:txBody>
      </p:sp>
      <p:sp>
        <p:nvSpPr>
          <p:cNvPr id="4" name="Zástupný symbol pro číslo snímku 3"/>
          <p:cNvSpPr>
            <a:spLocks noGrp="1"/>
          </p:cNvSpPr>
          <p:nvPr>
            <p:ph type="sldNum" sz="quarter" idx="10"/>
          </p:nvPr>
        </p:nvSpPr>
        <p:spPr/>
        <p:txBody>
          <a:bodyPr/>
          <a:lstStyle/>
          <a:p>
            <a:fld id="{9DED5D03-1B84-405B-8D18-EBC1ED4E3155}" type="slidenum">
              <a:rPr lang="cs-CZ" smtClean="0"/>
              <a:t>10</a:t>
            </a:fld>
            <a:endParaRPr lang="cs-CZ"/>
          </a:p>
        </p:txBody>
      </p:sp>
    </p:spTree>
    <p:extLst>
      <p:ext uri="{BB962C8B-B14F-4D97-AF65-F5344CB8AC3E}">
        <p14:creationId xmlns:p14="http://schemas.microsoft.com/office/powerpoint/2010/main" val="4054484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PROSPERITA</a:t>
            </a:r>
            <a:r>
              <a:rPr lang="cs-CZ" baseline="0" dirty="0" smtClean="0"/>
              <a:t> SPOLEČNOSTI SE NEMÁ MĚŘIT HDP.</a:t>
            </a:r>
            <a:r>
              <a:rPr lang="en-US" dirty="0" smtClean="0"/>
              <a:t> Policy should instead focus on economic and social metrics such as </a:t>
            </a:r>
            <a:r>
              <a:rPr lang="en-US" dirty="0" smtClean="0">
                <a:hlinkClick r:id="rId3" tooltip="Life expectancy"/>
              </a:rPr>
              <a:t>life expectancy</a:t>
            </a:r>
            <a:r>
              <a:rPr lang="en-US" dirty="0" smtClean="0"/>
              <a:t>, </a:t>
            </a:r>
            <a:r>
              <a:rPr lang="en-US" dirty="0" smtClean="0">
                <a:hlinkClick r:id="rId4" tooltip="Health"/>
              </a:rPr>
              <a:t>health</a:t>
            </a:r>
            <a:r>
              <a:rPr lang="en-US" dirty="0" smtClean="0"/>
              <a:t>, </a:t>
            </a:r>
            <a:r>
              <a:rPr lang="en-US" dirty="0" smtClean="0">
                <a:hlinkClick r:id="rId5" tooltip="Education"/>
              </a:rPr>
              <a:t>education</a:t>
            </a:r>
            <a:r>
              <a:rPr lang="en-US" dirty="0" smtClean="0"/>
              <a:t>, </a:t>
            </a:r>
            <a:r>
              <a:rPr lang="en-US" dirty="0" smtClean="0">
                <a:hlinkClick r:id="rId6" tooltip="Housing"/>
              </a:rPr>
              <a:t>housing</a:t>
            </a:r>
            <a:r>
              <a:rPr lang="en-US" dirty="0" smtClean="0"/>
              <a:t>, and ecologically sustainable </a:t>
            </a:r>
            <a:r>
              <a:rPr lang="en-US" dirty="0" smtClean="0">
                <a:hlinkClick r:id="rId7" tooltip="Work (human activity)"/>
              </a:rPr>
              <a:t>work</a:t>
            </a:r>
            <a:r>
              <a:rPr lang="en-US" dirty="0" smtClean="0"/>
              <a:t> as indicators of both eco-systems and human well-being. </a:t>
            </a:r>
            <a:r>
              <a:rPr lang="cs-CZ" dirty="0" err="1" smtClean="0"/>
              <a:t>Key</a:t>
            </a:r>
            <a:r>
              <a:rPr lang="cs-CZ" baseline="0" dirty="0" smtClean="0"/>
              <a:t>:</a:t>
            </a:r>
            <a:r>
              <a:rPr lang="en-US" dirty="0" smtClean="0"/>
              <a:t> </a:t>
            </a:r>
            <a:r>
              <a:rPr lang="en-US" dirty="0" smtClean="0">
                <a:hlinkClick r:id="rId8" tooltip="Public service"/>
              </a:rPr>
              <a:t>public services</a:t>
            </a:r>
            <a:r>
              <a:rPr lang="en-US" dirty="0" smtClean="0"/>
              <a:t>, </a:t>
            </a:r>
            <a:r>
              <a:rPr lang="en-US" dirty="0" smtClean="0">
                <a:hlinkClick r:id="rId9" tooltip="Care work"/>
              </a:rPr>
              <a:t>care work</a:t>
            </a:r>
            <a:r>
              <a:rPr lang="en-US" dirty="0" smtClean="0"/>
              <a:t>, </a:t>
            </a:r>
            <a:r>
              <a:rPr lang="en-US" dirty="0" smtClean="0">
                <a:hlinkClick r:id="rId10" tooltip="Self-organization"/>
              </a:rPr>
              <a:t>self-organization</a:t>
            </a:r>
            <a:r>
              <a:rPr lang="en-US" dirty="0" smtClean="0"/>
              <a:t>, </a:t>
            </a:r>
            <a:r>
              <a:rPr lang="en-US" dirty="0" smtClean="0">
                <a:hlinkClick r:id="rId11" tooltip="Commons"/>
              </a:rPr>
              <a:t>commons</a:t>
            </a:r>
            <a:r>
              <a:rPr lang="en-US" dirty="0" smtClean="0"/>
              <a:t>, </a:t>
            </a:r>
            <a:r>
              <a:rPr lang="en-US" dirty="0" smtClean="0">
                <a:hlinkClick r:id="rId12" tooltip="Relational goods"/>
              </a:rPr>
              <a:t>relational goods</a:t>
            </a:r>
            <a:r>
              <a:rPr lang="en-US" dirty="0" smtClean="0"/>
              <a:t>, </a:t>
            </a:r>
            <a:r>
              <a:rPr lang="en-US" dirty="0" smtClean="0">
                <a:hlinkClick r:id="rId13" tooltip="Community"/>
              </a:rPr>
              <a:t>community</a:t>
            </a:r>
            <a:r>
              <a:rPr lang="cs-CZ" dirty="0" smtClean="0"/>
              <a:t>.</a:t>
            </a:r>
            <a:endParaRPr lang="cs-CZ" dirty="0"/>
          </a:p>
        </p:txBody>
      </p:sp>
      <p:sp>
        <p:nvSpPr>
          <p:cNvPr id="4" name="Zástupný symbol pro číslo snímku 3"/>
          <p:cNvSpPr>
            <a:spLocks noGrp="1"/>
          </p:cNvSpPr>
          <p:nvPr>
            <p:ph type="sldNum" sz="quarter" idx="10"/>
          </p:nvPr>
        </p:nvSpPr>
        <p:spPr/>
        <p:txBody>
          <a:bodyPr/>
          <a:lstStyle/>
          <a:p>
            <a:fld id="{9DED5D03-1B84-405B-8D18-EBC1ED4E3155}" type="slidenum">
              <a:rPr lang="cs-CZ" smtClean="0"/>
              <a:t>14</a:t>
            </a:fld>
            <a:endParaRPr lang="cs-CZ"/>
          </a:p>
        </p:txBody>
      </p:sp>
    </p:spTree>
    <p:extLst>
      <p:ext uri="{BB962C8B-B14F-4D97-AF65-F5344CB8AC3E}">
        <p14:creationId xmlns:p14="http://schemas.microsoft.com/office/powerpoint/2010/main" val="652375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1" dirty="0" smtClean="0">
                <a:effectLst/>
              </a:rPr>
              <a:t>15 “Principles of </a:t>
            </a:r>
            <a:r>
              <a:rPr lang="en-US" b="1" dirty="0" err="1" smtClean="0">
                <a:effectLst/>
              </a:rPr>
              <a:t>Degrowth</a:t>
            </a:r>
            <a:r>
              <a:rPr lang="en-US" b="1" dirty="0" smtClean="0">
                <a:effectLst/>
              </a:rPr>
              <a:t>”</a:t>
            </a:r>
            <a:r>
              <a:rPr lang="cs-CZ" b="1" dirty="0" smtClean="0">
                <a:effectLst/>
              </a:rPr>
              <a:t> (https://www.degrowth.nz/</a:t>
            </a:r>
            <a:r>
              <a:rPr lang="cs-CZ" b="1" dirty="0" err="1" smtClean="0">
                <a:effectLst/>
              </a:rPr>
              <a:t>what-is-degrowth</a:t>
            </a:r>
            <a:r>
              <a:rPr lang="cs-CZ" b="1" dirty="0" smtClean="0">
                <a:effectLst/>
              </a:rPr>
              <a:t>)</a:t>
            </a:r>
            <a:endParaRPr lang="en-US" b="1" dirty="0" smtClean="0">
              <a:effectLst/>
            </a:endParaRPr>
          </a:p>
          <a:p>
            <a:r>
              <a:rPr lang="en-US" dirty="0" smtClean="0"/>
              <a:t> </a:t>
            </a:r>
          </a:p>
          <a:p>
            <a:r>
              <a:rPr lang="en-US" b="1" dirty="0" smtClean="0"/>
              <a:t>(1) Resource sovereignty</a:t>
            </a:r>
            <a:r>
              <a:rPr lang="en-US" dirty="0" smtClean="0"/>
              <a:t>: Be a steward of nature.</a:t>
            </a:r>
          </a:p>
          <a:p>
            <a:r>
              <a:rPr lang="en-US" dirty="0" smtClean="0"/>
              <a:t> </a:t>
            </a:r>
          </a:p>
          <a:p>
            <a:r>
              <a:rPr lang="en-US" dirty="0" smtClean="0"/>
              <a:t>Those making decisions about resource extraction should be the communities who are most directly impacted by these decisions, who are knowledgeable about ecosystems, and who assume the responsibility of stewards towards nature.</a:t>
            </a:r>
          </a:p>
          <a:p>
            <a:r>
              <a:rPr lang="en-US" dirty="0" smtClean="0"/>
              <a:t> </a:t>
            </a:r>
          </a:p>
          <a:p>
            <a:r>
              <a:rPr lang="en-US" b="1" dirty="0" smtClean="0"/>
              <a:t>(2) Sustainability</a:t>
            </a:r>
            <a:r>
              <a:rPr lang="en-US" dirty="0" smtClean="0"/>
              <a:t>: Never deteriorate supporting ecosystems.</a:t>
            </a:r>
          </a:p>
          <a:p>
            <a:r>
              <a:rPr lang="en-US" dirty="0" smtClean="0"/>
              <a:t> </a:t>
            </a:r>
          </a:p>
          <a:p>
            <a:r>
              <a:rPr lang="en-US" dirty="0" smtClean="0"/>
              <a:t>The economy’s throughput should remain within the regenerative capacities of renewable natural resources, within the stocks of non-renewable resources that one has morally allowed oneself to consume, and within the assimilative capacities of nature.</a:t>
            </a:r>
          </a:p>
          <a:p>
            <a:r>
              <a:rPr lang="en-US" dirty="0" smtClean="0"/>
              <a:t> </a:t>
            </a:r>
          </a:p>
          <a:p>
            <a:r>
              <a:rPr lang="en-US" b="1" dirty="0" smtClean="0"/>
              <a:t>(3) Circularity</a:t>
            </a:r>
            <a:r>
              <a:rPr lang="en-US" dirty="0" smtClean="0"/>
              <a:t>: Waste not, want not.</a:t>
            </a:r>
          </a:p>
          <a:p>
            <a:r>
              <a:rPr lang="en-US" dirty="0" smtClean="0"/>
              <a:t> </a:t>
            </a:r>
          </a:p>
          <a:p>
            <a:r>
              <a:rPr lang="en-US" dirty="0" smtClean="0"/>
              <a:t>The flow of energy and materials within the economy should remain as circular as possible with the goal of </a:t>
            </a:r>
            <a:r>
              <a:rPr lang="en-US" dirty="0" err="1" smtClean="0"/>
              <a:t>minimising</a:t>
            </a:r>
            <a:r>
              <a:rPr lang="en-US" dirty="0" smtClean="0"/>
              <a:t> the extraction of virgin resources and the excretion of unrecyclable and unassimilable waste.</a:t>
            </a:r>
          </a:p>
          <a:p>
            <a:r>
              <a:rPr lang="en-US" dirty="0" smtClean="0"/>
              <a:t> </a:t>
            </a:r>
          </a:p>
          <a:p>
            <a:r>
              <a:rPr lang="en-US" b="1" dirty="0" smtClean="0"/>
              <a:t>(4) Socially useful production</a:t>
            </a:r>
            <a:r>
              <a:rPr lang="en-US" dirty="0" smtClean="0"/>
              <a:t>: What is not needed should not be made.</a:t>
            </a:r>
          </a:p>
          <a:p>
            <a:r>
              <a:rPr lang="en-US" dirty="0" smtClean="0"/>
              <a:t> </a:t>
            </a:r>
          </a:p>
          <a:p>
            <a:r>
              <a:rPr lang="en-US" dirty="0" smtClean="0"/>
              <a:t>Being only a means to an end, production should satisfy needs and contribute to well-being.</a:t>
            </a:r>
          </a:p>
          <a:p>
            <a:r>
              <a:rPr lang="en-US" dirty="0" smtClean="0"/>
              <a:t> </a:t>
            </a:r>
          </a:p>
          <a:p>
            <a:r>
              <a:rPr lang="en-US" b="1" dirty="0" smtClean="0"/>
              <a:t>(5) Small, not-for-profit cooperatives</a:t>
            </a:r>
            <a:r>
              <a:rPr lang="en-US" dirty="0" smtClean="0"/>
              <a:t>: People and planet, not profit.</a:t>
            </a:r>
          </a:p>
          <a:p>
            <a:r>
              <a:rPr lang="en-US" dirty="0" smtClean="0"/>
              <a:t> </a:t>
            </a:r>
          </a:p>
          <a:p>
            <a:r>
              <a:rPr lang="en-US" dirty="0" smtClean="0"/>
              <a:t>All businesses should be </a:t>
            </a:r>
            <a:r>
              <a:rPr lang="en-US" dirty="0" err="1" smtClean="0"/>
              <a:t>centred</a:t>
            </a:r>
            <a:r>
              <a:rPr lang="en-US" dirty="0" smtClean="0"/>
              <a:t> around the pursuit of a social benefit (including ecological missions), be small enough as to allow a directly democratic governance, and take the form of a cooperative.</a:t>
            </a:r>
          </a:p>
          <a:p>
            <a:r>
              <a:rPr lang="en-US" dirty="0" smtClean="0"/>
              <a:t> </a:t>
            </a:r>
          </a:p>
          <a:p>
            <a:r>
              <a:rPr lang="en-US" b="1" dirty="0" smtClean="0"/>
              <a:t>(6) Proximity</a:t>
            </a:r>
            <a:r>
              <a:rPr lang="en-US" dirty="0" smtClean="0"/>
              <a:t>: Produce local, consume local.</a:t>
            </a:r>
          </a:p>
          <a:p>
            <a:r>
              <a:rPr lang="en-US" dirty="0" smtClean="0"/>
              <a:t> </a:t>
            </a:r>
          </a:p>
          <a:p>
            <a:r>
              <a:rPr lang="en-US" dirty="0" smtClean="0"/>
              <a:t>The shorter the distance between producers and consumers the better.</a:t>
            </a:r>
          </a:p>
          <a:p>
            <a:r>
              <a:rPr lang="en-US" dirty="0" smtClean="0"/>
              <a:t> </a:t>
            </a:r>
          </a:p>
          <a:p>
            <a:r>
              <a:rPr lang="en-US" b="1" dirty="0" smtClean="0"/>
              <a:t>(7) Convivial tools</a:t>
            </a:r>
            <a:r>
              <a:rPr lang="en-US" dirty="0" smtClean="0"/>
              <a:t>: Technology as a tool, not a master. Technology should be fit for a purpose determined outside of itself. Technology should be democratically manageable, controllable, reversible, and easily intelligible.</a:t>
            </a:r>
          </a:p>
          <a:p>
            <a:r>
              <a:rPr lang="en-US" dirty="0" smtClean="0"/>
              <a:t> </a:t>
            </a:r>
          </a:p>
          <a:p>
            <a:r>
              <a:rPr lang="en-US" b="1" dirty="0" smtClean="0"/>
              <a:t>(8) </a:t>
            </a:r>
            <a:r>
              <a:rPr lang="en-US" b="1" dirty="0" err="1" smtClean="0"/>
              <a:t>Postwork</a:t>
            </a:r>
            <a:r>
              <a:rPr lang="en-US" dirty="0" smtClean="0"/>
              <a:t>: Work less, play more.</a:t>
            </a:r>
          </a:p>
          <a:p>
            <a:r>
              <a:rPr lang="en-US" dirty="0" smtClean="0"/>
              <a:t> </a:t>
            </a:r>
          </a:p>
          <a:p>
            <a:r>
              <a:rPr lang="en-US" dirty="0" smtClean="0"/>
              <a:t>The ultimate purpose of economic </a:t>
            </a:r>
            <a:r>
              <a:rPr lang="en-US" dirty="0" err="1" smtClean="0"/>
              <a:t>organisation</a:t>
            </a:r>
            <a:r>
              <a:rPr lang="en-US" dirty="0" smtClean="0"/>
              <a:t> is to liberate time for non-economic purposes. The time and effort dedicated to activities of provision should be determined autonomously, constitute only a small part of social life, and take place in decent settings, both regarding the condition of work and its finality.</a:t>
            </a:r>
          </a:p>
          <a:p>
            <a:r>
              <a:rPr lang="en-US" dirty="0" smtClean="0"/>
              <a:t> </a:t>
            </a:r>
          </a:p>
          <a:p>
            <a:r>
              <a:rPr lang="en-US" b="1" dirty="0" smtClean="0"/>
              <a:t>(9) Value sovereignty</a:t>
            </a:r>
            <a:r>
              <a:rPr lang="en-US" dirty="0" smtClean="0"/>
              <a:t>: Wealth is nothing but stories.</a:t>
            </a:r>
          </a:p>
          <a:p>
            <a:r>
              <a:rPr lang="en-US" dirty="0" smtClean="0"/>
              <a:t> </a:t>
            </a:r>
          </a:p>
          <a:p>
            <a:r>
              <a:rPr lang="en-US" dirty="0" smtClean="0"/>
              <a:t>The process of economic valuation should always be informed by social and moral values. What is considered “valuable” can vary in from one context to the next, with different values being fundamental incommensurable with each other.</a:t>
            </a:r>
          </a:p>
          <a:p>
            <a:r>
              <a:rPr lang="en-US" dirty="0" smtClean="0"/>
              <a:t> </a:t>
            </a:r>
          </a:p>
          <a:p>
            <a:r>
              <a:rPr lang="en-US" b="1" dirty="0" smtClean="0"/>
              <a:t>(10) Commons</a:t>
            </a:r>
            <a:r>
              <a:rPr lang="en-US" dirty="0" smtClean="0"/>
              <a:t>: Decide together.</a:t>
            </a:r>
          </a:p>
          <a:p>
            <a:r>
              <a:rPr lang="en-US" dirty="0" smtClean="0"/>
              <a:t> </a:t>
            </a:r>
          </a:p>
          <a:p>
            <a:r>
              <a:rPr lang="en-US" dirty="0" smtClean="0"/>
              <a:t>Strategic resources should be managed as commons.</a:t>
            </a:r>
          </a:p>
          <a:p>
            <a:r>
              <a:rPr lang="en-US" dirty="0" smtClean="0"/>
              <a:t> </a:t>
            </a:r>
          </a:p>
          <a:p>
            <a:r>
              <a:rPr lang="en-US" b="1" dirty="0" smtClean="0"/>
              <a:t>(11) Gratitude</a:t>
            </a:r>
            <a:r>
              <a:rPr lang="en-US" dirty="0" smtClean="0"/>
              <a:t>: Communities instead of commodities.</a:t>
            </a:r>
          </a:p>
          <a:p>
            <a:r>
              <a:rPr lang="en-US" dirty="0" smtClean="0"/>
              <a:t> </a:t>
            </a:r>
          </a:p>
          <a:p>
            <a:r>
              <a:rPr lang="en-US" dirty="0" smtClean="0"/>
              <a:t>The provision of goods, services, and amenities determinant for the satisfaction of needs should remain outside of the market domain and be </a:t>
            </a:r>
            <a:r>
              <a:rPr lang="en-US" dirty="0" err="1" smtClean="0"/>
              <a:t>organised</a:t>
            </a:r>
            <a:r>
              <a:rPr lang="en-US" dirty="0" smtClean="0"/>
              <a:t> politically.</a:t>
            </a:r>
          </a:p>
          <a:p>
            <a:r>
              <a:rPr lang="en-US" dirty="0" smtClean="0"/>
              <a:t> </a:t>
            </a:r>
          </a:p>
          <a:p>
            <a:r>
              <a:rPr lang="en-US" b="1" dirty="0" smtClean="0"/>
              <a:t>(12) Sharing</a:t>
            </a:r>
            <a:r>
              <a:rPr lang="en-US" dirty="0" smtClean="0"/>
              <a:t>: Sufficiency for all, excess for none.</a:t>
            </a:r>
          </a:p>
          <a:p>
            <a:r>
              <a:rPr lang="en-US" dirty="0" smtClean="0"/>
              <a:t> </a:t>
            </a:r>
          </a:p>
          <a:p>
            <a:r>
              <a:rPr lang="en-US" dirty="0" smtClean="0"/>
              <a:t>Any surplus should be treated with caution because it bears the possibility of inequality. When in doubt, liquidate the surplus in a way that benefits the worse off.</a:t>
            </a:r>
          </a:p>
          <a:p>
            <a:r>
              <a:rPr lang="en-US" dirty="0" smtClean="0"/>
              <a:t> </a:t>
            </a:r>
          </a:p>
          <a:p>
            <a:r>
              <a:rPr lang="en-US" b="1" dirty="0" smtClean="0"/>
              <a:t>(13) Voluntary simplicity</a:t>
            </a:r>
            <a:r>
              <a:rPr lang="en-US" dirty="0" smtClean="0"/>
              <a:t>: Outwardly simple, inwardly rich.</a:t>
            </a:r>
          </a:p>
          <a:p>
            <a:r>
              <a:rPr lang="en-US" dirty="0" smtClean="0"/>
              <a:t> </a:t>
            </a:r>
          </a:p>
          <a:p>
            <a:r>
              <a:rPr lang="en-US" dirty="0" smtClean="0"/>
              <a:t>People should regain autonomy over their needs and wants and reflect on the consequences of their consumption. They should pursue non-materialistic sources of satisfaction and meaning and adapt their relation with possessions accordingly.</a:t>
            </a:r>
          </a:p>
          <a:p>
            <a:r>
              <a:rPr lang="en-US" dirty="0" smtClean="0"/>
              <a:t> </a:t>
            </a:r>
          </a:p>
          <a:p>
            <a:r>
              <a:rPr lang="en-US" b="1" dirty="0" smtClean="0"/>
              <a:t>(14) Relational goods</a:t>
            </a:r>
            <a:r>
              <a:rPr lang="en-US" dirty="0" smtClean="0"/>
              <a:t>: Less stuff, more relationships.</a:t>
            </a:r>
          </a:p>
          <a:p>
            <a:r>
              <a:rPr lang="en-US" dirty="0" smtClean="0"/>
              <a:t> </a:t>
            </a:r>
          </a:p>
          <a:p>
            <a:r>
              <a:rPr lang="en-US" dirty="0" smtClean="0"/>
              <a:t>People should consume with, and not against, each other. Consumption should focus on the ends (feelings, friendship, love, etc.) and not on the means (products).</a:t>
            </a:r>
          </a:p>
          <a:p>
            <a:r>
              <a:rPr lang="en-US" dirty="0" smtClean="0"/>
              <a:t> </a:t>
            </a:r>
          </a:p>
          <a:p>
            <a:r>
              <a:rPr lang="en-US" b="1" dirty="0" smtClean="0"/>
              <a:t>(15) Joie de vivre</a:t>
            </a:r>
            <a:r>
              <a:rPr lang="en-US" dirty="0" smtClean="0"/>
              <a:t>: If I can’t dance, I don’t want to be part of your economy.</a:t>
            </a:r>
          </a:p>
          <a:p>
            <a:endParaRPr lang="cs-CZ" dirty="0"/>
          </a:p>
        </p:txBody>
      </p:sp>
      <p:sp>
        <p:nvSpPr>
          <p:cNvPr id="4" name="Zástupný symbol pro číslo snímku 3"/>
          <p:cNvSpPr>
            <a:spLocks noGrp="1"/>
          </p:cNvSpPr>
          <p:nvPr>
            <p:ph type="sldNum" sz="quarter" idx="10"/>
          </p:nvPr>
        </p:nvSpPr>
        <p:spPr/>
        <p:txBody>
          <a:bodyPr/>
          <a:lstStyle/>
          <a:p>
            <a:fld id="{9DED5D03-1B84-405B-8D18-EBC1ED4E3155}" type="slidenum">
              <a:rPr lang="cs-CZ" smtClean="0"/>
              <a:t>15</a:t>
            </a:fld>
            <a:endParaRPr lang="cs-CZ"/>
          </a:p>
        </p:txBody>
      </p:sp>
    </p:spTree>
    <p:extLst>
      <p:ext uri="{BB962C8B-B14F-4D97-AF65-F5344CB8AC3E}">
        <p14:creationId xmlns:p14="http://schemas.microsoft.com/office/powerpoint/2010/main" val="3903942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cs-CZ"/>
              <a:t>Kliknutím lze upravit styl.</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12/4/2023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12/4/2023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12/4/2023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12/4/2023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cs-CZ"/>
              <a:t>Kliknutím lze upravit styl.</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3E5059C3-6A89-4494-99FF-5A4D6FFD50EB}" type="datetimeFigureOut">
              <a:rPr lang="en-US" dirty="0"/>
              <a:t>12/4/2023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cs-CZ"/>
              <a:t>Kliknutím lze upravit styl.</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12/4/2023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cs-CZ"/>
              <a:t>Kliknutím lze upravit styl.</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2609285" y="2851331"/>
            <a:ext cx="3893623" cy="3071434"/>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666635" y="2851331"/>
            <a:ext cx="3899798" cy="3071434"/>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12/4/2023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12/4/2023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12/4/2023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cs-CZ"/>
              <a:t>Kliknutím lze upravit styl.</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7D525BB-DA17-4BA0-B3C8-3AC3ABC827E6}" type="datetimeFigureOut">
              <a:rPr lang="en-US" dirty="0"/>
              <a:t>12/4/2023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cs-CZ"/>
              <a:t>Kliknutím lze upravit styl.</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16C4C9A-3960-41CF-A4E9-2A8FB932454B}" type="datetimeFigureOut">
              <a:rPr lang="en-US" dirty="0"/>
              <a:t>12/4/2023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12/4/2023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greeneconomycoalition.org/news-and-resources/the-5-principles-of-green-economy" TargetMode="External"/><Relationship Id="rId2" Type="http://schemas.openxmlformats.org/officeDocument/2006/relationships/hyperlink" Target="https://www.greeneconomycoalition.org/news-and-resources/9-theses-criticizing-green-econom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mnn.com/green-tech/research-innovations/blogs/how-do-you-define-the-green-economy" TargetMode="External"/><Relationship Id="rId3" Type="http://schemas.openxmlformats.org/officeDocument/2006/relationships/hyperlink" Target="https://en.wikipedia.org/wiki/Green_building" TargetMode="External"/><Relationship Id="rId7" Type="http://schemas.openxmlformats.org/officeDocument/2006/relationships/hyperlink" Target="https://en.wikipedia.org/wiki/Land_management" TargetMode="External"/><Relationship Id="rId2" Type="http://schemas.openxmlformats.org/officeDocument/2006/relationships/hyperlink" Target="https://en.wikipedia.org/wiki/Renewable_energy" TargetMode="External"/><Relationship Id="rId1" Type="http://schemas.openxmlformats.org/officeDocument/2006/relationships/slideLayout" Target="../slideLayouts/slideLayout5.xml"/><Relationship Id="rId6" Type="http://schemas.openxmlformats.org/officeDocument/2006/relationships/hyperlink" Target="https://en.wikipedia.org/wiki/Waste_management" TargetMode="External"/><Relationship Id="rId5" Type="http://schemas.openxmlformats.org/officeDocument/2006/relationships/hyperlink" Target="https://en.wikipedia.org/wiki/Water_management" TargetMode="External"/><Relationship Id="rId4" Type="http://schemas.openxmlformats.org/officeDocument/2006/relationships/hyperlink" Target="https://en.wikipedia.org/wiki/Sustainable_transpor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haujournal.org/index.php/hau/article/viewFile/hau3.1.006/31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6ED01A-30E1-42E1-80EA-329A2F6C4F5C}"/>
              </a:ext>
            </a:extLst>
          </p:cNvPr>
          <p:cNvSpPr>
            <a:spLocks noGrp="1"/>
          </p:cNvSpPr>
          <p:nvPr>
            <p:ph type="ctrTitle"/>
          </p:nvPr>
        </p:nvSpPr>
        <p:spPr>
          <a:xfrm>
            <a:off x="923826" y="2337848"/>
            <a:ext cx="7965650" cy="2507530"/>
          </a:xfrm>
        </p:spPr>
        <p:txBody>
          <a:bodyPr>
            <a:noAutofit/>
          </a:bodyPr>
          <a:lstStyle/>
          <a:p>
            <a:r>
              <a:rPr lang="cs-CZ" sz="3600" b="1" dirty="0">
                <a:effectLst/>
                <a:latin typeface="Calibri" panose="020F0502020204030204" pitchFamily="34" charset="0"/>
                <a:ea typeface="Times New Roman" panose="02020603050405020304" pitchFamily="18" charset="0"/>
              </a:rPr>
              <a:t>Ekonomické odpovědi na klimatickou </a:t>
            </a:r>
            <a:r>
              <a:rPr lang="cs-CZ" sz="3600" b="1" dirty="0" smtClean="0">
                <a:effectLst/>
                <a:latin typeface="Calibri" panose="020F0502020204030204" pitchFamily="34" charset="0"/>
                <a:ea typeface="Times New Roman" panose="02020603050405020304" pitchFamily="18" charset="0"/>
              </a:rPr>
              <a:t>změnu</a:t>
            </a:r>
            <a:r>
              <a:rPr lang="cs-CZ" sz="3200" b="1" dirty="0" smtClean="0">
                <a:effectLst/>
                <a:latin typeface="Calibri" panose="020F0502020204030204" pitchFamily="34" charset="0"/>
                <a:ea typeface="Times New Roman" panose="02020603050405020304" pitchFamily="18" charset="0"/>
              </a:rPr>
              <a:t/>
            </a:r>
            <a:br>
              <a:rPr lang="cs-CZ" sz="3200" b="1" dirty="0" smtClean="0">
                <a:effectLst/>
                <a:latin typeface="Calibri" panose="020F0502020204030204" pitchFamily="34" charset="0"/>
                <a:ea typeface="Times New Roman" panose="02020603050405020304" pitchFamily="18" charset="0"/>
              </a:rPr>
            </a:br>
            <a:r>
              <a:rPr lang="cs-CZ" sz="3200" b="1" dirty="0" smtClean="0">
                <a:effectLst/>
                <a:latin typeface="Calibri" panose="020F0502020204030204" pitchFamily="34" charset="0"/>
                <a:ea typeface="Times New Roman" panose="02020603050405020304" pitchFamily="18" charset="0"/>
              </a:rPr>
              <a:t/>
            </a:r>
            <a:br>
              <a:rPr lang="cs-CZ" sz="3200" b="1" dirty="0" smtClean="0">
                <a:effectLst/>
                <a:latin typeface="Calibri" panose="020F0502020204030204" pitchFamily="34" charset="0"/>
                <a:ea typeface="Times New Roman" panose="02020603050405020304" pitchFamily="18" charset="0"/>
              </a:rPr>
            </a:br>
            <a:r>
              <a:rPr lang="cs-CZ" sz="3200" b="1" dirty="0">
                <a:effectLst/>
                <a:latin typeface="Calibri" panose="020F0502020204030204" pitchFamily="34" charset="0"/>
                <a:ea typeface="Times New Roman" panose="02020603050405020304" pitchFamily="18" charset="0"/>
              </a:rPr>
              <a:t/>
            </a:r>
            <a:br>
              <a:rPr lang="cs-CZ" sz="3200" b="1" dirty="0">
                <a:effectLst/>
                <a:latin typeface="Calibri" panose="020F0502020204030204" pitchFamily="34" charset="0"/>
                <a:ea typeface="Times New Roman" panose="02020603050405020304" pitchFamily="18" charset="0"/>
              </a:rPr>
            </a:br>
            <a:r>
              <a:rPr lang="cs-CZ" sz="3200" b="1" dirty="0">
                <a:effectLst/>
                <a:latin typeface="Calibri" panose="020F0502020204030204" pitchFamily="34" charset="0"/>
                <a:ea typeface="Times New Roman" panose="02020603050405020304" pitchFamily="18" charset="0"/>
              </a:rPr>
              <a:t/>
            </a:r>
            <a:br>
              <a:rPr lang="cs-CZ" sz="3200" b="1" dirty="0">
                <a:effectLst/>
                <a:latin typeface="Calibri" panose="020F0502020204030204" pitchFamily="34" charset="0"/>
                <a:ea typeface="Times New Roman" panose="02020603050405020304" pitchFamily="18" charset="0"/>
              </a:rPr>
            </a:br>
            <a:r>
              <a:rPr lang="cs-CZ" sz="3200" b="1" dirty="0">
                <a:effectLst/>
                <a:latin typeface="Calibri" panose="020F0502020204030204" pitchFamily="34" charset="0"/>
                <a:ea typeface="Times New Roman" panose="02020603050405020304" pitchFamily="18" charset="0"/>
              </a:rPr>
              <a:t> </a:t>
            </a:r>
            <a:r>
              <a:rPr lang="cs-CZ" sz="3200" b="1" dirty="0" smtClean="0">
                <a:effectLst/>
                <a:latin typeface="Calibri" panose="020F0502020204030204" pitchFamily="34" charset="0"/>
                <a:ea typeface="Times New Roman" panose="02020603050405020304" pitchFamily="18" charset="0"/>
              </a:rPr>
              <a:t>„GREEN ECONOMY“ </a:t>
            </a:r>
            <a:r>
              <a:rPr lang="cs-CZ" sz="3200" b="1" dirty="0">
                <a:effectLst/>
                <a:latin typeface="Calibri" panose="020F0502020204030204" pitchFamily="34" charset="0"/>
                <a:ea typeface="Times New Roman" panose="02020603050405020304" pitchFamily="18" charset="0"/>
              </a:rPr>
              <a:t>a obchodování s emisemi</a:t>
            </a:r>
            <a:r>
              <a:rPr lang="cs-CZ" sz="2800" dirty="0">
                <a:effectLst/>
                <a:latin typeface="Times New Roman" panose="02020603050405020304" pitchFamily="18" charset="0"/>
                <a:ea typeface="Times New Roman" panose="02020603050405020304" pitchFamily="18" charset="0"/>
              </a:rPr>
              <a:t/>
            </a:r>
            <a:br>
              <a:rPr lang="cs-CZ" sz="2800" dirty="0">
                <a:effectLst/>
                <a:latin typeface="Times New Roman" panose="02020603050405020304" pitchFamily="18" charset="0"/>
                <a:ea typeface="Times New Roman" panose="02020603050405020304" pitchFamily="18" charset="0"/>
              </a:rPr>
            </a:br>
            <a:endParaRPr lang="cs-CZ" sz="8000" dirty="0"/>
          </a:p>
        </p:txBody>
      </p:sp>
    </p:spTree>
    <p:extLst>
      <p:ext uri="{BB962C8B-B14F-4D97-AF65-F5344CB8AC3E}">
        <p14:creationId xmlns:p14="http://schemas.microsoft.com/office/powerpoint/2010/main" val="168162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152212-B0BA-43E0-BAE9-3B5247B62456}"/>
              </a:ext>
            </a:extLst>
          </p:cNvPr>
          <p:cNvSpPr>
            <a:spLocks noGrp="1"/>
          </p:cNvSpPr>
          <p:nvPr>
            <p:ph type="title"/>
          </p:nvPr>
        </p:nvSpPr>
        <p:spPr>
          <a:xfrm>
            <a:off x="2693088" y="361016"/>
            <a:ext cx="7958331" cy="1077229"/>
          </a:xfrm>
        </p:spPr>
        <p:txBody>
          <a:bodyPr>
            <a:normAutofit/>
          </a:bodyPr>
          <a:lstStyle/>
          <a:p>
            <a:r>
              <a:rPr lang="cs-CZ" sz="4000" b="1" dirty="0">
                <a:solidFill>
                  <a:srgbClr val="FFFF00"/>
                </a:solidFill>
              </a:rPr>
              <a:t>kritika</a:t>
            </a:r>
          </a:p>
        </p:txBody>
      </p:sp>
      <p:sp>
        <p:nvSpPr>
          <p:cNvPr id="3" name="Zástupný obsah 2">
            <a:extLst>
              <a:ext uri="{FF2B5EF4-FFF2-40B4-BE49-F238E27FC236}">
                <a16:creationId xmlns:a16="http://schemas.microsoft.com/office/drawing/2014/main" id="{D4FCBCF8-8F55-4211-820B-FD1316D11192}"/>
              </a:ext>
            </a:extLst>
          </p:cNvPr>
          <p:cNvSpPr>
            <a:spLocks noGrp="1"/>
          </p:cNvSpPr>
          <p:nvPr>
            <p:ph idx="1"/>
          </p:nvPr>
        </p:nvSpPr>
        <p:spPr>
          <a:xfrm>
            <a:off x="1090572" y="944880"/>
            <a:ext cx="9800948" cy="5466080"/>
          </a:xfrm>
        </p:spPr>
        <p:txBody>
          <a:bodyPr>
            <a:normAutofit/>
          </a:bodyPr>
          <a:lstStyle/>
          <a:p>
            <a:pPr marL="0" lvl="0" indent="0">
              <a:lnSpc>
                <a:spcPct val="107000"/>
              </a:lnSpc>
              <a:buNone/>
            </a:pPr>
            <a:r>
              <a:rPr lang="cs-CZ" sz="2600" b="1" dirty="0">
                <a:solidFill>
                  <a:srgbClr val="FFFF00"/>
                </a:solidFill>
                <a:latin typeface="Calibri" panose="020F0502020204030204" pitchFamily="34" charset="0"/>
                <a:ea typeface="Calibri" panose="020F0502020204030204" pitchFamily="34" charset="0"/>
                <a:cs typeface="Calibri" panose="020F0502020204030204" pitchFamily="34" charset="0"/>
              </a:rPr>
              <a:t>2. </a:t>
            </a:r>
            <a:r>
              <a:rPr lang="cs-CZ" sz="2600" b="1" dirty="0" err="1">
                <a:solidFill>
                  <a:srgbClr val="FFFF00"/>
                </a:solidFill>
                <a:latin typeface="Calibri" panose="020F0502020204030204" pitchFamily="34" charset="0"/>
                <a:ea typeface="Calibri" panose="020F0502020204030204" pitchFamily="34" charset="0"/>
                <a:cs typeface="Calibri" panose="020F0502020204030204" pitchFamily="34" charset="0"/>
              </a:rPr>
              <a:t>Komodifikace</a:t>
            </a:r>
            <a:r>
              <a:rPr lang="cs-CZ" sz="2600" b="1" dirty="0">
                <a:solidFill>
                  <a:srgbClr val="FFFF00"/>
                </a:solidFill>
                <a:latin typeface="Calibri" panose="020F0502020204030204" pitchFamily="34" charset="0"/>
                <a:ea typeface="Calibri" panose="020F0502020204030204" pitchFamily="34" charset="0"/>
                <a:cs typeface="Calibri" panose="020F0502020204030204" pitchFamily="34" charset="0"/>
              </a:rPr>
              <a:t> přírody </a:t>
            </a:r>
            <a:r>
              <a:rPr lang="cs-CZ" sz="2600" b="1" dirty="0" smtClean="0">
                <a:solidFill>
                  <a:srgbClr val="FFFF00"/>
                </a:solidFill>
                <a:latin typeface="Calibri" panose="020F0502020204030204" pitchFamily="34" charset="0"/>
                <a:ea typeface="Calibri" panose="020F0502020204030204" pitchFamily="34" charset="0"/>
                <a:cs typeface="Calibri" panose="020F0502020204030204" pitchFamily="34" charset="0"/>
              </a:rPr>
              <a:t>(srov. </a:t>
            </a:r>
            <a:r>
              <a:rPr lang="cs-CZ" sz="2600" b="1" dirty="0" err="1" smtClean="0">
                <a:solidFill>
                  <a:srgbClr val="FFFF00"/>
                </a:solidFill>
                <a:latin typeface="Calibri" panose="020F0502020204030204" pitchFamily="34" charset="0"/>
                <a:ea typeface="Calibri" panose="020F0502020204030204" pitchFamily="34" charset="0"/>
                <a:cs typeface="Calibri" panose="020F0502020204030204" pitchFamily="34" charset="0"/>
              </a:rPr>
              <a:t>Moore</a:t>
            </a:r>
            <a:r>
              <a:rPr lang="cs-CZ" sz="2600" b="1" dirty="0" smtClean="0">
                <a:solidFill>
                  <a:srgbClr val="FFFF00"/>
                </a:solidFill>
                <a:latin typeface="Calibri" panose="020F0502020204030204" pitchFamily="34" charset="0"/>
                <a:ea typeface="Calibri" panose="020F0502020204030204" pitchFamily="34" charset="0"/>
                <a:cs typeface="Calibri" panose="020F0502020204030204" pitchFamily="34" charset="0"/>
              </a:rPr>
              <a:t> </a:t>
            </a:r>
            <a:r>
              <a:rPr lang="cs-CZ" sz="2600" b="1" dirty="0">
                <a:solidFill>
                  <a:srgbClr val="FFFF00"/>
                </a:solidFill>
                <a:latin typeface="Calibri" panose="020F0502020204030204" pitchFamily="34" charset="0"/>
                <a:ea typeface="Calibri" panose="020F0502020204030204" pitchFamily="34" charset="0"/>
                <a:cs typeface="Calibri" panose="020F0502020204030204" pitchFamily="34" charset="0"/>
              </a:rPr>
              <a:t>– </a:t>
            </a:r>
            <a:r>
              <a:rPr lang="cs-CZ" sz="2600" b="1" dirty="0" err="1">
                <a:solidFill>
                  <a:srgbClr val="FFFF00"/>
                </a:solidFill>
                <a:latin typeface="Calibri" panose="020F0502020204030204" pitchFamily="34" charset="0"/>
                <a:ea typeface="Calibri" panose="020F0502020204030204" pitchFamily="34" charset="0"/>
                <a:cs typeface="Calibri" panose="020F0502020204030204" pitchFamily="34" charset="0"/>
              </a:rPr>
              <a:t>Cheap</a:t>
            </a:r>
            <a:r>
              <a:rPr lang="cs-CZ" sz="2600" b="1" dirty="0">
                <a:solidFill>
                  <a:srgbClr val="FFFF00"/>
                </a:solidFill>
                <a:latin typeface="Calibri" panose="020F0502020204030204" pitchFamily="34" charset="0"/>
                <a:ea typeface="Calibri" panose="020F0502020204030204" pitchFamily="34" charset="0"/>
                <a:cs typeface="Calibri" panose="020F0502020204030204" pitchFamily="34" charset="0"/>
              </a:rPr>
              <a:t> </a:t>
            </a:r>
            <a:r>
              <a:rPr lang="cs-CZ" sz="2600" b="1" dirty="0" err="1">
                <a:solidFill>
                  <a:srgbClr val="FFFF00"/>
                </a:solidFill>
                <a:latin typeface="Calibri" panose="020F0502020204030204" pitchFamily="34" charset="0"/>
                <a:ea typeface="Calibri" panose="020F0502020204030204" pitchFamily="34" charset="0"/>
                <a:cs typeface="Calibri" panose="020F0502020204030204" pitchFamily="34" charset="0"/>
              </a:rPr>
              <a:t>Nature</a:t>
            </a:r>
            <a:r>
              <a:rPr lang="cs-CZ" sz="2600" b="1" dirty="0" smtClean="0">
                <a:solidFill>
                  <a:srgbClr val="FFFF00"/>
                </a:solidFill>
                <a:latin typeface="Calibri" panose="020F0502020204030204" pitchFamily="34" charset="0"/>
                <a:ea typeface="Calibri" panose="020F0502020204030204" pitchFamily="34" charset="0"/>
                <a:cs typeface="Calibri" panose="020F0502020204030204" pitchFamily="34" charset="0"/>
              </a:rPr>
              <a:t>) a GREEN GRABBING</a:t>
            </a:r>
            <a:endParaRPr lang="cs-CZ" sz="2600" b="1"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buFont typeface="Arial" panose="020B0604020202020204" pitchFamily="34" charset="0"/>
              <a:buChar char="•"/>
            </a:pPr>
            <a:r>
              <a:rPr lang="cs-CZ" sz="1900" dirty="0" smtClean="0">
                <a:latin typeface="Calibri" panose="020F0502020204030204" pitchFamily="34" charset="0"/>
                <a:ea typeface="Calibri" panose="020F0502020204030204" pitchFamily="34" charset="0"/>
                <a:cs typeface="Calibri" panose="020F0502020204030204" pitchFamily="34" charset="0"/>
              </a:rPr>
              <a:t>ekosystémy </a:t>
            </a:r>
            <a:r>
              <a:rPr lang="cs-CZ" sz="1900" dirty="0">
                <a:latin typeface="Calibri" panose="020F0502020204030204" pitchFamily="34" charset="0"/>
                <a:ea typeface="Calibri" panose="020F0502020204030204" pitchFamily="34" charset="0"/>
                <a:cs typeface="Calibri" panose="020F0502020204030204" pitchFamily="34" charset="0"/>
              </a:rPr>
              <a:t>nahlíženy jako </a:t>
            </a:r>
            <a:r>
              <a:rPr lang="cs-CZ" sz="1900" b="1" dirty="0">
                <a:solidFill>
                  <a:srgbClr val="FFFF00"/>
                </a:solidFill>
                <a:latin typeface="Calibri" panose="020F0502020204030204" pitchFamily="34" charset="0"/>
                <a:ea typeface="Calibri" panose="020F0502020204030204" pitchFamily="34" charset="0"/>
                <a:cs typeface="Calibri" panose="020F0502020204030204" pitchFamily="34" charset="0"/>
              </a:rPr>
              <a:t>SLUŽBA</a:t>
            </a:r>
            <a:r>
              <a:rPr lang="cs-CZ" sz="1900" b="1" dirty="0">
                <a:latin typeface="Calibri" panose="020F0502020204030204" pitchFamily="34" charset="0"/>
                <a:ea typeface="Calibri" panose="020F0502020204030204" pitchFamily="34" charset="0"/>
                <a:cs typeface="Calibri" panose="020F0502020204030204" pitchFamily="34" charset="0"/>
              </a:rPr>
              <a:t>: </a:t>
            </a:r>
            <a:r>
              <a:rPr lang="cs-CZ" sz="1900" dirty="0">
                <a:latin typeface="Calibri" panose="020F0502020204030204" pitchFamily="34" charset="0"/>
                <a:ea typeface="Calibri" panose="020F0502020204030204" pitchFamily="34" charset="0"/>
                <a:cs typeface="Calibri" panose="020F0502020204030204" pitchFamily="34" charset="0"/>
              </a:rPr>
              <a:t>komplexita živého a </a:t>
            </a:r>
            <a:r>
              <a:rPr lang="cs-CZ" sz="1900" dirty="0" smtClean="0">
                <a:latin typeface="Calibri" panose="020F0502020204030204" pitchFamily="34" charset="0"/>
                <a:ea typeface="Calibri" panose="020F0502020204030204" pitchFamily="34" charset="0"/>
                <a:cs typeface="Calibri" panose="020F0502020204030204" pitchFamily="34" charset="0"/>
              </a:rPr>
              <a:t>neživého </a:t>
            </a:r>
            <a:r>
              <a:rPr lang="cs-CZ" sz="1900" dirty="0">
                <a:latin typeface="Calibri" panose="020F0502020204030204" pitchFamily="34" charset="0"/>
                <a:ea typeface="Calibri" panose="020F0502020204030204" pitchFamily="34" charset="0"/>
                <a:cs typeface="Calibri" panose="020F0502020204030204" pitchFamily="34" charset="0"/>
              </a:rPr>
              <a:t>světa je redukována na </a:t>
            </a:r>
            <a:r>
              <a:rPr lang="cs-CZ" sz="1900" b="1" dirty="0">
                <a:solidFill>
                  <a:srgbClr val="FFFF00"/>
                </a:solidFill>
                <a:latin typeface="Calibri" panose="020F0502020204030204" pitchFamily="34" charset="0"/>
                <a:ea typeface="Calibri" panose="020F0502020204030204" pitchFamily="34" charset="0"/>
                <a:cs typeface="Calibri" panose="020F0502020204030204" pitchFamily="34" charset="0"/>
              </a:rPr>
              <a:t>FUNKCI</a:t>
            </a:r>
            <a:r>
              <a:rPr lang="cs-CZ" sz="1900" dirty="0">
                <a:latin typeface="Calibri" panose="020F0502020204030204" pitchFamily="34" charset="0"/>
                <a:ea typeface="Calibri" panose="020F0502020204030204" pitchFamily="34" charset="0"/>
                <a:cs typeface="Calibri" panose="020F0502020204030204" pitchFamily="34" charset="0"/>
              </a:rPr>
              <a:t> = „</a:t>
            </a:r>
            <a:r>
              <a:rPr lang="cs-CZ" sz="1900" b="1" dirty="0">
                <a:solidFill>
                  <a:srgbClr val="FFFF00"/>
                </a:solidFill>
                <a:latin typeface="Calibri" panose="020F0502020204030204" pitchFamily="34" charset="0"/>
                <a:ea typeface="Calibri" panose="020F0502020204030204" pitchFamily="34" charset="0"/>
                <a:cs typeface="Calibri" panose="020F0502020204030204" pitchFamily="34" charset="0"/>
              </a:rPr>
              <a:t>ekosystémové služby</a:t>
            </a:r>
            <a:r>
              <a:rPr lang="cs-CZ" sz="1900" dirty="0">
                <a:latin typeface="Calibri" panose="020F0502020204030204" pitchFamily="34" charset="0"/>
                <a:ea typeface="Calibri" panose="020F0502020204030204" pitchFamily="34" charset="0"/>
                <a:cs typeface="Calibri" panose="020F0502020204030204" pitchFamily="34" charset="0"/>
              </a:rPr>
              <a:t>“ – jedna z nejsilnějších </a:t>
            </a:r>
            <a:r>
              <a:rPr lang="cs-CZ" sz="1900" b="1" dirty="0">
                <a:latin typeface="Calibri" panose="020F0502020204030204" pitchFamily="34" charset="0"/>
                <a:ea typeface="Calibri" panose="020F0502020204030204" pitchFamily="34" charset="0"/>
                <a:cs typeface="Calibri" panose="020F0502020204030204" pitchFamily="34" charset="0"/>
              </a:rPr>
              <a:t>diskurzivních strategií v rámci zelené </a:t>
            </a:r>
            <a:r>
              <a:rPr lang="cs-CZ" sz="1900" b="1" dirty="0" smtClean="0">
                <a:latin typeface="Calibri" panose="020F0502020204030204" pitchFamily="34" charset="0"/>
                <a:ea typeface="Calibri" panose="020F0502020204030204" pitchFamily="34" charset="0"/>
                <a:cs typeface="Calibri" panose="020F0502020204030204" pitchFamily="34" charset="0"/>
              </a:rPr>
              <a:t>ekonomiky (</a:t>
            </a:r>
            <a:r>
              <a:rPr lang="cs-CZ" sz="1900" dirty="0" smtClean="0">
                <a:latin typeface="Calibri" panose="020F0502020204030204" pitchFamily="34" charset="0"/>
                <a:ea typeface="Calibri" panose="020F0502020204030204" pitchFamily="34" charset="0"/>
                <a:cs typeface="Calibri" panose="020F0502020204030204" pitchFamily="34" charset="0"/>
              </a:rPr>
              <a:t>Př. </a:t>
            </a:r>
            <a:r>
              <a:rPr lang="cs-CZ" sz="1900" i="1" dirty="0" smtClean="0">
                <a:latin typeface="Calibri" panose="020F0502020204030204" pitchFamily="34" charset="0"/>
                <a:ea typeface="Calibri" panose="020F0502020204030204" pitchFamily="34" charset="0"/>
                <a:cs typeface="Calibri" panose="020F0502020204030204" pitchFamily="34" charset="0"/>
              </a:rPr>
              <a:t>Zpráva </a:t>
            </a:r>
            <a:r>
              <a:rPr lang="cs-CZ" sz="1900" i="1" dirty="0" err="1">
                <a:latin typeface="Calibri" panose="020F0502020204030204" pitchFamily="34" charset="0"/>
                <a:ea typeface="Calibri" panose="020F0502020204030204" pitchFamily="34" charset="0"/>
                <a:cs typeface="Calibri" panose="020F0502020204030204" pitchFamily="34" charset="0"/>
              </a:rPr>
              <a:t>Corporate</a:t>
            </a:r>
            <a:r>
              <a:rPr lang="cs-CZ" sz="1900" i="1" dirty="0">
                <a:latin typeface="Calibri" panose="020F0502020204030204" pitchFamily="34" charset="0"/>
                <a:ea typeface="Calibri" panose="020F0502020204030204" pitchFamily="34" charset="0"/>
                <a:cs typeface="Calibri" panose="020F0502020204030204" pitchFamily="34" charset="0"/>
              </a:rPr>
              <a:t> </a:t>
            </a:r>
            <a:r>
              <a:rPr lang="cs-CZ" sz="1900" i="1" dirty="0" err="1">
                <a:latin typeface="Calibri" panose="020F0502020204030204" pitchFamily="34" charset="0"/>
                <a:ea typeface="Calibri" panose="020F0502020204030204" pitchFamily="34" charset="0"/>
                <a:cs typeface="Calibri" panose="020F0502020204030204" pitchFamily="34" charset="0"/>
              </a:rPr>
              <a:t>Ecosystem</a:t>
            </a:r>
            <a:r>
              <a:rPr lang="cs-CZ" sz="1900" i="1" dirty="0">
                <a:latin typeface="Calibri" panose="020F0502020204030204" pitchFamily="34" charset="0"/>
                <a:ea typeface="Calibri" panose="020F0502020204030204" pitchFamily="34" charset="0"/>
                <a:cs typeface="Calibri" panose="020F0502020204030204" pitchFamily="34" charset="0"/>
              </a:rPr>
              <a:t> </a:t>
            </a:r>
            <a:r>
              <a:rPr lang="cs-CZ" sz="1900" i="1" dirty="0" err="1">
                <a:latin typeface="Calibri" panose="020F0502020204030204" pitchFamily="34" charset="0"/>
                <a:ea typeface="Calibri" panose="020F0502020204030204" pitchFamily="34" charset="0"/>
                <a:cs typeface="Calibri" panose="020F0502020204030204" pitchFamily="34" charset="0"/>
              </a:rPr>
              <a:t>Services</a:t>
            </a:r>
            <a:r>
              <a:rPr lang="cs-CZ" sz="1900" i="1" dirty="0">
                <a:latin typeface="Calibri" panose="020F0502020204030204" pitchFamily="34" charset="0"/>
                <a:ea typeface="Calibri" panose="020F0502020204030204" pitchFamily="34" charset="0"/>
                <a:cs typeface="Calibri" panose="020F0502020204030204" pitchFamily="34" charset="0"/>
              </a:rPr>
              <a:t> </a:t>
            </a:r>
            <a:r>
              <a:rPr lang="cs-CZ" sz="1900" i="1" dirty="0" err="1">
                <a:latin typeface="Calibri" panose="020F0502020204030204" pitchFamily="34" charset="0"/>
                <a:ea typeface="Calibri" panose="020F0502020204030204" pitchFamily="34" charset="0"/>
                <a:cs typeface="Calibri" panose="020F0502020204030204" pitchFamily="34" charset="0"/>
              </a:rPr>
              <a:t>Review</a:t>
            </a:r>
            <a:r>
              <a:rPr lang="cs-CZ" sz="1900" i="1" dirty="0">
                <a:latin typeface="Calibri" panose="020F0502020204030204" pitchFamily="34" charset="0"/>
                <a:ea typeface="Calibri" panose="020F0502020204030204" pitchFamily="34" charset="0"/>
                <a:cs typeface="Calibri" panose="020F0502020204030204" pitchFamily="34" charset="0"/>
              </a:rPr>
              <a:t> (</a:t>
            </a:r>
            <a:r>
              <a:rPr lang="cs-CZ" sz="1900" i="1" dirty="0" err="1">
                <a:latin typeface="Calibri" panose="020F0502020204030204" pitchFamily="34" charset="0"/>
                <a:ea typeface="Calibri" panose="020F0502020204030204" pitchFamily="34" charset="0"/>
                <a:cs typeface="Calibri" panose="020F0502020204030204" pitchFamily="34" charset="0"/>
              </a:rPr>
              <a:t>Hanson</a:t>
            </a:r>
            <a:r>
              <a:rPr lang="cs-CZ" sz="1900" i="1" dirty="0">
                <a:latin typeface="Calibri" panose="020F0502020204030204" pitchFamily="34" charset="0"/>
                <a:ea typeface="Calibri" panose="020F0502020204030204" pitchFamily="34" charset="0"/>
                <a:cs typeface="Calibri" panose="020F0502020204030204" pitchFamily="34" charset="0"/>
              </a:rPr>
              <a:t> et al., 2012): </a:t>
            </a:r>
            <a:r>
              <a:rPr lang="cs-CZ" sz="1900" b="1" i="1" dirty="0">
                <a:latin typeface="Calibri" panose="020F0502020204030204" pitchFamily="34" charset="0"/>
                <a:ea typeface="Calibri" panose="020F0502020204030204" pitchFamily="34" charset="0"/>
                <a:cs typeface="Calibri" panose="020F0502020204030204" pitchFamily="34" charset="0"/>
              </a:rPr>
              <a:t>„</a:t>
            </a:r>
            <a:r>
              <a:rPr lang="cs-CZ" sz="1900" b="1" i="1" dirty="0" err="1">
                <a:latin typeface="Calibri" panose="020F0502020204030204" pitchFamily="34" charset="0"/>
                <a:ea typeface="Calibri" panose="020F0502020204030204" pitchFamily="34" charset="0"/>
                <a:cs typeface="Calibri" panose="020F0502020204030204" pitchFamily="34" charset="0"/>
              </a:rPr>
              <a:t>coral</a:t>
            </a:r>
            <a:r>
              <a:rPr lang="cs-CZ" sz="1900" b="1" i="1" dirty="0">
                <a:latin typeface="Calibri" panose="020F0502020204030204" pitchFamily="34" charset="0"/>
                <a:ea typeface="Calibri" panose="020F0502020204030204" pitchFamily="34" charset="0"/>
                <a:cs typeface="Calibri" panose="020F0502020204030204" pitchFamily="34" charset="0"/>
              </a:rPr>
              <a:t> </a:t>
            </a:r>
            <a:r>
              <a:rPr lang="cs-CZ" sz="1900" b="1" i="1" dirty="0" err="1">
                <a:latin typeface="Calibri" panose="020F0502020204030204" pitchFamily="34" charset="0"/>
                <a:ea typeface="Calibri" panose="020F0502020204030204" pitchFamily="34" charset="0"/>
                <a:cs typeface="Calibri" panose="020F0502020204030204" pitchFamily="34" charset="0"/>
              </a:rPr>
              <a:t>reefs</a:t>
            </a:r>
            <a:r>
              <a:rPr lang="cs-CZ" sz="1900" b="1" i="1" dirty="0">
                <a:latin typeface="Calibri" panose="020F0502020204030204" pitchFamily="34" charset="0"/>
                <a:ea typeface="Calibri" panose="020F0502020204030204" pitchFamily="34" charset="0"/>
                <a:cs typeface="Calibri" panose="020F0502020204030204" pitchFamily="34" charset="0"/>
              </a:rPr>
              <a:t> </a:t>
            </a:r>
            <a:r>
              <a:rPr lang="cs-CZ" sz="1900" b="1" i="1" dirty="0" err="1">
                <a:latin typeface="Calibri" panose="020F0502020204030204" pitchFamily="34" charset="0"/>
                <a:ea typeface="Calibri" panose="020F0502020204030204" pitchFamily="34" charset="0"/>
                <a:cs typeface="Calibri" panose="020F0502020204030204" pitchFamily="34" charset="0"/>
              </a:rPr>
              <a:t>constitute</a:t>
            </a:r>
            <a:r>
              <a:rPr lang="cs-CZ" sz="1900" b="1" i="1" dirty="0">
                <a:latin typeface="Calibri" panose="020F0502020204030204" pitchFamily="34" charset="0"/>
                <a:ea typeface="Calibri" panose="020F0502020204030204" pitchFamily="34" charset="0"/>
                <a:cs typeface="Calibri" panose="020F0502020204030204" pitchFamily="34" charset="0"/>
              </a:rPr>
              <a:t> </a:t>
            </a:r>
            <a:r>
              <a:rPr lang="cs-CZ" sz="1900" b="1" i="1" dirty="0" err="1">
                <a:latin typeface="Calibri" panose="020F0502020204030204" pitchFamily="34" charset="0"/>
                <a:ea typeface="Calibri" panose="020F0502020204030204" pitchFamily="34" charset="0"/>
                <a:cs typeface="Calibri" panose="020F0502020204030204" pitchFamily="34" charset="0"/>
              </a:rPr>
              <a:t>erosion</a:t>
            </a:r>
            <a:r>
              <a:rPr lang="cs-CZ" sz="1900" b="1" i="1" dirty="0">
                <a:latin typeface="Calibri" panose="020F0502020204030204" pitchFamily="34" charset="0"/>
                <a:ea typeface="Calibri" panose="020F0502020204030204" pitchFamily="34" charset="0"/>
                <a:cs typeface="Calibri" panose="020F0502020204030204" pitchFamily="34" charset="0"/>
              </a:rPr>
              <a:t> </a:t>
            </a:r>
            <a:r>
              <a:rPr lang="cs-CZ" sz="1900" b="1" i="1" dirty="0" err="1">
                <a:latin typeface="Calibri" panose="020F0502020204030204" pitchFamily="34" charset="0"/>
                <a:ea typeface="Calibri" panose="020F0502020204030204" pitchFamily="34" charset="0"/>
                <a:cs typeface="Calibri" panose="020F0502020204030204" pitchFamily="34" charset="0"/>
              </a:rPr>
              <a:t>control</a:t>
            </a:r>
            <a:r>
              <a:rPr lang="cs-CZ" sz="1900" b="1" i="1" dirty="0">
                <a:latin typeface="Calibri" panose="020F0502020204030204" pitchFamily="34" charset="0"/>
                <a:ea typeface="Calibri" panose="020F0502020204030204" pitchFamily="34" charset="0"/>
                <a:cs typeface="Calibri" panose="020F0502020204030204" pitchFamily="34" charset="0"/>
              </a:rPr>
              <a:t>/</a:t>
            </a:r>
            <a:r>
              <a:rPr lang="cs-CZ" sz="1900" b="1" i="1" dirty="0" err="1">
                <a:latin typeface="Calibri" panose="020F0502020204030204" pitchFamily="34" charset="0"/>
                <a:ea typeface="Calibri" panose="020F0502020204030204" pitchFamily="34" charset="0"/>
                <a:cs typeface="Calibri" panose="020F0502020204030204" pitchFamily="34" charset="0"/>
              </a:rPr>
              <a:t>regulation</a:t>
            </a:r>
            <a:r>
              <a:rPr lang="cs-CZ" sz="1900" b="1" i="1" dirty="0">
                <a:latin typeface="Calibri" panose="020F0502020204030204" pitchFamily="34" charset="0"/>
                <a:ea typeface="Calibri" panose="020F0502020204030204" pitchFamily="34" charset="0"/>
                <a:cs typeface="Calibri" panose="020F0502020204030204" pitchFamily="34" charset="0"/>
              </a:rPr>
              <a:t> </a:t>
            </a:r>
            <a:r>
              <a:rPr lang="cs-CZ" sz="1900" b="1" i="1" dirty="0" err="1">
                <a:latin typeface="Calibri" panose="020F0502020204030204" pitchFamily="34" charset="0"/>
                <a:ea typeface="Calibri" panose="020F0502020204030204" pitchFamily="34" charset="0"/>
                <a:cs typeface="Calibri" panose="020F0502020204030204" pitchFamily="34" charset="0"/>
              </a:rPr>
              <a:t>service</a:t>
            </a:r>
            <a:r>
              <a:rPr lang="cs-CZ" sz="1900" b="1" i="1" dirty="0">
                <a:latin typeface="Calibri" panose="020F0502020204030204" pitchFamily="34" charset="0"/>
                <a:ea typeface="Calibri" panose="020F0502020204030204" pitchFamily="34" charset="0"/>
                <a:cs typeface="Calibri" panose="020F0502020204030204" pitchFamily="34" charset="0"/>
              </a:rPr>
              <a:t> </a:t>
            </a:r>
            <a:r>
              <a:rPr lang="cs-CZ" sz="1900" b="1" i="1" dirty="0" err="1">
                <a:latin typeface="Calibri" panose="020F0502020204030204" pitchFamily="34" charset="0"/>
                <a:ea typeface="Calibri" panose="020F0502020204030204" pitchFamily="34" charset="0"/>
                <a:cs typeface="Calibri" panose="020F0502020204030204" pitchFamily="34" charset="0"/>
              </a:rPr>
              <a:t>providers</a:t>
            </a:r>
            <a:r>
              <a:rPr lang="cs-CZ" sz="1900" b="1" i="1" dirty="0">
                <a:latin typeface="Calibri" panose="020F0502020204030204" pitchFamily="34" charset="0"/>
                <a:ea typeface="Calibri" panose="020F0502020204030204" pitchFamily="34" charset="0"/>
                <a:cs typeface="Calibri" panose="020F0502020204030204" pitchFamily="34" charset="0"/>
              </a:rPr>
              <a:t>“, and „</a:t>
            </a:r>
            <a:r>
              <a:rPr lang="cs-CZ" sz="1900" b="1" i="1" dirty="0" err="1">
                <a:latin typeface="Calibri" panose="020F0502020204030204" pitchFamily="34" charset="0"/>
                <a:ea typeface="Calibri" panose="020F0502020204030204" pitchFamily="34" charset="0"/>
                <a:cs typeface="Calibri" panose="020F0502020204030204" pitchFamily="34" charset="0"/>
              </a:rPr>
              <a:t>an</a:t>
            </a:r>
            <a:r>
              <a:rPr lang="cs-CZ" sz="1900" b="1" i="1" dirty="0">
                <a:latin typeface="Calibri" panose="020F0502020204030204" pitchFamily="34" charset="0"/>
                <a:ea typeface="Calibri" panose="020F0502020204030204" pitchFamily="34" charset="0"/>
                <a:cs typeface="Calibri" panose="020F0502020204030204" pitchFamily="34" charset="0"/>
              </a:rPr>
              <a:t> </a:t>
            </a:r>
            <a:r>
              <a:rPr lang="cs-CZ" sz="1900" b="1" i="1" dirty="0" err="1">
                <a:latin typeface="Calibri" panose="020F0502020204030204" pitchFamily="34" charset="0"/>
                <a:ea typeface="Calibri" panose="020F0502020204030204" pitchFamily="34" charset="0"/>
                <a:cs typeface="Calibri" panose="020F0502020204030204" pitchFamily="34" charset="0"/>
              </a:rPr>
              <a:t>earthworm</a:t>
            </a:r>
            <a:r>
              <a:rPr lang="cs-CZ" sz="1900" b="1" i="1" dirty="0">
                <a:latin typeface="Calibri" panose="020F0502020204030204" pitchFamily="34" charset="0"/>
                <a:ea typeface="Calibri" panose="020F0502020204030204" pitchFamily="34" charset="0"/>
                <a:cs typeface="Calibri" panose="020F0502020204030204" pitchFamily="34" charset="0"/>
              </a:rPr>
              <a:t> </a:t>
            </a:r>
            <a:r>
              <a:rPr lang="cs-CZ" sz="1900" b="1" i="1" dirty="0" err="1">
                <a:latin typeface="Calibri" panose="020F0502020204030204" pitchFamily="34" charset="0"/>
                <a:ea typeface="Calibri" panose="020F0502020204030204" pitchFamily="34" charset="0"/>
                <a:cs typeface="Calibri" panose="020F0502020204030204" pitchFamily="34" charset="0"/>
              </a:rPr>
              <a:t>is</a:t>
            </a:r>
            <a:r>
              <a:rPr lang="cs-CZ" sz="1900" b="1" i="1" dirty="0">
                <a:latin typeface="Calibri" panose="020F0502020204030204" pitchFamily="34" charset="0"/>
                <a:ea typeface="Calibri" panose="020F0502020204030204" pitchFamily="34" charset="0"/>
                <a:cs typeface="Calibri" panose="020F0502020204030204" pitchFamily="34" charset="0"/>
              </a:rPr>
              <a:t> a </a:t>
            </a:r>
            <a:r>
              <a:rPr lang="cs-CZ" sz="1900" b="1" i="1" dirty="0" err="1">
                <a:latin typeface="Calibri" panose="020F0502020204030204" pitchFamily="34" charset="0"/>
                <a:ea typeface="Calibri" panose="020F0502020204030204" pitchFamily="34" charset="0"/>
                <a:cs typeface="Calibri" panose="020F0502020204030204" pitchFamily="34" charset="0"/>
              </a:rPr>
              <a:t>soil</a:t>
            </a:r>
            <a:r>
              <a:rPr lang="cs-CZ" sz="1900" b="1" i="1" dirty="0">
                <a:latin typeface="Calibri" panose="020F0502020204030204" pitchFamily="34" charset="0"/>
                <a:ea typeface="Calibri" panose="020F0502020204030204" pitchFamily="34" charset="0"/>
                <a:cs typeface="Calibri" panose="020F0502020204030204" pitchFamily="34" charset="0"/>
              </a:rPr>
              <a:t> </a:t>
            </a:r>
            <a:r>
              <a:rPr lang="cs-CZ" sz="1900" b="1" i="1" dirty="0" err="1">
                <a:latin typeface="Calibri" panose="020F0502020204030204" pitchFamily="34" charset="0"/>
                <a:ea typeface="Calibri" panose="020F0502020204030204" pitchFamily="34" charset="0"/>
                <a:cs typeface="Calibri" panose="020F0502020204030204" pitchFamily="34" charset="0"/>
              </a:rPr>
              <a:t>quality</a:t>
            </a:r>
            <a:r>
              <a:rPr lang="cs-CZ" sz="1900" b="1" i="1" dirty="0">
                <a:latin typeface="Calibri" panose="020F0502020204030204" pitchFamily="34" charset="0"/>
                <a:ea typeface="Calibri" panose="020F0502020204030204" pitchFamily="34" charset="0"/>
                <a:cs typeface="Calibri" panose="020F0502020204030204" pitchFamily="34" charset="0"/>
              </a:rPr>
              <a:t> </a:t>
            </a:r>
            <a:r>
              <a:rPr lang="cs-CZ" sz="1900" b="1" i="1" dirty="0" err="1">
                <a:latin typeface="Calibri" panose="020F0502020204030204" pitchFamily="34" charset="0"/>
                <a:ea typeface="Calibri" panose="020F0502020204030204" pitchFamily="34" charset="0"/>
                <a:cs typeface="Calibri" panose="020F0502020204030204" pitchFamily="34" charset="0"/>
              </a:rPr>
              <a:t>maintenance</a:t>
            </a:r>
            <a:r>
              <a:rPr lang="cs-CZ" sz="1900" b="1" i="1" dirty="0">
                <a:latin typeface="Calibri" panose="020F0502020204030204" pitchFamily="34" charset="0"/>
                <a:ea typeface="Calibri" panose="020F0502020204030204" pitchFamily="34" charset="0"/>
                <a:cs typeface="Calibri" panose="020F0502020204030204" pitchFamily="34" charset="0"/>
              </a:rPr>
              <a:t> provider</a:t>
            </a:r>
            <a:r>
              <a:rPr lang="cs-CZ" sz="1900" b="1" i="1" dirty="0" smtClean="0">
                <a:latin typeface="Calibri" panose="020F0502020204030204" pitchFamily="34" charset="0"/>
                <a:ea typeface="Calibri" panose="020F0502020204030204" pitchFamily="34" charset="0"/>
                <a:cs typeface="Calibri" panose="020F0502020204030204" pitchFamily="34" charset="0"/>
              </a:rPr>
              <a:t>“) </a:t>
            </a:r>
            <a:r>
              <a:rPr lang="cs-CZ" sz="1900" b="1" i="1" dirty="0" smtClean="0">
                <a:solidFill>
                  <a:srgbClr val="FFFF00"/>
                </a:solidFill>
                <a:latin typeface="Calibri" panose="020F0502020204030204" pitchFamily="34" charset="0"/>
                <a:ea typeface="Calibri" panose="020F0502020204030204" pitchFamily="34" charset="0"/>
                <a:cs typeface="Calibri" panose="020F0502020204030204" pitchFamily="34" charset="0"/>
              </a:rPr>
              <a:t>= </a:t>
            </a:r>
            <a:r>
              <a:rPr lang="cs-CZ" sz="1900" dirty="0" smtClean="0">
                <a:latin typeface="Calibri" panose="020F0502020204030204" pitchFamily="34" charset="0"/>
                <a:ea typeface="Calibri" panose="020F0502020204030204" pitchFamily="34" charset="0"/>
                <a:cs typeface="Calibri" panose="020F0502020204030204" pitchFamily="34" charset="0"/>
              </a:rPr>
              <a:t>přírodní zdroje lze </a:t>
            </a:r>
            <a:r>
              <a:rPr lang="cs-CZ" sz="1900" b="1" dirty="0">
                <a:solidFill>
                  <a:srgbClr val="FFFF00"/>
                </a:solidFill>
                <a:latin typeface="Calibri" panose="020F0502020204030204" pitchFamily="34" charset="0"/>
                <a:ea typeface="Calibri" panose="020F0502020204030204" pitchFamily="34" charset="0"/>
                <a:cs typeface="Calibri" panose="020F0502020204030204" pitchFamily="34" charset="0"/>
              </a:rPr>
              <a:t>měřit</a:t>
            </a:r>
            <a:r>
              <a:rPr lang="cs-CZ" sz="1900" dirty="0">
                <a:latin typeface="Calibri" panose="020F0502020204030204" pitchFamily="34" charset="0"/>
                <a:ea typeface="Calibri" panose="020F0502020204030204" pitchFamily="34" charset="0"/>
                <a:cs typeface="Calibri" panose="020F0502020204030204" pitchFamily="34" charset="0"/>
              </a:rPr>
              <a:t>, </a:t>
            </a:r>
            <a:r>
              <a:rPr lang="cs-CZ" sz="1900" b="1" dirty="0" err="1">
                <a:solidFill>
                  <a:srgbClr val="FFFF00"/>
                </a:solidFill>
                <a:latin typeface="Calibri" panose="020F0502020204030204" pitchFamily="34" charset="0"/>
                <a:ea typeface="Calibri" panose="020F0502020204030204" pitchFamily="34" charset="0"/>
                <a:cs typeface="Calibri" panose="020F0502020204030204" pitchFamily="34" charset="0"/>
              </a:rPr>
              <a:t>monetizovat</a:t>
            </a:r>
            <a:r>
              <a:rPr lang="cs-CZ" sz="1900" b="1" dirty="0">
                <a:solidFill>
                  <a:srgbClr val="FFFF00"/>
                </a:solidFill>
                <a:latin typeface="Calibri" panose="020F0502020204030204" pitchFamily="34" charset="0"/>
                <a:ea typeface="Calibri" panose="020F0502020204030204" pitchFamily="34" charset="0"/>
                <a:cs typeface="Calibri" panose="020F0502020204030204" pitchFamily="34" charset="0"/>
              </a:rPr>
              <a:t>, obchodovat</a:t>
            </a:r>
            <a:r>
              <a:rPr lang="cs-CZ" sz="1900" dirty="0">
                <a:latin typeface="Calibri" panose="020F0502020204030204" pitchFamily="34" charset="0"/>
                <a:ea typeface="Calibri" panose="020F0502020204030204" pitchFamily="34" charset="0"/>
                <a:cs typeface="Calibri" panose="020F0502020204030204" pitchFamily="34" charset="0"/>
              </a:rPr>
              <a:t>.. </a:t>
            </a:r>
          </a:p>
          <a:p>
            <a:pPr lvl="0">
              <a:lnSpc>
                <a:spcPct val="107000"/>
              </a:lnSpc>
              <a:buFont typeface="Arial" panose="020B0604020202020204" pitchFamily="34" charset="0"/>
              <a:buChar char="•"/>
            </a:pPr>
            <a:r>
              <a:rPr lang="cs-CZ" sz="1900" b="1" dirty="0" smtClean="0">
                <a:latin typeface="Calibri" panose="020F0502020204030204" pitchFamily="34" charset="0"/>
                <a:ea typeface="Calibri" panose="020F0502020204030204" pitchFamily="34" charset="0"/>
                <a:cs typeface="Calibri" panose="020F0502020204030204" pitchFamily="34" charset="0"/>
              </a:rPr>
              <a:t>posílení </a:t>
            </a:r>
            <a:r>
              <a:rPr lang="cs-CZ" sz="1900" b="1" dirty="0">
                <a:solidFill>
                  <a:srgbClr val="FFFF00"/>
                </a:solidFill>
                <a:latin typeface="Calibri" panose="020F0502020204030204" pitchFamily="34" charset="0"/>
                <a:ea typeface="Calibri" panose="020F0502020204030204" pitchFamily="34" charset="0"/>
                <a:cs typeface="Calibri" panose="020F0502020204030204" pitchFamily="34" charset="0"/>
              </a:rPr>
              <a:t>nespravedlivé distribuce v přístupu ke zdrojům </a:t>
            </a:r>
            <a:r>
              <a:rPr lang="cs-CZ" sz="1900" dirty="0">
                <a:latin typeface="Calibri" panose="020F0502020204030204" pitchFamily="34" charset="0"/>
                <a:ea typeface="Calibri" panose="020F0502020204030204" pitchFamily="34" charset="0"/>
                <a:cs typeface="Calibri" panose="020F0502020204030204" pitchFamily="34" charset="0"/>
              </a:rPr>
              <a:t>= posílení již existujících nerovností</a:t>
            </a:r>
            <a:endParaRPr lang="cs-CZ"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900" b="1" dirty="0" smtClean="0">
                <a:solidFill>
                  <a:srgbClr val="FFFF00"/>
                </a:solidFill>
                <a:latin typeface="Calibri" panose="020F0502020204030204" pitchFamily="34" charset="0"/>
                <a:ea typeface="Calibri" panose="020F0502020204030204" pitchFamily="34" charset="0"/>
                <a:cs typeface="Calibri" panose="020F0502020204030204" pitchFamily="34" charset="0"/>
              </a:rPr>
              <a:t>GREEN GRABBING</a:t>
            </a:r>
            <a:r>
              <a:rPr lang="cs-CZ" sz="1900" dirty="0" smtClean="0">
                <a:latin typeface="Calibri" panose="020F0502020204030204" pitchFamily="34" charset="0"/>
                <a:ea typeface="Times New Roman" panose="02020603050405020304" pitchFamily="18" charset="0"/>
              </a:rPr>
              <a:t>: přivlastňování si půdy a zdrojů pro environmentální potřeby</a:t>
            </a:r>
          </a:p>
          <a:p>
            <a:pPr>
              <a:lnSpc>
                <a:spcPct val="107000"/>
              </a:lnSpc>
              <a:spcAft>
                <a:spcPts val="800"/>
              </a:spcAft>
            </a:pPr>
            <a:endParaRPr lang="cs-CZ" sz="1900" dirty="0" smtClean="0"/>
          </a:p>
          <a:p>
            <a:pPr marL="0" indent="0" algn="ctr">
              <a:lnSpc>
                <a:spcPct val="107000"/>
              </a:lnSpc>
              <a:spcAft>
                <a:spcPts val="800"/>
              </a:spcAft>
              <a:buNone/>
            </a:pPr>
            <a:r>
              <a:rPr lang="cs-CZ" sz="2200" b="1" dirty="0" smtClean="0">
                <a:latin typeface="Calibri" panose="020F0502020204030204" pitchFamily="34" charset="0"/>
                <a:ea typeface="Calibri" panose="020F0502020204030204" pitchFamily="34" charset="0"/>
                <a:cs typeface="Calibri" panose="020F0502020204030204" pitchFamily="34" charset="0"/>
              </a:rPr>
              <a:t>„</a:t>
            </a:r>
            <a:r>
              <a:rPr lang="en-US" sz="2200" b="1" dirty="0">
                <a:solidFill>
                  <a:srgbClr val="FFFF00"/>
                </a:solidFill>
              </a:rPr>
              <a:t>instead of rethinking business, the green economy wants to redefine nature</a:t>
            </a:r>
            <a:r>
              <a:rPr lang="cs-CZ" sz="2200" b="1" dirty="0" smtClean="0"/>
              <a:t>“</a:t>
            </a:r>
            <a:endParaRPr lang="en-US" sz="2200" b="1" dirty="0"/>
          </a:p>
        </p:txBody>
      </p:sp>
    </p:spTree>
    <p:extLst>
      <p:ext uri="{BB962C8B-B14F-4D97-AF65-F5344CB8AC3E}">
        <p14:creationId xmlns:p14="http://schemas.microsoft.com/office/powerpoint/2010/main" val="1249879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FF00"/>
                </a:solidFill>
              </a:rPr>
              <a:t>Green </a:t>
            </a:r>
            <a:r>
              <a:rPr lang="cs-CZ" b="1" dirty="0" err="1" smtClean="0">
                <a:solidFill>
                  <a:srgbClr val="FFFF00"/>
                </a:solidFill>
              </a:rPr>
              <a:t>grabbing</a:t>
            </a:r>
            <a:endParaRPr lang="cs-CZ" b="1" dirty="0">
              <a:solidFill>
                <a:srgbClr val="FFFF00"/>
              </a:solidFill>
            </a:endParaRPr>
          </a:p>
        </p:txBody>
      </p:sp>
      <p:sp>
        <p:nvSpPr>
          <p:cNvPr id="3" name="Zástupný symbol pro obsah 2"/>
          <p:cNvSpPr>
            <a:spLocks noGrp="1"/>
          </p:cNvSpPr>
          <p:nvPr>
            <p:ph idx="1"/>
          </p:nvPr>
        </p:nvSpPr>
        <p:spPr>
          <a:xfrm>
            <a:off x="1168400" y="1960880"/>
            <a:ext cx="9401739" cy="4531360"/>
          </a:xfrm>
        </p:spPr>
        <p:txBody>
          <a:bodyPr>
            <a:normAutofit fontScale="70000" lnSpcReduction="20000"/>
          </a:bodyPr>
          <a:lstStyle/>
          <a:p>
            <a:r>
              <a:rPr lang="cs-CZ" sz="2300" b="1" dirty="0" smtClean="0"/>
              <a:t>zábory </a:t>
            </a:r>
            <a:r>
              <a:rPr lang="cs-CZ" sz="2300" b="1" dirty="0"/>
              <a:t>půdy a přivlastňování zdrojů </a:t>
            </a:r>
            <a:r>
              <a:rPr lang="cs-CZ" sz="2300" dirty="0"/>
              <a:t>pro </a:t>
            </a:r>
            <a:r>
              <a:rPr lang="cs-CZ" sz="2300" b="1" dirty="0"/>
              <a:t>environmentální účely</a:t>
            </a:r>
            <a:r>
              <a:rPr lang="cs-CZ" sz="2300" dirty="0"/>
              <a:t>: ekoturistiku, zachování biologické </a:t>
            </a:r>
            <a:r>
              <a:rPr lang="cs-CZ" sz="2300" dirty="0" smtClean="0"/>
              <a:t>rozmanitosti (konzervace) </a:t>
            </a:r>
            <a:r>
              <a:rPr lang="cs-CZ" sz="2300" dirty="0"/>
              <a:t>nebo ekosystémových služeb, pro obchodování s emisemi </a:t>
            </a:r>
            <a:r>
              <a:rPr lang="cs-CZ" sz="2300" dirty="0" smtClean="0"/>
              <a:t>uhlíku, offsety (kompenzace) </a:t>
            </a:r>
            <a:r>
              <a:rPr lang="cs-CZ" sz="2300" dirty="0"/>
              <a:t>nebo pro výrobu </a:t>
            </a:r>
            <a:r>
              <a:rPr lang="cs-CZ" sz="2300" dirty="0" smtClean="0"/>
              <a:t>biopaliv…</a:t>
            </a:r>
          </a:p>
          <a:p>
            <a:r>
              <a:rPr lang="cs-CZ" sz="2300" dirty="0" smtClean="0"/>
              <a:t>často vysídlení </a:t>
            </a:r>
            <a:r>
              <a:rPr lang="cs-CZ" sz="2300" dirty="0"/>
              <a:t>místních obyvatel z půdy, kde žijí nebo se </a:t>
            </a:r>
            <a:r>
              <a:rPr lang="cs-CZ" sz="2300" dirty="0" smtClean="0"/>
              <a:t>živí; privatizace půdy a lesů; proměny lokální mocenské dynamiky…</a:t>
            </a:r>
          </a:p>
          <a:p>
            <a:endParaRPr lang="cs-CZ" dirty="0" smtClean="0"/>
          </a:p>
          <a:p>
            <a:pPr marL="0" indent="0">
              <a:buNone/>
            </a:pPr>
            <a:r>
              <a:rPr lang="cs-CZ" sz="2300" b="1" dirty="0" smtClean="0">
                <a:solidFill>
                  <a:srgbClr val="FFFF00"/>
                </a:solidFill>
              </a:rPr>
              <a:t>Green </a:t>
            </a:r>
            <a:r>
              <a:rPr lang="cs-CZ" sz="2300" b="1" dirty="0" err="1">
                <a:solidFill>
                  <a:srgbClr val="FFFF00"/>
                </a:solidFill>
              </a:rPr>
              <a:t>grabbing</a:t>
            </a:r>
            <a:r>
              <a:rPr lang="cs-CZ" sz="2300" b="1" dirty="0">
                <a:solidFill>
                  <a:srgbClr val="FFFF00"/>
                </a:solidFill>
              </a:rPr>
              <a:t> </a:t>
            </a:r>
            <a:r>
              <a:rPr lang="cs-CZ" sz="2300" b="1" dirty="0" smtClean="0">
                <a:solidFill>
                  <a:srgbClr val="FFFF00"/>
                </a:solidFill>
              </a:rPr>
              <a:t>navazuje na „dobře </a:t>
            </a:r>
            <a:r>
              <a:rPr lang="cs-CZ" sz="2300" b="1" dirty="0">
                <a:solidFill>
                  <a:srgbClr val="FFFF00"/>
                </a:solidFill>
              </a:rPr>
              <a:t>známé historie koloniálního a </a:t>
            </a:r>
            <a:r>
              <a:rPr lang="cs-CZ" sz="2300" b="1" dirty="0" err="1">
                <a:solidFill>
                  <a:srgbClr val="FFFF00"/>
                </a:solidFill>
              </a:rPr>
              <a:t>neokoloniálního</a:t>
            </a:r>
            <a:r>
              <a:rPr lang="cs-CZ" sz="2300" b="1" dirty="0">
                <a:solidFill>
                  <a:srgbClr val="FFFF00"/>
                </a:solidFill>
              </a:rPr>
              <a:t> zcizování zdrojů ve jménu životního prostředí - ať už jde o parky, lesní rezervace nebo zastavení </a:t>
            </a:r>
            <a:r>
              <a:rPr lang="cs-CZ" sz="2300" b="1" dirty="0" smtClean="0">
                <a:solidFill>
                  <a:srgbClr val="FFFF00"/>
                </a:solidFill>
              </a:rPr>
              <a:t>údajně destruktivních </a:t>
            </a:r>
            <a:r>
              <a:rPr lang="cs-CZ" sz="2300" b="1" dirty="0">
                <a:solidFill>
                  <a:srgbClr val="FFFF00"/>
                </a:solidFill>
              </a:rPr>
              <a:t>místních praktik</a:t>
            </a:r>
            <a:r>
              <a:rPr lang="cs-CZ" sz="2300" b="1" dirty="0" smtClean="0">
                <a:solidFill>
                  <a:srgbClr val="FFFF00"/>
                </a:solidFill>
              </a:rPr>
              <a:t>.“ (</a:t>
            </a:r>
            <a:r>
              <a:rPr lang="cs-CZ" sz="2300" b="1" dirty="0" err="1">
                <a:solidFill>
                  <a:srgbClr val="FFFF00"/>
                </a:solidFill>
              </a:rPr>
              <a:t>Fairhead</a:t>
            </a:r>
            <a:r>
              <a:rPr lang="cs-CZ" sz="2300" b="1" dirty="0">
                <a:solidFill>
                  <a:srgbClr val="FFFF00"/>
                </a:solidFill>
              </a:rPr>
              <a:t> et. </a:t>
            </a:r>
            <a:r>
              <a:rPr lang="cs-CZ" sz="2300" b="1" dirty="0" smtClean="0">
                <a:solidFill>
                  <a:srgbClr val="FFFF00"/>
                </a:solidFill>
              </a:rPr>
              <a:t>al, 2012</a:t>
            </a:r>
            <a:r>
              <a:rPr lang="cs-CZ" sz="2300" b="1" dirty="0">
                <a:solidFill>
                  <a:srgbClr val="FFFF00"/>
                </a:solidFill>
              </a:rPr>
              <a:t>)</a:t>
            </a:r>
          </a:p>
          <a:p>
            <a:pPr marL="0" indent="0">
              <a:buNone/>
            </a:pPr>
            <a:endParaRPr lang="cs-CZ" dirty="0" smtClean="0">
              <a:latin typeface="Calibri" panose="020F050202020403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s-CZ" dirty="0" err="1" smtClean="0">
                <a:latin typeface="Calibri" panose="020F0502020204030204" pitchFamily="34" charset="0"/>
                <a:ea typeface="Times New Roman" panose="02020603050405020304" pitchFamily="18" charset="0"/>
              </a:rPr>
              <a:t>Fairhead</a:t>
            </a:r>
            <a:r>
              <a:rPr lang="cs-CZ" dirty="0">
                <a:latin typeface="Calibri" panose="020F0502020204030204" pitchFamily="34" charset="0"/>
                <a:ea typeface="Times New Roman" panose="02020603050405020304" pitchFamily="18" charset="0"/>
              </a:rPr>
              <a:t>, J., </a:t>
            </a:r>
            <a:r>
              <a:rPr lang="cs-CZ" dirty="0" err="1">
                <a:latin typeface="Calibri" panose="020F0502020204030204" pitchFamily="34" charset="0"/>
                <a:ea typeface="Times New Roman" panose="02020603050405020304" pitchFamily="18" charset="0"/>
              </a:rPr>
              <a:t>Leach</a:t>
            </a:r>
            <a:r>
              <a:rPr lang="cs-CZ" dirty="0">
                <a:latin typeface="Calibri" panose="020F0502020204030204" pitchFamily="34" charset="0"/>
                <a:ea typeface="Times New Roman" panose="02020603050405020304" pitchFamily="18" charset="0"/>
              </a:rPr>
              <a:t>, M., </a:t>
            </a:r>
            <a:r>
              <a:rPr lang="cs-CZ" dirty="0" err="1">
                <a:latin typeface="Calibri" panose="020F0502020204030204" pitchFamily="34" charset="0"/>
                <a:ea typeface="Times New Roman" panose="02020603050405020304" pitchFamily="18" charset="0"/>
              </a:rPr>
              <a:t>Scoones</a:t>
            </a:r>
            <a:r>
              <a:rPr lang="cs-CZ" dirty="0">
                <a:latin typeface="Calibri" panose="020F0502020204030204" pitchFamily="34" charset="0"/>
                <a:ea typeface="Times New Roman" panose="02020603050405020304" pitchFamily="18" charset="0"/>
              </a:rPr>
              <a:t>, I. 2012. Green </a:t>
            </a:r>
            <a:r>
              <a:rPr lang="cs-CZ" dirty="0" err="1">
                <a:latin typeface="Calibri" panose="020F0502020204030204" pitchFamily="34" charset="0"/>
                <a:ea typeface="Times New Roman" panose="02020603050405020304" pitchFamily="18" charset="0"/>
              </a:rPr>
              <a:t>Grabbing</a:t>
            </a:r>
            <a:r>
              <a:rPr lang="cs-CZ" dirty="0">
                <a:latin typeface="Calibri" panose="020F0502020204030204" pitchFamily="34" charset="0"/>
                <a:ea typeface="Times New Roman" panose="02020603050405020304" pitchFamily="18" charset="0"/>
              </a:rPr>
              <a:t>: a </a:t>
            </a:r>
            <a:r>
              <a:rPr lang="cs-CZ" dirty="0" err="1">
                <a:latin typeface="Calibri" panose="020F0502020204030204" pitchFamily="34" charset="0"/>
                <a:ea typeface="Times New Roman" panose="02020603050405020304" pitchFamily="18" charset="0"/>
              </a:rPr>
              <a:t>new</a:t>
            </a:r>
            <a:r>
              <a:rPr lang="cs-CZ" dirty="0">
                <a:latin typeface="Calibri" panose="020F0502020204030204" pitchFamily="34" charset="0"/>
                <a:ea typeface="Times New Roman" panose="02020603050405020304" pitchFamily="18" charset="0"/>
              </a:rPr>
              <a:t> </a:t>
            </a:r>
            <a:r>
              <a:rPr lang="cs-CZ" dirty="0" err="1">
                <a:latin typeface="Calibri" panose="020F0502020204030204" pitchFamily="34" charset="0"/>
                <a:ea typeface="Times New Roman" panose="02020603050405020304" pitchFamily="18" charset="0"/>
              </a:rPr>
              <a:t>appropriation</a:t>
            </a:r>
            <a:r>
              <a:rPr lang="cs-CZ" dirty="0">
                <a:latin typeface="Calibri" panose="020F0502020204030204" pitchFamily="34" charset="0"/>
                <a:ea typeface="Times New Roman" panose="02020603050405020304" pitchFamily="18" charset="0"/>
              </a:rPr>
              <a:t> </a:t>
            </a:r>
            <a:r>
              <a:rPr lang="cs-CZ" dirty="0" err="1">
                <a:latin typeface="Calibri" panose="020F0502020204030204" pitchFamily="34" charset="0"/>
                <a:ea typeface="Times New Roman" panose="02020603050405020304" pitchFamily="18" charset="0"/>
              </a:rPr>
              <a:t>of</a:t>
            </a:r>
            <a:r>
              <a:rPr lang="cs-CZ" dirty="0">
                <a:latin typeface="Calibri" panose="020F0502020204030204" pitchFamily="34" charset="0"/>
                <a:ea typeface="Times New Roman" panose="02020603050405020304" pitchFamily="18" charset="0"/>
              </a:rPr>
              <a:t> </a:t>
            </a:r>
            <a:r>
              <a:rPr lang="cs-CZ" dirty="0" err="1">
                <a:latin typeface="Calibri" panose="020F0502020204030204" pitchFamily="34" charset="0"/>
                <a:ea typeface="Times New Roman" panose="02020603050405020304" pitchFamily="18" charset="0"/>
              </a:rPr>
              <a:t>nature</a:t>
            </a:r>
            <a:r>
              <a:rPr lang="cs-CZ" dirty="0">
                <a:latin typeface="Calibri" panose="020F0502020204030204" pitchFamily="34" charset="0"/>
                <a:ea typeface="Times New Roman" panose="02020603050405020304" pitchFamily="18" charset="0"/>
              </a:rPr>
              <a:t>?, </a:t>
            </a:r>
            <a:r>
              <a:rPr lang="cs-CZ" dirty="0" err="1">
                <a:latin typeface="Calibri" panose="020F0502020204030204" pitchFamily="34" charset="0"/>
                <a:ea typeface="Times New Roman" panose="02020603050405020304" pitchFamily="18" charset="0"/>
              </a:rPr>
              <a:t>Journal</a:t>
            </a:r>
            <a:r>
              <a:rPr lang="cs-CZ" dirty="0">
                <a:latin typeface="Calibri" panose="020F0502020204030204" pitchFamily="34" charset="0"/>
                <a:ea typeface="Times New Roman" panose="02020603050405020304" pitchFamily="18" charset="0"/>
              </a:rPr>
              <a:t> </a:t>
            </a:r>
            <a:r>
              <a:rPr lang="cs-CZ" dirty="0" err="1">
                <a:latin typeface="Calibri" panose="020F0502020204030204" pitchFamily="34" charset="0"/>
                <a:ea typeface="Times New Roman" panose="02020603050405020304" pitchFamily="18" charset="0"/>
              </a:rPr>
              <a:t>of</a:t>
            </a:r>
            <a:r>
              <a:rPr lang="cs-CZ" dirty="0">
                <a:latin typeface="Calibri" panose="020F0502020204030204" pitchFamily="34" charset="0"/>
                <a:ea typeface="Times New Roman" panose="02020603050405020304" pitchFamily="18" charset="0"/>
              </a:rPr>
              <a:t> </a:t>
            </a:r>
            <a:r>
              <a:rPr lang="cs-CZ" dirty="0" err="1">
                <a:latin typeface="Calibri" panose="020F0502020204030204" pitchFamily="34" charset="0"/>
                <a:ea typeface="Times New Roman" panose="02020603050405020304" pitchFamily="18" charset="0"/>
              </a:rPr>
              <a:t>Peasant</a:t>
            </a:r>
            <a:r>
              <a:rPr lang="cs-CZ" dirty="0">
                <a:latin typeface="Calibri" panose="020F0502020204030204" pitchFamily="34" charset="0"/>
                <a:ea typeface="Times New Roman" panose="02020603050405020304" pitchFamily="18" charset="0"/>
              </a:rPr>
              <a:t> </a:t>
            </a:r>
            <a:r>
              <a:rPr lang="cs-CZ" dirty="0" err="1">
                <a:latin typeface="Calibri" panose="020F0502020204030204" pitchFamily="34" charset="0"/>
                <a:ea typeface="Times New Roman" panose="02020603050405020304" pitchFamily="18" charset="0"/>
              </a:rPr>
              <a:t>Studies</a:t>
            </a:r>
            <a:r>
              <a:rPr lang="cs-CZ" dirty="0">
                <a:latin typeface="Calibri" panose="020F0502020204030204" pitchFamily="34" charset="0"/>
                <a:ea typeface="Times New Roman" panose="02020603050405020304" pitchFamily="18" charset="0"/>
              </a:rPr>
              <a:t>, 39(2): </a:t>
            </a:r>
            <a:r>
              <a:rPr lang="cs-CZ" dirty="0" smtClean="0">
                <a:latin typeface="Calibri" panose="020F0502020204030204" pitchFamily="34" charset="0"/>
                <a:ea typeface="Times New Roman" panose="02020603050405020304" pitchFamily="18" charset="0"/>
              </a:rPr>
              <a:t>237-261</a:t>
            </a:r>
            <a:endParaRPr lang="cs-CZ" dirty="0">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s-CZ" dirty="0" err="1" smtClean="0">
                <a:latin typeface="Calibri" panose="020F0502020204030204" pitchFamily="34" charset="0"/>
                <a:ea typeface="Times New Roman" panose="02020603050405020304" pitchFamily="18" charset="0"/>
              </a:rPr>
              <a:t>Knight</a:t>
            </a:r>
            <a:r>
              <a:rPr lang="cs-CZ" dirty="0">
                <a:latin typeface="Calibri" panose="020F0502020204030204" pitchFamily="34" charset="0"/>
                <a:ea typeface="Times New Roman" panose="02020603050405020304" pitchFamily="18" charset="0"/>
              </a:rPr>
              <a:t>, D.M. 2017. </a:t>
            </a:r>
            <a:r>
              <a:rPr lang="cs-CZ" dirty="0" err="1">
                <a:latin typeface="Calibri" panose="020F0502020204030204" pitchFamily="34" charset="0"/>
                <a:ea typeface="Times New Roman" panose="02020603050405020304" pitchFamily="18" charset="0"/>
              </a:rPr>
              <a:t>The</a:t>
            </a:r>
            <a:r>
              <a:rPr lang="cs-CZ" dirty="0">
                <a:latin typeface="Calibri" panose="020F0502020204030204" pitchFamily="34" charset="0"/>
                <a:ea typeface="Times New Roman" panose="02020603050405020304" pitchFamily="18" charset="0"/>
              </a:rPr>
              <a:t> green </a:t>
            </a:r>
            <a:r>
              <a:rPr lang="cs-CZ" dirty="0" err="1">
                <a:latin typeface="Calibri" panose="020F0502020204030204" pitchFamily="34" charset="0"/>
                <a:ea typeface="Times New Roman" panose="02020603050405020304" pitchFamily="18" charset="0"/>
              </a:rPr>
              <a:t>economy</a:t>
            </a:r>
            <a:r>
              <a:rPr lang="cs-CZ" dirty="0">
                <a:latin typeface="Calibri" panose="020F0502020204030204" pitchFamily="34" charset="0"/>
                <a:ea typeface="Times New Roman" panose="02020603050405020304" pitchFamily="18" charset="0"/>
              </a:rPr>
              <a:t> as a </a:t>
            </a:r>
            <a:r>
              <a:rPr lang="cs-CZ" dirty="0" err="1">
                <a:latin typeface="Calibri" panose="020F0502020204030204" pitchFamily="34" charset="0"/>
                <a:ea typeface="Times New Roman" panose="02020603050405020304" pitchFamily="18" charset="0"/>
              </a:rPr>
              <a:t>sustainable</a:t>
            </a:r>
            <a:r>
              <a:rPr lang="cs-CZ" dirty="0">
                <a:latin typeface="Calibri" panose="020F0502020204030204" pitchFamily="34" charset="0"/>
                <a:ea typeface="Times New Roman" panose="02020603050405020304" pitchFamily="18" charset="0"/>
              </a:rPr>
              <a:t> </a:t>
            </a:r>
            <a:r>
              <a:rPr lang="cs-CZ" dirty="0" err="1">
                <a:latin typeface="Calibri" panose="020F0502020204030204" pitchFamily="34" charset="0"/>
                <a:ea typeface="Times New Roman" panose="02020603050405020304" pitchFamily="18" charset="0"/>
              </a:rPr>
              <a:t>alternative</a:t>
            </a:r>
            <a:r>
              <a:rPr lang="cs-CZ" dirty="0">
                <a:latin typeface="Calibri" panose="020F0502020204030204" pitchFamily="34" charset="0"/>
                <a:ea typeface="Times New Roman" panose="02020603050405020304" pitchFamily="18" charset="0"/>
              </a:rPr>
              <a:t>?. </a:t>
            </a:r>
            <a:r>
              <a:rPr lang="cs-CZ" dirty="0" err="1">
                <a:latin typeface="Calibri" panose="020F0502020204030204" pitchFamily="34" charset="0"/>
                <a:ea typeface="Times New Roman" panose="02020603050405020304" pitchFamily="18" charset="0"/>
              </a:rPr>
              <a:t>Anthropology</a:t>
            </a:r>
            <a:r>
              <a:rPr lang="cs-CZ" dirty="0">
                <a:latin typeface="Calibri" panose="020F0502020204030204" pitchFamily="34" charset="0"/>
                <a:ea typeface="Times New Roman" panose="02020603050405020304" pitchFamily="18" charset="0"/>
              </a:rPr>
              <a:t> </a:t>
            </a:r>
            <a:r>
              <a:rPr lang="cs-CZ" dirty="0" err="1">
                <a:latin typeface="Calibri" panose="020F0502020204030204" pitchFamily="34" charset="0"/>
                <a:ea typeface="Times New Roman" panose="02020603050405020304" pitchFamily="18" charset="0"/>
              </a:rPr>
              <a:t>Today</a:t>
            </a:r>
            <a:r>
              <a:rPr lang="cs-CZ" dirty="0">
                <a:latin typeface="Calibri" panose="020F0502020204030204" pitchFamily="34" charset="0"/>
                <a:ea typeface="Times New Roman" panose="02020603050405020304" pitchFamily="18" charset="0"/>
              </a:rPr>
              <a:t>, 33: </a:t>
            </a:r>
            <a:r>
              <a:rPr lang="cs-CZ" dirty="0" smtClean="0">
                <a:latin typeface="Calibri" panose="020F0502020204030204" pitchFamily="34" charset="0"/>
                <a:ea typeface="Times New Roman" panose="02020603050405020304" pitchFamily="18" charset="0"/>
              </a:rPr>
              <a:t>28-31</a:t>
            </a:r>
            <a:endParaRPr lang="cs-CZ" dirty="0"/>
          </a:p>
          <a:p>
            <a:endParaRPr lang="cs-CZ" dirty="0"/>
          </a:p>
        </p:txBody>
      </p:sp>
    </p:spTree>
    <p:extLst>
      <p:ext uri="{BB962C8B-B14F-4D97-AF65-F5344CB8AC3E}">
        <p14:creationId xmlns:p14="http://schemas.microsoft.com/office/powerpoint/2010/main" val="3738035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152212-B0BA-43E0-BAE9-3B5247B62456}"/>
              </a:ext>
            </a:extLst>
          </p:cNvPr>
          <p:cNvSpPr>
            <a:spLocks noGrp="1"/>
          </p:cNvSpPr>
          <p:nvPr>
            <p:ph type="title"/>
          </p:nvPr>
        </p:nvSpPr>
        <p:spPr/>
        <p:txBody>
          <a:bodyPr>
            <a:normAutofit/>
          </a:bodyPr>
          <a:lstStyle/>
          <a:p>
            <a:r>
              <a:rPr lang="cs-CZ" sz="4000" b="1" dirty="0">
                <a:solidFill>
                  <a:srgbClr val="FFFF00"/>
                </a:solidFill>
              </a:rPr>
              <a:t>kritika</a:t>
            </a:r>
          </a:p>
        </p:txBody>
      </p:sp>
      <p:sp>
        <p:nvSpPr>
          <p:cNvPr id="3" name="Zástupný obsah 2">
            <a:extLst>
              <a:ext uri="{FF2B5EF4-FFF2-40B4-BE49-F238E27FC236}">
                <a16:creationId xmlns:a16="http://schemas.microsoft.com/office/drawing/2014/main" id="{D4FCBCF8-8F55-4211-820B-FD1316D11192}"/>
              </a:ext>
            </a:extLst>
          </p:cNvPr>
          <p:cNvSpPr>
            <a:spLocks noGrp="1"/>
          </p:cNvSpPr>
          <p:nvPr>
            <p:ph idx="1"/>
          </p:nvPr>
        </p:nvSpPr>
        <p:spPr>
          <a:xfrm>
            <a:off x="1171852" y="1391920"/>
            <a:ext cx="9800948" cy="5151120"/>
          </a:xfrm>
        </p:spPr>
        <p:txBody>
          <a:bodyPr>
            <a:normAutofit/>
          </a:bodyPr>
          <a:lstStyle/>
          <a:p>
            <a:pPr marL="0" lvl="0" indent="0">
              <a:lnSpc>
                <a:spcPct val="107000"/>
              </a:lnSpc>
              <a:buNone/>
            </a:pPr>
            <a:r>
              <a:rPr lang="cs-CZ" sz="2400" dirty="0">
                <a:latin typeface="Calibri" panose="020F0502020204030204" pitchFamily="34" charset="0"/>
                <a:ea typeface="Calibri" panose="020F0502020204030204" pitchFamily="34" charset="0"/>
                <a:cs typeface="Calibri" panose="020F0502020204030204" pitchFamily="34" charset="0"/>
              </a:rPr>
              <a:t>3. „</a:t>
            </a:r>
            <a:r>
              <a:rPr lang="cs-CZ" sz="2400" b="1" dirty="0" err="1">
                <a:solidFill>
                  <a:srgbClr val="FFFF00"/>
                </a:solidFill>
                <a:latin typeface="Calibri" panose="020F0502020204030204" pitchFamily="34" charset="0"/>
                <a:ea typeface="Calibri" panose="020F0502020204030204" pitchFamily="34" charset="0"/>
                <a:cs typeface="Calibri" panose="020F0502020204030204" pitchFamily="34" charset="0"/>
              </a:rPr>
              <a:t>Technofix</a:t>
            </a:r>
            <a:r>
              <a:rPr lang="cs-CZ" sz="2400" b="1" dirty="0">
                <a:latin typeface="Calibri" panose="020F0502020204030204" pitchFamily="34" charset="0"/>
                <a:ea typeface="Calibri" panose="020F0502020204030204" pitchFamily="34" charset="0"/>
                <a:cs typeface="Calibri" panose="020F0502020204030204" pitchFamily="34" charset="0"/>
              </a:rPr>
              <a:t>“ </a:t>
            </a:r>
            <a:r>
              <a:rPr lang="cs-CZ" sz="2400" b="1" dirty="0" smtClean="0">
                <a:latin typeface="Calibri" panose="020F0502020204030204" pitchFamily="34" charset="0"/>
                <a:ea typeface="Calibri" panose="020F0502020204030204" pitchFamily="34" charset="0"/>
                <a:cs typeface="Calibri" panose="020F0502020204030204" pitchFamily="34" charset="0"/>
              </a:rPr>
              <a:t>optimismus – inovace jako fetiš</a:t>
            </a:r>
            <a:endParaRPr lang="cs-CZ" b="1"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Calibri" panose="020F0502020204030204" pitchFamily="34" charset="0"/>
              <a:buChar char="-"/>
            </a:pPr>
            <a:r>
              <a:rPr lang="cs-CZ" dirty="0" smtClean="0">
                <a:latin typeface="Calibri" panose="020F0502020204030204" pitchFamily="34" charset="0"/>
                <a:ea typeface="Calibri" panose="020F0502020204030204" pitchFamily="34" charset="0"/>
                <a:cs typeface="Calibri" panose="020F0502020204030204" pitchFamily="34" charset="0"/>
              </a:rPr>
              <a:t>chybí </a:t>
            </a:r>
            <a:r>
              <a:rPr lang="cs-CZ" b="1" dirty="0">
                <a:latin typeface="Calibri" panose="020F0502020204030204" pitchFamily="34" charset="0"/>
                <a:ea typeface="Calibri" panose="020F0502020204030204" pitchFamily="34" charset="0"/>
                <a:cs typeface="Calibri" panose="020F0502020204030204" pitchFamily="34" charset="0"/>
              </a:rPr>
              <a:t>diskuse </a:t>
            </a:r>
            <a:r>
              <a:rPr lang="cs-CZ" dirty="0">
                <a:latin typeface="Calibri" panose="020F0502020204030204" pitchFamily="34" charset="0"/>
                <a:ea typeface="Calibri" panose="020F0502020204030204" pitchFamily="34" charset="0"/>
                <a:cs typeface="Calibri" panose="020F0502020204030204" pitchFamily="34" charset="0"/>
              </a:rPr>
              <a:t>kompromisů mezi různými skupinami aktérů - státy, ekonomické sektory, třídy, kultury, mocenské struktury atd. – </a:t>
            </a:r>
            <a:r>
              <a:rPr lang="cs-CZ" b="1" i="1" dirty="0">
                <a:latin typeface="Calibri" panose="020F0502020204030204" pitchFamily="34" charset="0"/>
                <a:ea typeface="Calibri" panose="020F0502020204030204" pitchFamily="34" charset="0"/>
                <a:cs typeface="Calibri" panose="020F0502020204030204" pitchFamily="34" charset="0"/>
              </a:rPr>
              <a:t>scénáře green-</a:t>
            </a:r>
            <a:r>
              <a:rPr lang="cs-CZ" b="1" i="1" dirty="0" err="1">
                <a:latin typeface="Calibri" panose="020F0502020204030204" pitchFamily="34" charset="0"/>
                <a:ea typeface="Calibri" panose="020F0502020204030204" pitchFamily="34" charset="0"/>
                <a:cs typeface="Calibri" panose="020F0502020204030204" pitchFamily="34" charset="0"/>
              </a:rPr>
              <a:t>economy</a:t>
            </a:r>
            <a:r>
              <a:rPr lang="cs-CZ" b="1" i="1" dirty="0">
                <a:latin typeface="Calibri" panose="020F0502020204030204" pitchFamily="34" charset="0"/>
                <a:ea typeface="Calibri" panose="020F0502020204030204" pitchFamily="34" charset="0"/>
                <a:cs typeface="Calibri" panose="020F0502020204030204" pitchFamily="34" charset="0"/>
              </a:rPr>
              <a:t> povětšinou ignorují politická, sociální, ekonomická a kulturní </a:t>
            </a:r>
            <a:r>
              <a:rPr lang="cs-CZ" b="1" i="1" dirty="0" smtClean="0">
                <a:latin typeface="Calibri" panose="020F0502020204030204" pitchFamily="34" charset="0"/>
                <a:ea typeface="Calibri" panose="020F0502020204030204" pitchFamily="34" charset="0"/>
                <a:cs typeface="Calibri" panose="020F0502020204030204" pitchFamily="34" charset="0"/>
              </a:rPr>
              <a:t>práva a kontexty</a:t>
            </a:r>
            <a:endParaRPr lang="cs-CZ"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cs-CZ" dirty="0" smtClean="0">
                <a:latin typeface="Calibri" panose="020F0502020204030204" pitchFamily="34" charset="0"/>
                <a:ea typeface="Calibri" panose="020F0502020204030204" pitchFamily="34" charset="0"/>
                <a:cs typeface="Calibri" panose="020F0502020204030204" pitchFamily="34" charset="0"/>
              </a:rPr>
              <a:t>řešení </a:t>
            </a:r>
            <a:r>
              <a:rPr lang="cs-CZ" b="1" dirty="0">
                <a:latin typeface="Calibri" panose="020F0502020204030204" pitchFamily="34" charset="0"/>
                <a:ea typeface="Calibri" panose="020F0502020204030204" pitchFamily="34" charset="0"/>
                <a:cs typeface="Calibri" panose="020F0502020204030204" pitchFamily="34" charset="0"/>
              </a:rPr>
              <a:t>spojováno hlavně s energetikou</a:t>
            </a:r>
            <a:r>
              <a:rPr lang="cs-CZ" dirty="0">
                <a:latin typeface="Calibri" panose="020F0502020204030204" pitchFamily="34" charset="0"/>
                <a:ea typeface="Calibri" panose="020F0502020204030204" pitchFamily="34" charset="0"/>
                <a:cs typeface="Calibri" panose="020F0502020204030204" pitchFamily="34" charset="0"/>
              </a:rPr>
              <a:t>: </a:t>
            </a:r>
            <a:r>
              <a:rPr lang="cs-CZ" b="1" dirty="0">
                <a:latin typeface="Calibri" panose="020F0502020204030204" pitchFamily="34" charset="0"/>
                <a:ea typeface="Calibri" panose="020F0502020204030204" pitchFamily="34" charset="0"/>
                <a:cs typeface="Calibri" panose="020F0502020204030204" pitchFamily="34" charset="0"/>
              </a:rPr>
              <a:t>přechod na </a:t>
            </a:r>
            <a:r>
              <a:rPr lang="cs-CZ" b="1" dirty="0" err="1">
                <a:latin typeface="Calibri" panose="020F0502020204030204" pitchFamily="34" charset="0"/>
                <a:ea typeface="Calibri" panose="020F0502020204030204" pitchFamily="34" charset="0"/>
                <a:cs typeface="Calibri" panose="020F0502020204030204" pitchFamily="34" charset="0"/>
              </a:rPr>
              <a:t>bezuhlíkovou</a:t>
            </a:r>
            <a:r>
              <a:rPr lang="cs-CZ" b="1" dirty="0">
                <a:latin typeface="Calibri" panose="020F0502020204030204" pitchFamily="34" charset="0"/>
                <a:ea typeface="Calibri" panose="020F0502020204030204" pitchFamily="34" charset="0"/>
                <a:cs typeface="Calibri" panose="020F0502020204030204" pitchFamily="34" charset="0"/>
              </a:rPr>
              <a:t> energii,</a:t>
            </a:r>
            <a:r>
              <a:rPr lang="cs-CZ" dirty="0">
                <a:latin typeface="Calibri" panose="020F0502020204030204" pitchFamily="34" charset="0"/>
                <a:ea typeface="Calibri" panose="020F0502020204030204" pitchFamily="34" charset="0"/>
                <a:cs typeface="Calibri" panose="020F0502020204030204" pitchFamily="34" charset="0"/>
              </a:rPr>
              <a:t> </a:t>
            </a:r>
            <a:r>
              <a:rPr lang="cs-CZ" b="1" dirty="0">
                <a:latin typeface="Calibri" panose="020F0502020204030204" pitchFamily="34" charset="0"/>
                <a:ea typeface="Calibri" panose="020F0502020204030204" pitchFamily="34" charset="0"/>
                <a:cs typeface="Calibri" panose="020F0502020204030204" pitchFamily="34" charset="0"/>
              </a:rPr>
              <a:t>akcent</a:t>
            </a:r>
            <a:r>
              <a:rPr lang="cs-CZ" dirty="0">
                <a:latin typeface="Calibri" panose="020F0502020204030204" pitchFamily="34" charset="0"/>
                <a:ea typeface="Calibri" panose="020F0502020204030204" pitchFamily="34" charset="0"/>
                <a:cs typeface="Calibri" panose="020F0502020204030204" pitchFamily="34" charset="0"/>
              </a:rPr>
              <a:t> na </a:t>
            </a:r>
            <a:r>
              <a:rPr lang="cs-CZ" b="1" dirty="0">
                <a:latin typeface="Calibri" panose="020F0502020204030204" pitchFamily="34" charset="0"/>
                <a:ea typeface="Calibri" panose="020F0502020204030204" pitchFamily="34" charset="0"/>
                <a:cs typeface="Calibri" panose="020F0502020204030204" pitchFamily="34" charset="0"/>
              </a:rPr>
              <a:t>nové technologie; cílem </a:t>
            </a:r>
            <a:r>
              <a:rPr lang="cs-CZ" b="1" dirty="0">
                <a:solidFill>
                  <a:srgbClr val="FFFF00"/>
                </a:solidFill>
                <a:latin typeface="Calibri" panose="020F0502020204030204" pitchFamily="34" charset="0"/>
                <a:ea typeface="Calibri" panose="020F0502020204030204" pitchFamily="34" charset="0"/>
                <a:cs typeface="Calibri" panose="020F0502020204030204" pitchFamily="34" charset="0"/>
              </a:rPr>
              <a:t>udržitelná energie pro všechny</a:t>
            </a:r>
            <a:r>
              <a:rPr lang="cs-CZ" dirty="0">
                <a:solidFill>
                  <a:srgbClr val="FFFF00"/>
                </a:solidFill>
                <a:latin typeface="Calibri" panose="020F0502020204030204" pitchFamily="34" charset="0"/>
                <a:ea typeface="Calibri" panose="020F0502020204030204" pitchFamily="34" charset="0"/>
                <a:cs typeface="Calibri" panose="020F0502020204030204" pitchFamily="34" charset="0"/>
              </a:rPr>
              <a:t> (např. OSN) = „</a:t>
            </a:r>
            <a:r>
              <a:rPr lang="cs-CZ" b="1" dirty="0" err="1">
                <a:solidFill>
                  <a:srgbClr val="FFFF00"/>
                </a:solidFill>
                <a:latin typeface="Calibri" panose="020F0502020204030204" pitchFamily="34" charset="0"/>
                <a:ea typeface="Calibri" panose="020F0502020204030204" pitchFamily="34" charset="0"/>
                <a:cs typeface="Calibri" panose="020F0502020204030204" pitchFamily="34" charset="0"/>
              </a:rPr>
              <a:t>technofix</a:t>
            </a:r>
            <a:r>
              <a:rPr lang="cs-CZ" dirty="0">
                <a:solidFill>
                  <a:srgbClr val="FFFF00"/>
                </a:solidFill>
                <a:latin typeface="Calibri" panose="020F0502020204030204" pitchFamily="34" charset="0"/>
                <a:ea typeface="Calibri" panose="020F0502020204030204" pitchFamily="34" charset="0"/>
                <a:cs typeface="Calibri" panose="020F0502020204030204" pitchFamily="34" charset="0"/>
              </a:rPr>
              <a:t>“ optimismus </a:t>
            </a:r>
            <a:endParaRPr lang="cs-CZ"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cs-CZ" b="1" dirty="0" smtClean="0">
                <a:solidFill>
                  <a:srgbClr val="FFFF00"/>
                </a:solidFill>
                <a:latin typeface="Calibri" panose="020F0502020204030204" pitchFamily="34" charset="0"/>
                <a:ea typeface="Calibri" panose="020F0502020204030204" pitchFamily="34" charset="0"/>
                <a:cs typeface="Calibri" panose="020F0502020204030204" pitchFamily="34" charset="0"/>
              </a:rPr>
              <a:t>důvěra </a:t>
            </a:r>
            <a:r>
              <a:rPr lang="cs-CZ" b="1" dirty="0">
                <a:solidFill>
                  <a:srgbClr val="FFFF00"/>
                </a:solidFill>
                <a:latin typeface="Calibri" panose="020F0502020204030204" pitchFamily="34" charset="0"/>
                <a:ea typeface="Calibri" panose="020F0502020204030204" pitchFamily="34" charset="0"/>
                <a:cs typeface="Calibri" panose="020F0502020204030204" pitchFamily="34" charset="0"/>
              </a:rPr>
              <a:t>v technologie</a:t>
            </a:r>
            <a:r>
              <a:rPr lang="cs-CZ" dirty="0">
                <a:solidFill>
                  <a:srgbClr val="FFFF00"/>
                </a:solidFill>
                <a:latin typeface="Calibri" panose="020F0502020204030204" pitchFamily="34" charset="0"/>
                <a:ea typeface="Calibri" panose="020F0502020204030204" pitchFamily="34" charset="0"/>
                <a:cs typeface="Calibri" panose="020F0502020204030204" pitchFamily="34" charset="0"/>
              </a:rPr>
              <a:t> </a:t>
            </a:r>
            <a:r>
              <a:rPr lang="cs-CZ" dirty="0">
                <a:latin typeface="Calibri" panose="020F0502020204030204" pitchFamily="34" charset="0"/>
                <a:ea typeface="Calibri" panose="020F0502020204030204" pitchFamily="34" charset="0"/>
                <a:cs typeface="Calibri" panose="020F0502020204030204" pitchFamily="34" charset="0"/>
              </a:rPr>
              <a:t>= vývoj a financování = </a:t>
            </a:r>
            <a:r>
              <a:rPr lang="cs-CZ" b="1" dirty="0">
                <a:solidFill>
                  <a:srgbClr val="FFFF00"/>
                </a:solidFill>
                <a:latin typeface="Calibri" panose="020F0502020204030204" pitchFamily="34" charset="0"/>
                <a:ea typeface="Calibri" panose="020F0502020204030204" pitchFamily="34" charset="0"/>
                <a:cs typeface="Calibri" panose="020F0502020204030204" pitchFamily="34" charset="0"/>
              </a:rPr>
              <a:t>nejúspěšnější </a:t>
            </a:r>
            <a:r>
              <a:rPr lang="cs-CZ" b="1" dirty="0">
                <a:latin typeface="Calibri" panose="020F0502020204030204" pitchFamily="34" charset="0"/>
                <a:ea typeface="Calibri" panose="020F0502020204030204" pitchFamily="34" charset="0"/>
                <a:cs typeface="Calibri" panose="020F0502020204030204" pitchFamily="34" charset="0"/>
              </a:rPr>
              <a:t>technologie</a:t>
            </a:r>
            <a:r>
              <a:rPr lang="cs-CZ" dirty="0">
                <a:latin typeface="Calibri" panose="020F0502020204030204" pitchFamily="34" charset="0"/>
                <a:ea typeface="Calibri" panose="020F0502020204030204" pitchFamily="34" charset="0"/>
                <a:cs typeface="Calibri" panose="020F0502020204030204" pitchFamily="34" charset="0"/>
              </a:rPr>
              <a:t> ty, které </a:t>
            </a:r>
            <a:r>
              <a:rPr lang="cs-CZ" b="1" dirty="0">
                <a:solidFill>
                  <a:srgbClr val="FFFF00"/>
                </a:solidFill>
                <a:latin typeface="Calibri" panose="020F0502020204030204" pitchFamily="34" charset="0"/>
                <a:ea typeface="Calibri" panose="020F0502020204030204" pitchFamily="34" charset="0"/>
                <a:cs typeface="Calibri" panose="020F0502020204030204" pitchFamily="34" charset="0"/>
              </a:rPr>
              <a:t>nejvýdělečnější</a:t>
            </a:r>
            <a:endParaRPr lang="cs-CZ"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marL="0" lvl="0" indent="0" algn="ctr">
              <a:lnSpc>
                <a:spcPct val="107000"/>
              </a:lnSpc>
              <a:buNone/>
            </a:pPr>
            <a:r>
              <a:rPr lang="cs-CZ" b="1" dirty="0" smtClean="0">
                <a:solidFill>
                  <a:srgbClr val="FFFF00"/>
                </a:solidFill>
                <a:latin typeface="Calibri" panose="020F0502020204030204" pitchFamily="34" charset="0"/>
                <a:ea typeface="Calibri" panose="020F0502020204030204" pitchFamily="34" charset="0"/>
                <a:cs typeface="Calibri" panose="020F0502020204030204" pitchFamily="34" charset="0"/>
              </a:rPr>
              <a:t>Udržitelnost </a:t>
            </a:r>
            <a:r>
              <a:rPr lang="cs-CZ" b="1" dirty="0">
                <a:solidFill>
                  <a:srgbClr val="FFFF00"/>
                </a:solidFill>
                <a:latin typeface="Calibri" panose="020F0502020204030204" pitchFamily="34" charset="0"/>
                <a:ea typeface="Calibri" panose="020F0502020204030204" pitchFamily="34" charset="0"/>
                <a:cs typeface="Calibri" panose="020F0502020204030204" pitchFamily="34" charset="0"/>
              </a:rPr>
              <a:t>v této optice redukována na sérii samostatných problémů, které mají řešit finanční – techničtí – korporátní experti</a:t>
            </a:r>
            <a:r>
              <a:rPr lang="cs-CZ" dirty="0">
                <a:solidFill>
                  <a:srgbClr val="FFFF00"/>
                </a:solidFill>
                <a:latin typeface="Calibri" panose="020F0502020204030204" pitchFamily="34" charset="0"/>
                <a:ea typeface="Calibri" panose="020F0502020204030204" pitchFamily="34" charset="0"/>
                <a:cs typeface="Calibri" panose="020F0502020204030204" pitchFamily="34" charset="0"/>
              </a:rPr>
              <a:t> = </a:t>
            </a:r>
            <a:r>
              <a:rPr lang="cs-CZ" b="1" dirty="0">
                <a:solidFill>
                  <a:srgbClr val="FFFF00"/>
                </a:solidFill>
                <a:latin typeface="Calibri" panose="020F0502020204030204" pitchFamily="34" charset="0"/>
                <a:ea typeface="Calibri" panose="020F0502020204030204" pitchFamily="34" charset="0"/>
                <a:cs typeface="Calibri" panose="020F0502020204030204" pitchFamily="34" charset="0"/>
              </a:rPr>
              <a:t>technokratická řešení KK</a:t>
            </a:r>
            <a:endParaRPr lang="cs-CZ"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6920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B09483-1317-4238-9DB3-2B8925B84A44}"/>
              </a:ext>
            </a:extLst>
          </p:cNvPr>
          <p:cNvSpPr>
            <a:spLocks noGrp="1"/>
          </p:cNvSpPr>
          <p:nvPr>
            <p:ph type="title"/>
          </p:nvPr>
        </p:nvSpPr>
        <p:spPr/>
        <p:txBody>
          <a:bodyPr>
            <a:normAutofit/>
          </a:bodyPr>
          <a:lstStyle/>
          <a:p>
            <a:r>
              <a:rPr lang="cs-CZ" sz="3200" b="1" dirty="0">
                <a:solidFill>
                  <a:srgbClr val="FFFF00"/>
                </a:solidFill>
              </a:rPr>
              <a:t>Kritika uvnitř diskurzu a zvenčí</a:t>
            </a:r>
          </a:p>
        </p:txBody>
      </p:sp>
      <p:sp>
        <p:nvSpPr>
          <p:cNvPr id="3" name="Zástupný obsah 2">
            <a:extLst>
              <a:ext uri="{FF2B5EF4-FFF2-40B4-BE49-F238E27FC236}">
                <a16:creationId xmlns:a16="http://schemas.microsoft.com/office/drawing/2014/main" id="{92D04AD8-3EF4-414A-ABA3-7E7BAA811168}"/>
              </a:ext>
            </a:extLst>
          </p:cNvPr>
          <p:cNvSpPr>
            <a:spLocks noGrp="1"/>
          </p:cNvSpPr>
          <p:nvPr>
            <p:ph idx="1"/>
          </p:nvPr>
        </p:nvSpPr>
        <p:spPr>
          <a:xfrm>
            <a:off x="1320800" y="1676400"/>
            <a:ext cx="9377680" cy="4683760"/>
          </a:xfrm>
        </p:spPr>
        <p:txBody>
          <a:bodyPr/>
          <a:lstStyle/>
          <a:p>
            <a:pPr marL="0" indent="0">
              <a:lnSpc>
                <a:spcPct val="107000"/>
              </a:lnSpc>
              <a:spcAft>
                <a:spcPts val="800"/>
              </a:spcAft>
              <a:buNone/>
            </a:pPr>
            <a:r>
              <a:rPr lang="cs-CZ" sz="24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V rámci diskurzu:</a:t>
            </a:r>
            <a:endParaRPr lang="cs-CZ"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cs-CZ" dirty="0">
                <a:effectLst/>
                <a:latin typeface="Calibri" panose="020F0502020204030204" pitchFamily="34" charset="0"/>
                <a:ea typeface="Calibri" panose="020F0502020204030204" pitchFamily="34" charset="0"/>
                <a:cs typeface="Calibri" panose="020F0502020204030204" pitchFamily="34" charset="0"/>
              </a:rPr>
              <a:t>nutnost </a:t>
            </a:r>
            <a:r>
              <a:rPr lang="cs-CZ" b="1" dirty="0">
                <a:effectLst/>
                <a:latin typeface="Calibri" panose="020F0502020204030204" pitchFamily="34" charset="0"/>
                <a:ea typeface="Calibri" panose="020F0502020204030204" pitchFamily="34" charset="0"/>
                <a:cs typeface="Calibri" panose="020F0502020204030204" pitchFamily="34" charset="0"/>
              </a:rPr>
              <a:t>participativních přístupů</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cs-CZ" dirty="0">
                <a:effectLst/>
                <a:latin typeface="Calibri" panose="020F0502020204030204" pitchFamily="34" charset="0"/>
                <a:ea typeface="Calibri" panose="020F0502020204030204" pitchFamily="34" charset="0"/>
                <a:cs typeface="Calibri" panose="020F0502020204030204" pitchFamily="34" charset="0"/>
              </a:rPr>
              <a:t>vzít v potaz obrovskou </a:t>
            </a:r>
            <a:r>
              <a:rPr lang="cs-CZ" b="1" dirty="0">
                <a:effectLst/>
                <a:latin typeface="Calibri" panose="020F0502020204030204" pitchFamily="34" charset="0"/>
                <a:ea typeface="Calibri" panose="020F0502020204030204" pitchFamily="34" charset="0"/>
                <a:cs typeface="Calibri" panose="020F0502020204030204" pitchFamily="34" charset="0"/>
              </a:rPr>
              <a:t>diverzitu jednotlivých zemí = jedno řešení nestačí</a:t>
            </a:r>
          </a:p>
          <a:p>
            <a:pPr marL="0" lvl="0" indent="0" algn="ctr">
              <a:lnSpc>
                <a:spcPct val="107000"/>
              </a:lnSpc>
              <a:spcAft>
                <a:spcPts val="800"/>
              </a:spcAft>
              <a:buNone/>
            </a:pPr>
            <a:r>
              <a:rPr lang="cs-CZ" dirty="0">
                <a:effectLst/>
                <a:latin typeface="Calibri" panose="020F0502020204030204" pitchFamily="34" charset="0"/>
                <a:ea typeface="Calibri" panose="020F0502020204030204" pitchFamily="34" charset="0"/>
                <a:cs typeface="Times New Roman" panose="02020603050405020304" pitchFamily="18" charset="0"/>
              </a:rPr>
              <a:t>X</a:t>
            </a:r>
          </a:p>
          <a:p>
            <a:pPr marL="0" indent="0">
              <a:lnSpc>
                <a:spcPct val="107000"/>
              </a:lnSpc>
              <a:spcAft>
                <a:spcPts val="800"/>
              </a:spcAft>
              <a:buNone/>
            </a:pPr>
            <a:r>
              <a:rPr lang="cs-CZ" sz="2400" dirty="0">
                <a:effectLst/>
                <a:latin typeface="Calibri" panose="020F0502020204030204" pitchFamily="34" charset="0"/>
                <a:ea typeface="Calibri" panose="020F0502020204030204" pitchFamily="34" charset="0"/>
                <a:cs typeface="Calibri" panose="020F0502020204030204" pitchFamily="34" charset="0"/>
              </a:rPr>
              <a:t>Kritika</a:t>
            </a:r>
            <a:r>
              <a:rPr lang="cs-CZ" sz="2400" b="1" dirty="0">
                <a:effectLst/>
                <a:latin typeface="Calibri" panose="020F0502020204030204" pitchFamily="34" charset="0"/>
                <a:ea typeface="Calibri" panose="020F0502020204030204" pitchFamily="34" charset="0"/>
                <a:cs typeface="Calibri" panose="020F0502020204030204" pitchFamily="34" charset="0"/>
              </a:rPr>
              <a:t>, </a:t>
            </a:r>
            <a:r>
              <a:rPr lang="cs-CZ" sz="24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zcela odmítající „zelenou ekonomiku“</a:t>
            </a:r>
            <a:r>
              <a:rPr lang="cs-CZ" sz="2400" b="1" dirty="0">
                <a:effectLst/>
                <a:latin typeface="Calibri" panose="020F0502020204030204" pitchFamily="34" charset="0"/>
                <a:ea typeface="Calibri" panose="020F0502020204030204" pitchFamily="34" charset="0"/>
                <a:cs typeface="Calibri" panose="020F0502020204030204" pitchFamily="34" charset="0"/>
              </a:rPr>
              <a:t>:</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cs-CZ" dirty="0">
                <a:effectLst/>
                <a:latin typeface="Calibri" panose="020F0502020204030204" pitchFamily="34" charset="0"/>
                <a:ea typeface="Calibri" panose="020F0502020204030204" pitchFamily="34" charset="0"/>
                <a:cs typeface="Calibri" panose="020F0502020204030204" pitchFamily="34" charset="0"/>
              </a:rPr>
              <a:t>úplně opustit </a:t>
            </a:r>
            <a:r>
              <a:rPr lang="cs-CZ" b="1" dirty="0">
                <a:effectLst/>
                <a:latin typeface="Calibri" panose="020F0502020204030204" pitchFamily="34" charset="0"/>
                <a:ea typeface="Calibri" panose="020F0502020204030204" pitchFamily="34" charset="0"/>
                <a:cs typeface="Calibri" panose="020F0502020204030204" pitchFamily="34" charset="0"/>
              </a:rPr>
              <a:t>představu trvalého růstu a akumulace kapitálu</a:t>
            </a:r>
          </a:p>
          <a:p>
            <a:pPr marL="342900" lvl="0" indent="-342900">
              <a:lnSpc>
                <a:spcPct val="107000"/>
              </a:lnSpc>
              <a:spcAft>
                <a:spcPts val="800"/>
              </a:spcAft>
              <a:buFont typeface="Calibri" panose="020F0502020204030204" pitchFamily="34" charset="0"/>
              <a:buChar char="-"/>
            </a:pPr>
            <a:r>
              <a:rPr lang="cs-CZ" dirty="0">
                <a:effectLst/>
                <a:latin typeface="Calibri" panose="020F0502020204030204" pitchFamily="34" charset="0"/>
                <a:ea typeface="Calibri" panose="020F0502020204030204" pitchFamily="34" charset="0"/>
                <a:cs typeface="Calibri" panose="020F0502020204030204" pitchFamily="34" charset="0"/>
              </a:rPr>
              <a:t>najít </a:t>
            </a:r>
            <a:r>
              <a:rPr lang="cs-CZ" b="1" dirty="0">
                <a:effectLst/>
                <a:latin typeface="Calibri" panose="020F0502020204030204" pitchFamily="34" charset="0"/>
                <a:ea typeface="Calibri" panose="020F0502020204030204" pitchFamily="34" charset="0"/>
                <a:cs typeface="Calibri" panose="020F0502020204030204" pitchFamily="34" charset="0"/>
              </a:rPr>
              <a:t>alternativní politicko-ekonomick</a:t>
            </a:r>
            <a:r>
              <a:rPr lang="cs-CZ" b="1" dirty="0">
                <a:latin typeface="Calibri" panose="020F0502020204030204" pitchFamily="34" charset="0"/>
                <a:ea typeface="Calibri" panose="020F0502020204030204" pitchFamily="34" charset="0"/>
                <a:cs typeface="Calibri" panose="020F0502020204030204" pitchFamily="34" charset="0"/>
              </a:rPr>
              <a:t>é </a:t>
            </a:r>
            <a:r>
              <a:rPr lang="cs-CZ" b="1" dirty="0" smtClean="0">
                <a:latin typeface="Calibri" panose="020F0502020204030204" pitchFamily="34" charset="0"/>
                <a:ea typeface="Calibri" panose="020F0502020204030204" pitchFamily="34" charset="0"/>
                <a:cs typeface="Calibri" panose="020F0502020204030204" pitchFamily="34" charset="0"/>
              </a:rPr>
              <a:t>uspořádání - </a:t>
            </a:r>
            <a:r>
              <a:rPr lang="cs-CZ" b="1" dirty="0" smtClean="0">
                <a:solidFill>
                  <a:srgbClr val="FFFF00"/>
                </a:solidFill>
                <a:latin typeface="Calibri" panose="020F0502020204030204" pitchFamily="34" charset="0"/>
                <a:ea typeface="Calibri" panose="020F0502020204030204" pitchFamily="34" charset="0"/>
                <a:cs typeface="Calibri" panose="020F0502020204030204" pitchFamily="34" charset="0"/>
              </a:rPr>
              <a:t>DEGROWTH</a:t>
            </a:r>
            <a:endParaRPr lang="cs-CZ"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185668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a:t>Copyright: </a:t>
            </a:r>
            <a:r>
              <a:rPr lang="cs-CZ" sz="2400" dirty="0" err="1"/>
              <a:t>Bàrbara</a:t>
            </a:r>
            <a:r>
              <a:rPr lang="cs-CZ" sz="2400" dirty="0"/>
              <a:t> Castro </a:t>
            </a:r>
            <a:r>
              <a:rPr lang="cs-CZ" sz="2400" dirty="0" err="1" smtClean="0"/>
              <a:t>Urío</a:t>
            </a:r>
            <a:endParaRPr lang="cs-CZ" dirty="0"/>
          </a:p>
        </p:txBody>
      </p:sp>
      <p:pic>
        <p:nvPicPr>
          <p:cNvPr id="5" name="Zástupný symbol pro obsah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0039" y="1656080"/>
            <a:ext cx="9795321" cy="4867240"/>
          </a:xfrm>
        </p:spPr>
      </p:pic>
    </p:spTree>
    <p:extLst>
      <p:ext uri="{BB962C8B-B14F-4D97-AF65-F5344CB8AC3E}">
        <p14:creationId xmlns:p14="http://schemas.microsoft.com/office/powerpoint/2010/main" val="499013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 name="Zástupný symbol pro obsah 5"/>
          <p:cNvPicPr>
            <a:picLocks noGrp="1" noChangeAspect="1"/>
          </p:cNvPicPr>
          <p:nvPr>
            <p:ph idx="1"/>
          </p:nvPr>
        </p:nvPicPr>
        <p:blipFill>
          <a:blip r:embed="rId3"/>
          <a:stretch>
            <a:fillRect/>
          </a:stretch>
        </p:blipFill>
        <p:spPr>
          <a:xfrm>
            <a:off x="2936240" y="177123"/>
            <a:ext cx="6532880" cy="6508158"/>
          </a:xfrm>
          <a:prstGeom prst="rect">
            <a:avLst/>
          </a:prstGeom>
        </p:spPr>
      </p:pic>
    </p:spTree>
    <p:extLst>
      <p:ext uri="{BB962C8B-B14F-4D97-AF65-F5344CB8AC3E}">
        <p14:creationId xmlns:p14="http://schemas.microsoft.com/office/powerpoint/2010/main" val="2212877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BDEC26-DCE3-414E-A7AC-1781FDCAB5A3}"/>
              </a:ext>
            </a:extLst>
          </p:cNvPr>
          <p:cNvSpPr>
            <a:spLocks noGrp="1"/>
          </p:cNvSpPr>
          <p:nvPr>
            <p:ph type="title"/>
          </p:nvPr>
        </p:nvSpPr>
        <p:spPr>
          <a:xfrm>
            <a:off x="2611808" y="808056"/>
            <a:ext cx="8452432" cy="1077229"/>
          </a:xfrm>
        </p:spPr>
        <p:txBody>
          <a:bodyPr>
            <a:noAutofit/>
          </a:bodyPr>
          <a:lstStyle/>
          <a:p>
            <a:pPr algn="l"/>
            <a:r>
              <a:rPr lang="cs-CZ" sz="3200" b="1"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„Zelená </a:t>
            </a:r>
            <a:r>
              <a:rPr lang="cs-CZ" sz="32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spotřeba</a:t>
            </a:r>
            <a:r>
              <a:rPr lang="cs-CZ" sz="3200" b="1"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a:t>
            </a:r>
            <a:br>
              <a:rPr lang="cs-CZ" sz="3200" b="1"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br>
            <a:r>
              <a:rPr lang="cs-CZ" sz="3200" b="1"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cs-CZ" sz="32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„zelená </a:t>
            </a:r>
            <a:r>
              <a:rPr lang="cs-CZ" sz="3200" b="1" dirty="0" err="1"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governmentalita</a:t>
            </a:r>
            <a:r>
              <a:rPr lang="cs-CZ" sz="3200" b="1"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a:t>
            </a:r>
            <a:br>
              <a:rPr lang="cs-CZ" sz="3200" b="1"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br>
            <a:r>
              <a:rPr lang="cs-CZ" sz="3200" b="1" dirty="0">
                <a:solidFill>
                  <a:srgbClr val="FFFF00"/>
                </a:solidFill>
                <a:latin typeface="Calibri" panose="020F0502020204030204" pitchFamily="34" charset="0"/>
                <a:ea typeface="Calibri" panose="020F0502020204030204" pitchFamily="34" charset="0"/>
                <a:cs typeface="Calibri" panose="020F0502020204030204" pitchFamily="34" charset="0"/>
              </a:rPr>
              <a:t>	</a:t>
            </a:r>
            <a:r>
              <a:rPr lang="cs-CZ" sz="3200" b="1" dirty="0" smtClean="0">
                <a:solidFill>
                  <a:srgbClr val="FFFF00"/>
                </a:solidFill>
                <a:latin typeface="Calibri" panose="020F0502020204030204" pitchFamily="34" charset="0"/>
                <a:ea typeface="Calibri" panose="020F0502020204030204" pitchFamily="34" charset="0"/>
                <a:cs typeface="Calibri" panose="020F0502020204030204" pitchFamily="34" charset="0"/>
              </a:rPr>
              <a:t>			</a:t>
            </a:r>
            <a:r>
              <a:rPr lang="cs-CZ" sz="3200" b="1" dirty="0" err="1"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responsibilizace</a:t>
            </a:r>
            <a:r>
              <a:rPr lang="cs-CZ" sz="3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r>
            <a:br>
              <a:rPr lang="cs-CZ" sz="3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endParaRPr lang="cs-CZ" sz="4800" dirty="0">
              <a:solidFill>
                <a:srgbClr val="FFFF00"/>
              </a:solidFill>
            </a:endParaRPr>
          </a:p>
        </p:txBody>
      </p:sp>
      <p:sp>
        <p:nvSpPr>
          <p:cNvPr id="3" name="Zástupný obsah 2">
            <a:extLst>
              <a:ext uri="{FF2B5EF4-FFF2-40B4-BE49-F238E27FC236}">
                <a16:creationId xmlns:a16="http://schemas.microsoft.com/office/drawing/2014/main" id="{F502103B-12CD-4813-BDDE-EF767D159B27}"/>
              </a:ext>
            </a:extLst>
          </p:cNvPr>
          <p:cNvSpPr>
            <a:spLocks noGrp="1"/>
          </p:cNvSpPr>
          <p:nvPr>
            <p:ph idx="1"/>
          </p:nvPr>
        </p:nvSpPr>
        <p:spPr>
          <a:xfrm>
            <a:off x="1420427" y="2052115"/>
            <a:ext cx="9149712" cy="4384195"/>
          </a:xfrm>
        </p:spPr>
        <p:txBody>
          <a:bodyPr/>
          <a:lstStyle/>
          <a:p>
            <a:r>
              <a:rPr lang="cs-CZ" b="1" dirty="0">
                <a:solidFill>
                  <a:srgbClr val="FFFF00"/>
                </a:solidFill>
              </a:rPr>
              <a:t>„ green </a:t>
            </a:r>
            <a:r>
              <a:rPr lang="cs-CZ" b="1" dirty="0" err="1">
                <a:solidFill>
                  <a:srgbClr val="FFFF00"/>
                </a:solidFill>
              </a:rPr>
              <a:t>consumption</a:t>
            </a:r>
            <a:r>
              <a:rPr lang="cs-CZ" b="1" dirty="0">
                <a:solidFill>
                  <a:srgbClr val="FFFF00"/>
                </a:solidFill>
              </a:rPr>
              <a:t>“: </a:t>
            </a:r>
            <a:r>
              <a:rPr lang="cs-CZ" dirty="0"/>
              <a:t>lidé se snaží dávat </a:t>
            </a:r>
            <a:r>
              <a:rPr lang="cs-CZ" b="1" dirty="0"/>
              <a:t>spotřebě smysl </a:t>
            </a:r>
            <a:r>
              <a:rPr lang="cs-CZ" dirty="0"/>
              <a:t>ve vztahu k </a:t>
            </a:r>
            <a:r>
              <a:rPr lang="cs-CZ" b="1" dirty="0"/>
              <a:t>normám individuální environmentální odpovědnosti  </a:t>
            </a:r>
            <a:r>
              <a:rPr lang="cs-CZ" dirty="0"/>
              <a:t>= minimálně v některých sociálních vrstvách (vyšší střední a následně nižší střední třída) se prosazuje morální imperativ „</a:t>
            </a:r>
            <a:r>
              <a:rPr lang="cs-CZ" b="1" dirty="0"/>
              <a:t>být odpovědný spotřebitel</a:t>
            </a:r>
            <a:r>
              <a:rPr lang="cs-CZ" dirty="0"/>
              <a:t>“</a:t>
            </a:r>
          </a:p>
          <a:p>
            <a:endParaRPr lang="cs-CZ" dirty="0"/>
          </a:p>
        </p:txBody>
      </p:sp>
    </p:spTree>
    <p:extLst>
      <p:ext uri="{BB962C8B-B14F-4D97-AF65-F5344CB8AC3E}">
        <p14:creationId xmlns:p14="http://schemas.microsoft.com/office/powerpoint/2010/main" val="807714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FFD148-5D38-4550-81A3-153ABB05AB78}"/>
              </a:ext>
            </a:extLst>
          </p:cNvPr>
          <p:cNvSpPr>
            <a:spLocks noGrp="1"/>
          </p:cNvSpPr>
          <p:nvPr>
            <p:ph type="title"/>
          </p:nvPr>
        </p:nvSpPr>
        <p:spPr>
          <a:xfrm>
            <a:off x="2580640" y="609600"/>
            <a:ext cx="8138160" cy="1513840"/>
          </a:xfrm>
        </p:spPr>
        <p:txBody>
          <a:bodyPr>
            <a:noAutofit/>
          </a:bodyPr>
          <a:lstStyle/>
          <a:p>
            <a:r>
              <a:rPr lang="cs-CZ" sz="3200" b="1" dirty="0" smtClean="0">
                <a:solidFill>
                  <a:srgbClr val="FFFF00"/>
                </a:solidFill>
              </a:rPr>
              <a:t>„</a:t>
            </a:r>
            <a:r>
              <a:rPr lang="cs-CZ" sz="3200" b="1" dirty="0" err="1" smtClean="0">
                <a:solidFill>
                  <a:srgbClr val="FFFF00"/>
                </a:solidFill>
              </a:rPr>
              <a:t>eko-chic</a:t>
            </a:r>
            <a:r>
              <a:rPr lang="cs-CZ" sz="3200" b="1" dirty="0" smtClean="0">
                <a:solidFill>
                  <a:srgbClr val="FFFF00"/>
                </a:solidFill>
              </a:rPr>
              <a:t>“</a:t>
            </a:r>
            <a:r>
              <a:rPr lang="cs-CZ" sz="1800" b="1" dirty="0" smtClean="0">
                <a:solidFill>
                  <a:srgbClr val="FFFF00"/>
                </a:solidFill>
              </a:rPr>
              <a:t/>
            </a:r>
            <a:br>
              <a:rPr lang="cs-CZ" sz="1800" b="1" dirty="0" smtClean="0">
                <a:solidFill>
                  <a:srgbClr val="FFFF00"/>
                </a:solidFill>
              </a:rPr>
            </a:br>
            <a:r>
              <a:rPr lang="cs-CZ" sz="1600" b="1" dirty="0" smtClean="0">
                <a:solidFill>
                  <a:srgbClr val="FFFF00"/>
                </a:solidFill>
              </a:rPr>
              <a:t/>
            </a:r>
            <a:br>
              <a:rPr lang="cs-CZ" sz="1600" b="1" dirty="0" smtClean="0">
                <a:solidFill>
                  <a:srgbClr val="FFFF00"/>
                </a:solidFill>
              </a:rPr>
            </a:br>
            <a:r>
              <a:rPr lang="cs-CZ" sz="1600" dirty="0" err="1" smtClean="0"/>
              <a:t>Barendregt</a:t>
            </a:r>
            <a:r>
              <a:rPr lang="cs-CZ" sz="1600" dirty="0"/>
              <a:t>, B., </a:t>
            </a:r>
            <a:r>
              <a:rPr lang="cs-CZ" sz="1600" dirty="0" err="1"/>
              <a:t>Jaffe</a:t>
            </a:r>
            <a:r>
              <a:rPr lang="cs-CZ" sz="1600" dirty="0"/>
              <a:t>, R. 2014. "</a:t>
            </a:r>
            <a:r>
              <a:rPr lang="cs-CZ" sz="1600" dirty="0" err="1"/>
              <a:t>The</a:t>
            </a:r>
            <a:r>
              <a:rPr lang="cs-CZ" sz="1600" dirty="0"/>
              <a:t> </a:t>
            </a:r>
            <a:r>
              <a:rPr lang="cs-CZ" sz="1600" dirty="0" err="1"/>
              <a:t>Paradoxes</a:t>
            </a:r>
            <a:r>
              <a:rPr lang="cs-CZ" sz="1600" dirty="0"/>
              <a:t> </a:t>
            </a:r>
            <a:r>
              <a:rPr lang="cs-CZ" sz="1600" dirty="0" err="1"/>
              <a:t>of</a:t>
            </a:r>
            <a:r>
              <a:rPr lang="cs-CZ" sz="1600" dirty="0"/>
              <a:t> </a:t>
            </a:r>
            <a:r>
              <a:rPr lang="cs-CZ" sz="1600" dirty="0" err="1"/>
              <a:t>Eco-Chic</a:t>
            </a:r>
            <a:r>
              <a:rPr lang="cs-CZ" sz="1600" dirty="0"/>
              <a:t>." In: </a:t>
            </a:r>
            <a:r>
              <a:rPr lang="cs-CZ" sz="1600" dirty="0" err="1"/>
              <a:t>Barendregt</a:t>
            </a:r>
            <a:r>
              <a:rPr lang="cs-CZ" sz="1600" dirty="0"/>
              <a:t>, B., </a:t>
            </a:r>
            <a:r>
              <a:rPr lang="cs-CZ" sz="1600" dirty="0" err="1"/>
              <a:t>Jaffe</a:t>
            </a:r>
            <a:r>
              <a:rPr lang="cs-CZ" sz="1600" dirty="0"/>
              <a:t>, R. Green (</a:t>
            </a:r>
            <a:r>
              <a:rPr lang="cs-CZ" sz="1600" dirty="0" err="1"/>
              <a:t>eds</a:t>
            </a:r>
            <a:r>
              <a:rPr lang="cs-CZ" sz="1600" dirty="0"/>
              <a:t>.) </a:t>
            </a:r>
            <a:r>
              <a:rPr lang="cs-CZ" sz="1600" dirty="0" err="1"/>
              <a:t>Consumption</a:t>
            </a:r>
            <a:r>
              <a:rPr lang="cs-CZ" sz="1600" dirty="0"/>
              <a:t>: </a:t>
            </a:r>
            <a:r>
              <a:rPr lang="cs-CZ" sz="1600" dirty="0" err="1"/>
              <a:t>The</a:t>
            </a:r>
            <a:r>
              <a:rPr lang="cs-CZ" sz="1600" dirty="0"/>
              <a:t> </a:t>
            </a:r>
            <a:r>
              <a:rPr lang="cs-CZ" sz="1600" dirty="0" err="1"/>
              <a:t>Global</a:t>
            </a:r>
            <a:r>
              <a:rPr lang="cs-CZ" sz="1600" dirty="0"/>
              <a:t> </a:t>
            </a:r>
            <a:r>
              <a:rPr lang="cs-CZ" sz="1600" dirty="0" err="1"/>
              <a:t>Rise</a:t>
            </a:r>
            <a:r>
              <a:rPr lang="cs-CZ" sz="1600" dirty="0"/>
              <a:t> </a:t>
            </a:r>
            <a:r>
              <a:rPr lang="cs-CZ" sz="1600" dirty="0" err="1"/>
              <a:t>of</a:t>
            </a:r>
            <a:r>
              <a:rPr lang="cs-CZ" sz="1600" dirty="0"/>
              <a:t> </a:t>
            </a:r>
            <a:r>
              <a:rPr lang="cs-CZ" sz="1600" dirty="0" err="1"/>
              <a:t>Eco-Chic</a:t>
            </a:r>
            <a:r>
              <a:rPr lang="cs-CZ" sz="1600" dirty="0"/>
              <a:t>. London: </a:t>
            </a:r>
            <a:r>
              <a:rPr lang="cs-CZ" sz="1600" dirty="0" err="1"/>
              <a:t>Bloomsbury</a:t>
            </a:r>
            <a:r>
              <a:rPr lang="cs-CZ" sz="1600" dirty="0"/>
              <a:t> </a:t>
            </a:r>
            <a:r>
              <a:rPr lang="cs-CZ" sz="1600" dirty="0" err="1"/>
              <a:t>Academic</a:t>
            </a:r>
            <a:r>
              <a:rPr lang="cs-CZ" sz="1600" dirty="0"/>
              <a:t>, 2014. 1–16. </a:t>
            </a:r>
            <a:r>
              <a:rPr lang="cs-CZ" sz="1600" dirty="0" err="1"/>
              <a:t>Bloomsbury</a:t>
            </a:r>
            <a:r>
              <a:rPr lang="cs-CZ" sz="1600" dirty="0"/>
              <a:t> </a:t>
            </a:r>
            <a:r>
              <a:rPr lang="cs-CZ" sz="1600" dirty="0" err="1"/>
              <a:t>Collections</a:t>
            </a:r>
            <a:r>
              <a:rPr lang="cs-CZ" sz="1600" dirty="0"/>
              <a:t>. </a:t>
            </a:r>
            <a:br>
              <a:rPr lang="cs-CZ" sz="1600" dirty="0"/>
            </a:br>
            <a:endParaRPr lang="cs-CZ" sz="1600" b="1" dirty="0">
              <a:solidFill>
                <a:srgbClr val="FFFF00"/>
              </a:solidFill>
            </a:endParaRPr>
          </a:p>
        </p:txBody>
      </p:sp>
      <p:sp>
        <p:nvSpPr>
          <p:cNvPr id="3" name="Zástupný obsah 2">
            <a:extLst>
              <a:ext uri="{FF2B5EF4-FFF2-40B4-BE49-F238E27FC236}">
                <a16:creationId xmlns:a16="http://schemas.microsoft.com/office/drawing/2014/main" id="{C9B36C95-0A8C-42C6-A663-DAEAE12ACAD1}"/>
              </a:ext>
            </a:extLst>
          </p:cNvPr>
          <p:cNvSpPr>
            <a:spLocks noGrp="1"/>
          </p:cNvSpPr>
          <p:nvPr>
            <p:ph idx="1"/>
          </p:nvPr>
        </p:nvSpPr>
        <p:spPr>
          <a:xfrm>
            <a:off x="1229360" y="1798320"/>
            <a:ext cx="9702800" cy="4815840"/>
          </a:xfrm>
        </p:spPr>
        <p:txBody>
          <a:bodyPr>
            <a:normAutofit fontScale="92500" lnSpcReduction="20000"/>
          </a:bodyPr>
          <a:lstStyle/>
          <a:p>
            <a:endParaRPr lang="cs-CZ" sz="1800" dirty="0" smtClean="0"/>
          </a:p>
          <a:p>
            <a:endParaRPr lang="cs-CZ" sz="1800" dirty="0"/>
          </a:p>
          <a:p>
            <a:r>
              <a:rPr lang="cs-CZ" sz="1800" dirty="0" smtClean="0"/>
              <a:t>v </a:t>
            </a:r>
            <a:r>
              <a:rPr lang="cs-CZ" sz="1800" dirty="0"/>
              <a:t>90. letech </a:t>
            </a:r>
            <a:r>
              <a:rPr lang="cs-CZ" sz="1800" dirty="0" smtClean="0"/>
              <a:t>byl ekologický </a:t>
            </a:r>
            <a:r>
              <a:rPr lang="cs-CZ" sz="1800" dirty="0"/>
              <a:t>životní styl </a:t>
            </a:r>
            <a:r>
              <a:rPr lang="cs-CZ" sz="1800" dirty="0" smtClean="0"/>
              <a:t>spojován </a:t>
            </a:r>
            <a:r>
              <a:rPr lang="cs-CZ" sz="1800" dirty="0"/>
              <a:t>s aktivisty, s „přírodními lidmi“ X poslední desetiletí ukázala, že radikální sociální změna systému k udržitelnosti není reálná = místo revolučních iniciativ „zelené“ životní styly a etická spotřeba</a:t>
            </a:r>
          </a:p>
          <a:p>
            <a:r>
              <a:rPr lang="cs-CZ" sz="1800" dirty="0" smtClean="0"/>
              <a:t>dnes je </a:t>
            </a:r>
            <a:r>
              <a:rPr lang="cs-CZ" sz="1800" dirty="0" smtClean="0">
                <a:solidFill>
                  <a:srgbClr val="FFFF00"/>
                </a:solidFill>
              </a:rPr>
              <a:t>ekologický </a:t>
            </a:r>
            <a:r>
              <a:rPr lang="cs-CZ" sz="1800" dirty="0">
                <a:solidFill>
                  <a:srgbClr val="FFFF00"/>
                </a:solidFill>
              </a:rPr>
              <a:t>životní styl součástí konzumních vzorců střední třídy </a:t>
            </a:r>
            <a:r>
              <a:rPr lang="cs-CZ" sz="1800" dirty="0"/>
              <a:t>i celebrit: kombinace </a:t>
            </a:r>
            <a:r>
              <a:rPr lang="cs-CZ" sz="1800" b="1" dirty="0">
                <a:solidFill>
                  <a:srgbClr val="FFFF00"/>
                </a:solidFill>
              </a:rPr>
              <a:t>životního stylu a vkusu, environmentalismu, duchovnosti, důrazu na zdraví, krásu, „wellness“ a návrat k jednoduchému </a:t>
            </a:r>
            <a:r>
              <a:rPr lang="cs-CZ" sz="1800" b="1" dirty="0" smtClean="0">
                <a:solidFill>
                  <a:srgbClr val="FFFF00"/>
                </a:solidFill>
              </a:rPr>
              <a:t>životu (</a:t>
            </a:r>
            <a:r>
              <a:rPr lang="cs-CZ" sz="1800" b="1" dirty="0" err="1" smtClean="0">
                <a:solidFill>
                  <a:srgbClr val="FFFF00"/>
                </a:solidFill>
              </a:rPr>
              <a:t>zero</a:t>
            </a:r>
            <a:r>
              <a:rPr lang="cs-CZ" sz="1800" b="1" dirty="0" smtClean="0">
                <a:solidFill>
                  <a:srgbClr val="FFFF00"/>
                </a:solidFill>
              </a:rPr>
              <a:t> </a:t>
            </a:r>
            <a:r>
              <a:rPr lang="cs-CZ" sz="1800" b="1" dirty="0" err="1" smtClean="0">
                <a:solidFill>
                  <a:srgbClr val="FFFF00"/>
                </a:solidFill>
              </a:rPr>
              <a:t>waste</a:t>
            </a:r>
            <a:r>
              <a:rPr lang="cs-CZ" sz="1800" b="1" dirty="0" smtClean="0">
                <a:solidFill>
                  <a:srgbClr val="FFFF00"/>
                </a:solidFill>
              </a:rPr>
              <a:t> aj)</a:t>
            </a:r>
          </a:p>
          <a:p>
            <a:endParaRPr lang="cs-CZ" sz="1800" dirty="0" smtClean="0"/>
          </a:p>
          <a:p>
            <a:pPr marL="0" indent="0" algn="ctr">
              <a:buNone/>
            </a:pPr>
            <a:r>
              <a:rPr lang="cs-CZ" sz="2100" b="1" dirty="0" smtClean="0">
                <a:solidFill>
                  <a:srgbClr val="FFFF00"/>
                </a:solidFill>
              </a:rPr>
              <a:t>z </a:t>
            </a:r>
            <a:r>
              <a:rPr lang="cs-CZ" sz="2100" b="1" dirty="0">
                <a:solidFill>
                  <a:srgbClr val="FFFF00"/>
                </a:solidFill>
              </a:rPr>
              <a:t>hlediska aktivistů je nadměrná spotřeba klíčovým problémem udržitelnosti </a:t>
            </a:r>
            <a:endParaRPr lang="cs-CZ" sz="2100" b="1" dirty="0" smtClean="0">
              <a:solidFill>
                <a:srgbClr val="FFFF00"/>
              </a:solidFill>
            </a:endParaRPr>
          </a:p>
          <a:p>
            <a:pPr marL="0" indent="0" algn="ctr">
              <a:buNone/>
            </a:pPr>
            <a:r>
              <a:rPr lang="cs-CZ" sz="2100" b="1" dirty="0" smtClean="0">
                <a:solidFill>
                  <a:srgbClr val="FFFF00"/>
                </a:solidFill>
              </a:rPr>
              <a:t>X</a:t>
            </a:r>
          </a:p>
          <a:p>
            <a:pPr marL="0" indent="0" algn="ctr">
              <a:buNone/>
            </a:pPr>
            <a:r>
              <a:rPr lang="cs-CZ" sz="2100" b="1" dirty="0" smtClean="0">
                <a:solidFill>
                  <a:srgbClr val="FFFF00"/>
                </a:solidFill>
              </a:rPr>
              <a:t> </a:t>
            </a:r>
            <a:r>
              <a:rPr lang="cs-CZ" sz="2100" b="1" dirty="0">
                <a:solidFill>
                  <a:srgbClr val="FFFF00"/>
                </a:solidFill>
              </a:rPr>
              <a:t>zelený konzumerismus chápe spotřebu jako hlavní řešení</a:t>
            </a:r>
          </a:p>
          <a:p>
            <a:endParaRPr lang="cs-CZ" sz="1800" dirty="0"/>
          </a:p>
        </p:txBody>
      </p:sp>
    </p:spTree>
    <p:extLst>
      <p:ext uri="{BB962C8B-B14F-4D97-AF65-F5344CB8AC3E}">
        <p14:creationId xmlns:p14="http://schemas.microsoft.com/office/powerpoint/2010/main" val="3417249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FFD148-5D38-4550-81A3-153ABB05AB78}"/>
              </a:ext>
            </a:extLst>
          </p:cNvPr>
          <p:cNvSpPr>
            <a:spLocks noGrp="1"/>
          </p:cNvSpPr>
          <p:nvPr>
            <p:ph type="title"/>
          </p:nvPr>
        </p:nvSpPr>
        <p:spPr>
          <a:xfrm>
            <a:off x="2580640" y="609600"/>
            <a:ext cx="8168640" cy="1320800"/>
          </a:xfrm>
        </p:spPr>
        <p:txBody>
          <a:bodyPr>
            <a:noAutofit/>
          </a:bodyPr>
          <a:lstStyle/>
          <a:p>
            <a:r>
              <a:rPr lang="cs-CZ" sz="3200" b="1" dirty="0" err="1" smtClean="0">
                <a:solidFill>
                  <a:srgbClr val="FFFF00"/>
                </a:solidFill>
              </a:rPr>
              <a:t>eko-chic</a:t>
            </a:r>
            <a:r>
              <a:rPr lang="cs-CZ" sz="1600" b="1" dirty="0" smtClean="0">
                <a:solidFill>
                  <a:srgbClr val="FFFF00"/>
                </a:solidFill>
              </a:rPr>
              <a:t/>
            </a:r>
            <a:br>
              <a:rPr lang="cs-CZ" sz="1600" b="1" dirty="0" smtClean="0">
                <a:solidFill>
                  <a:srgbClr val="FFFF00"/>
                </a:solidFill>
              </a:rPr>
            </a:br>
            <a:r>
              <a:rPr lang="cs-CZ" sz="1600" b="1" dirty="0" smtClean="0">
                <a:solidFill>
                  <a:srgbClr val="FFFF00"/>
                </a:solidFill>
              </a:rPr>
              <a:t/>
            </a:r>
            <a:br>
              <a:rPr lang="cs-CZ" sz="1600" b="1" dirty="0" smtClean="0">
                <a:solidFill>
                  <a:srgbClr val="FFFF00"/>
                </a:solidFill>
              </a:rPr>
            </a:br>
            <a:r>
              <a:rPr lang="cs-CZ" sz="1600" dirty="0" err="1" smtClean="0"/>
              <a:t>Barendregt</a:t>
            </a:r>
            <a:r>
              <a:rPr lang="cs-CZ" sz="1600" dirty="0"/>
              <a:t>, B., </a:t>
            </a:r>
            <a:r>
              <a:rPr lang="cs-CZ" sz="1600" dirty="0" err="1"/>
              <a:t>Jaffe</a:t>
            </a:r>
            <a:r>
              <a:rPr lang="cs-CZ" sz="1600" dirty="0"/>
              <a:t>, R. 2014. "</a:t>
            </a:r>
            <a:r>
              <a:rPr lang="cs-CZ" sz="1600" dirty="0" err="1"/>
              <a:t>The</a:t>
            </a:r>
            <a:r>
              <a:rPr lang="cs-CZ" sz="1600" dirty="0"/>
              <a:t> </a:t>
            </a:r>
            <a:r>
              <a:rPr lang="cs-CZ" sz="1600" dirty="0" err="1"/>
              <a:t>Paradoxes</a:t>
            </a:r>
            <a:r>
              <a:rPr lang="cs-CZ" sz="1600" dirty="0"/>
              <a:t> </a:t>
            </a:r>
            <a:r>
              <a:rPr lang="cs-CZ" sz="1600" dirty="0" err="1"/>
              <a:t>of</a:t>
            </a:r>
            <a:r>
              <a:rPr lang="cs-CZ" sz="1600" dirty="0"/>
              <a:t> </a:t>
            </a:r>
            <a:r>
              <a:rPr lang="cs-CZ" sz="1600" dirty="0" err="1"/>
              <a:t>Eco-Chic</a:t>
            </a:r>
            <a:r>
              <a:rPr lang="cs-CZ" sz="1600" dirty="0"/>
              <a:t>." In: </a:t>
            </a:r>
            <a:r>
              <a:rPr lang="cs-CZ" sz="1600" dirty="0" err="1"/>
              <a:t>Barendregt</a:t>
            </a:r>
            <a:r>
              <a:rPr lang="cs-CZ" sz="1600" dirty="0"/>
              <a:t>, B., </a:t>
            </a:r>
            <a:r>
              <a:rPr lang="cs-CZ" sz="1600" dirty="0" err="1"/>
              <a:t>Jaffe</a:t>
            </a:r>
            <a:r>
              <a:rPr lang="cs-CZ" sz="1600" dirty="0"/>
              <a:t>, R. Green (</a:t>
            </a:r>
            <a:r>
              <a:rPr lang="cs-CZ" sz="1600" dirty="0" err="1"/>
              <a:t>eds</a:t>
            </a:r>
            <a:r>
              <a:rPr lang="cs-CZ" sz="1600" dirty="0"/>
              <a:t>.) </a:t>
            </a:r>
            <a:r>
              <a:rPr lang="cs-CZ" sz="1600" dirty="0" err="1"/>
              <a:t>Consumption</a:t>
            </a:r>
            <a:r>
              <a:rPr lang="cs-CZ" sz="1600" dirty="0"/>
              <a:t>: </a:t>
            </a:r>
            <a:r>
              <a:rPr lang="cs-CZ" sz="1600" dirty="0" err="1"/>
              <a:t>The</a:t>
            </a:r>
            <a:r>
              <a:rPr lang="cs-CZ" sz="1600" dirty="0"/>
              <a:t> </a:t>
            </a:r>
            <a:r>
              <a:rPr lang="cs-CZ" sz="1600" dirty="0" err="1"/>
              <a:t>Global</a:t>
            </a:r>
            <a:r>
              <a:rPr lang="cs-CZ" sz="1600" dirty="0"/>
              <a:t> </a:t>
            </a:r>
            <a:r>
              <a:rPr lang="cs-CZ" sz="1600" dirty="0" err="1"/>
              <a:t>Rise</a:t>
            </a:r>
            <a:r>
              <a:rPr lang="cs-CZ" sz="1600" dirty="0"/>
              <a:t> </a:t>
            </a:r>
            <a:r>
              <a:rPr lang="cs-CZ" sz="1600" dirty="0" err="1"/>
              <a:t>of</a:t>
            </a:r>
            <a:r>
              <a:rPr lang="cs-CZ" sz="1600" dirty="0"/>
              <a:t> </a:t>
            </a:r>
            <a:r>
              <a:rPr lang="cs-CZ" sz="1600" dirty="0" err="1"/>
              <a:t>Eco-Chic</a:t>
            </a:r>
            <a:r>
              <a:rPr lang="cs-CZ" sz="1600" dirty="0"/>
              <a:t>. London: </a:t>
            </a:r>
            <a:r>
              <a:rPr lang="cs-CZ" sz="1600" dirty="0" err="1"/>
              <a:t>Bloomsbury</a:t>
            </a:r>
            <a:r>
              <a:rPr lang="cs-CZ" sz="1600" dirty="0"/>
              <a:t> </a:t>
            </a:r>
            <a:r>
              <a:rPr lang="cs-CZ" sz="1600" dirty="0" err="1"/>
              <a:t>Academic</a:t>
            </a:r>
            <a:r>
              <a:rPr lang="cs-CZ" sz="1600" dirty="0"/>
              <a:t>, 2014. 1–16. </a:t>
            </a:r>
            <a:r>
              <a:rPr lang="cs-CZ" sz="1600" dirty="0" err="1"/>
              <a:t>Bloomsbury</a:t>
            </a:r>
            <a:r>
              <a:rPr lang="cs-CZ" sz="1600" dirty="0"/>
              <a:t> </a:t>
            </a:r>
            <a:r>
              <a:rPr lang="cs-CZ" sz="1600" dirty="0" err="1"/>
              <a:t>Collections</a:t>
            </a:r>
            <a:r>
              <a:rPr lang="cs-CZ" sz="1600" dirty="0"/>
              <a:t>. </a:t>
            </a:r>
            <a:br>
              <a:rPr lang="cs-CZ" sz="1600" dirty="0"/>
            </a:br>
            <a:endParaRPr lang="cs-CZ" sz="1600" b="1" dirty="0">
              <a:solidFill>
                <a:srgbClr val="FFFF00"/>
              </a:solidFill>
            </a:endParaRPr>
          </a:p>
        </p:txBody>
      </p:sp>
      <p:sp>
        <p:nvSpPr>
          <p:cNvPr id="3" name="Zástupný obsah 2">
            <a:extLst>
              <a:ext uri="{FF2B5EF4-FFF2-40B4-BE49-F238E27FC236}">
                <a16:creationId xmlns:a16="http://schemas.microsoft.com/office/drawing/2014/main" id="{C9B36C95-0A8C-42C6-A663-DAEAE12ACAD1}"/>
              </a:ext>
            </a:extLst>
          </p:cNvPr>
          <p:cNvSpPr>
            <a:spLocks noGrp="1"/>
          </p:cNvSpPr>
          <p:nvPr>
            <p:ph idx="1"/>
          </p:nvPr>
        </p:nvSpPr>
        <p:spPr>
          <a:xfrm>
            <a:off x="1229360" y="2418080"/>
            <a:ext cx="9702800" cy="4216400"/>
          </a:xfrm>
        </p:spPr>
        <p:txBody>
          <a:bodyPr>
            <a:normAutofit/>
          </a:bodyPr>
          <a:lstStyle/>
          <a:p>
            <a:pPr>
              <a:lnSpc>
                <a:spcPct val="100000"/>
              </a:lnSpc>
            </a:pPr>
            <a:r>
              <a:rPr lang="cs-CZ" sz="1800" dirty="0"/>
              <a:t>propojuje oblast </a:t>
            </a:r>
            <a:r>
              <a:rPr lang="cs-CZ" sz="1800" b="1" dirty="0">
                <a:solidFill>
                  <a:srgbClr val="FFFF00"/>
                </a:solidFill>
              </a:rPr>
              <a:t>etiky, udržitelnosti </a:t>
            </a:r>
            <a:r>
              <a:rPr lang="cs-CZ" sz="1800" b="1" dirty="0" smtClean="0">
                <a:solidFill>
                  <a:srgbClr val="FFFF00"/>
                </a:solidFill>
              </a:rPr>
              <a:t>- </a:t>
            </a:r>
            <a:r>
              <a:rPr lang="cs-CZ" sz="1800" b="1" dirty="0">
                <a:solidFill>
                  <a:srgbClr val="FFFF00"/>
                </a:solidFill>
              </a:rPr>
              <a:t>elitní/exkluzivní spotřeby</a:t>
            </a:r>
          </a:p>
          <a:p>
            <a:pPr>
              <a:lnSpc>
                <a:spcPct val="100000"/>
              </a:lnSpc>
            </a:pPr>
            <a:r>
              <a:rPr lang="cs-CZ" sz="1800" dirty="0"/>
              <a:t>reprezentuje </a:t>
            </a:r>
            <a:r>
              <a:rPr lang="cs-CZ" sz="1800" b="1" dirty="0">
                <a:solidFill>
                  <a:srgbClr val="FFFF00"/>
                </a:solidFill>
              </a:rPr>
              <a:t>kulturní a morální kapitál = třídní odlišnosti </a:t>
            </a:r>
          </a:p>
          <a:p>
            <a:pPr>
              <a:lnSpc>
                <a:spcPct val="100000"/>
              </a:lnSpc>
            </a:pPr>
            <a:r>
              <a:rPr lang="cs-CZ" sz="1800" dirty="0"/>
              <a:t>klíčové pojmy: „lokální – přírodní – řemeslné – recyklované“; hodnota je vytvářena </a:t>
            </a:r>
            <a:r>
              <a:rPr lang="cs-CZ" sz="1800" b="1" dirty="0"/>
              <a:t>cenou a </a:t>
            </a:r>
            <a:r>
              <a:rPr lang="cs-CZ" sz="1800" b="1" dirty="0" smtClean="0"/>
              <a:t>estetikou</a:t>
            </a:r>
          </a:p>
          <a:p>
            <a:endParaRPr lang="cs-CZ" sz="1600" b="1" dirty="0"/>
          </a:p>
          <a:p>
            <a:r>
              <a:rPr lang="cs-CZ" i="1" dirty="0" err="1">
                <a:latin typeface="Calibri" panose="020F0502020204030204" pitchFamily="34" charset="0"/>
                <a:ea typeface="Calibri" panose="020F0502020204030204" pitchFamily="34" charset="0"/>
                <a:cs typeface="Calibri" panose="020F0502020204030204" pitchFamily="34" charset="0"/>
              </a:rPr>
              <a:t>Eco-chic</a:t>
            </a:r>
            <a:r>
              <a:rPr lang="cs-CZ" i="1" dirty="0">
                <a:latin typeface="Calibri" panose="020F0502020204030204" pitchFamily="34" charset="0"/>
                <a:ea typeface="Calibri" panose="020F0502020204030204" pitchFamily="34" charset="0"/>
                <a:cs typeface="Calibri" panose="020F0502020204030204" pitchFamily="34" charset="0"/>
              </a:rPr>
              <a:t> </a:t>
            </a:r>
            <a:r>
              <a:rPr lang="cs-CZ" i="1" dirty="0" err="1">
                <a:latin typeface="Calibri" panose="020F0502020204030204" pitchFamily="34" charset="0"/>
                <a:ea typeface="Calibri" panose="020F0502020204030204" pitchFamily="34" charset="0"/>
                <a:cs typeface="Calibri" panose="020F0502020204030204" pitchFamily="34" charset="0"/>
              </a:rPr>
              <a:t>consumption</a:t>
            </a:r>
            <a:r>
              <a:rPr lang="cs-CZ" i="1" dirty="0">
                <a:latin typeface="Calibri" panose="020F0502020204030204" pitchFamily="34" charset="0"/>
                <a:ea typeface="Calibri" panose="020F0502020204030204" pitchFamily="34" charset="0"/>
                <a:cs typeface="Calibri" panose="020F0502020204030204" pitchFamily="34" charset="0"/>
              </a:rPr>
              <a:t> </a:t>
            </a:r>
            <a:r>
              <a:rPr lang="cs-CZ" i="1" dirty="0" err="1">
                <a:latin typeface="Calibri" panose="020F0502020204030204" pitchFamily="34" charset="0"/>
                <a:ea typeface="Calibri" panose="020F0502020204030204" pitchFamily="34" charset="0"/>
                <a:cs typeface="Calibri" panose="020F0502020204030204" pitchFamily="34" charset="0"/>
              </a:rPr>
              <a:t>is</a:t>
            </a:r>
            <a:r>
              <a:rPr lang="cs-CZ" i="1" dirty="0">
                <a:latin typeface="Calibri" panose="020F0502020204030204" pitchFamily="34" charset="0"/>
                <a:ea typeface="Calibri" panose="020F0502020204030204" pitchFamily="34" charset="0"/>
                <a:cs typeface="Calibri" panose="020F0502020204030204" pitchFamily="34" charset="0"/>
              </a:rPr>
              <a:t> </a:t>
            </a:r>
            <a:r>
              <a:rPr lang="cs-CZ" i="1" dirty="0" err="1">
                <a:latin typeface="Calibri" panose="020F0502020204030204" pitchFamily="34" charset="0"/>
                <a:ea typeface="Calibri" panose="020F0502020204030204" pitchFamily="34" charset="0"/>
                <a:cs typeface="Calibri" panose="020F0502020204030204" pitchFamily="34" charset="0"/>
              </a:rPr>
              <a:t>evident</a:t>
            </a:r>
            <a:r>
              <a:rPr lang="cs-CZ" i="1" dirty="0">
                <a:latin typeface="Calibri" panose="020F0502020204030204" pitchFamily="34" charset="0"/>
                <a:ea typeface="Calibri" panose="020F0502020204030204" pitchFamily="34" charset="0"/>
                <a:cs typeface="Calibri" panose="020F0502020204030204" pitchFamily="34" charset="0"/>
              </a:rPr>
              <a:t> in </a:t>
            </a:r>
            <a:r>
              <a:rPr lang="cs-CZ" i="1" dirty="0" err="1">
                <a:latin typeface="Calibri" panose="020F0502020204030204" pitchFamily="34" charset="0"/>
                <a:ea typeface="Calibri" panose="020F0502020204030204" pitchFamily="34" charset="0"/>
                <a:cs typeface="Calibri" panose="020F0502020204030204" pitchFamily="34" charset="0"/>
              </a:rPr>
              <a:t>everyday</a:t>
            </a:r>
            <a:r>
              <a:rPr lang="cs-CZ" i="1" dirty="0">
                <a:latin typeface="Calibri" panose="020F0502020204030204" pitchFamily="34" charset="0"/>
                <a:ea typeface="Calibri" panose="020F0502020204030204" pitchFamily="34" charset="0"/>
                <a:cs typeface="Calibri" panose="020F0502020204030204" pitchFamily="34" charset="0"/>
              </a:rPr>
              <a:t> </a:t>
            </a:r>
            <a:r>
              <a:rPr lang="cs-CZ" i="1" dirty="0" err="1">
                <a:latin typeface="Calibri" panose="020F0502020204030204" pitchFamily="34" charset="0"/>
                <a:ea typeface="Calibri" panose="020F0502020204030204" pitchFamily="34" charset="0"/>
                <a:cs typeface="Calibri" panose="020F0502020204030204" pitchFamily="34" charset="0"/>
              </a:rPr>
              <a:t>consumer</a:t>
            </a:r>
            <a:r>
              <a:rPr lang="cs-CZ" i="1" dirty="0">
                <a:latin typeface="Calibri" panose="020F0502020204030204" pitchFamily="34" charset="0"/>
                <a:ea typeface="Calibri" panose="020F0502020204030204" pitchFamily="34" charset="0"/>
                <a:cs typeface="Calibri" panose="020F0502020204030204" pitchFamily="34" charset="0"/>
              </a:rPr>
              <a:t> </a:t>
            </a:r>
            <a:r>
              <a:rPr lang="cs-CZ" i="1" dirty="0" err="1">
                <a:latin typeface="Calibri" panose="020F0502020204030204" pitchFamily="34" charset="0"/>
                <a:ea typeface="Calibri" panose="020F0502020204030204" pitchFamily="34" charset="0"/>
                <a:cs typeface="Calibri" panose="020F0502020204030204" pitchFamily="34" charset="0"/>
              </a:rPr>
              <a:t>choices</a:t>
            </a:r>
            <a:r>
              <a:rPr lang="cs-CZ" i="1" dirty="0">
                <a:latin typeface="Calibri" panose="020F0502020204030204" pitchFamily="34" charset="0"/>
                <a:ea typeface="Calibri" panose="020F0502020204030204" pitchFamily="34" charset="0"/>
                <a:cs typeface="Calibri" panose="020F0502020204030204" pitchFamily="34" charset="0"/>
              </a:rPr>
              <a:t> such as food, </a:t>
            </a:r>
            <a:r>
              <a:rPr lang="cs-CZ" i="1" dirty="0" err="1">
                <a:latin typeface="Calibri" panose="020F0502020204030204" pitchFamily="34" charset="0"/>
                <a:ea typeface="Calibri" panose="020F0502020204030204" pitchFamily="34" charset="0"/>
                <a:cs typeface="Calibri" panose="020F0502020204030204" pitchFamily="34" charset="0"/>
              </a:rPr>
              <a:t>clothing</a:t>
            </a:r>
            <a:r>
              <a:rPr lang="cs-CZ" i="1" dirty="0">
                <a:latin typeface="Calibri" panose="020F0502020204030204" pitchFamily="34" charset="0"/>
                <a:ea typeface="Calibri" panose="020F0502020204030204" pitchFamily="34" charset="0"/>
                <a:cs typeface="Calibri" panose="020F0502020204030204" pitchFamily="34" charset="0"/>
              </a:rPr>
              <a:t>, and transport </a:t>
            </a:r>
            <a:r>
              <a:rPr lang="cs-CZ" i="1" dirty="0" err="1">
                <a:latin typeface="Calibri" panose="020F0502020204030204" pitchFamily="34" charset="0"/>
                <a:ea typeface="Calibri" panose="020F0502020204030204" pitchFamily="34" charset="0"/>
                <a:cs typeface="Calibri" panose="020F0502020204030204" pitchFamily="34" charset="0"/>
              </a:rPr>
              <a:t>options</a:t>
            </a:r>
            <a:r>
              <a:rPr lang="cs-CZ" i="1" dirty="0">
                <a:latin typeface="Calibri" panose="020F0502020204030204" pitchFamily="34" charset="0"/>
                <a:ea typeface="Calibri" panose="020F0502020204030204" pitchFamily="34" charset="0"/>
                <a:cs typeface="Calibri" panose="020F0502020204030204" pitchFamily="34" charset="0"/>
              </a:rPr>
              <a:t>, as </a:t>
            </a:r>
            <a:r>
              <a:rPr lang="cs-CZ" i="1" dirty="0" err="1">
                <a:latin typeface="Calibri" panose="020F0502020204030204" pitchFamily="34" charset="0"/>
                <a:ea typeface="Calibri" panose="020F0502020204030204" pitchFamily="34" charset="0"/>
                <a:cs typeface="Calibri" panose="020F0502020204030204" pitchFamily="34" charset="0"/>
              </a:rPr>
              <a:t>well</a:t>
            </a:r>
            <a:r>
              <a:rPr lang="cs-CZ" i="1" dirty="0">
                <a:latin typeface="Calibri" panose="020F0502020204030204" pitchFamily="34" charset="0"/>
                <a:ea typeface="Calibri" panose="020F0502020204030204" pitchFamily="34" charset="0"/>
                <a:cs typeface="Calibri" panose="020F0502020204030204" pitchFamily="34" charset="0"/>
              </a:rPr>
              <a:t> as in </a:t>
            </a:r>
            <a:r>
              <a:rPr lang="cs-CZ" b="1" i="1" dirty="0" err="1">
                <a:latin typeface="Calibri" panose="020F0502020204030204" pitchFamily="34" charset="0"/>
                <a:ea typeface="Calibri" panose="020F0502020204030204" pitchFamily="34" charset="0"/>
                <a:cs typeface="Calibri" panose="020F0502020204030204" pitchFamily="34" charset="0"/>
              </a:rPr>
              <a:t>luxury</a:t>
            </a:r>
            <a:r>
              <a:rPr lang="cs-CZ" b="1" i="1" dirty="0">
                <a:latin typeface="Calibri" panose="020F0502020204030204" pitchFamily="34" charset="0"/>
                <a:ea typeface="Calibri" panose="020F0502020204030204" pitchFamily="34" charset="0"/>
                <a:cs typeface="Calibri" panose="020F0502020204030204" pitchFamily="34" charset="0"/>
              </a:rPr>
              <a:t> </a:t>
            </a:r>
            <a:r>
              <a:rPr lang="cs-CZ" b="1" i="1" dirty="0" err="1">
                <a:latin typeface="Calibri" panose="020F0502020204030204" pitchFamily="34" charset="0"/>
                <a:ea typeface="Calibri" panose="020F0502020204030204" pitchFamily="34" charset="0"/>
                <a:cs typeface="Calibri" panose="020F0502020204030204" pitchFamily="34" charset="0"/>
              </a:rPr>
              <a:t>consumption</a:t>
            </a:r>
            <a:r>
              <a:rPr lang="cs-CZ" i="1" dirty="0">
                <a:latin typeface="Calibri" panose="020F0502020204030204" pitchFamily="34" charset="0"/>
                <a:ea typeface="Calibri" panose="020F0502020204030204" pitchFamily="34" charset="0"/>
                <a:cs typeface="Calibri" panose="020F0502020204030204" pitchFamily="34" charset="0"/>
              </a:rPr>
              <a:t> such as spas and fair-</a:t>
            </a:r>
            <a:r>
              <a:rPr lang="cs-CZ" i="1" dirty="0" err="1">
                <a:latin typeface="Calibri" panose="020F0502020204030204" pitchFamily="34" charset="0"/>
                <a:ea typeface="Calibri" panose="020F0502020204030204" pitchFamily="34" charset="0"/>
                <a:cs typeface="Calibri" panose="020F0502020204030204" pitchFamily="34" charset="0"/>
              </a:rPr>
              <a:t>mined</a:t>
            </a:r>
            <a:r>
              <a:rPr lang="cs-CZ" i="1" dirty="0">
                <a:latin typeface="Calibri" panose="020F0502020204030204" pitchFamily="34" charset="0"/>
                <a:ea typeface="Calibri" panose="020F0502020204030204" pitchFamily="34" charset="0"/>
                <a:cs typeface="Calibri" panose="020F0502020204030204" pitchFamily="34" charset="0"/>
              </a:rPr>
              <a:t> </a:t>
            </a:r>
            <a:r>
              <a:rPr lang="cs-CZ" i="1" dirty="0" err="1">
                <a:latin typeface="Calibri" panose="020F0502020204030204" pitchFamily="34" charset="0"/>
                <a:ea typeface="Calibri" panose="020F0502020204030204" pitchFamily="34" charset="0"/>
                <a:cs typeface="Calibri" panose="020F0502020204030204" pitchFamily="34" charset="0"/>
              </a:rPr>
              <a:t>gold</a:t>
            </a:r>
            <a:r>
              <a:rPr lang="cs-CZ" i="1" dirty="0">
                <a:latin typeface="Calibri" panose="020F0502020204030204" pitchFamily="34" charset="0"/>
                <a:ea typeface="Calibri" panose="020F0502020204030204" pitchFamily="34" charset="0"/>
                <a:cs typeface="Calibri" panose="020F0502020204030204" pitchFamily="34" charset="0"/>
              </a:rPr>
              <a:t> </a:t>
            </a:r>
            <a:r>
              <a:rPr lang="cs-CZ" i="1" dirty="0" err="1">
                <a:latin typeface="Calibri" panose="020F0502020204030204" pitchFamily="34" charset="0"/>
                <a:ea typeface="Calibri" panose="020F0502020204030204" pitchFamily="34" charset="0"/>
                <a:cs typeface="Calibri" panose="020F0502020204030204" pitchFamily="34" charset="0"/>
              </a:rPr>
              <a:t>jewelry</a:t>
            </a:r>
            <a:r>
              <a:rPr lang="cs-CZ" i="1" dirty="0">
                <a:latin typeface="Calibri" panose="020F0502020204030204" pitchFamily="34" charset="0"/>
                <a:ea typeface="Calibri" panose="020F0502020204030204" pitchFamily="34" charset="0"/>
                <a:cs typeface="Calibri" panose="020F0502020204030204" pitchFamily="34" charset="0"/>
              </a:rPr>
              <a:t>. </a:t>
            </a:r>
            <a:r>
              <a:rPr lang="cs-CZ" i="1" dirty="0" err="1">
                <a:latin typeface="Calibri" panose="020F0502020204030204" pitchFamily="34" charset="0"/>
                <a:ea typeface="Calibri" panose="020F0502020204030204" pitchFamily="34" charset="0"/>
                <a:cs typeface="Calibri" panose="020F0502020204030204" pitchFamily="34" charset="0"/>
              </a:rPr>
              <a:t>The</a:t>
            </a:r>
            <a:r>
              <a:rPr lang="cs-CZ" i="1" dirty="0">
                <a:latin typeface="Calibri" panose="020F0502020204030204" pitchFamily="34" charset="0"/>
                <a:ea typeface="Calibri" panose="020F0502020204030204" pitchFamily="34" charset="0"/>
                <a:cs typeface="Calibri" panose="020F0502020204030204" pitchFamily="34" charset="0"/>
              </a:rPr>
              <a:t> </a:t>
            </a:r>
            <a:r>
              <a:rPr lang="cs-CZ" i="1" dirty="0" err="1">
                <a:latin typeface="Calibri" panose="020F0502020204030204" pitchFamily="34" charset="0"/>
                <a:ea typeface="Calibri" panose="020F0502020204030204" pitchFamily="34" charset="0"/>
                <a:cs typeface="Calibri" panose="020F0502020204030204" pitchFamily="34" charset="0"/>
              </a:rPr>
              <a:t>classed</a:t>
            </a:r>
            <a:r>
              <a:rPr lang="cs-CZ" i="1" dirty="0">
                <a:latin typeface="Calibri" panose="020F0502020204030204" pitchFamily="34" charset="0"/>
                <a:ea typeface="Calibri" panose="020F0502020204030204" pitchFamily="34" charset="0"/>
                <a:cs typeface="Calibri" panose="020F0502020204030204" pitchFamily="34" charset="0"/>
              </a:rPr>
              <a:t> </a:t>
            </a:r>
            <a:r>
              <a:rPr lang="cs-CZ" i="1" dirty="0" err="1">
                <a:latin typeface="Calibri" panose="020F0502020204030204" pitchFamily="34" charset="0"/>
                <a:ea typeface="Calibri" panose="020F0502020204030204" pitchFamily="34" charset="0"/>
                <a:cs typeface="Calibri" panose="020F0502020204030204" pitchFamily="34" charset="0"/>
              </a:rPr>
              <a:t>nature</a:t>
            </a:r>
            <a:r>
              <a:rPr lang="cs-CZ" i="1" dirty="0">
                <a:latin typeface="Calibri" panose="020F0502020204030204" pitchFamily="34" charset="0"/>
                <a:ea typeface="Calibri" panose="020F0502020204030204" pitchFamily="34" charset="0"/>
                <a:cs typeface="Calibri" panose="020F0502020204030204" pitchFamily="34" charset="0"/>
              </a:rPr>
              <a:t> </a:t>
            </a:r>
            <a:r>
              <a:rPr lang="cs-CZ" i="1" dirty="0" err="1">
                <a:latin typeface="Calibri" panose="020F0502020204030204" pitchFamily="34" charset="0"/>
                <a:ea typeface="Calibri" panose="020F0502020204030204" pitchFamily="34" charset="0"/>
                <a:cs typeface="Calibri" panose="020F0502020204030204" pitchFamily="34" charset="0"/>
              </a:rPr>
              <a:t>of</a:t>
            </a:r>
            <a:r>
              <a:rPr lang="cs-CZ" i="1" dirty="0">
                <a:latin typeface="Calibri" panose="020F0502020204030204" pitchFamily="34" charset="0"/>
                <a:ea typeface="Calibri" panose="020F0502020204030204" pitchFamily="34" charset="0"/>
                <a:cs typeface="Calibri" panose="020F0502020204030204" pitchFamily="34" charset="0"/>
              </a:rPr>
              <a:t> </a:t>
            </a:r>
            <a:r>
              <a:rPr lang="cs-CZ" i="1" dirty="0" err="1">
                <a:latin typeface="Calibri" panose="020F0502020204030204" pitchFamily="34" charset="0"/>
                <a:ea typeface="Calibri" panose="020F0502020204030204" pitchFamily="34" charset="0"/>
                <a:cs typeface="Calibri" panose="020F0502020204030204" pitchFamily="34" charset="0"/>
              </a:rPr>
              <a:t>ethical</a:t>
            </a:r>
            <a:r>
              <a:rPr lang="cs-CZ" i="1" dirty="0">
                <a:latin typeface="Calibri" panose="020F0502020204030204" pitchFamily="34" charset="0"/>
                <a:ea typeface="Calibri" panose="020F0502020204030204" pitchFamily="34" charset="0"/>
                <a:cs typeface="Calibri" panose="020F0502020204030204" pitchFamily="34" charset="0"/>
              </a:rPr>
              <a:t> and </a:t>
            </a:r>
            <a:r>
              <a:rPr lang="cs-CZ" i="1" dirty="0" err="1">
                <a:latin typeface="Calibri" panose="020F0502020204030204" pitchFamily="34" charset="0"/>
                <a:ea typeface="Calibri" panose="020F0502020204030204" pitchFamily="34" charset="0"/>
                <a:cs typeface="Calibri" panose="020F0502020204030204" pitchFamily="34" charset="0"/>
              </a:rPr>
              <a:t>sustainable</a:t>
            </a:r>
            <a:r>
              <a:rPr lang="cs-CZ" i="1" dirty="0">
                <a:latin typeface="Calibri" panose="020F0502020204030204" pitchFamily="34" charset="0"/>
                <a:ea typeface="Calibri" panose="020F0502020204030204" pitchFamily="34" charset="0"/>
                <a:cs typeface="Calibri" panose="020F0502020204030204" pitchFamily="34" charset="0"/>
              </a:rPr>
              <a:t> </a:t>
            </a:r>
            <a:r>
              <a:rPr lang="cs-CZ" i="1" dirty="0" err="1">
                <a:latin typeface="Calibri" panose="020F0502020204030204" pitchFamily="34" charset="0"/>
                <a:ea typeface="Calibri" panose="020F0502020204030204" pitchFamily="34" charset="0"/>
                <a:cs typeface="Calibri" panose="020F0502020204030204" pitchFamily="34" charset="0"/>
              </a:rPr>
              <a:t>consumption</a:t>
            </a:r>
            <a:r>
              <a:rPr lang="cs-CZ" i="1" dirty="0">
                <a:latin typeface="Calibri" panose="020F0502020204030204" pitchFamily="34" charset="0"/>
                <a:ea typeface="Calibri" panose="020F0502020204030204" pitchFamily="34" charset="0"/>
                <a:cs typeface="Calibri" panose="020F0502020204030204" pitchFamily="34" charset="0"/>
              </a:rPr>
              <a:t> </a:t>
            </a:r>
            <a:r>
              <a:rPr lang="cs-CZ" i="1" dirty="0" err="1">
                <a:latin typeface="Calibri" panose="020F0502020204030204" pitchFamily="34" charset="0"/>
                <a:ea typeface="Calibri" panose="020F0502020204030204" pitchFamily="34" charset="0"/>
                <a:cs typeface="Calibri" panose="020F0502020204030204" pitchFamily="34" charset="0"/>
              </a:rPr>
              <a:t>is</a:t>
            </a:r>
            <a:r>
              <a:rPr lang="cs-CZ" i="1" dirty="0">
                <a:latin typeface="Calibri" panose="020F0502020204030204" pitchFamily="34" charset="0"/>
                <a:ea typeface="Calibri" panose="020F0502020204030204" pitchFamily="34" charset="0"/>
                <a:cs typeface="Calibri" panose="020F0502020204030204" pitchFamily="34" charset="0"/>
              </a:rPr>
              <a:t> </a:t>
            </a:r>
            <a:r>
              <a:rPr lang="cs-CZ" i="1" dirty="0" err="1">
                <a:latin typeface="Calibri" panose="020F0502020204030204" pitchFamily="34" charset="0"/>
                <a:ea typeface="Calibri" panose="020F0502020204030204" pitchFamily="34" charset="0"/>
                <a:cs typeface="Calibri" panose="020F0502020204030204" pitchFamily="34" charset="0"/>
              </a:rPr>
              <a:t>recognizable</a:t>
            </a:r>
            <a:r>
              <a:rPr lang="cs-CZ" i="1" dirty="0">
                <a:latin typeface="Calibri" panose="020F0502020204030204" pitchFamily="34" charset="0"/>
                <a:ea typeface="Calibri" panose="020F0502020204030204" pitchFamily="34" charset="0"/>
                <a:cs typeface="Calibri" panose="020F0502020204030204" pitchFamily="34" charset="0"/>
              </a:rPr>
              <a:t> in </a:t>
            </a:r>
            <a:r>
              <a:rPr lang="cs-CZ" i="1" dirty="0" err="1">
                <a:latin typeface="Calibri" panose="020F0502020204030204" pitchFamily="34" charset="0"/>
                <a:ea typeface="Calibri" panose="020F0502020204030204" pitchFamily="34" charset="0"/>
                <a:cs typeface="Calibri" panose="020F0502020204030204" pitchFamily="34" charset="0"/>
              </a:rPr>
              <a:t>leisure</a:t>
            </a:r>
            <a:r>
              <a:rPr lang="cs-CZ" i="1" dirty="0">
                <a:latin typeface="Calibri" panose="020F0502020204030204" pitchFamily="34" charset="0"/>
                <a:ea typeface="Calibri" panose="020F0502020204030204" pitchFamily="34" charset="0"/>
                <a:cs typeface="Calibri" panose="020F0502020204030204" pitchFamily="34" charset="0"/>
              </a:rPr>
              <a:t> </a:t>
            </a:r>
            <a:r>
              <a:rPr lang="cs-CZ" i="1" dirty="0" err="1">
                <a:latin typeface="Calibri" panose="020F0502020204030204" pitchFamily="34" charset="0"/>
                <a:ea typeface="Calibri" panose="020F0502020204030204" pitchFamily="34" charset="0"/>
                <a:cs typeface="Calibri" panose="020F0502020204030204" pitchFamily="34" charset="0"/>
              </a:rPr>
              <a:t>practices</a:t>
            </a:r>
            <a:r>
              <a:rPr lang="cs-CZ" i="1" dirty="0">
                <a:latin typeface="Calibri" panose="020F0502020204030204" pitchFamily="34" charset="0"/>
                <a:ea typeface="Calibri" panose="020F0502020204030204" pitchFamily="34" charset="0"/>
                <a:cs typeface="Calibri" panose="020F0502020204030204" pitchFamily="34" charset="0"/>
              </a:rPr>
              <a:t>, such as green </a:t>
            </a:r>
            <a:r>
              <a:rPr lang="cs-CZ" i="1" dirty="0" err="1">
                <a:latin typeface="Calibri" panose="020F0502020204030204" pitchFamily="34" charset="0"/>
                <a:ea typeface="Calibri" panose="020F0502020204030204" pitchFamily="34" charset="0"/>
                <a:cs typeface="Calibri" panose="020F0502020204030204" pitchFamily="34" charset="0"/>
              </a:rPr>
              <a:t>hobbies</a:t>
            </a:r>
            <a:r>
              <a:rPr lang="cs-CZ" i="1" dirty="0">
                <a:latin typeface="Calibri" panose="020F0502020204030204" pitchFamily="34" charset="0"/>
                <a:ea typeface="Calibri" panose="020F0502020204030204" pitchFamily="34" charset="0"/>
                <a:cs typeface="Calibri" panose="020F0502020204030204" pitchFamily="34" charset="0"/>
              </a:rPr>
              <a:t> and </a:t>
            </a:r>
            <a:r>
              <a:rPr lang="cs-CZ" i="1" dirty="0" err="1">
                <a:latin typeface="Calibri" panose="020F0502020204030204" pitchFamily="34" charset="0"/>
                <a:ea typeface="Calibri" panose="020F0502020204030204" pitchFamily="34" charset="0"/>
                <a:cs typeface="Calibri" panose="020F0502020204030204" pitchFamily="34" charset="0"/>
              </a:rPr>
              <a:t>eco-tourism</a:t>
            </a:r>
            <a:r>
              <a:rPr lang="cs-CZ" i="1" dirty="0">
                <a:latin typeface="Calibri" panose="020F0502020204030204" pitchFamily="34" charset="0"/>
                <a:ea typeface="Calibri" panose="020F0502020204030204" pitchFamily="34" charset="0"/>
                <a:cs typeface="Calibri" panose="020F0502020204030204" pitchFamily="34" charset="0"/>
              </a:rPr>
              <a:t>, and in </a:t>
            </a:r>
            <a:r>
              <a:rPr lang="cs-CZ" i="1" dirty="0" err="1">
                <a:latin typeface="Calibri" panose="020F0502020204030204" pitchFamily="34" charset="0"/>
                <a:ea typeface="Calibri" panose="020F0502020204030204" pitchFamily="34" charset="0"/>
                <a:cs typeface="Calibri" panose="020F0502020204030204" pitchFamily="34" charset="0"/>
              </a:rPr>
              <a:t>the</a:t>
            </a:r>
            <a:r>
              <a:rPr lang="cs-CZ" i="1" dirty="0">
                <a:latin typeface="Calibri" panose="020F0502020204030204" pitchFamily="34" charset="0"/>
                <a:ea typeface="Calibri" panose="020F0502020204030204" pitchFamily="34" charset="0"/>
                <a:cs typeface="Calibri" panose="020F0502020204030204" pitchFamily="34" charset="0"/>
              </a:rPr>
              <a:t> </a:t>
            </a:r>
            <a:r>
              <a:rPr lang="cs-CZ" i="1" dirty="0" err="1">
                <a:latin typeface="Calibri" panose="020F0502020204030204" pitchFamily="34" charset="0"/>
                <a:ea typeface="Calibri" panose="020F0502020204030204" pitchFamily="34" charset="0"/>
                <a:cs typeface="Calibri" panose="020F0502020204030204" pitchFamily="34" charset="0"/>
              </a:rPr>
              <a:t>adoption</a:t>
            </a:r>
            <a:r>
              <a:rPr lang="cs-CZ" i="1" dirty="0">
                <a:latin typeface="Calibri" panose="020F0502020204030204" pitchFamily="34" charset="0"/>
                <a:ea typeface="Calibri" panose="020F0502020204030204" pitchFamily="34" charset="0"/>
                <a:cs typeface="Calibri" panose="020F0502020204030204" pitchFamily="34" charset="0"/>
              </a:rPr>
              <a:t> </a:t>
            </a:r>
            <a:r>
              <a:rPr lang="cs-CZ" i="1" dirty="0" err="1">
                <a:latin typeface="Calibri" panose="020F0502020204030204" pitchFamily="34" charset="0"/>
                <a:ea typeface="Calibri" panose="020F0502020204030204" pitchFamily="34" charset="0"/>
                <a:cs typeface="Calibri" panose="020F0502020204030204" pitchFamily="34" charset="0"/>
              </a:rPr>
              <a:t>of</a:t>
            </a:r>
            <a:r>
              <a:rPr lang="cs-CZ" i="1" dirty="0">
                <a:latin typeface="Calibri" panose="020F0502020204030204" pitchFamily="34" charset="0"/>
                <a:ea typeface="Calibri" panose="020F0502020204030204" pitchFamily="34" charset="0"/>
                <a:cs typeface="Calibri" panose="020F0502020204030204" pitchFamily="34" charset="0"/>
              </a:rPr>
              <a:t> </a:t>
            </a:r>
            <a:r>
              <a:rPr lang="cs-CZ" i="1" dirty="0" err="1">
                <a:latin typeface="Calibri" panose="020F0502020204030204" pitchFamily="34" charset="0"/>
                <a:ea typeface="Calibri" panose="020F0502020204030204" pitchFamily="34" charset="0"/>
                <a:cs typeface="Calibri" panose="020F0502020204030204" pitchFamily="34" charset="0"/>
              </a:rPr>
              <a:t>clean</a:t>
            </a:r>
            <a:r>
              <a:rPr lang="cs-CZ" i="1" dirty="0">
                <a:latin typeface="Calibri" panose="020F0502020204030204" pitchFamily="34" charset="0"/>
                <a:ea typeface="Calibri" panose="020F0502020204030204" pitchFamily="34" charset="0"/>
                <a:cs typeface="Calibri" panose="020F0502020204030204" pitchFamily="34" charset="0"/>
              </a:rPr>
              <a:t> technology in </a:t>
            </a:r>
            <a:r>
              <a:rPr lang="cs-CZ" i="1" dirty="0" err="1">
                <a:latin typeface="Calibri" panose="020F0502020204030204" pitchFamily="34" charset="0"/>
                <a:ea typeface="Calibri" panose="020F0502020204030204" pitchFamily="34" charset="0"/>
                <a:cs typeface="Calibri" panose="020F0502020204030204" pitchFamily="34" charset="0"/>
              </a:rPr>
              <a:t>architecture</a:t>
            </a:r>
            <a:r>
              <a:rPr lang="cs-CZ" i="1" dirty="0">
                <a:latin typeface="Calibri" panose="020F0502020204030204" pitchFamily="34" charset="0"/>
                <a:ea typeface="Calibri" panose="020F0502020204030204" pitchFamily="34" charset="0"/>
                <a:cs typeface="Calibri" panose="020F0502020204030204" pitchFamily="34" charset="0"/>
              </a:rPr>
              <a:t> </a:t>
            </a:r>
            <a:r>
              <a:rPr lang="cs-CZ" i="1" dirty="0" err="1">
                <a:latin typeface="Calibri" panose="020F0502020204030204" pitchFamily="34" charset="0"/>
                <a:ea typeface="Calibri" panose="020F0502020204030204" pitchFamily="34" charset="0"/>
                <a:cs typeface="Calibri" panose="020F0502020204030204" pitchFamily="34" charset="0"/>
              </a:rPr>
              <a:t>or</a:t>
            </a:r>
            <a:r>
              <a:rPr lang="cs-CZ" i="1" dirty="0">
                <a:latin typeface="Calibri" panose="020F0502020204030204" pitchFamily="34" charset="0"/>
                <a:ea typeface="Calibri" panose="020F0502020204030204" pitchFamily="34" charset="0"/>
                <a:cs typeface="Calibri" panose="020F0502020204030204" pitchFamily="34" charset="0"/>
              </a:rPr>
              <a:t> transport</a:t>
            </a:r>
            <a:r>
              <a:rPr lang="cs-CZ" i="1" dirty="0" smtClean="0">
                <a:latin typeface="Calibri" panose="020F0502020204030204" pitchFamily="34" charset="0"/>
                <a:ea typeface="Calibri" panose="020F0502020204030204" pitchFamily="34" charset="0"/>
                <a:cs typeface="Calibri" panose="020F0502020204030204" pitchFamily="34" charset="0"/>
              </a:rPr>
              <a:t>.</a:t>
            </a:r>
            <a:endParaRPr lang="cs-CZ" sz="1600" b="1" dirty="0"/>
          </a:p>
        </p:txBody>
      </p:sp>
    </p:spTree>
    <p:extLst>
      <p:ext uri="{BB962C8B-B14F-4D97-AF65-F5344CB8AC3E}">
        <p14:creationId xmlns:p14="http://schemas.microsoft.com/office/powerpoint/2010/main" val="2385143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B87A87-C3E5-4BDD-959E-E3483069E3AE}"/>
              </a:ext>
            </a:extLst>
          </p:cNvPr>
          <p:cNvSpPr>
            <a:spLocks noGrp="1"/>
          </p:cNvSpPr>
          <p:nvPr>
            <p:ph type="title"/>
          </p:nvPr>
        </p:nvSpPr>
        <p:spPr/>
        <p:txBody>
          <a:bodyPr/>
          <a:lstStyle/>
          <a:p>
            <a:r>
              <a:rPr lang="cs-CZ" dirty="0"/>
              <a:t>„</a:t>
            </a:r>
            <a:r>
              <a:rPr lang="cs-CZ" b="1" dirty="0">
                <a:solidFill>
                  <a:srgbClr val="FFFF00"/>
                </a:solidFill>
              </a:rPr>
              <a:t>občan-spotřebitel</a:t>
            </a:r>
            <a:r>
              <a:rPr lang="cs-CZ" dirty="0"/>
              <a:t>“</a:t>
            </a:r>
          </a:p>
        </p:txBody>
      </p:sp>
      <p:sp>
        <p:nvSpPr>
          <p:cNvPr id="3" name="Zástupný obsah 2">
            <a:extLst>
              <a:ext uri="{FF2B5EF4-FFF2-40B4-BE49-F238E27FC236}">
                <a16:creationId xmlns:a16="http://schemas.microsoft.com/office/drawing/2014/main" id="{699049D6-74D2-4132-87D6-92B824BE5C31}"/>
              </a:ext>
            </a:extLst>
          </p:cNvPr>
          <p:cNvSpPr>
            <a:spLocks noGrp="1"/>
          </p:cNvSpPr>
          <p:nvPr>
            <p:ph idx="1"/>
          </p:nvPr>
        </p:nvSpPr>
        <p:spPr>
          <a:xfrm>
            <a:off x="1455938" y="2052116"/>
            <a:ext cx="9114201" cy="3997828"/>
          </a:xfrm>
        </p:spPr>
        <p:txBody>
          <a:bodyPr>
            <a:normAutofit/>
          </a:bodyPr>
          <a:lstStyle/>
          <a:p>
            <a:pPr marL="0" indent="0">
              <a:buNone/>
            </a:pPr>
            <a:r>
              <a:rPr lang="cs-CZ" dirty="0"/>
              <a:t>„Občan-spotřebitel“: spotřeba jako </a:t>
            </a:r>
            <a:r>
              <a:rPr lang="cs-CZ" b="1" dirty="0"/>
              <a:t>forma politiky </a:t>
            </a:r>
            <a:r>
              <a:rPr lang="cs-CZ" dirty="0"/>
              <a:t>= politizace trhů a privatizace politiky, vliv </a:t>
            </a:r>
            <a:r>
              <a:rPr lang="cs-CZ" b="1" dirty="0">
                <a:solidFill>
                  <a:srgbClr val="FFFF00"/>
                </a:solidFill>
              </a:rPr>
              <a:t>korporátní sociální odpovědnosti</a:t>
            </a:r>
          </a:p>
          <a:p>
            <a:pPr marL="0" indent="0">
              <a:buNone/>
            </a:pPr>
            <a:endParaRPr lang="cs-CZ" dirty="0">
              <a:solidFill>
                <a:srgbClr val="FF0000"/>
              </a:solidFill>
            </a:endParaRPr>
          </a:p>
          <a:p>
            <a:r>
              <a:rPr lang="cs-CZ" i="1" dirty="0"/>
              <a:t>„A </a:t>
            </a:r>
            <a:r>
              <a:rPr lang="cs-CZ" i="1" dirty="0" err="1"/>
              <a:t>consumer</a:t>
            </a:r>
            <a:r>
              <a:rPr lang="cs-CZ" i="1" dirty="0"/>
              <a:t> </a:t>
            </a:r>
            <a:r>
              <a:rPr lang="cs-CZ" i="1" dirty="0" err="1"/>
              <a:t>citizen</a:t>
            </a:r>
            <a:r>
              <a:rPr lang="cs-CZ" i="1" dirty="0"/>
              <a:t> </a:t>
            </a:r>
            <a:r>
              <a:rPr lang="cs-CZ" i="1" dirty="0" err="1"/>
              <a:t>is</a:t>
            </a:r>
            <a:r>
              <a:rPr lang="cs-CZ" i="1" dirty="0"/>
              <a:t> </a:t>
            </a:r>
            <a:r>
              <a:rPr lang="cs-CZ" i="1" dirty="0" err="1"/>
              <a:t>an</a:t>
            </a:r>
            <a:r>
              <a:rPr lang="cs-CZ" i="1" dirty="0"/>
              <a:t> </a:t>
            </a:r>
            <a:r>
              <a:rPr lang="cs-CZ" i="1" dirty="0" err="1"/>
              <a:t>individual</a:t>
            </a:r>
            <a:r>
              <a:rPr lang="cs-CZ" i="1" dirty="0"/>
              <a:t> </a:t>
            </a:r>
            <a:r>
              <a:rPr lang="cs-CZ" i="1" dirty="0" err="1"/>
              <a:t>who</a:t>
            </a:r>
            <a:r>
              <a:rPr lang="cs-CZ" i="1" dirty="0"/>
              <a:t> </a:t>
            </a:r>
            <a:r>
              <a:rPr lang="cs-CZ" i="1" dirty="0" err="1"/>
              <a:t>makes</a:t>
            </a:r>
            <a:r>
              <a:rPr lang="cs-CZ" i="1" dirty="0"/>
              <a:t> </a:t>
            </a:r>
            <a:r>
              <a:rPr lang="cs-CZ" i="1" dirty="0" err="1"/>
              <a:t>choices</a:t>
            </a:r>
            <a:r>
              <a:rPr lang="cs-CZ" i="1" dirty="0"/>
              <a:t> </a:t>
            </a:r>
            <a:r>
              <a:rPr lang="cs-CZ" i="1" dirty="0" err="1"/>
              <a:t>based</a:t>
            </a:r>
            <a:r>
              <a:rPr lang="cs-CZ" i="1" dirty="0"/>
              <a:t> on </a:t>
            </a:r>
            <a:r>
              <a:rPr lang="cs-CZ" i="1" dirty="0" err="1"/>
              <a:t>ethical</a:t>
            </a:r>
            <a:r>
              <a:rPr lang="cs-CZ" i="1" dirty="0"/>
              <a:t>, </a:t>
            </a:r>
            <a:r>
              <a:rPr lang="cs-CZ" i="1" dirty="0" err="1"/>
              <a:t>social</a:t>
            </a:r>
            <a:r>
              <a:rPr lang="cs-CZ" i="1" dirty="0"/>
              <a:t>, </a:t>
            </a:r>
            <a:r>
              <a:rPr lang="cs-CZ" i="1" dirty="0" err="1"/>
              <a:t>economic</a:t>
            </a:r>
            <a:r>
              <a:rPr lang="cs-CZ" i="1" dirty="0"/>
              <a:t> and </a:t>
            </a:r>
            <a:r>
              <a:rPr lang="cs-CZ" i="1" dirty="0" err="1"/>
              <a:t>ecological</a:t>
            </a:r>
            <a:r>
              <a:rPr lang="cs-CZ" i="1" dirty="0"/>
              <a:t> </a:t>
            </a:r>
            <a:r>
              <a:rPr lang="cs-CZ" i="1" dirty="0" err="1"/>
              <a:t>considerations</a:t>
            </a:r>
            <a:r>
              <a:rPr lang="cs-CZ" i="1" dirty="0"/>
              <a:t>. </a:t>
            </a:r>
            <a:r>
              <a:rPr lang="cs-CZ" i="1" dirty="0" err="1"/>
              <a:t>The</a:t>
            </a:r>
            <a:r>
              <a:rPr lang="cs-CZ" i="1" dirty="0"/>
              <a:t> </a:t>
            </a:r>
            <a:r>
              <a:rPr lang="cs-CZ" i="1" dirty="0" err="1"/>
              <a:t>consumer</a:t>
            </a:r>
            <a:r>
              <a:rPr lang="cs-CZ" i="1" dirty="0"/>
              <a:t> </a:t>
            </a:r>
            <a:r>
              <a:rPr lang="cs-CZ" i="1" dirty="0" err="1"/>
              <a:t>citizen</a:t>
            </a:r>
            <a:r>
              <a:rPr lang="cs-CZ" i="1" dirty="0"/>
              <a:t> </a:t>
            </a:r>
            <a:r>
              <a:rPr lang="cs-CZ" i="1" dirty="0" err="1"/>
              <a:t>actively</a:t>
            </a:r>
            <a:r>
              <a:rPr lang="cs-CZ" i="1" dirty="0"/>
              <a:t> </a:t>
            </a:r>
            <a:r>
              <a:rPr lang="cs-CZ" i="1" dirty="0" err="1"/>
              <a:t>contributes</a:t>
            </a:r>
            <a:r>
              <a:rPr lang="cs-CZ" i="1" dirty="0"/>
              <a:t> to </a:t>
            </a:r>
            <a:r>
              <a:rPr lang="cs-CZ" i="1" dirty="0" err="1"/>
              <a:t>the</a:t>
            </a:r>
            <a:r>
              <a:rPr lang="cs-CZ" i="1" dirty="0"/>
              <a:t> </a:t>
            </a:r>
            <a:r>
              <a:rPr lang="cs-CZ" i="1" dirty="0" err="1"/>
              <a:t>maintenance</a:t>
            </a:r>
            <a:r>
              <a:rPr lang="cs-CZ" i="1" dirty="0"/>
              <a:t> </a:t>
            </a:r>
            <a:r>
              <a:rPr lang="cs-CZ" i="1" dirty="0" err="1"/>
              <a:t>of</a:t>
            </a:r>
            <a:r>
              <a:rPr lang="cs-CZ" i="1" dirty="0"/>
              <a:t> just and </a:t>
            </a:r>
            <a:r>
              <a:rPr lang="cs-CZ" i="1" dirty="0" err="1"/>
              <a:t>sustainable</a:t>
            </a:r>
            <a:r>
              <a:rPr lang="cs-CZ" i="1" dirty="0"/>
              <a:t> development by </a:t>
            </a:r>
            <a:r>
              <a:rPr lang="cs-CZ" i="1" dirty="0" err="1"/>
              <a:t>caring</a:t>
            </a:r>
            <a:r>
              <a:rPr lang="cs-CZ" i="1" dirty="0"/>
              <a:t> and </a:t>
            </a:r>
            <a:r>
              <a:rPr lang="cs-CZ" i="1" dirty="0" err="1"/>
              <a:t>acting</a:t>
            </a:r>
            <a:r>
              <a:rPr lang="cs-CZ" i="1" dirty="0"/>
              <a:t> </a:t>
            </a:r>
            <a:r>
              <a:rPr lang="cs-CZ" i="1" dirty="0" err="1"/>
              <a:t>responsibly</a:t>
            </a:r>
            <a:r>
              <a:rPr lang="cs-CZ" i="1" dirty="0"/>
              <a:t> on </a:t>
            </a:r>
            <a:r>
              <a:rPr lang="cs-CZ" i="1" dirty="0" err="1"/>
              <a:t>family</a:t>
            </a:r>
            <a:r>
              <a:rPr lang="cs-CZ" i="1" dirty="0"/>
              <a:t>, </a:t>
            </a:r>
            <a:r>
              <a:rPr lang="cs-CZ" i="1" dirty="0" err="1"/>
              <a:t>national</a:t>
            </a:r>
            <a:r>
              <a:rPr lang="cs-CZ" i="1" dirty="0"/>
              <a:t> and </a:t>
            </a:r>
            <a:r>
              <a:rPr lang="cs-CZ" i="1" dirty="0" err="1"/>
              <a:t>global</a:t>
            </a:r>
            <a:r>
              <a:rPr lang="cs-CZ" i="1" dirty="0"/>
              <a:t> </a:t>
            </a:r>
            <a:r>
              <a:rPr lang="cs-CZ" i="1" dirty="0" err="1"/>
              <a:t>levels</a:t>
            </a:r>
            <a:r>
              <a:rPr lang="cs-CZ" i="1" dirty="0"/>
              <a:t>.“</a:t>
            </a:r>
          </a:p>
          <a:p>
            <a:pPr marL="0" indent="0" algn="r">
              <a:buNone/>
            </a:pPr>
            <a:r>
              <a:rPr lang="cs-CZ" sz="1800" dirty="0"/>
              <a:t>(</a:t>
            </a:r>
            <a:r>
              <a:rPr lang="cs-CZ" sz="1800" dirty="0" err="1"/>
              <a:t>Thoresen</a:t>
            </a:r>
            <a:r>
              <a:rPr lang="cs-CZ" sz="1800" dirty="0"/>
              <a:t>, V. W. (</a:t>
            </a:r>
            <a:r>
              <a:rPr lang="cs-CZ" sz="1800" dirty="0" err="1"/>
              <a:t>ed</a:t>
            </a:r>
            <a:r>
              <a:rPr lang="cs-CZ" sz="1800" dirty="0"/>
              <a:t>). 2005. </a:t>
            </a:r>
            <a:r>
              <a:rPr lang="cs-CZ" sz="1800" b="1" dirty="0" err="1">
                <a:solidFill>
                  <a:srgbClr val="FFFF00"/>
                </a:solidFill>
              </a:rPr>
              <a:t>Consumer</a:t>
            </a:r>
            <a:r>
              <a:rPr lang="cs-CZ" sz="1800" b="1" dirty="0">
                <a:solidFill>
                  <a:srgbClr val="FFFF00"/>
                </a:solidFill>
              </a:rPr>
              <a:t> </a:t>
            </a:r>
            <a:r>
              <a:rPr lang="cs-CZ" sz="1800" b="1" dirty="0" err="1">
                <a:solidFill>
                  <a:srgbClr val="FFFF00"/>
                </a:solidFill>
              </a:rPr>
              <a:t>citizenship</a:t>
            </a:r>
            <a:r>
              <a:rPr lang="cs-CZ" sz="1800" b="1" dirty="0">
                <a:solidFill>
                  <a:srgbClr val="FFFF00"/>
                </a:solidFill>
              </a:rPr>
              <a:t> </a:t>
            </a:r>
            <a:r>
              <a:rPr lang="cs-CZ" sz="1800" b="1" dirty="0" err="1">
                <a:solidFill>
                  <a:srgbClr val="FFFF00"/>
                </a:solidFill>
              </a:rPr>
              <a:t>education</a:t>
            </a:r>
            <a:r>
              <a:rPr lang="cs-CZ" sz="1800" b="1" dirty="0">
                <a:solidFill>
                  <a:srgbClr val="FFFF00"/>
                </a:solidFill>
              </a:rPr>
              <a:t> </a:t>
            </a:r>
            <a:r>
              <a:rPr lang="cs-CZ" sz="1800" b="1" dirty="0" err="1">
                <a:solidFill>
                  <a:srgbClr val="FFFF00"/>
                </a:solidFill>
              </a:rPr>
              <a:t>Guidelines</a:t>
            </a:r>
            <a:r>
              <a:rPr lang="cs-CZ" sz="1800" b="1" dirty="0">
                <a:solidFill>
                  <a:srgbClr val="FFFF00"/>
                </a:solidFill>
              </a:rPr>
              <a:t> </a:t>
            </a:r>
            <a:r>
              <a:rPr lang="cs-CZ" sz="1800" dirty="0"/>
              <a:t>Vol. 1. </a:t>
            </a:r>
            <a:r>
              <a:rPr lang="cs-CZ" sz="1800" dirty="0" err="1"/>
              <a:t>Higher</a:t>
            </a:r>
            <a:r>
              <a:rPr lang="cs-CZ" sz="1800" dirty="0"/>
              <a:t> </a:t>
            </a:r>
            <a:r>
              <a:rPr lang="cs-CZ" sz="1800" dirty="0" err="1"/>
              <a:t>Education</a:t>
            </a:r>
            <a:r>
              <a:rPr lang="cs-CZ" sz="1800" dirty="0"/>
              <a:t>. </a:t>
            </a:r>
            <a:r>
              <a:rPr lang="cs-CZ" sz="1800" dirty="0" err="1"/>
              <a:t>The</a:t>
            </a:r>
            <a:r>
              <a:rPr lang="cs-CZ" sz="1800" dirty="0"/>
              <a:t> </a:t>
            </a:r>
            <a:r>
              <a:rPr lang="cs-CZ" sz="1800" dirty="0" err="1"/>
              <a:t>Consumer</a:t>
            </a:r>
            <a:r>
              <a:rPr lang="cs-CZ" sz="1800" dirty="0"/>
              <a:t> </a:t>
            </a:r>
            <a:r>
              <a:rPr lang="cs-CZ" sz="1800" dirty="0" err="1"/>
              <a:t>Citizenship</a:t>
            </a:r>
            <a:r>
              <a:rPr lang="cs-CZ" sz="1800" dirty="0"/>
              <a:t> Network.)</a:t>
            </a:r>
          </a:p>
          <a:p>
            <a:endParaRPr lang="cs-CZ" dirty="0"/>
          </a:p>
        </p:txBody>
      </p:sp>
    </p:spTree>
    <p:extLst>
      <p:ext uri="{BB962C8B-B14F-4D97-AF65-F5344CB8AC3E}">
        <p14:creationId xmlns:p14="http://schemas.microsoft.com/office/powerpoint/2010/main" val="3484909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B943C9-35A3-4B3E-A365-F8C9717D3C25}"/>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9169013B-35D9-454A-AD2F-410CB4D950BB}"/>
              </a:ext>
            </a:extLst>
          </p:cNvPr>
          <p:cNvSpPr>
            <a:spLocks noGrp="1"/>
          </p:cNvSpPr>
          <p:nvPr>
            <p:ph idx="1"/>
          </p:nvPr>
        </p:nvSpPr>
        <p:spPr>
          <a:xfrm>
            <a:off x="1695635" y="2052116"/>
            <a:ext cx="8874504" cy="3997828"/>
          </a:xfrm>
        </p:spPr>
        <p:txBody>
          <a:bodyPr/>
          <a:lstStyle/>
          <a:p>
            <a:pPr marL="0" indent="0">
              <a:buNone/>
            </a:pPr>
            <a:r>
              <a:rPr lang="cs-CZ" sz="3200" b="1" dirty="0">
                <a:effectLst/>
                <a:latin typeface="Calibri" panose="020F0502020204030204" pitchFamily="34" charset="0"/>
                <a:ea typeface="Calibri" panose="020F0502020204030204" pitchFamily="34" charset="0"/>
                <a:cs typeface="Calibri" panose="020F0502020204030204" pitchFamily="34" charset="0"/>
              </a:rPr>
              <a:t>Základní </a:t>
            </a:r>
            <a:r>
              <a:rPr lang="cs-CZ" sz="3200" b="1" dirty="0" smtClean="0">
                <a:latin typeface="Calibri" panose="020F0502020204030204" pitchFamily="34" charset="0"/>
                <a:ea typeface="Calibri" panose="020F0502020204030204" pitchFamily="34" charset="0"/>
                <a:cs typeface="Calibri" panose="020F0502020204030204" pitchFamily="34" charset="0"/>
              </a:rPr>
              <a:t>mechanismus:</a:t>
            </a:r>
            <a:r>
              <a:rPr lang="cs-CZ" sz="3200" b="1" dirty="0" smtClean="0">
                <a:effectLst/>
                <a:latin typeface="Calibri" panose="020F0502020204030204" pitchFamily="34" charset="0"/>
                <a:ea typeface="Calibri" panose="020F0502020204030204" pitchFamily="34" charset="0"/>
                <a:cs typeface="Calibri" panose="020F0502020204030204" pitchFamily="34" charset="0"/>
              </a:rPr>
              <a:t> </a:t>
            </a:r>
          </a:p>
          <a:p>
            <a:pPr marL="0" indent="0">
              <a:buNone/>
            </a:pPr>
            <a:r>
              <a:rPr lang="cs-CZ" sz="3200" b="1"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finanční a tržní mechanismy </a:t>
            </a:r>
            <a:r>
              <a:rPr lang="cs-CZ" sz="32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mají sloužit ochraně přírody</a:t>
            </a:r>
            <a:endParaRPr lang="cs-CZ" sz="3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624739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6953CE-CA74-4658-9838-9C4656C09B8D}"/>
              </a:ext>
            </a:extLst>
          </p:cNvPr>
          <p:cNvSpPr>
            <a:spLocks noGrp="1"/>
          </p:cNvSpPr>
          <p:nvPr>
            <p:ph type="title"/>
          </p:nvPr>
        </p:nvSpPr>
        <p:spPr/>
        <p:txBody>
          <a:bodyPr>
            <a:normAutofit/>
          </a:bodyPr>
          <a:lstStyle/>
          <a:p>
            <a:r>
              <a:rPr lang="cs-CZ" sz="3600" b="1" dirty="0">
                <a:solidFill>
                  <a:srgbClr val="FFFF00"/>
                </a:solidFill>
              </a:rPr>
              <a:t>kritika</a:t>
            </a:r>
          </a:p>
        </p:txBody>
      </p:sp>
      <p:sp>
        <p:nvSpPr>
          <p:cNvPr id="3" name="Zástupný obsah 2">
            <a:extLst>
              <a:ext uri="{FF2B5EF4-FFF2-40B4-BE49-F238E27FC236}">
                <a16:creationId xmlns:a16="http://schemas.microsoft.com/office/drawing/2014/main" id="{16EF3E42-EDD6-48DD-88F2-CE8BAF59D3C6}"/>
              </a:ext>
            </a:extLst>
          </p:cNvPr>
          <p:cNvSpPr>
            <a:spLocks noGrp="1"/>
          </p:cNvSpPr>
          <p:nvPr>
            <p:ph idx="1"/>
          </p:nvPr>
        </p:nvSpPr>
        <p:spPr>
          <a:xfrm>
            <a:off x="1349406" y="2052116"/>
            <a:ext cx="9220733" cy="4304296"/>
          </a:xfrm>
        </p:spPr>
        <p:txBody>
          <a:bodyPr/>
          <a:lstStyle/>
          <a:p>
            <a:r>
              <a:rPr lang="cs-CZ" dirty="0"/>
              <a:t>inherentně </a:t>
            </a:r>
            <a:r>
              <a:rPr lang="cs-CZ" b="1" dirty="0"/>
              <a:t>neoliberální </a:t>
            </a:r>
            <a:r>
              <a:rPr lang="cs-CZ" dirty="0"/>
              <a:t>charakter politiky, která je založená na </a:t>
            </a:r>
            <a:r>
              <a:rPr lang="cs-CZ" dirty="0" smtClean="0"/>
              <a:t>trhu: </a:t>
            </a:r>
            <a:r>
              <a:rPr lang="cs-CZ" b="1" dirty="0" smtClean="0">
                <a:solidFill>
                  <a:srgbClr val="FFFF00"/>
                </a:solidFill>
              </a:rPr>
              <a:t>občanství má být realizováno skrze spotřebitelské volby</a:t>
            </a:r>
            <a:endParaRPr lang="cs-CZ" b="1" dirty="0">
              <a:solidFill>
                <a:srgbClr val="FFFF00"/>
              </a:solidFill>
            </a:endParaRPr>
          </a:p>
          <a:p>
            <a:r>
              <a:rPr lang="cs-CZ" dirty="0">
                <a:solidFill>
                  <a:srgbClr val="FFFF00"/>
                </a:solidFill>
              </a:rPr>
              <a:t>napětí mezi konzumerismem jako </a:t>
            </a:r>
            <a:r>
              <a:rPr lang="cs-CZ" b="1" dirty="0">
                <a:solidFill>
                  <a:srgbClr val="FFFF00"/>
                </a:solidFill>
              </a:rPr>
              <a:t>individualistickým zájmem </a:t>
            </a:r>
            <a:r>
              <a:rPr lang="cs-CZ" dirty="0">
                <a:solidFill>
                  <a:srgbClr val="FFFF00"/>
                </a:solidFill>
              </a:rPr>
              <a:t>X a občanstvím, které stojí na </a:t>
            </a:r>
            <a:r>
              <a:rPr lang="cs-CZ" b="1" dirty="0">
                <a:solidFill>
                  <a:srgbClr val="FFFF00"/>
                </a:solidFill>
              </a:rPr>
              <a:t>ideji kolektivní odpovědnosti a obecného dobra</a:t>
            </a:r>
          </a:p>
          <a:p>
            <a:r>
              <a:rPr lang="cs-CZ" dirty="0"/>
              <a:t>třídní (ne)dostupnost: </a:t>
            </a:r>
            <a:r>
              <a:rPr lang="cs-CZ" dirty="0">
                <a:solidFill>
                  <a:srgbClr val="FFFF00"/>
                </a:solidFill>
              </a:rPr>
              <a:t>lidé s limitovanými příjmy a tedy </a:t>
            </a:r>
            <a:r>
              <a:rPr lang="cs-CZ" b="1" dirty="0">
                <a:solidFill>
                  <a:srgbClr val="FFFF00"/>
                </a:solidFill>
              </a:rPr>
              <a:t>limitovanou spotřebitelskou silou </a:t>
            </a:r>
            <a:r>
              <a:rPr lang="cs-CZ" dirty="0">
                <a:solidFill>
                  <a:srgbClr val="FFFF00"/>
                </a:solidFill>
              </a:rPr>
              <a:t>mají také limitovaný přístup k politickému vlivu, naopak od bohatých X idea </a:t>
            </a:r>
            <a:r>
              <a:rPr lang="cs-CZ" b="1" dirty="0">
                <a:solidFill>
                  <a:srgbClr val="FFFF00"/>
                </a:solidFill>
              </a:rPr>
              <a:t>rovných politických práv</a:t>
            </a:r>
            <a:r>
              <a:rPr lang="cs-CZ" dirty="0">
                <a:solidFill>
                  <a:srgbClr val="FFFF00"/>
                </a:solidFill>
              </a:rPr>
              <a:t>, kterou reprezentují </a:t>
            </a:r>
            <a:r>
              <a:rPr lang="cs-CZ" b="1" dirty="0">
                <a:solidFill>
                  <a:srgbClr val="FFFF00"/>
                </a:solidFill>
              </a:rPr>
              <a:t>klasické občanské režimy</a:t>
            </a:r>
          </a:p>
          <a:p>
            <a:endParaRPr lang="cs-CZ" dirty="0"/>
          </a:p>
        </p:txBody>
      </p:sp>
    </p:spTree>
    <p:extLst>
      <p:ext uri="{BB962C8B-B14F-4D97-AF65-F5344CB8AC3E}">
        <p14:creationId xmlns:p14="http://schemas.microsoft.com/office/powerpoint/2010/main" val="240976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F7B34E-9551-4E31-B208-3A9D22AC96F4}"/>
              </a:ext>
            </a:extLst>
          </p:cNvPr>
          <p:cNvSpPr>
            <a:spLocks noGrp="1"/>
          </p:cNvSpPr>
          <p:nvPr>
            <p:ph type="title"/>
          </p:nvPr>
        </p:nvSpPr>
        <p:spPr>
          <a:xfrm>
            <a:off x="2611808" y="630316"/>
            <a:ext cx="7958331" cy="1012054"/>
          </a:xfrm>
        </p:spPr>
        <p:txBody>
          <a:bodyPr>
            <a:normAutofit/>
          </a:bodyPr>
          <a:lstStyle/>
          <a:p>
            <a:r>
              <a:rPr lang="cs-CZ" sz="2800" b="1" dirty="0">
                <a:solidFill>
                  <a:srgbClr val="FFFF00"/>
                </a:solidFill>
              </a:rPr>
              <a:t>N</a:t>
            </a:r>
            <a:r>
              <a:rPr lang="cs-CZ" sz="2800" b="1" dirty="0" smtClean="0">
                <a:solidFill>
                  <a:srgbClr val="FFFF00"/>
                </a:solidFill>
              </a:rPr>
              <a:t>ové </a:t>
            </a:r>
            <a:r>
              <a:rPr lang="cs-CZ" sz="2800" b="1" dirty="0">
                <a:solidFill>
                  <a:srgbClr val="FFFF00"/>
                </a:solidFill>
              </a:rPr>
              <a:t>formy vládnutí: </a:t>
            </a:r>
            <a:br>
              <a:rPr lang="cs-CZ" sz="2800" b="1" dirty="0">
                <a:solidFill>
                  <a:srgbClr val="FFFF00"/>
                </a:solidFill>
              </a:rPr>
            </a:br>
            <a:r>
              <a:rPr lang="cs-CZ" sz="2800" b="1" dirty="0">
                <a:solidFill>
                  <a:srgbClr val="FFFF00"/>
                </a:solidFill>
              </a:rPr>
              <a:t>„green </a:t>
            </a:r>
            <a:r>
              <a:rPr lang="cs-CZ" sz="2800" b="1" dirty="0" err="1">
                <a:solidFill>
                  <a:srgbClr val="FFFF00"/>
                </a:solidFill>
              </a:rPr>
              <a:t>governmentality</a:t>
            </a:r>
            <a:r>
              <a:rPr lang="cs-CZ" sz="2800" b="1" dirty="0">
                <a:solidFill>
                  <a:srgbClr val="FFFF00"/>
                </a:solidFill>
              </a:rPr>
              <a:t>“ a responzibilizace </a:t>
            </a:r>
          </a:p>
        </p:txBody>
      </p:sp>
      <p:sp>
        <p:nvSpPr>
          <p:cNvPr id="3" name="Zástupný obsah 2">
            <a:extLst>
              <a:ext uri="{FF2B5EF4-FFF2-40B4-BE49-F238E27FC236}">
                <a16:creationId xmlns:a16="http://schemas.microsoft.com/office/drawing/2014/main" id="{6D689D73-B6A3-4BD3-AFA4-1A4DC109D30E}"/>
              </a:ext>
            </a:extLst>
          </p:cNvPr>
          <p:cNvSpPr>
            <a:spLocks noGrp="1"/>
          </p:cNvSpPr>
          <p:nvPr>
            <p:ph idx="1"/>
          </p:nvPr>
        </p:nvSpPr>
        <p:spPr>
          <a:xfrm>
            <a:off x="1016000" y="1642370"/>
            <a:ext cx="10200640" cy="5161280"/>
          </a:xfrm>
        </p:spPr>
        <p:txBody>
          <a:bodyPr>
            <a:normAutofit fontScale="70000" lnSpcReduction="20000"/>
          </a:bodyPr>
          <a:lstStyle/>
          <a:p>
            <a:pPr marL="0" indent="0">
              <a:buNone/>
            </a:pPr>
            <a:r>
              <a:rPr lang="cs-CZ" sz="2400" dirty="0" err="1"/>
              <a:t>Soneryd</a:t>
            </a:r>
            <a:r>
              <a:rPr lang="cs-CZ" sz="2400" dirty="0"/>
              <a:t>, L.; </a:t>
            </a:r>
            <a:r>
              <a:rPr lang="cs-CZ" sz="2400" dirty="0" err="1"/>
              <a:t>Uggla</a:t>
            </a:r>
            <a:r>
              <a:rPr lang="cs-CZ" sz="2400" dirty="0"/>
              <a:t>, Y. 2015.  </a:t>
            </a:r>
            <a:r>
              <a:rPr lang="cs-CZ" sz="2400" b="1" dirty="0"/>
              <a:t>Green </a:t>
            </a:r>
            <a:r>
              <a:rPr lang="cs-CZ" sz="2400" b="1" dirty="0" err="1"/>
              <a:t>governmentality</a:t>
            </a:r>
            <a:r>
              <a:rPr lang="cs-CZ" sz="2400" b="1" dirty="0"/>
              <a:t> and </a:t>
            </a:r>
            <a:r>
              <a:rPr lang="cs-CZ" sz="2400" b="1" dirty="0" err="1"/>
              <a:t>responsibilization</a:t>
            </a:r>
            <a:r>
              <a:rPr lang="cs-CZ" sz="2400" dirty="0"/>
              <a:t>: </a:t>
            </a:r>
            <a:r>
              <a:rPr lang="cs-CZ" sz="2400" dirty="0" err="1"/>
              <a:t>new</a:t>
            </a:r>
            <a:r>
              <a:rPr lang="cs-CZ" sz="2400" dirty="0"/>
              <a:t> </a:t>
            </a:r>
            <a:r>
              <a:rPr lang="cs-CZ" sz="2400" dirty="0" err="1"/>
              <a:t>forms</a:t>
            </a:r>
            <a:r>
              <a:rPr lang="cs-CZ" sz="2400" dirty="0"/>
              <a:t> </a:t>
            </a:r>
            <a:r>
              <a:rPr lang="cs-CZ" sz="2400" dirty="0" err="1"/>
              <a:t>of</a:t>
            </a:r>
            <a:r>
              <a:rPr lang="cs-CZ" sz="2400" dirty="0"/>
              <a:t> </a:t>
            </a:r>
            <a:r>
              <a:rPr lang="cs-CZ" sz="2400" dirty="0" err="1"/>
              <a:t>governance</a:t>
            </a:r>
            <a:r>
              <a:rPr lang="cs-CZ" sz="2400" dirty="0"/>
              <a:t> and </a:t>
            </a:r>
            <a:r>
              <a:rPr lang="cs-CZ" sz="2400" dirty="0" err="1"/>
              <a:t>responses</a:t>
            </a:r>
            <a:r>
              <a:rPr lang="cs-CZ" sz="2400" dirty="0"/>
              <a:t> to ‘</a:t>
            </a:r>
            <a:r>
              <a:rPr lang="cs-CZ" sz="2400" dirty="0" err="1"/>
              <a:t>consumer</a:t>
            </a:r>
            <a:r>
              <a:rPr lang="cs-CZ" sz="2400" dirty="0"/>
              <a:t> </a:t>
            </a:r>
            <a:r>
              <a:rPr lang="cs-CZ" sz="2400" dirty="0" err="1"/>
              <a:t>responsibility</a:t>
            </a:r>
            <a:r>
              <a:rPr lang="cs-CZ" sz="2400" dirty="0"/>
              <a:t>’, </a:t>
            </a:r>
            <a:r>
              <a:rPr lang="cs-CZ" sz="2400" dirty="0" err="1"/>
              <a:t>Environmental</a:t>
            </a:r>
            <a:r>
              <a:rPr lang="cs-CZ" sz="2400" dirty="0"/>
              <a:t> </a:t>
            </a:r>
            <a:r>
              <a:rPr lang="cs-CZ" sz="2400" dirty="0" err="1"/>
              <a:t>Politics</a:t>
            </a:r>
            <a:r>
              <a:rPr lang="cs-CZ" sz="2400" dirty="0"/>
              <a:t>, 24:6, 913-931</a:t>
            </a:r>
          </a:p>
          <a:p>
            <a:pPr marL="0" indent="0">
              <a:buNone/>
            </a:pPr>
            <a:endParaRPr lang="cs-CZ" dirty="0"/>
          </a:p>
          <a:p>
            <a:r>
              <a:rPr lang="cs-CZ" sz="2300" dirty="0"/>
              <a:t>argument „jednoduchých každodenních řešení“ (žárovky, veřejná doprava, třídění odpadu...) = akcent na každodenní spotřební vzorce = </a:t>
            </a:r>
            <a:r>
              <a:rPr lang="cs-CZ" sz="2300" b="1" dirty="0">
                <a:solidFill>
                  <a:srgbClr val="FFFF00"/>
                </a:solidFill>
              </a:rPr>
              <a:t>„zodpovědný spotřebitel“ = „občan-spotřebitel</a:t>
            </a:r>
            <a:r>
              <a:rPr lang="cs-CZ" sz="2300" b="1" dirty="0" smtClean="0">
                <a:solidFill>
                  <a:srgbClr val="FFFF00"/>
                </a:solidFill>
              </a:rPr>
              <a:t>“</a:t>
            </a:r>
          </a:p>
          <a:p>
            <a:endParaRPr lang="cs-CZ" sz="2300" b="1" dirty="0">
              <a:solidFill>
                <a:srgbClr val="FFFF00"/>
              </a:solidFill>
            </a:endParaRPr>
          </a:p>
          <a:p>
            <a:pPr marL="0" indent="0" algn="ctr">
              <a:buNone/>
            </a:pPr>
            <a:r>
              <a:rPr lang="cs-CZ" sz="2600" b="1" dirty="0" smtClean="0">
                <a:solidFill>
                  <a:srgbClr val="FFFF00"/>
                </a:solidFill>
              </a:rPr>
              <a:t>Občanství jako výraz individualizace odpovědnosti = responzibilizace</a:t>
            </a:r>
            <a:endParaRPr lang="cs-CZ" sz="2600" dirty="0">
              <a:solidFill>
                <a:srgbClr val="FFFF00"/>
              </a:solidFill>
            </a:endParaRPr>
          </a:p>
          <a:p>
            <a:endParaRPr lang="cs-CZ" sz="2300" b="1" dirty="0" smtClean="0"/>
          </a:p>
          <a:p>
            <a:r>
              <a:rPr lang="cs-CZ" sz="2300" b="1" dirty="0" smtClean="0">
                <a:solidFill>
                  <a:srgbClr val="FFFF00"/>
                </a:solidFill>
              </a:rPr>
              <a:t>západní </a:t>
            </a:r>
            <a:r>
              <a:rPr lang="cs-CZ" sz="2300" b="1" dirty="0">
                <a:solidFill>
                  <a:srgbClr val="FFFF00"/>
                </a:solidFill>
              </a:rPr>
              <a:t>způsob </a:t>
            </a:r>
            <a:r>
              <a:rPr lang="cs-CZ" sz="2300" b="1" dirty="0" smtClean="0">
                <a:solidFill>
                  <a:srgbClr val="FFFF00"/>
                </a:solidFill>
              </a:rPr>
              <a:t>vládnutí </a:t>
            </a:r>
            <a:r>
              <a:rPr lang="cs-CZ" sz="2300" b="1" dirty="0">
                <a:solidFill>
                  <a:srgbClr val="FFFF00"/>
                </a:solidFill>
              </a:rPr>
              <a:t>(</a:t>
            </a:r>
            <a:r>
              <a:rPr lang="cs-CZ" sz="2300" b="1" dirty="0" err="1">
                <a:solidFill>
                  <a:srgbClr val="FFFF00"/>
                </a:solidFill>
              </a:rPr>
              <a:t>governmentalita</a:t>
            </a:r>
            <a:r>
              <a:rPr lang="cs-CZ" sz="2300" b="1" dirty="0">
                <a:solidFill>
                  <a:srgbClr val="FFFF00"/>
                </a:solidFill>
              </a:rPr>
              <a:t>) v oblasti ochrany životního prostředí:</a:t>
            </a:r>
            <a:r>
              <a:rPr lang="cs-CZ" sz="2300" dirty="0"/>
              <a:t> „vládnout skrze svobodnou vůli“ </a:t>
            </a:r>
            <a:r>
              <a:rPr lang="cs-CZ" sz="2300" dirty="0" smtClean="0"/>
              <a:t> </a:t>
            </a:r>
            <a:r>
              <a:rPr lang="cs-CZ" sz="2300" b="1" dirty="0" smtClean="0"/>
              <a:t>(tedy individuální rozhodnutí jednotlivců)</a:t>
            </a:r>
            <a:endParaRPr lang="cs-CZ" sz="2300" b="1" dirty="0"/>
          </a:p>
          <a:p>
            <a:r>
              <a:rPr lang="cs-CZ" sz="2300" b="1" dirty="0">
                <a:solidFill>
                  <a:srgbClr val="FFFF00"/>
                </a:solidFill>
              </a:rPr>
              <a:t>„techniky </a:t>
            </a:r>
            <a:r>
              <a:rPr lang="cs-CZ" sz="2300" b="1" dirty="0" err="1">
                <a:solidFill>
                  <a:srgbClr val="FFFF00"/>
                </a:solidFill>
              </a:rPr>
              <a:t>reponzibilizace</a:t>
            </a:r>
            <a:r>
              <a:rPr lang="cs-CZ" sz="2300" b="1" dirty="0">
                <a:solidFill>
                  <a:srgbClr val="FFFF00"/>
                </a:solidFill>
              </a:rPr>
              <a:t>“ </a:t>
            </a:r>
            <a:r>
              <a:rPr lang="cs-CZ" sz="2300" dirty="0"/>
              <a:t>: kampaně, ekologické certifikáty a značky, nástroje pro výpočet individuální uhlíkové stopy…</a:t>
            </a:r>
          </a:p>
          <a:p>
            <a:r>
              <a:rPr lang="cs-CZ" sz="2300" dirty="0" smtClean="0"/>
              <a:t>Paralelně </a:t>
            </a:r>
            <a:r>
              <a:rPr lang="cs-CZ" sz="2300" dirty="0"/>
              <a:t>i jiné způsoby vládnutí: státní regulace (legislativa, daně), technologické systémy (chytré sítě) aj</a:t>
            </a:r>
            <a:r>
              <a:rPr lang="cs-CZ" sz="2300" dirty="0" smtClean="0"/>
              <a:t>.</a:t>
            </a:r>
            <a:endParaRPr lang="cs-CZ" sz="2300" dirty="0"/>
          </a:p>
        </p:txBody>
      </p:sp>
    </p:spTree>
    <p:extLst>
      <p:ext uri="{BB962C8B-B14F-4D97-AF65-F5344CB8AC3E}">
        <p14:creationId xmlns:p14="http://schemas.microsoft.com/office/powerpoint/2010/main" val="1767662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745488-6D6D-460B-9550-F48438D51334}"/>
              </a:ext>
            </a:extLst>
          </p:cNvPr>
          <p:cNvSpPr>
            <a:spLocks noGrp="1"/>
          </p:cNvSpPr>
          <p:nvPr>
            <p:ph type="title"/>
          </p:nvPr>
        </p:nvSpPr>
        <p:spPr>
          <a:xfrm>
            <a:off x="1188720" y="1026160"/>
            <a:ext cx="9895840" cy="859125"/>
          </a:xfrm>
        </p:spPr>
        <p:txBody>
          <a:bodyPr>
            <a:noAutofit/>
          </a:bodyPr>
          <a:lstStyle/>
          <a:p>
            <a:pPr algn="ctr"/>
            <a:r>
              <a:rPr lang="cs-CZ" sz="2200" b="1" dirty="0" smtClean="0">
                <a:solidFill>
                  <a:srgbClr val="FFFF00"/>
                </a:solidFill>
              </a:rPr>
              <a:t>Zelená responzibilizace = individualizace odpovědnosti v oblasti životního prostředí</a:t>
            </a:r>
            <a:endParaRPr lang="cs-CZ" sz="2200" b="1" dirty="0">
              <a:solidFill>
                <a:srgbClr val="FFFF00"/>
              </a:solidFill>
            </a:endParaRPr>
          </a:p>
        </p:txBody>
      </p:sp>
      <p:sp>
        <p:nvSpPr>
          <p:cNvPr id="3" name="Zástupný obsah 2">
            <a:extLst>
              <a:ext uri="{FF2B5EF4-FFF2-40B4-BE49-F238E27FC236}">
                <a16:creationId xmlns:a16="http://schemas.microsoft.com/office/drawing/2014/main" id="{39C88ECF-BC2A-4169-9B40-F0E1E95562B0}"/>
              </a:ext>
            </a:extLst>
          </p:cNvPr>
          <p:cNvSpPr>
            <a:spLocks noGrp="1"/>
          </p:cNvSpPr>
          <p:nvPr>
            <p:ph idx="1"/>
          </p:nvPr>
        </p:nvSpPr>
        <p:spPr>
          <a:xfrm>
            <a:off x="1107440" y="2519680"/>
            <a:ext cx="9444943" cy="3872242"/>
          </a:xfrm>
        </p:spPr>
        <p:txBody>
          <a:bodyPr>
            <a:noAutofit/>
          </a:bodyPr>
          <a:lstStyle/>
          <a:p>
            <a:r>
              <a:rPr lang="cs-CZ" sz="1600" dirty="0"/>
              <a:t>„</a:t>
            </a:r>
            <a:r>
              <a:rPr lang="cs-CZ" sz="1600" b="1" dirty="0"/>
              <a:t>zodpovědný spotřebitel</a:t>
            </a:r>
            <a:r>
              <a:rPr lang="cs-CZ" sz="1600" dirty="0" smtClean="0"/>
              <a:t>“ v oblasti zdraví</a:t>
            </a:r>
            <a:r>
              <a:rPr lang="cs-CZ" sz="1600" dirty="0"/>
              <a:t>, sociální péče, </a:t>
            </a:r>
            <a:r>
              <a:rPr lang="cs-CZ" sz="1600" dirty="0" smtClean="0"/>
              <a:t>vzdělání, </a:t>
            </a:r>
            <a:r>
              <a:rPr lang="cs-CZ" sz="1600" b="1" dirty="0" smtClean="0">
                <a:solidFill>
                  <a:srgbClr val="FFFF00"/>
                </a:solidFill>
              </a:rPr>
              <a:t>životního </a:t>
            </a:r>
            <a:r>
              <a:rPr lang="cs-CZ" sz="1600" b="1" dirty="0">
                <a:solidFill>
                  <a:srgbClr val="FFFF00"/>
                </a:solidFill>
              </a:rPr>
              <a:t>prostředí</a:t>
            </a:r>
            <a:r>
              <a:rPr lang="cs-CZ" sz="1600" dirty="0"/>
              <a:t>…  je pobízen k </a:t>
            </a:r>
            <a:r>
              <a:rPr lang="cs-CZ" sz="1600" b="1" dirty="0">
                <a:solidFill>
                  <a:srgbClr val="FFFF00"/>
                </a:solidFill>
              </a:rPr>
              <a:t>zodpovědnosti za svůj osud </a:t>
            </a:r>
            <a:r>
              <a:rPr lang="cs-CZ" sz="1600" dirty="0"/>
              <a:t>+ k volbě </a:t>
            </a:r>
            <a:r>
              <a:rPr lang="cs-CZ" sz="1600" dirty="0">
                <a:solidFill>
                  <a:srgbClr val="FFFF00"/>
                </a:solidFill>
              </a:rPr>
              <a:t>„</a:t>
            </a:r>
            <a:r>
              <a:rPr lang="cs-CZ" sz="1600" b="1" dirty="0">
                <a:solidFill>
                  <a:srgbClr val="FFFF00"/>
                </a:solidFill>
              </a:rPr>
              <a:t>správného životního stylu</a:t>
            </a:r>
            <a:r>
              <a:rPr lang="cs-CZ" sz="1600" dirty="0">
                <a:solidFill>
                  <a:srgbClr val="FFFF00"/>
                </a:solidFill>
              </a:rPr>
              <a:t>“ </a:t>
            </a:r>
            <a:r>
              <a:rPr lang="cs-CZ" sz="1600" dirty="0" smtClean="0"/>
              <a:t>(diskurz</a:t>
            </a:r>
            <a:r>
              <a:rPr lang="cs-CZ" sz="1600" dirty="0"/>
              <a:t>, který se objevuje od 60. let - vyjádření Já, konstrukce identity skrze spotřebu; </a:t>
            </a:r>
            <a:r>
              <a:rPr lang="cs-CZ" sz="1600" b="1" dirty="0"/>
              <a:t>v oblasti ŽP – co je etické</a:t>
            </a:r>
            <a:r>
              <a:rPr lang="cs-CZ" sz="1600" dirty="0" smtClean="0"/>
              <a:t>)</a:t>
            </a:r>
          </a:p>
          <a:p>
            <a:endParaRPr lang="cs-CZ" sz="1600" dirty="0"/>
          </a:p>
          <a:p>
            <a:pPr marL="0" indent="0" algn="ctr">
              <a:buNone/>
            </a:pPr>
            <a:r>
              <a:rPr lang="cs-CZ" sz="1600" dirty="0"/>
              <a:t>dříve způsoby vládnutí spojeny s </a:t>
            </a:r>
            <a:r>
              <a:rPr lang="cs-CZ" sz="1600" b="1" dirty="0" smtClean="0">
                <a:solidFill>
                  <a:srgbClr val="FFFF00"/>
                </a:solidFill>
              </a:rPr>
              <a:t>biopolitikou; s dohledem, normalizací, </a:t>
            </a:r>
            <a:r>
              <a:rPr lang="cs-CZ" sz="1600" b="1" dirty="0">
                <a:solidFill>
                  <a:srgbClr val="FFFF00"/>
                </a:solidFill>
              </a:rPr>
              <a:t>povinnostmi, závazky</a:t>
            </a:r>
            <a:r>
              <a:rPr lang="cs-CZ" sz="1600" b="1" dirty="0" smtClean="0">
                <a:solidFill>
                  <a:srgbClr val="FFFF00"/>
                </a:solidFill>
              </a:rPr>
              <a:t>, solidaritou</a:t>
            </a:r>
            <a:r>
              <a:rPr lang="cs-CZ" sz="1600" b="1" dirty="0">
                <a:solidFill>
                  <a:srgbClr val="FFFF00"/>
                </a:solidFill>
              </a:rPr>
              <a:t>, občanstvím </a:t>
            </a:r>
            <a:r>
              <a:rPr lang="cs-CZ" sz="1600" b="1" dirty="0" smtClean="0">
                <a:solidFill>
                  <a:srgbClr val="FFFF00"/>
                </a:solidFill>
              </a:rPr>
              <a:t>…</a:t>
            </a:r>
          </a:p>
          <a:p>
            <a:pPr marL="0" indent="0" algn="ctr">
              <a:buNone/>
            </a:pPr>
            <a:r>
              <a:rPr lang="cs-CZ" sz="1600" b="1" dirty="0" smtClean="0"/>
              <a:t>X</a:t>
            </a:r>
            <a:r>
              <a:rPr lang="cs-CZ" sz="1600" dirty="0" smtClean="0"/>
              <a:t> </a:t>
            </a:r>
          </a:p>
          <a:p>
            <a:pPr marL="0" indent="0" algn="ctr">
              <a:buNone/>
            </a:pPr>
            <a:r>
              <a:rPr lang="cs-CZ" sz="1600" dirty="0" smtClean="0"/>
              <a:t>Dnes </a:t>
            </a:r>
            <a:r>
              <a:rPr lang="cs-CZ" sz="1600" dirty="0" err="1" smtClean="0"/>
              <a:t>biopolitka</a:t>
            </a:r>
            <a:r>
              <a:rPr lang="cs-CZ" sz="1600" dirty="0" smtClean="0"/>
              <a:t> spojena ještě </a:t>
            </a:r>
            <a:r>
              <a:rPr lang="cs-CZ" sz="1600" dirty="0"/>
              <a:t>s</a:t>
            </a:r>
            <a:r>
              <a:rPr lang="cs-CZ" sz="1600" dirty="0">
                <a:solidFill>
                  <a:srgbClr val="FFFF00"/>
                </a:solidFill>
              </a:rPr>
              <a:t> </a:t>
            </a:r>
            <a:r>
              <a:rPr lang="cs-CZ" sz="1600" b="1" dirty="0">
                <a:solidFill>
                  <a:srgbClr val="FFFF00"/>
                </a:solidFill>
              </a:rPr>
              <a:t>konzumem, morálním imperativem odpovědné volby a </a:t>
            </a:r>
            <a:r>
              <a:rPr lang="cs-CZ" sz="1600" b="1" dirty="0" smtClean="0">
                <a:solidFill>
                  <a:srgbClr val="FFFF00"/>
                </a:solidFill>
              </a:rPr>
              <a:t>životního stylu </a:t>
            </a:r>
            <a:r>
              <a:rPr lang="cs-CZ" sz="1600" dirty="0"/>
              <a:t>(Rose 1999): výsledkem </a:t>
            </a:r>
            <a:r>
              <a:rPr lang="cs-CZ" sz="1600" b="1" dirty="0">
                <a:solidFill>
                  <a:srgbClr val="FFFF00"/>
                </a:solidFill>
              </a:rPr>
              <a:t>formy seberegulace, spojené se </a:t>
            </a:r>
            <a:r>
              <a:rPr lang="cs-CZ" sz="1600" b="1" dirty="0" smtClean="0">
                <a:solidFill>
                  <a:srgbClr val="FFFF00"/>
                </a:solidFill>
              </a:rPr>
              <a:t>spotřebou</a:t>
            </a:r>
          </a:p>
          <a:p>
            <a:pPr marL="0" indent="0" algn="ctr">
              <a:buNone/>
            </a:pPr>
            <a:r>
              <a:rPr lang="cs-CZ" sz="1600" b="1" dirty="0" smtClean="0">
                <a:solidFill>
                  <a:srgbClr val="FFFF00"/>
                </a:solidFill>
              </a:rPr>
              <a:t> </a:t>
            </a:r>
            <a:r>
              <a:rPr lang="cs-CZ" sz="1600" dirty="0"/>
              <a:t>= </a:t>
            </a:r>
            <a:r>
              <a:rPr lang="cs-CZ" sz="1600" b="1" dirty="0">
                <a:solidFill>
                  <a:srgbClr val="FFFF00"/>
                </a:solidFill>
              </a:rPr>
              <a:t>nevypadají jako formy vládnutí </a:t>
            </a:r>
          </a:p>
        </p:txBody>
      </p:sp>
    </p:spTree>
    <p:extLst>
      <p:ext uri="{BB962C8B-B14F-4D97-AF65-F5344CB8AC3E}">
        <p14:creationId xmlns:p14="http://schemas.microsoft.com/office/powerpoint/2010/main" val="1602766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E729B3-4F1D-47E8-B089-A1F26E2A1098}"/>
              </a:ext>
            </a:extLst>
          </p:cNvPr>
          <p:cNvSpPr>
            <a:spLocks noGrp="1"/>
          </p:cNvSpPr>
          <p:nvPr>
            <p:ph type="title"/>
          </p:nvPr>
        </p:nvSpPr>
        <p:spPr>
          <a:xfrm>
            <a:off x="2611808" y="808057"/>
            <a:ext cx="7958331" cy="543224"/>
          </a:xfrm>
        </p:spPr>
        <p:txBody>
          <a:bodyPr>
            <a:normAutofit/>
          </a:bodyPr>
          <a:lstStyle/>
          <a:p>
            <a:pPr algn="l"/>
            <a:r>
              <a:rPr lang="cs-CZ" sz="2400" b="1" dirty="0" smtClean="0">
                <a:solidFill>
                  <a:srgbClr val="FFFF00"/>
                </a:solidFill>
              </a:rPr>
              <a:t>Techniky </a:t>
            </a:r>
            <a:r>
              <a:rPr lang="cs-CZ" sz="2400" b="1" dirty="0" err="1" smtClean="0">
                <a:solidFill>
                  <a:srgbClr val="FFFF00"/>
                </a:solidFill>
              </a:rPr>
              <a:t>responsibilizačního</a:t>
            </a:r>
            <a:r>
              <a:rPr lang="cs-CZ" sz="2400" b="1" dirty="0" smtClean="0">
                <a:solidFill>
                  <a:srgbClr val="FFFF00"/>
                </a:solidFill>
              </a:rPr>
              <a:t> vládnutí</a:t>
            </a:r>
            <a:endParaRPr lang="cs-CZ" sz="3200" b="1" dirty="0">
              <a:solidFill>
                <a:srgbClr val="FFFF00"/>
              </a:solidFill>
            </a:endParaRPr>
          </a:p>
        </p:txBody>
      </p:sp>
      <p:sp>
        <p:nvSpPr>
          <p:cNvPr id="3" name="Zástupný obsah 2">
            <a:extLst>
              <a:ext uri="{FF2B5EF4-FFF2-40B4-BE49-F238E27FC236}">
                <a16:creationId xmlns:a16="http://schemas.microsoft.com/office/drawing/2014/main" id="{F87DFF2A-A19A-4139-B8AD-03FBE1505FB2}"/>
              </a:ext>
            </a:extLst>
          </p:cNvPr>
          <p:cNvSpPr>
            <a:spLocks noGrp="1"/>
          </p:cNvSpPr>
          <p:nvPr>
            <p:ph idx="1"/>
          </p:nvPr>
        </p:nvSpPr>
        <p:spPr>
          <a:xfrm>
            <a:off x="1005840" y="1645919"/>
            <a:ext cx="10200640" cy="5069841"/>
          </a:xfrm>
        </p:spPr>
        <p:txBody>
          <a:bodyPr>
            <a:noAutofit/>
          </a:bodyPr>
          <a:lstStyle/>
          <a:p>
            <a:pPr marL="0" indent="0">
              <a:buNone/>
            </a:pPr>
            <a:r>
              <a:rPr lang="cs-CZ" sz="1800" dirty="0" smtClean="0"/>
              <a:t>Techniky </a:t>
            </a:r>
            <a:r>
              <a:rPr lang="cs-CZ" sz="1800" b="1" dirty="0">
                <a:solidFill>
                  <a:srgbClr val="FFFF00"/>
                </a:solidFill>
              </a:rPr>
              <a:t>individualizace odpovědnosti </a:t>
            </a:r>
            <a:r>
              <a:rPr lang="cs-CZ" sz="1800" dirty="0"/>
              <a:t>(státy, </a:t>
            </a:r>
            <a:r>
              <a:rPr lang="cs-CZ" sz="1800" dirty="0" smtClean="0"/>
              <a:t>korporace, </a:t>
            </a:r>
            <a:r>
              <a:rPr lang="cs-CZ" sz="1800" dirty="0"/>
              <a:t>masová média</a:t>
            </a:r>
            <a:r>
              <a:rPr lang="cs-CZ" sz="1800" dirty="0" smtClean="0"/>
              <a:t>)</a:t>
            </a:r>
          </a:p>
          <a:p>
            <a:pPr marL="0" indent="0">
              <a:buNone/>
            </a:pPr>
            <a:endParaRPr lang="cs-CZ" sz="1800" dirty="0" smtClean="0"/>
          </a:p>
          <a:p>
            <a:pPr lvl="1"/>
            <a:r>
              <a:rPr lang="cs-CZ" dirty="0" smtClean="0"/>
              <a:t>informační </a:t>
            </a:r>
            <a:r>
              <a:rPr lang="cs-CZ" dirty="0"/>
              <a:t>kampaně </a:t>
            </a:r>
            <a:r>
              <a:rPr lang="cs-CZ" dirty="0" smtClean="0"/>
              <a:t>(na </a:t>
            </a:r>
            <a:r>
              <a:rPr lang="cs-CZ" dirty="0"/>
              <a:t>úrovni </a:t>
            </a:r>
            <a:r>
              <a:rPr lang="cs-CZ" dirty="0" smtClean="0"/>
              <a:t>státu, EU, </a:t>
            </a:r>
            <a:r>
              <a:rPr lang="cs-CZ" dirty="0"/>
              <a:t>globální – př. https://www.cost.eu/</a:t>
            </a:r>
            <a:r>
              <a:rPr lang="cs-CZ" dirty="0" err="1"/>
              <a:t>environmental-citizenship</a:t>
            </a:r>
            <a:r>
              <a:rPr lang="cs-CZ" dirty="0"/>
              <a:t>/) </a:t>
            </a:r>
            <a:endParaRPr lang="cs-CZ" dirty="0" smtClean="0"/>
          </a:p>
          <a:p>
            <a:pPr lvl="1"/>
            <a:r>
              <a:rPr lang="cs-CZ" dirty="0" smtClean="0"/>
              <a:t>média</a:t>
            </a:r>
            <a:r>
              <a:rPr lang="cs-CZ" dirty="0"/>
              <a:t>, populární kultura, </a:t>
            </a:r>
            <a:r>
              <a:rPr lang="cs-CZ" dirty="0" smtClean="0"/>
              <a:t>celebrity: reprodukují </a:t>
            </a:r>
            <a:r>
              <a:rPr lang="cs-CZ" dirty="0"/>
              <a:t>normativní </a:t>
            </a:r>
            <a:r>
              <a:rPr lang="cs-CZ" dirty="0" err="1"/>
              <a:t>message</a:t>
            </a:r>
            <a:r>
              <a:rPr lang="cs-CZ" dirty="0"/>
              <a:t> </a:t>
            </a:r>
            <a:r>
              <a:rPr lang="cs-CZ" dirty="0" smtClean="0"/>
              <a:t>– dětské </a:t>
            </a:r>
            <a:r>
              <a:rPr lang="cs-CZ" dirty="0"/>
              <a:t>knihy „jak se chovat ekologicky“, </a:t>
            </a:r>
            <a:r>
              <a:rPr lang="cs-CZ" dirty="0" err="1"/>
              <a:t>lifestylové</a:t>
            </a:r>
            <a:r>
              <a:rPr lang="cs-CZ" dirty="0"/>
              <a:t> časopisy…</a:t>
            </a:r>
          </a:p>
          <a:p>
            <a:pPr lvl="1"/>
            <a:r>
              <a:rPr lang="cs-CZ" dirty="0" smtClean="0"/>
              <a:t>„</a:t>
            </a:r>
            <a:r>
              <a:rPr lang="cs-CZ" dirty="0" err="1" smtClean="0"/>
              <a:t>sharing</a:t>
            </a:r>
            <a:r>
              <a:rPr lang="cs-CZ" dirty="0" smtClean="0"/>
              <a:t> </a:t>
            </a:r>
            <a:r>
              <a:rPr lang="cs-CZ" dirty="0" err="1" smtClean="0"/>
              <a:t>economy</a:t>
            </a:r>
            <a:r>
              <a:rPr lang="cs-CZ" dirty="0" smtClean="0"/>
              <a:t>“ (platformy </a:t>
            </a:r>
            <a:r>
              <a:rPr lang="cs-CZ" dirty="0"/>
              <a:t>sdílení kol, </a:t>
            </a:r>
            <a:r>
              <a:rPr lang="cs-CZ" dirty="0" smtClean="0"/>
              <a:t>aut…)</a:t>
            </a:r>
            <a:endParaRPr lang="cs-CZ" dirty="0"/>
          </a:p>
          <a:p>
            <a:pPr lvl="1"/>
            <a:r>
              <a:rPr lang="cs-CZ" dirty="0"/>
              <a:t>kalkulačky uhlíkové stopy, vodní stopy… - sebe-</a:t>
            </a:r>
            <a:r>
              <a:rPr lang="cs-CZ" dirty="0" err="1"/>
              <a:t>disciplinace</a:t>
            </a:r>
            <a:r>
              <a:rPr lang="cs-CZ" dirty="0"/>
              <a:t> </a:t>
            </a:r>
          </a:p>
        </p:txBody>
      </p:sp>
    </p:spTree>
    <p:extLst>
      <p:ext uri="{BB962C8B-B14F-4D97-AF65-F5344CB8AC3E}">
        <p14:creationId xmlns:p14="http://schemas.microsoft.com/office/powerpoint/2010/main" val="543501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F7B34E-9551-4E31-B208-3A9D22AC96F4}"/>
              </a:ext>
            </a:extLst>
          </p:cNvPr>
          <p:cNvSpPr>
            <a:spLocks noGrp="1"/>
          </p:cNvSpPr>
          <p:nvPr>
            <p:ph type="title"/>
          </p:nvPr>
        </p:nvSpPr>
        <p:spPr>
          <a:xfrm>
            <a:off x="2611808" y="630316"/>
            <a:ext cx="7958331" cy="1012054"/>
          </a:xfrm>
        </p:spPr>
        <p:txBody>
          <a:bodyPr>
            <a:normAutofit/>
          </a:bodyPr>
          <a:lstStyle/>
          <a:p>
            <a:r>
              <a:rPr lang="cs-CZ" sz="2400" b="1" dirty="0" smtClean="0">
                <a:solidFill>
                  <a:srgbClr val="FFFF00"/>
                </a:solidFill>
              </a:rPr>
              <a:t>Příklad „</a:t>
            </a:r>
            <a:r>
              <a:rPr lang="cs-CZ" sz="2400" b="1" dirty="0">
                <a:solidFill>
                  <a:srgbClr val="FFFF00"/>
                </a:solidFill>
              </a:rPr>
              <a:t>green </a:t>
            </a:r>
            <a:r>
              <a:rPr lang="cs-CZ" sz="2400" b="1" dirty="0" err="1">
                <a:solidFill>
                  <a:srgbClr val="FFFF00"/>
                </a:solidFill>
              </a:rPr>
              <a:t>governmentality</a:t>
            </a:r>
            <a:r>
              <a:rPr lang="cs-CZ" sz="2400" b="1" dirty="0">
                <a:solidFill>
                  <a:srgbClr val="FFFF00"/>
                </a:solidFill>
              </a:rPr>
              <a:t>“ a responzibilizace </a:t>
            </a:r>
          </a:p>
        </p:txBody>
      </p:sp>
      <p:sp>
        <p:nvSpPr>
          <p:cNvPr id="3" name="Zástupný obsah 2">
            <a:extLst>
              <a:ext uri="{FF2B5EF4-FFF2-40B4-BE49-F238E27FC236}">
                <a16:creationId xmlns:a16="http://schemas.microsoft.com/office/drawing/2014/main" id="{6D689D73-B6A3-4BD3-AFA4-1A4DC109D30E}"/>
              </a:ext>
            </a:extLst>
          </p:cNvPr>
          <p:cNvSpPr>
            <a:spLocks noGrp="1"/>
          </p:cNvSpPr>
          <p:nvPr>
            <p:ph idx="1"/>
          </p:nvPr>
        </p:nvSpPr>
        <p:spPr>
          <a:xfrm>
            <a:off x="1016000" y="2092960"/>
            <a:ext cx="10200640" cy="4710690"/>
          </a:xfrm>
        </p:spPr>
        <p:txBody>
          <a:bodyPr>
            <a:normAutofit fontScale="77500" lnSpcReduction="20000"/>
          </a:bodyPr>
          <a:lstStyle/>
          <a:p>
            <a:pPr marL="0" indent="0">
              <a:buNone/>
            </a:pPr>
            <a:r>
              <a:rPr lang="cs-CZ" dirty="0"/>
              <a:t> </a:t>
            </a:r>
            <a:r>
              <a:rPr lang="en-US" dirty="0"/>
              <a:t>MARCATELLI, M. and BÜSCHER, B. Liquid Violence: The Politics of Water </a:t>
            </a:r>
            <a:r>
              <a:rPr lang="en-US" dirty="0" err="1"/>
              <a:t>Responsibilisation</a:t>
            </a:r>
            <a:r>
              <a:rPr lang="en-US" dirty="0"/>
              <a:t> and Dispossession in South Africa</a:t>
            </a:r>
            <a:r>
              <a:rPr lang="en-US" i="1" dirty="0"/>
              <a:t>. Water Alternatives</a:t>
            </a:r>
            <a:r>
              <a:rPr lang="en-US" dirty="0"/>
              <a:t>, 06, 2019, vol. 12, no. 2. pp. 760-773</a:t>
            </a:r>
            <a:r>
              <a:rPr lang="cs-CZ" dirty="0"/>
              <a:t>:</a:t>
            </a:r>
          </a:p>
          <a:p>
            <a:pPr marL="0" indent="0">
              <a:buNone/>
            </a:pPr>
            <a:endParaRPr lang="cs-CZ" dirty="0" smtClean="0"/>
          </a:p>
          <a:p>
            <a:pPr marL="0" indent="0">
              <a:buNone/>
            </a:pPr>
            <a:r>
              <a:rPr lang="en-US" dirty="0" smtClean="0"/>
              <a:t>In</a:t>
            </a:r>
            <a:r>
              <a:rPr lang="cs-CZ" dirty="0" smtClean="0"/>
              <a:t> </a:t>
            </a:r>
            <a:r>
              <a:rPr lang="en-US" dirty="0"/>
              <a:t>a neoliberal </a:t>
            </a:r>
            <a:r>
              <a:rPr lang="en-US" dirty="0" err="1"/>
              <a:t>biopolitical</a:t>
            </a:r>
            <a:r>
              <a:rPr lang="en-US" dirty="0"/>
              <a:t> context the </a:t>
            </a:r>
            <a:r>
              <a:rPr lang="en-US" b="1" dirty="0">
                <a:solidFill>
                  <a:srgbClr val="FFFF00"/>
                </a:solidFill>
              </a:rPr>
              <a:t>individual is supposed to be responsible for his or her life</a:t>
            </a:r>
            <a:r>
              <a:rPr lang="en-US" dirty="0"/>
              <a:t>, hence</a:t>
            </a:r>
            <a:r>
              <a:rPr lang="cs-CZ" dirty="0"/>
              <a:t> </a:t>
            </a:r>
            <a:r>
              <a:rPr lang="en-US" dirty="0"/>
              <a:t>power works fluidly across public and private domains. Those who cannot provide for themselves due to</a:t>
            </a:r>
            <a:r>
              <a:rPr lang="cs-CZ" dirty="0"/>
              <a:t> </a:t>
            </a:r>
            <a:r>
              <a:rPr lang="en-US" dirty="0"/>
              <a:t>structural inequality are, in </a:t>
            </a:r>
            <a:r>
              <a:rPr lang="en-US" dirty="0" err="1"/>
              <a:t>Foucauldian</a:t>
            </a:r>
            <a:r>
              <a:rPr lang="en-US" dirty="0"/>
              <a:t> parlance, being 'let die' – even though there is no clear intention</a:t>
            </a:r>
            <a:r>
              <a:rPr lang="cs-CZ" dirty="0"/>
              <a:t> </a:t>
            </a:r>
            <a:r>
              <a:rPr lang="en-US" dirty="0"/>
              <a:t>to kill them. </a:t>
            </a:r>
            <a:endParaRPr lang="cs-CZ" dirty="0" smtClean="0"/>
          </a:p>
          <a:p>
            <a:pPr marL="0" indent="0">
              <a:buNone/>
            </a:pPr>
            <a:r>
              <a:rPr lang="cs-CZ" dirty="0" smtClean="0"/>
              <a:t>…</a:t>
            </a:r>
          </a:p>
          <a:p>
            <a:pPr marL="0" indent="0">
              <a:buNone/>
            </a:pPr>
            <a:r>
              <a:rPr lang="cs-CZ" b="1" dirty="0" smtClean="0">
                <a:solidFill>
                  <a:srgbClr val="FFFF00"/>
                </a:solidFill>
              </a:rPr>
              <a:t>O</a:t>
            </a:r>
            <a:r>
              <a:rPr lang="en-US" b="1" dirty="0" err="1" smtClean="0">
                <a:solidFill>
                  <a:srgbClr val="FFFF00"/>
                </a:solidFill>
              </a:rPr>
              <a:t>nly</a:t>
            </a:r>
            <a:r>
              <a:rPr lang="en-US" b="1" dirty="0" smtClean="0">
                <a:solidFill>
                  <a:srgbClr val="FFFF00"/>
                </a:solidFill>
              </a:rPr>
              <a:t> </a:t>
            </a:r>
            <a:r>
              <a:rPr lang="en-US" b="1" dirty="0">
                <a:solidFill>
                  <a:srgbClr val="FFFF00"/>
                </a:solidFill>
              </a:rPr>
              <a:t>productive and responsible citizens </a:t>
            </a:r>
            <a:r>
              <a:rPr lang="en-US" b="1" dirty="0" smtClean="0">
                <a:solidFill>
                  <a:srgbClr val="FFFF00"/>
                </a:solidFill>
              </a:rPr>
              <a:t>are</a:t>
            </a:r>
            <a:r>
              <a:rPr lang="cs-CZ" b="1" dirty="0" smtClean="0">
                <a:solidFill>
                  <a:srgbClr val="FFFF00"/>
                </a:solidFill>
              </a:rPr>
              <a:t> </a:t>
            </a:r>
            <a:r>
              <a:rPr lang="en-US" b="1" dirty="0" smtClean="0">
                <a:solidFill>
                  <a:srgbClr val="FFFF00"/>
                </a:solidFill>
              </a:rPr>
              <a:t>depicted </a:t>
            </a:r>
            <a:r>
              <a:rPr lang="en-US" b="1" dirty="0">
                <a:solidFill>
                  <a:srgbClr val="FFFF00"/>
                </a:solidFill>
              </a:rPr>
              <a:t>as deserving to receive water, since they are able to exercise their freedom to purchase it </a:t>
            </a:r>
            <a:r>
              <a:rPr lang="en-US" b="1" dirty="0" smtClean="0">
                <a:solidFill>
                  <a:srgbClr val="FFFF00"/>
                </a:solidFill>
              </a:rPr>
              <a:t>via</a:t>
            </a:r>
            <a:r>
              <a:rPr lang="cs-CZ" b="1" dirty="0" smtClean="0">
                <a:solidFill>
                  <a:srgbClr val="FFFF00"/>
                </a:solidFill>
              </a:rPr>
              <a:t> </a:t>
            </a:r>
            <a:r>
              <a:rPr lang="en-US" b="1" dirty="0" smtClean="0">
                <a:solidFill>
                  <a:srgbClr val="FFFF00"/>
                </a:solidFill>
              </a:rPr>
              <a:t>the </a:t>
            </a:r>
            <a:r>
              <a:rPr lang="en-US" b="1" dirty="0">
                <a:solidFill>
                  <a:srgbClr val="FFFF00"/>
                </a:solidFill>
              </a:rPr>
              <a:t>market</a:t>
            </a:r>
            <a:r>
              <a:rPr lang="en-US" b="1" dirty="0" smtClean="0">
                <a:solidFill>
                  <a:srgbClr val="FFFF00"/>
                </a:solidFill>
              </a:rPr>
              <a:t>.</a:t>
            </a:r>
            <a:r>
              <a:rPr lang="cs-CZ" b="1" dirty="0" smtClean="0">
                <a:solidFill>
                  <a:srgbClr val="FFFF00"/>
                </a:solidFill>
              </a:rPr>
              <a:t> </a:t>
            </a:r>
            <a:r>
              <a:rPr lang="en-US" dirty="0" smtClean="0"/>
              <a:t> </a:t>
            </a:r>
            <a:r>
              <a:rPr lang="en-US" dirty="0"/>
              <a:t>Those lacking the means should be content to access water indirectly, such as by </a:t>
            </a:r>
            <a:r>
              <a:rPr lang="en-US" dirty="0" err="1" smtClean="0"/>
              <a:t>labouring</a:t>
            </a:r>
            <a:r>
              <a:rPr lang="cs-CZ" dirty="0" smtClean="0"/>
              <a:t> </a:t>
            </a:r>
            <a:r>
              <a:rPr lang="en-US" dirty="0" smtClean="0"/>
              <a:t>on </a:t>
            </a:r>
            <a:r>
              <a:rPr lang="en-US" dirty="0"/>
              <a:t>farms. In the post-apartheid context, one of those population groups that is </a:t>
            </a:r>
            <a:r>
              <a:rPr lang="en-US" b="1" dirty="0">
                <a:solidFill>
                  <a:srgbClr val="FFFF00"/>
                </a:solidFill>
              </a:rPr>
              <a:t>excluded from </a:t>
            </a:r>
            <a:r>
              <a:rPr lang="en-US" b="1" dirty="0" smtClean="0">
                <a:solidFill>
                  <a:srgbClr val="FFFF00"/>
                </a:solidFill>
              </a:rPr>
              <a:t>meaningful</a:t>
            </a:r>
            <a:r>
              <a:rPr lang="cs-CZ" b="1" dirty="0" smtClean="0">
                <a:solidFill>
                  <a:srgbClr val="FFFF00"/>
                </a:solidFill>
              </a:rPr>
              <a:t> </a:t>
            </a:r>
            <a:r>
              <a:rPr lang="en-US" b="1" dirty="0" smtClean="0">
                <a:solidFill>
                  <a:srgbClr val="FFFF00"/>
                </a:solidFill>
              </a:rPr>
              <a:t>(</a:t>
            </a:r>
            <a:r>
              <a:rPr lang="en-US" b="1" dirty="0">
                <a:solidFill>
                  <a:srgbClr val="FFFF00"/>
                </a:solidFill>
              </a:rPr>
              <a:t>as opposed to minimal) state intervention</a:t>
            </a:r>
            <a:r>
              <a:rPr lang="en-US" dirty="0"/>
              <a:t> in securing water access is that of (ex-)farm workers </a:t>
            </a:r>
            <a:r>
              <a:rPr lang="en-US" dirty="0" smtClean="0"/>
              <a:t>and</a:t>
            </a:r>
            <a:r>
              <a:rPr lang="cs-CZ" dirty="0" smtClean="0"/>
              <a:t> </a:t>
            </a:r>
            <a:r>
              <a:rPr lang="en-US" dirty="0" smtClean="0"/>
              <a:t>dwellers</a:t>
            </a:r>
            <a:r>
              <a:rPr lang="en-US" dirty="0"/>
              <a:t>. At the same time the state appears to support the explicit strategy of white landowners </a:t>
            </a:r>
            <a:r>
              <a:rPr lang="en-US" dirty="0" smtClean="0"/>
              <a:t>to</a:t>
            </a:r>
            <a:r>
              <a:rPr lang="cs-CZ" dirty="0" smtClean="0"/>
              <a:t> </a:t>
            </a:r>
            <a:r>
              <a:rPr lang="en-US" dirty="0" smtClean="0"/>
              <a:t>strengthen </a:t>
            </a:r>
            <a:r>
              <a:rPr lang="en-US" dirty="0"/>
              <a:t>their private control over natural resources, which further diminishes its capacity to </a:t>
            </a:r>
            <a:r>
              <a:rPr lang="en-US" dirty="0" smtClean="0"/>
              <a:t>prevent</a:t>
            </a:r>
            <a:r>
              <a:rPr lang="cs-CZ" dirty="0" smtClean="0"/>
              <a:t> </a:t>
            </a:r>
            <a:r>
              <a:rPr lang="en-US" dirty="0" smtClean="0"/>
              <a:t>the </a:t>
            </a:r>
            <a:r>
              <a:rPr lang="en-US" dirty="0"/>
              <a:t>black working poor from being let </a:t>
            </a:r>
            <a:r>
              <a:rPr lang="en-US" dirty="0" smtClean="0"/>
              <a:t>die</a:t>
            </a:r>
            <a:r>
              <a:rPr lang="cs-CZ" dirty="0" smtClean="0"/>
              <a:t>.</a:t>
            </a:r>
          </a:p>
          <a:p>
            <a:pPr marL="0" indent="0">
              <a:buNone/>
            </a:pPr>
            <a:endParaRPr lang="cs-CZ" dirty="0"/>
          </a:p>
          <a:p>
            <a:pPr marL="0" indent="0">
              <a:buNone/>
            </a:pPr>
            <a:endParaRPr lang="cs-CZ" sz="2300" dirty="0"/>
          </a:p>
        </p:txBody>
      </p:sp>
    </p:spTree>
    <p:extLst>
      <p:ext uri="{BB962C8B-B14F-4D97-AF65-F5344CB8AC3E}">
        <p14:creationId xmlns:p14="http://schemas.microsoft.com/office/powerpoint/2010/main" val="34242983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00375E-ED70-4E4E-B7B6-BF3C5F5D80CE}"/>
              </a:ext>
            </a:extLst>
          </p:cNvPr>
          <p:cNvSpPr>
            <a:spLocks noGrp="1"/>
          </p:cNvSpPr>
          <p:nvPr>
            <p:ph type="title"/>
          </p:nvPr>
        </p:nvSpPr>
        <p:spPr/>
        <p:txBody>
          <a:bodyPr/>
          <a:lstStyle/>
          <a:p>
            <a:pPr marL="0" indent="0"/>
            <a:r>
              <a:rPr lang="cs-CZ" dirty="0">
                <a:solidFill>
                  <a:srgbClr val="FFFF00"/>
                </a:solidFill>
                <a:latin typeface="arial" panose="020B0604020202020204" pitchFamily="34" charset="0"/>
              </a:rPr>
              <a:t>Poznámka na </a:t>
            </a:r>
            <a:r>
              <a:rPr lang="cs-CZ" dirty="0" smtClean="0">
                <a:solidFill>
                  <a:srgbClr val="FFFF00"/>
                </a:solidFill>
                <a:latin typeface="arial" panose="020B0604020202020204" pitchFamily="34" charset="0"/>
              </a:rPr>
              <a:t>závěr</a:t>
            </a:r>
            <a:endParaRPr lang="cs-CZ" dirty="0">
              <a:solidFill>
                <a:srgbClr val="FFFF00"/>
              </a:solidFill>
              <a:latin typeface="arial" panose="020B0604020202020204" pitchFamily="34" charset="0"/>
            </a:endParaRPr>
          </a:p>
        </p:txBody>
      </p:sp>
      <p:sp>
        <p:nvSpPr>
          <p:cNvPr id="3" name="Zástupný obsah 2">
            <a:extLst>
              <a:ext uri="{FF2B5EF4-FFF2-40B4-BE49-F238E27FC236}">
                <a16:creationId xmlns:a16="http://schemas.microsoft.com/office/drawing/2014/main" id="{19FAA582-9D53-4560-8584-C8DB14290F10}"/>
              </a:ext>
            </a:extLst>
          </p:cNvPr>
          <p:cNvSpPr>
            <a:spLocks noGrp="1"/>
          </p:cNvSpPr>
          <p:nvPr>
            <p:ph idx="1"/>
          </p:nvPr>
        </p:nvSpPr>
        <p:spPr>
          <a:xfrm>
            <a:off x="1145219" y="1595120"/>
            <a:ext cx="9424920" cy="5181600"/>
          </a:xfrm>
        </p:spPr>
        <p:txBody>
          <a:bodyPr>
            <a:normAutofit fontScale="92500" lnSpcReduction="10000"/>
          </a:bodyPr>
          <a:lstStyle/>
          <a:p>
            <a:r>
              <a:rPr lang="cs-CZ" b="0" i="0" dirty="0" smtClean="0">
                <a:effectLst/>
                <a:latin typeface="arial" panose="020B0604020202020204" pitchFamily="34" charset="0"/>
              </a:rPr>
              <a:t>Nejde </a:t>
            </a:r>
            <a:r>
              <a:rPr lang="cs-CZ" b="0" i="0" dirty="0">
                <a:effectLst/>
                <a:latin typeface="arial" panose="020B0604020202020204" pitchFamily="34" charset="0"/>
              </a:rPr>
              <a:t>o to ukazovat, zda je </a:t>
            </a:r>
            <a:r>
              <a:rPr lang="cs-CZ" b="0" i="0" dirty="0" smtClean="0">
                <a:effectLst/>
                <a:latin typeface="arial" panose="020B0604020202020204" pitchFamily="34" charset="0"/>
              </a:rPr>
              <a:t>green </a:t>
            </a:r>
            <a:r>
              <a:rPr lang="cs-CZ" b="0" i="0" dirty="0" err="1" smtClean="0">
                <a:effectLst/>
                <a:latin typeface="arial" panose="020B0604020202020204" pitchFamily="34" charset="0"/>
              </a:rPr>
              <a:t>economics</a:t>
            </a:r>
            <a:r>
              <a:rPr lang="cs-CZ" b="0" i="0" dirty="0" smtClean="0">
                <a:effectLst/>
                <a:latin typeface="arial" panose="020B0604020202020204" pitchFamily="34" charset="0"/>
              </a:rPr>
              <a:t> a green </a:t>
            </a:r>
            <a:r>
              <a:rPr lang="cs-CZ" b="0" i="0" dirty="0" err="1" smtClean="0">
                <a:effectLst/>
                <a:latin typeface="arial" panose="020B0604020202020204" pitchFamily="34" charset="0"/>
              </a:rPr>
              <a:t>governmentality</a:t>
            </a:r>
            <a:r>
              <a:rPr lang="cs-CZ" b="0" i="0" dirty="0" smtClean="0">
                <a:effectLst/>
                <a:latin typeface="arial" panose="020B0604020202020204" pitchFamily="34" charset="0"/>
              </a:rPr>
              <a:t> </a:t>
            </a:r>
            <a:r>
              <a:rPr lang="cs-CZ" b="0" i="0" dirty="0">
                <a:effectLst/>
                <a:latin typeface="arial" panose="020B0604020202020204" pitchFamily="34" charset="0"/>
              </a:rPr>
              <a:t>jednoznačně "dobře" nebo "</a:t>
            </a:r>
            <a:r>
              <a:rPr lang="cs-CZ" b="0" i="0" dirty="0" smtClean="0">
                <a:effectLst/>
                <a:latin typeface="arial" panose="020B0604020202020204" pitchFamily="34" charset="0"/>
              </a:rPr>
              <a:t>špatně“. </a:t>
            </a:r>
          </a:p>
          <a:p>
            <a:r>
              <a:rPr lang="cs-CZ" b="0" i="0" dirty="0" smtClean="0">
                <a:effectLst/>
                <a:latin typeface="arial" panose="020B0604020202020204" pitchFamily="34" charset="0"/>
              </a:rPr>
              <a:t>Stejně </a:t>
            </a:r>
            <a:r>
              <a:rPr lang="cs-CZ" b="0" i="0" dirty="0">
                <a:effectLst/>
                <a:latin typeface="arial" panose="020B0604020202020204" pitchFamily="34" charset="0"/>
              </a:rPr>
              <a:t>jako </a:t>
            </a:r>
            <a:r>
              <a:rPr lang="cs-CZ" b="0" i="0" dirty="0" smtClean="0">
                <a:effectLst/>
                <a:latin typeface="arial" panose="020B0604020202020204" pitchFamily="34" charset="0"/>
              </a:rPr>
              <a:t>u ostatních konceptů, </a:t>
            </a:r>
            <a:r>
              <a:rPr lang="cs-CZ" b="0" i="0" dirty="0">
                <a:effectLst/>
                <a:latin typeface="arial" panose="020B0604020202020204" pitchFamily="34" charset="0"/>
              </a:rPr>
              <a:t>o nichž přednáška </a:t>
            </a:r>
            <a:r>
              <a:rPr lang="cs-CZ" b="0" i="0" dirty="0" smtClean="0">
                <a:effectLst/>
                <a:latin typeface="arial" panose="020B0604020202020204" pitchFamily="34" charset="0"/>
              </a:rPr>
              <a:t>je, jde hlavně </a:t>
            </a:r>
            <a:r>
              <a:rPr lang="cs-CZ" b="1" i="0" dirty="0" smtClean="0">
                <a:solidFill>
                  <a:srgbClr val="FFFF00"/>
                </a:solidFill>
                <a:effectLst/>
                <a:latin typeface="arial" panose="020B0604020202020204" pitchFamily="34" charset="0"/>
              </a:rPr>
              <a:t>o analýzu toho, jak funguje v současné době moc, jak funguje politické rozhodování, spotřební a produkční řetězce, individuální rozhodování a odpovědnost apod</a:t>
            </a:r>
            <a:r>
              <a:rPr lang="cs-CZ" b="0" i="0" dirty="0" smtClean="0">
                <a:effectLst/>
                <a:latin typeface="arial" panose="020B0604020202020204" pitchFamily="34" charset="0"/>
              </a:rPr>
              <a:t>. </a:t>
            </a:r>
          </a:p>
          <a:p>
            <a:r>
              <a:rPr lang="cs-CZ" b="0" i="0" dirty="0" smtClean="0">
                <a:effectLst/>
                <a:latin typeface="arial" panose="020B0604020202020204" pitchFamily="34" charset="0"/>
              </a:rPr>
              <a:t>Jen </a:t>
            </a:r>
            <a:r>
              <a:rPr lang="cs-CZ" b="0" i="0" dirty="0">
                <a:effectLst/>
                <a:latin typeface="arial" panose="020B0604020202020204" pitchFamily="34" charset="0"/>
              </a:rPr>
              <a:t>na základě takové analýzy </a:t>
            </a:r>
            <a:r>
              <a:rPr lang="cs-CZ" b="0" i="0" dirty="0" smtClean="0">
                <a:effectLst/>
                <a:latin typeface="arial" panose="020B0604020202020204" pitchFamily="34" charset="0"/>
              </a:rPr>
              <a:t>lze </a:t>
            </a:r>
            <a:r>
              <a:rPr lang="cs-CZ" b="1" i="0" dirty="0" smtClean="0">
                <a:solidFill>
                  <a:srgbClr val="FFFF00"/>
                </a:solidFill>
                <a:effectLst/>
                <a:latin typeface="arial" panose="020B0604020202020204" pitchFamily="34" charset="0"/>
              </a:rPr>
              <a:t>vidět </a:t>
            </a:r>
            <a:r>
              <a:rPr lang="cs-CZ" b="1" i="0" dirty="0">
                <a:solidFill>
                  <a:srgbClr val="FFFF00"/>
                </a:solidFill>
                <a:effectLst/>
                <a:latin typeface="arial" panose="020B0604020202020204" pitchFamily="34" charset="0"/>
              </a:rPr>
              <a:t>mechanismy, které jsou zakořeněné v naší </a:t>
            </a:r>
            <a:r>
              <a:rPr lang="cs-CZ" b="1" i="0" dirty="0" smtClean="0">
                <a:solidFill>
                  <a:srgbClr val="FFFF00"/>
                </a:solidFill>
                <a:effectLst/>
                <a:latin typeface="arial" panose="020B0604020202020204" pitchFamily="34" charset="0"/>
              </a:rPr>
              <a:t>každodennosti</a:t>
            </a:r>
            <a:r>
              <a:rPr lang="cs-CZ" dirty="0" smtClean="0">
                <a:latin typeface="arial" panose="020B0604020202020204" pitchFamily="34" charset="0"/>
              </a:rPr>
              <a:t>, </a:t>
            </a:r>
            <a:r>
              <a:rPr lang="cs-CZ" b="0" i="0" dirty="0" smtClean="0">
                <a:effectLst/>
                <a:latin typeface="arial" panose="020B0604020202020204" pitchFamily="34" charset="0"/>
              </a:rPr>
              <a:t>často </a:t>
            </a:r>
            <a:r>
              <a:rPr lang="cs-CZ" b="1" i="0" dirty="0">
                <a:solidFill>
                  <a:srgbClr val="FFFF00"/>
                </a:solidFill>
                <a:effectLst/>
                <a:latin typeface="arial" panose="020B0604020202020204" pitchFamily="34" charset="0"/>
              </a:rPr>
              <a:t>neviditelné, propojené s globálními strukturálními podmínkami</a:t>
            </a:r>
            <a:r>
              <a:rPr lang="cs-CZ" b="0" i="0" dirty="0">
                <a:effectLst/>
                <a:latin typeface="arial" panose="020B0604020202020204" pitchFamily="34" charset="0"/>
              </a:rPr>
              <a:t>, které </a:t>
            </a:r>
            <a:r>
              <a:rPr lang="cs-CZ" b="0" i="0" dirty="0" smtClean="0">
                <a:effectLst/>
                <a:latin typeface="arial" panose="020B0604020202020204" pitchFamily="34" charset="0"/>
              </a:rPr>
              <a:t>mohou </a:t>
            </a:r>
            <a:r>
              <a:rPr lang="cs-CZ" b="0" i="0" dirty="0">
                <a:effectLst/>
                <a:latin typeface="arial" panose="020B0604020202020204" pitchFamily="34" charset="0"/>
              </a:rPr>
              <a:t>být v něčem funkční a v něčem velice </a:t>
            </a:r>
            <a:r>
              <a:rPr lang="cs-CZ" b="0" i="0" dirty="0" smtClean="0">
                <a:effectLst/>
                <a:latin typeface="arial" panose="020B0604020202020204" pitchFamily="34" charset="0"/>
              </a:rPr>
              <a:t>nebezpečné.</a:t>
            </a:r>
          </a:p>
          <a:p>
            <a:r>
              <a:rPr lang="cs-CZ" dirty="0" smtClean="0">
                <a:latin typeface="arial" panose="020B0604020202020204" pitchFamily="34" charset="0"/>
              </a:rPr>
              <a:t>Jen když se opřeme o </a:t>
            </a:r>
            <a:r>
              <a:rPr lang="cs-CZ" b="1" dirty="0" smtClean="0">
                <a:solidFill>
                  <a:srgbClr val="FFFF00"/>
                </a:solidFill>
                <a:latin typeface="arial" panose="020B0604020202020204" pitchFamily="34" charset="0"/>
              </a:rPr>
              <a:t>kritickou diskusi toho</a:t>
            </a:r>
            <a:r>
              <a:rPr lang="cs-CZ" b="1" i="0" dirty="0" smtClean="0">
                <a:solidFill>
                  <a:srgbClr val="FFFF00"/>
                </a:solidFill>
                <a:effectLst/>
                <a:latin typeface="arial" panose="020B0604020202020204" pitchFamily="34" charset="0"/>
              </a:rPr>
              <a:t>, </a:t>
            </a:r>
            <a:r>
              <a:rPr lang="cs-CZ" b="1" i="0" dirty="0">
                <a:solidFill>
                  <a:srgbClr val="FFFF00"/>
                </a:solidFill>
                <a:effectLst/>
                <a:latin typeface="arial" panose="020B0604020202020204" pitchFamily="34" charset="0"/>
              </a:rPr>
              <a:t>co je potenciálně destruktivní, můžeme </a:t>
            </a:r>
            <a:r>
              <a:rPr lang="cs-CZ" b="1" i="0" dirty="0" smtClean="0">
                <a:solidFill>
                  <a:srgbClr val="FFFF00"/>
                </a:solidFill>
                <a:effectLst/>
                <a:latin typeface="arial" panose="020B0604020202020204" pitchFamily="34" charset="0"/>
              </a:rPr>
              <a:t>hledat </a:t>
            </a:r>
            <a:r>
              <a:rPr lang="cs-CZ" b="1" i="0" dirty="0">
                <a:solidFill>
                  <a:srgbClr val="FFFF00"/>
                </a:solidFill>
                <a:effectLst/>
                <a:latin typeface="arial" panose="020B0604020202020204" pitchFamily="34" charset="0"/>
              </a:rPr>
              <a:t>cesty z klimatické krize</a:t>
            </a:r>
            <a:r>
              <a:rPr lang="cs-CZ" b="0" i="0" dirty="0">
                <a:effectLst/>
                <a:latin typeface="arial" panose="020B0604020202020204" pitchFamily="34" charset="0"/>
              </a:rPr>
              <a:t>. Zelený konzumerismus je zřejmě "udržitelnější", než excesivní konzumerismus 90. let - ale oboje funguje na podobném principu, což je důležité nahlédnout. Apod.</a:t>
            </a:r>
            <a:endParaRPr lang="cs-CZ" dirty="0"/>
          </a:p>
        </p:txBody>
      </p:sp>
    </p:spTree>
    <p:extLst>
      <p:ext uri="{BB962C8B-B14F-4D97-AF65-F5344CB8AC3E}">
        <p14:creationId xmlns:p14="http://schemas.microsoft.com/office/powerpoint/2010/main" val="3311319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4C4B26-1BBD-4E29-860B-147186F6387C}"/>
              </a:ext>
            </a:extLst>
          </p:cNvPr>
          <p:cNvSpPr>
            <a:spLocks noGrp="1"/>
          </p:cNvSpPr>
          <p:nvPr>
            <p:ph type="title"/>
          </p:nvPr>
        </p:nvSpPr>
        <p:spPr/>
        <p:txBody>
          <a:bodyPr/>
          <a:lstStyle/>
          <a:p>
            <a:r>
              <a:rPr lang="cs-CZ" dirty="0"/>
              <a:t>Dodatek</a:t>
            </a:r>
          </a:p>
        </p:txBody>
      </p:sp>
      <p:sp>
        <p:nvSpPr>
          <p:cNvPr id="3" name="Zástupný obsah 2">
            <a:extLst>
              <a:ext uri="{FF2B5EF4-FFF2-40B4-BE49-F238E27FC236}">
                <a16:creationId xmlns:a16="http://schemas.microsoft.com/office/drawing/2014/main" id="{4E142543-96E7-4962-9C99-90DF0CACFF0E}"/>
              </a:ext>
            </a:extLst>
          </p:cNvPr>
          <p:cNvSpPr>
            <a:spLocks noGrp="1"/>
          </p:cNvSpPr>
          <p:nvPr>
            <p:ph idx="1"/>
          </p:nvPr>
        </p:nvSpPr>
        <p:spPr>
          <a:xfrm>
            <a:off x="1216241" y="1065320"/>
            <a:ext cx="9353898" cy="5610688"/>
          </a:xfrm>
        </p:spPr>
        <p:txBody>
          <a:bodyPr>
            <a:normAutofit fontScale="62500" lnSpcReduction="20000"/>
          </a:bodyPr>
          <a:lstStyle/>
          <a:p>
            <a:pPr marL="0" indent="0">
              <a:buNone/>
            </a:pPr>
            <a:r>
              <a:rPr lang="en-US" i="1" dirty="0" err="1"/>
              <a:t>Barendregt</a:t>
            </a:r>
            <a:r>
              <a:rPr lang="en-US" i="1" dirty="0"/>
              <a:t>, B., Jaffe, R. 2014. "The Paradoxes of Eco-Chic." In: </a:t>
            </a:r>
            <a:r>
              <a:rPr lang="en-US" i="1" dirty="0" err="1"/>
              <a:t>Barendregt</a:t>
            </a:r>
            <a:r>
              <a:rPr lang="en-US" i="1" dirty="0"/>
              <a:t>, B., Jaffe, R. Green (eds.) Consumption: The Global Rise of Eco-Chic. London: Bloomsbury Academic, 2014. 1–16. Bloomsbury Collections:</a:t>
            </a:r>
          </a:p>
          <a:p>
            <a:r>
              <a:rPr lang="en-US" dirty="0"/>
              <a:t>Green, sustainable, and ethical consumptions are all forms of political consumerism. Increasingly, consumer choices have become an important site of political action, a trend that has been received enthusiastically by many societal and academic observers. </a:t>
            </a:r>
            <a:r>
              <a:rPr lang="en-US" dirty="0" err="1"/>
              <a:t>Spaargaren</a:t>
            </a:r>
            <a:r>
              <a:rPr lang="en-US" dirty="0"/>
              <a:t> and Mol (2008) note, for instance, that green consumption overcomes the scalar divide between the local and national organization of formal democratic politics on the one hand, and the global nature of many economic practices on the other. Others argue that market-based conscious consumption can renew democracy and empower citizens (</a:t>
            </a:r>
            <a:r>
              <a:rPr lang="en-US" dirty="0" err="1"/>
              <a:t>Micheletti</a:t>
            </a:r>
            <a:r>
              <a:rPr lang="en-US" dirty="0"/>
              <a:t> 2003), offering a relatively easy-access mode for ordinary people to incorporate political and ethical considerations in routine, everyday activities (Barnett et al. 2005). However, various critics point to the neoliberal character of market-based politics and the contradictions between self-interest and collective good that this entails.</a:t>
            </a:r>
          </a:p>
          <a:p>
            <a:r>
              <a:rPr lang="en-US" dirty="0"/>
              <a:t>As the market has become progressively politicized, the figure of the consumer-citizen (or citizen-consumer) has become increasingly salient. As Johnston (2008: 232) points out, this hybrid concept “implies a social practice that can satisfy competing ideologies of consumerism (an ideal rooted in individual self-interest) and citizenship (an ideal rooted in collective responsibility to a social and ecological commons).” As a form of political action, consumer-citizenship can complement participation in formal democratic politics and other forms of political activism (Willis and Schor 2012). However, it may also diminish the power of the traditional political arena to effect social change.</a:t>
            </a:r>
          </a:p>
          <a:p>
            <a:r>
              <a:rPr lang="en-US" dirty="0"/>
              <a:t>In addition, despite its implicit reference to collectivities, consumer-citizenship individualizes collective action, as individual consumers rather than social movements or political parties are the ideal agents of social change. Moreover, consumer-citizenship is more easily attained by those individuals who have sufficient means. Those with limited income and hence limited consumer power will necessarily have less political influence than their wealthier compatriots, in direct contrast with the equal political rights promised by many formal citizenship regimes. Consumption as a form of politics has a long history. (</a:t>
            </a:r>
            <a:r>
              <a:rPr lang="en-US" dirty="0" err="1"/>
              <a:t>Barendregt</a:t>
            </a:r>
            <a:r>
              <a:rPr lang="en-US" dirty="0"/>
              <a:t>, Jaffe)</a:t>
            </a:r>
            <a:endParaRPr lang="cs-CZ" dirty="0"/>
          </a:p>
        </p:txBody>
      </p:sp>
    </p:spTree>
    <p:extLst>
      <p:ext uri="{BB962C8B-B14F-4D97-AF65-F5344CB8AC3E}">
        <p14:creationId xmlns:p14="http://schemas.microsoft.com/office/powerpoint/2010/main" val="2718323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F317856-C937-4976-AEA9-42B2F421E42B}"/>
              </a:ext>
            </a:extLst>
          </p:cNvPr>
          <p:cNvSpPr>
            <a:spLocks noGrp="1"/>
          </p:cNvSpPr>
          <p:nvPr>
            <p:ph idx="1"/>
          </p:nvPr>
        </p:nvSpPr>
        <p:spPr>
          <a:xfrm>
            <a:off x="1580225" y="727969"/>
            <a:ext cx="8989914" cy="5805996"/>
          </a:xfrm>
        </p:spPr>
        <p:txBody>
          <a:bodyPr>
            <a:normAutofit fontScale="62500" lnSpcReduction="20000"/>
          </a:bodyPr>
          <a:lstStyle/>
          <a:p>
            <a:pPr marL="342900" lvl="0" indent="-342900">
              <a:buSzPts val="1000"/>
              <a:buFont typeface="Symbol" panose="05050102010706020507" pitchFamily="18" charset="2"/>
              <a:buChar char=""/>
              <a:tabLst>
                <a:tab pos="457200" algn="l"/>
              </a:tabLst>
            </a:pPr>
            <a:r>
              <a:rPr lang="cs-CZ" sz="1800" dirty="0" err="1">
                <a:effectLst/>
                <a:latin typeface="Calibri" panose="020F0502020204030204" pitchFamily="34" charset="0"/>
                <a:ea typeface="Times New Roman" panose="02020603050405020304" pitchFamily="18" charset="0"/>
              </a:rPr>
              <a:t>Abram</a:t>
            </a:r>
            <a:r>
              <a:rPr lang="cs-CZ" sz="1800" dirty="0">
                <a:effectLst/>
                <a:latin typeface="Calibri" panose="020F0502020204030204" pitchFamily="34" charset="0"/>
                <a:ea typeface="Times New Roman" panose="02020603050405020304" pitchFamily="18" charset="0"/>
              </a:rPr>
              <a:t>, S., </a:t>
            </a:r>
            <a:r>
              <a:rPr lang="cs-CZ" sz="1800" dirty="0" err="1">
                <a:effectLst/>
                <a:latin typeface="Calibri" panose="020F0502020204030204" pitchFamily="34" charset="0"/>
                <a:ea typeface="Times New Roman" panose="02020603050405020304" pitchFamily="18" charset="0"/>
              </a:rPr>
              <a:t>Winthereik</a:t>
            </a:r>
            <a:r>
              <a:rPr lang="cs-CZ" sz="1800" dirty="0">
                <a:effectLst/>
                <a:latin typeface="Calibri" panose="020F0502020204030204" pitchFamily="34" charset="0"/>
                <a:ea typeface="Times New Roman" panose="02020603050405020304" pitchFamily="18" charset="0"/>
              </a:rPr>
              <a:t>, B.R. and </a:t>
            </a:r>
            <a:r>
              <a:rPr lang="cs-CZ" sz="1800" dirty="0" err="1">
                <a:effectLst/>
                <a:latin typeface="Calibri" panose="020F0502020204030204" pitchFamily="34" charset="0"/>
                <a:ea typeface="Times New Roman" panose="02020603050405020304" pitchFamily="18" charset="0"/>
              </a:rPr>
              <a:t>Yarrow</a:t>
            </a:r>
            <a:r>
              <a:rPr lang="cs-CZ" sz="1800" dirty="0">
                <a:effectLst/>
                <a:latin typeface="Calibri" panose="020F0502020204030204" pitchFamily="34" charset="0"/>
                <a:ea typeface="Times New Roman" panose="02020603050405020304" pitchFamily="18" charset="0"/>
              </a:rPr>
              <a:t>, T. (</a:t>
            </a:r>
            <a:r>
              <a:rPr lang="cs-CZ" sz="1800" dirty="0" err="1">
                <a:effectLst/>
                <a:latin typeface="Calibri" panose="020F0502020204030204" pitchFamily="34" charset="0"/>
                <a:ea typeface="Times New Roman" panose="02020603050405020304" pitchFamily="18" charset="0"/>
              </a:rPr>
              <a:t>eds</a:t>
            </a:r>
            <a:r>
              <a:rPr lang="cs-CZ" sz="1800" dirty="0">
                <a:effectLst/>
                <a:latin typeface="Calibri" panose="020F0502020204030204" pitchFamily="34" charset="0"/>
                <a:ea typeface="Times New Roman" panose="02020603050405020304" pitchFamily="18" charset="0"/>
              </a:rPr>
              <a:t>) 2019. </a:t>
            </a:r>
            <a:r>
              <a:rPr lang="cs-CZ" sz="1800" dirty="0" err="1">
                <a:effectLst/>
                <a:latin typeface="Calibri" panose="020F0502020204030204" pitchFamily="34" charset="0"/>
                <a:ea typeface="Times New Roman" panose="02020603050405020304" pitchFamily="18" charset="0"/>
              </a:rPr>
              <a:t>Electrifying</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Anthropology</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Exploring</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Electrical</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Practices</a:t>
            </a:r>
            <a:r>
              <a:rPr lang="cs-CZ" sz="1800" dirty="0">
                <a:effectLst/>
                <a:latin typeface="Calibri" panose="020F0502020204030204" pitchFamily="34" charset="0"/>
                <a:ea typeface="Times New Roman" panose="02020603050405020304" pitchFamily="18" charset="0"/>
              </a:rPr>
              <a:t> and </a:t>
            </a:r>
            <a:r>
              <a:rPr lang="cs-CZ" sz="1800" dirty="0" err="1">
                <a:effectLst/>
                <a:latin typeface="Calibri" panose="020F0502020204030204" pitchFamily="34" charset="0"/>
                <a:ea typeface="Times New Roman" panose="02020603050405020304" pitchFamily="18" charset="0"/>
              </a:rPr>
              <a:t>Infrastructures</a:t>
            </a:r>
            <a:r>
              <a:rPr lang="cs-CZ" sz="1800" dirty="0">
                <a:effectLst/>
                <a:latin typeface="Calibri" panose="020F0502020204030204" pitchFamily="34" charset="0"/>
                <a:ea typeface="Times New Roman" panose="02020603050405020304" pitchFamily="18" charset="0"/>
              </a:rPr>
              <a:t>, p.65-82</a:t>
            </a:r>
            <a:endParaRPr lang="cs-CZ"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s-CZ" sz="1800" dirty="0" err="1">
                <a:effectLst/>
                <a:latin typeface="Calibri" panose="020F0502020204030204" pitchFamily="34" charset="0"/>
                <a:ea typeface="Times New Roman" panose="02020603050405020304" pitchFamily="18" charset="0"/>
              </a:rPr>
              <a:t>Barendregt</a:t>
            </a:r>
            <a:r>
              <a:rPr lang="cs-CZ" sz="1800" dirty="0">
                <a:effectLst/>
                <a:latin typeface="Calibri" panose="020F0502020204030204" pitchFamily="34" charset="0"/>
                <a:ea typeface="Times New Roman" panose="02020603050405020304" pitchFamily="18" charset="0"/>
              </a:rPr>
              <a:t>, B., </a:t>
            </a:r>
            <a:r>
              <a:rPr lang="cs-CZ" sz="1800" dirty="0" err="1">
                <a:effectLst/>
                <a:latin typeface="Calibri" panose="020F0502020204030204" pitchFamily="34" charset="0"/>
                <a:ea typeface="Times New Roman" panose="02020603050405020304" pitchFamily="18" charset="0"/>
              </a:rPr>
              <a:t>Jaffe</a:t>
            </a:r>
            <a:r>
              <a:rPr lang="cs-CZ" sz="1800" dirty="0">
                <a:effectLst/>
                <a:latin typeface="Calibri" panose="020F0502020204030204" pitchFamily="34" charset="0"/>
                <a:ea typeface="Times New Roman" panose="02020603050405020304" pitchFamily="18" charset="0"/>
              </a:rPr>
              <a:t>, R. 2014. "</a:t>
            </a:r>
            <a:r>
              <a:rPr lang="cs-CZ" sz="1800" dirty="0" err="1">
                <a:effectLst/>
                <a:latin typeface="Calibri" panose="020F0502020204030204" pitchFamily="34" charset="0"/>
                <a:ea typeface="Times New Roman" panose="02020603050405020304" pitchFamily="18" charset="0"/>
              </a:rPr>
              <a:t>The</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Paradoxes</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of</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Eco-Chic</a:t>
            </a:r>
            <a:r>
              <a:rPr lang="cs-CZ" sz="1800" dirty="0">
                <a:effectLst/>
                <a:latin typeface="Calibri" panose="020F0502020204030204" pitchFamily="34" charset="0"/>
                <a:ea typeface="Times New Roman" panose="02020603050405020304" pitchFamily="18" charset="0"/>
              </a:rPr>
              <a:t>." In: </a:t>
            </a:r>
            <a:r>
              <a:rPr lang="cs-CZ" sz="1800" dirty="0" err="1">
                <a:effectLst/>
                <a:latin typeface="Calibri" panose="020F0502020204030204" pitchFamily="34" charset="0"/>
                <a:ea typeface="Times New Roman" panose="02020603050405020304" pitchFamily="18" charset="0"/>
              </a:rPr>
              <a:t>Barendregt</a:t>
            </a:r>
            <a:r>
              <a:rPr lang="cs-CZ" sz="1800" dirty="0">
                <a:effectLst/>
                <a:latin typeface="Calibri" panose="020F0502020204030204" pitchFamily="34" charset="0"/>
                <a:ea typeface="Times New Roman" panose="02020603050405020304" pitchFamily="18" charset="0"/>
              </a:rPr>
              <a:t>, B., </a:t>
            </a:r>
            <a:r>
              <a:rPr lang="cs-CZ" sz="1800" dirty="0" err="1">
                <a:effectLst/>
                <a:latin typeface="Calibri" panose="020F0502020204030204" pitchFamily="34" charset="0"/>
                <a:ea typeface="Times New Roman" panose="02020603050405020304" pitchFamily="18" charset="0"/>
              </a:rPr>
              <a:t>Jaffe</a:t>
            </a:r>
            <a:r>
              <a:rPr lang="cs-CZ" sz="1800" dirty="0">
                <a:effectLst/>
                <a:latin typeface="Calibri" panose="020F0502020204030204" pitchFamily="34" charset="0"/>
                <a:ea typeface="Times New Roman" panose="02020603050405020304" pitchFamily="18" charset="0"/>
              </a:rPr>
              <a:t>, R. Green (</a:t>
            </a:r>
            <a:r>
              <a:rPr lang="cs-CZ" sz="1800" dirty="0" err="1">
                <a:effectLst/>
                <a:latin typeface="Calibri" panose="020F0502020204030204" pitchFamily="34" charset="0"/>
                <a:ea typeface="Times New Roman" panose="02020603050405020304" pitchFamily="18" charset="0"/>
              </a:rPr>
              <a:t>eds</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Consumption</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The</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Global</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Rise</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of</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Eco-Chic</a:t>
            </a:r>
            <a:r>
              <a:rPr lang="cs-CZ" sz="1800" dirty="0">
                <a:effectLst/>
                <a:latin typeface="Calibri" panose="020F0502020204030204" pitchFamily="34" charset="0"/>
                <a:ea typeface="Times New Roman" panose="02020603050405020304" pitchFamily="18" charset="0"/>
              </a:rPr>
              <a:t>. London: </a:t>
            </a:r>
            <a:r>
              <a:rPr lang="cs-CZ" sz="1800" dirty="0" err="1">
                <a:effectLst/>
                <a:latin typeface="Calibri" panose="020F0502020204030204" pitchFamily="34" charset="0"/>
                <a:ea typeface="Times New Roman" panose="02020603050405020304" pitchFamily="18" charset="0"/>
              </a:rPr>
              <a:t>Bloomsbury</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Academic</a:t>
            </a:r>
            <a:r>
              <a:rPr lang="cs-CZ" sz="1800" dirty="0">
                <a:effectLst/>
                <a:latin typeface="Calibri" panose="020F0502020204030204" pitchFamily="34" charset="0"/>
                <a:ea typeface="Times New Roman" panose="02020603050405020304" pitchFamily="18" charset="0"/>
              </a:rPr>
              <a:t>, 2014. 1–16. </a:t>
            </a:r>
            <a:r>
              <a:rPr lang="cs-CZ" sz="1800" dirty="0" err="1">
                <a:effectLst/>
                <a:latin typeface="Calibri" panose="020F0502020204030204" pitchFamily="34" charset="0"/>
                <a:ea typeface="Times New Roman" panose="02020603050405020304" pitchFamily="18" charset="0"/>
              </a:rPr>
              <a:t>Bloomsbury</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Collections</a:t>
            </a:r>
            <a:r>
              <a:rPr lang="cs-CZ" sz="1800" dirty="0">
                <a:effectLst/>
                <a:latin typeface="Calibri" panose="020F0502020204030204" pitchFamily="34" charset="0"/>
                <a:ea typeface="Times New Roman" panose="02020603050405020304" pitchFamily="18" charset="0"/>
              </a:rPr>
              <a:t>.</a:t>
            </a:r>
            <a:endParaRPr lang="cs-CZ"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s-CZ" sz="1800" dirty="0" err="1">
                <a:effectLst/>
                <a:latin typeface="Calibri" panose="020F0502020204030204" pitchFamily="34" charset="0"/>
                <a:ea typeface="Times New Roman" panose="02020603050405020304" pitchFamily="18" charset="0"/>
              </a:rPr>
              <a:t>Barnett</a:t>
            </a:r>
            <a:r>
              <a:rPr lang="cs-CZ" sz="1800" dirty="0">
                <a:effectLst/>
                <a:latin typeface="Calibri" panose="020F0502020204030204" pitchFamily="34" charset="0"/>
                <a:ea typeface="Times New Roman" panose="02020603050405020304" pitchFamily="18" charset="0"/>
              </a:rPr>
              <a:t>, C., et al., 2011. </a:t>
            </a:r>
            <a:r>
              <a:rPr lang="cs-CZ" sz="1800" dirty="0" err="1">
                <a:effectLst/>
                <a:latin typeface="Calibri" panose="020F0502020204030204" pitchFamily="34" charset="0"/>
                <a:ea typeface="Times New Roman" panose="02020603050405020304" pitchFamily="18" charset="0"/>
              </a:rPr>
              <a:t>Globalizing</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responsibility</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the</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political</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rationalities</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of</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ethical</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consumption</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Chichester</a:t>
            </a:r>
            <a:r>
              <a:rPr lang="cs-CZ" sz="1800" dirty="0">
                <a:effectLst/>
                <a:latin typeface="Calibri" panose="020F0502020204030204" pitchFamily="34" charset="0"/>
                <a:ea typeface="Times New Roman" panose="02020603050405020304" pitchFamily="18" charset="0"/>
              </a:rPr>
              <a:t>, UK: </a:t>
            </a:r>
            <a:r>
              <a:rPr lang="cs-CZ" sz="1800" dirty="0" err="1">
                <a:effectLst/>
                <a:latin typeface="Calibri" panose="020F0502020204030204" pitchFamily="34" charset="0"/>
                <a:ea typeface="Times New Roman" panose="02020603050405020304" pitchFamily="18" charset="0"/>
              </a:rPr>
              <a:t>Wiley-Blackwell</a:t>
            </a:r>
            <a:endParaRPr lang="cs-CZ"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s-CZ" sz="1800" dirty="0">
                <a:effectLst/>
                <a:latin typeface="Calibri" panose="020F0502020204030204" pitchFamily="34" charset="0"/>
                <a:ea typeface="Times New Roman" panose="02020603050405020304" pitchFamily="18" charset="0"/>
              </a:rPr>
              <a:t>Brown, E., </a:t>
            </a:r>
            <a:r>
              <a:rPr lang="cs-CZ" sz="1800" dirty="0" err="1">
                <a:effectLst/>
                <a:latin typeface="Calibri" panose="020F0502020204030204" pitchFamily="34" charset="0"/>
                <a:ea typeface="Times New Roman" panose="02020603050405020304" pitchFamily="18" charset="0"/>
              </a:rPr>
              <a:t>Cloke</a:t>
            </a:r>
            <a:r>
              <a:rPr lang="cs-CZ" sz="1800" dirty="0">
                <a:effectLst/>
                <a:latin typeface="Calibri" panose="020F0502020204030204" pitchFamily="34" charset="0"/>
                <a:ea typeface="Times New Roman" panose="02020603050405020304" pitchFamily="18" charset="0"/>
              </a:rPr>
              <a:t>, J., </a:t>
            </a:r>
            <a:r>
              <a:rPr lang="cs-CZ" sz="1800" dirty="0" err="1">
                <a:effectLst/>
                <a:latin typeface="Calibri" panose="020F0502020204030204" pitchFamily="34" charset="0"/>
                <a:ea typeface="Times New Roman" panose="02020603050405020304" pitchFamily="18" charset="0"/>
              </a:rPr>
              <a:t>Gent</a:t>
            </a:r>
            <a:r>
              <a:rPr lang="cs-CZ" sz="1800" dirty="0">
                <a:effectLst/>
                <a:latin typeface="Calibri" panose="020F0502020204030204" pitchFamily="34" charset="0"/>
                <a:ea typeface="Times New Roman" panose="02020603050405020304" pitchFamily="18" charset="0"/>
              </a:rPr>
              <a:t>, D., Johnson, P. H., </a:t>
            </a:r>
            <a:r>
              <a:rPr lang="cs-CZ" sz="1800" dirty="0" err="1">
                <a:effectLst/>
                <a:latin typeface="Calibri" panose="020F0502020204030204" pitchFamily="34" charset="0"/>
                <a:ea typeface="Times New Roman" panose="02020603050405020304" pitchFamily="18" charset="0"/>
              </a:rPr>
              <a:t>Hill</a:t>
            </a:r>
            <a:r>
              <a:rPr lang="cs-CZ" sz="1800" dirty="0">
                <a:effectLst/>
                <a:latin typeface="Calibri" panose="020F0502020204030204" pitchFamily="34" charset="0"/>
                <a:ea typeface="Times New Roman" panose="02020603050405020304" pitchFamily="18" charset="0"/>
              </a:rPr>
              <a:t>, Ch. 2014. Green </a:t>
            </a:r>
            <a:r>
              <a:rPr lang="cs-CZ" sz="1800" dirty="0" err="1">
                <a:effectLst/>
                <a:latin typeface="Calibri" panose="020F0502020204030204" pitchFamily="34" charset="0"/>
                <a:ea typeface="Times New Roman" panose="02020603050405020304" pitchFamily="18" charset="0"/>
              </a:rPr>
              <a:t>growth</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or</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ecological</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commodification</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debating</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the</a:t>
            </a:r>
            <a:r>
              <a:rPr lang="cs-CZ" sz="1800" dirty="0">
                <a:effectLst/>
                <a:latin typeface="Calibri" panose="020F0502020204030204" pitchFamily="34" charset="0"/>
                <a:ea typeface="Times New Roman" panose="02020603050405020304" pitchFamily="18" charset="0"/>
              </a:rPr>
              <a:t> green </a:t>
            </a:r>
            <a:r>
              <a:rPr lang="cs-CZ" sz="1800" dirty="0" err="1">
                <a:effectLst/>
                <a:latin typeface="Calibri" panose="020F0502020204030204" pitchFamily="34" charset="0"/>
                <a:ea typeface="Times New Roman" panose="02020603050405020304" pitchFamily="18" charset="0"/>
              </a:rPr>
              <a:t>economy</a:t>
            </a:r>
            <a:r>
              <a:rPr lang="cs-CZ" sz="1800" dirty="0">
                <a:effectLst/>
                <a:latin typeface="Calibri" panose="020F0502020204030204" pitchFamily="34" charset="0"/>
                <a:ea typeface="Times New Roman" panose="02020603050405020304" pitchFamily="18" charset="0"/>
              </a:rPr>
              <a:t> in </a:t>
            </a:r>
            <a:r>
              <a:rPr lang="cs-CZ" sz="1800" dirty="0" err="1">
                <a:effectLst/>
                <a:latin typeface="Calibri" panose="020F0502020204030204" pitchFamily="34" charset="0"/>
                <a:ea typeface="Times New Roman" panose="02020603050405020304" pitchFamily="18" charset="0"/>
              </a:rPr>
              <a:t>the</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global</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south</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Geografiska</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Annaler</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Series</a:t>
            </a:r>
            <a:r>
              <a:rPr lang="cs-CZ" sz="1800" dirty="0">
                <a:effectLst/>
                <a:latin typeface="Calibri" panose="020F0502020204030204" pitchFamily="34" charset="0"/>
                <a:ea typeface="Times New Roman" panose="02020603050405020304" pitchFamily="18" charset="0"/>
              </a:rPr>
              <a:t> B, </a:t>
            </a:r>
            <a:r>
              <a:rPr lang="cs-CZ" sz="1800" dirty="0" err="1">
                <a:effectLst/>
                <a:latin typeface="Calibri" panose="020F0502020204030204" pitchFamily="34" charset="0"/>
                <a:ea typeface="Times New Roman" panose="02020603050405020304" pitchFamily="18" charset="0"/>
              </a:rPr>
              <a:t>Human</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Geography</a:t>
            </a:r>
            <a:r>
              <a:rPr lang="cs-CZ" sz="1800" dirty="0">
                <a:effectLst/>
                <a:latin typeface="Calibri" panose="020F0502020204030204" pitchFamily="34" charset="0"/>
                <a:ea typeface="Times New Roman" panose="02020603050405020304" pitchFamily="18" charset="0"/>
              </a:rPr>
              <a:t> 96 (3): 245-259.</a:t>
            </a:r>
            <a:endParaRPr lang="cs-CZ"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s-CZ" sz="1800" dirty="0" err="1">
                <a:effectLst/>
                <a:latin typeface="Calibri" panose="020F0502020204030204" pitchFamily="34" charset="0"/>
                <a:ea typeface="Times New Roman" panose="02020603050405020304" pitchFamily="18" charset="0"/>
              </a:rPr>
              <a:t>Cross</a:t>
            </a:r>
            <a:r>
              <a:rPr lang="cs-CZ" sz="1800" dirty="0">
                <a:effectLst/>
                <a:latin typeface="Calibri" panose="020F0502020204030204" pitchFamily="34" charset="0"/>
                <a:ea typeface="Times New Roman" panose="02020603050405020304" pitchFamily="18" charset="0"/>
              </a:rPr>
              <a:t>, J. 2019. </a:t>
            </a:r>
            <a:r>
              <a:rPr lang="cs-CZ" sz="1800" dirty="0" err="1">
                <a:effectLst/>
                <a:latin typeface="Calibri" panose="020F0502020204030204" pitchFamily="34" charset="0"/>
                <a:ea typeface="Times New Roman" panose="02020603050405020304" pitchFamily="18" charset="0"/>
              </a:rPr>
              <a:t>Life</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After</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Chemistry</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or</a:t>
            </a:r>
            <a:r>
              <a:rPr lang="cs-CZ" sz="1800" dirty="0">
                <a:effectLst/>
                <a:latin typeface="Calibri" panose="020F0502020204030204" pitchFamily="34" charset="0"/>
                <a:ea typeface="Times New Roman" panose="02020603050405020304" pitchFamily="18" charset="0"/>
              </a:rPr>
              <a:t> A </a:t>
            </a:r>
            <a:r>
              <a:rPr lang="cs-CZ" sz="1800" dirty="0" err="1">
                <a:effectLst/>
                <a:latin typeface="Calibri" panose="020F0502020204030204" pitchFamily="34" charset="0"/>
                <a:ea typeface="Times New Roman" panose="02020603050405020304" pitchFamily="18" charset="0"/>
              </a:rPr>
              <a:t>Carbon</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Anthropology</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Somatosphere</a:t>
            </a:r>
            <a:r>
              <a:rPr lang="cs-CZ" sz="1800" dirty="0">
                <a:effectLst/>
                <a:latin typeface="Calibri" panose="020F0502020204030204" pitchFamily="34" charset="0"/>
                <a:ea typeface="Times New Roman" panose="02020603050405020304" pitchFamily="18" charset="0"/>
              </a:rPr>
              <a:t>. http://somatosphere.net/forumpost/life-after-chemistry-or-a-carbon-anthropology/</a:t>
            </a:r>
            <a:endParaRPr lang="cs-CZ"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s-CZ" sz="1800" dirty="0" err="1">
                <a:effectLst/>
                <a:latin typeface="Calibri" panose="020F0502020204030204" pitchFamily="34" charset="0"/>
                <a:ea typeface="Times New Roman" panose="02020603050405020304" pitchFamily="18" charset="0"/>
              </a:rPr>
              <a:t>Fairhead</a:t>
            </a:r>
            <a:r>
              <a:rPr lang="cs-CZ" sz="1800" dirty="0">
                <a:effectLst/>
                <a:latin typeface="Calibri" panose="020F0502020204030204" pitchFamily="34" charset="0"/>
                <a:ea typeface="Times New Roman" panose="02020603050405020304" pitchFamily="18" charset="0"/>
              </a:rPr>
              <a:t>, J., </a:t>
            </a:r>
            <a:r>
              <a:rPr lang="cs-CZ" sz="1800" dirty="0" err="1">
                <a:effectLst/>
                <a:latin typeface="Calibri" panose="020F0502020204030204" pitchFamily="34" charset="0"/>
                <a:ea typeface="Times New Roman" panose="02020603050405020304" pitchFamily="18" charset="0"/>
              </a:rPr>
              <a:t>Leach</a:t>
            </a:r>
            <a:r>
              <a:rPr lang="cs-CZ" sz="1800" dirty="0">
                <a:effectLst/>
                <a:latin typeface="Calibri" panose="020F0502020204030204" pitchFamily="34" charset="0"/>
                <a:ea typeface="Times New Roman" panose="02020603050405020304" pitchFamily="18" charset="0"/>
              </a:rPr>
              <a:t>, M., </a:t>
            </a:r>
            <a:r>
              <a:rPr lang="cs-CZ" sz="1800" dirty="0" err="1">
                <a:effectLst/>
                <a:latin typeface="Calibri" panose="020F0502020204030204" pitchFamily="34" charset="0"/>
                <a:ea typeface="Times New Roman" panose="02020603050405020304" pitchFamily="18" charset="0"/>
              </a:rPr>
              <a:t>Scoones</a:t>
            </a:r>
            <a:r>
              <a:rPr lang="cs-CZ" sz="1800" dirty="0">
                <a:effectLst/>
                <a:latin typeface="Calibri" panose="020F0502020204030204" pitchFamily="34" charset="0"/>
                <a:ea typeface="Times New Roman" panose="02020603050405020304" pitchFamily="18" charset="0"/>
              </a:rPr>
              <a:t>, I. 2012. Green </a:t>
            </a:r>
            <a:r>
              <a:rPr lang="cs-CZ" sz="1800" dirty="0" err="1">
                <a:effectLst/>
                <a:latin typeface="Calibri" panose="020F0502020204030204" pitchFamily="34" charset="0"/>
                <a:ea typeface="Times New Roman" panose="02020603050405020304" pitchFamily="18" charset="0"/>
              </a:rPr>
              <a:t>Grabbing</a:t>
            </a:r>
            <a:r>
              <a:rPr lang="cs-CZ" sz="1800" dirty="0">
                <a:effectLst/>
                <a:latin typeface="Calibri" panose="020F0502020204030204" pitchFamily="34" charset="0"/>
                <a:ea typeface="Times New Roman" panose="02020603050405020304" pitchFamily="18" charset="0"/>
              </a:rPr>
              <a:t>: a </a:t>
            </a:r>
            <a:r>
              <a:rPr lang="cs-CZ" sz="1800" dirty="0" err="1">
                <a:effectLst/>
                <a:latin typeface="Calibri" panose="020F0502020204030204" pitchFamily="34" charset="0"/>
                <a:ea typeface="Times New Roman" panose="02020603050405020304" pitchFamily="18" charset="0"/>
              </a:rPr>
              <a:t>new</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appropriation</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of</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nature</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Journal</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of</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Peasant</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Studies</a:t>
            </a:r>
            <a:r>
              <a:rPr lang="cs-CZ" sz="1800" dirty="0">
                <a:effectLst/>
                <a:latin typeface="Calibri" panose="020F0502020204030204" pitchFamily="34" charset="0"/>
                <a:ea typeface="Times New Roman" panose="02020603050405020304" pitchFamily="18" charset="0"/>
              </a:rPr>
              <a:t>, 39(2): 237-261.</a:t>
            </a:r>
            <a:endParaRPr lang="cs-CZ"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s-CZ" sz="1800" dirty="0" err="1">
                <a:effectLst/>
                <a:latin typeface="Calibri" panose="020F0502020204030204" pitchFamily="34" charset="0"/>
                <a:ea typeface="Times New Roman" panose="02020603050405020304" pitchFamily="18" charset="0"/>
              </a:rPr>
              <a:t>Günel</a:t>
            </a:r>
            <a:r>
              <a:rPr lang="cs-CZ" sz="1800" dirty="0">
                <a:effectLst/>
                <a:latin typeface="Calibri" panose="020F0502020204030204" pitchFamily="34" charset="0"/>
                <a:ea typeface="Times New Roman" panose="02020603050405020304" pitchFamily="18" charset="0"/>
              </a:rPr>
              <a:t>, G., 2016. </a:t>
            </a:r>
            <a:r>
              <a:rPr lang="cs-CZ" sz="1800" dirty="0" err="1">
                <a:effectLst/>
                <a:latin typeface="Calibri" panose="020F0502020204030204" pitchFamily="34" charset="0"/>
                <a:ea typeface="Times New Roman" panose="02020603050405020304" pitchFamily="18" charset="0"/>
              </a:rPr>
              <a:t>What</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Is</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Carbon</a:t>
            </a:r>
            <a:r>
              <a:rPr lang="cs-CZ" sz="1800" dirty="0">
                <a:effectLst/>
                <a:latin typeface="Calibri" panose="020F0502020204030204" pitchFamily="34" charset="0"/>
                <a:ea typeface="Times New Roman" panose="02020603050405020304" pitchFamily="18" charset="0"/>
              </a:rPr>
              <a:t> Dioxide? </a:t>
            </a:r>
            <a:r>
              <a:rPr lang="cs-CZ" sz="1800" dirty="0" err="1">
                <a:effectLst/>
                <a:latin typeface="Calibri" panose="020F0502020204030204" pitchFamily="34" charset="0"/>
                <a:ea typeface="Times New Roman" panose="02020603050405020304" pitchFamily="18" charset="0"/>
              </a:rPr>
              <a:t>When</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Is</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Carbon</a:t>
            </a:r>
            <a:r>
              <a:rPr lang="cs-CZ" sz="1800" dirty="0">
                <a:effectLst/>
                <a:latin typeface="Calibri" panose="020F0502020204030204" pitchFamily="34" charset="0"/>
                <a:ea typeface="Times New Roman" panose="02020603050405020304" pitchFamily="18" charset="0"/>
              </a:rPr>
              <a:t> Dioxide? </a:t>
            </a:r>
            <a:r>
              <a:rPr lang="cs-CZ" sz="1800" dirty="0" err="1">
                <a:effectLst/>
                <a:latin typeface="Calibri" panose="020F0502020204030204" pitchFamily="34" charset="0"/>
                <a:ea typeface="Times New Roman" panose="02020603050405020304" pitchFamily="18" charset="0"/>
              </a:rPr>
              <a:t>PoLAR</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Political</a:t>
            </a:r>
            <a:r>
              <a:rPr lang="cs-CZ" sz="1800" dirty="0">
                <a:effectLst/>
                <a:latin typeface="Calibri" panose="020F0502020204030204" pitchFamily="34" charset="0"/>
                <a:ea typeface="Times New Roman" panose="02020603050405020304" pitchFamily="18" charset="0"/>
              </a:rPr>
              <a:t> and </a:t>
            </a:r>
            <a:r>
              <a:rPr lang="cs-CZ" sz="1800" dirty="0" err="1">
                <a:effectLst/>
                <a:latin typeface="Calibri" panose="020F0502020204030204" pitchFamily="34" charset="0"/>
                <a:ea typeface="Times New Roman" panose="02020603050405020304" pitchFamily="18" charset="0"/>
              </a:rPr>
              <a:t>Legal</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Anthropology</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Review</a:t>
            </a:r>
            <a:r>
              <a:rPr lang="cs-CZ" sz="1800" dirty="0">
                <a:effectLst/>
                <a:latin typeface="Calibri" panose="020F0502020204030204" pitchFamily="34" charset="0"/>
                <a:ea typeface="Times New Roman" panose="02020603050405020304" pitchFamily="18" charset="0"/>
              </a:rPr>
              <a:t>, 39(1), pp.33-45.</a:t>
            </a:r>
            <a:endParaRPr lang="cs-CZ"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s-CZ" sz="1800" dirty="0" err="1">
                <a:effectLst/>
                <a:latin typeface="Calibri" panose="020F0502020204030204" pitchFamily="34" charset="0"/>
                <a:ea typeface="Times New Roman" panose="02020603050405020304" pitchFamily="18" charset="0"/>
              </a:rPr>
              <a:t>Knight</a:t>
            </a:r>
            <a:r>
              <a:rPr lang="cs-CZ" sz="1800" dirty="0">
                <a:effectLst/>
                <a:latin typeface="Calibri" panose="020F0502020204030204" pitchFamily="34" charset="0"/>
                <a:ea typeface="Times New Roman" panose="02020603050405020304" pitchFamily="18" charset="0"/>
              </a:rPr>
              <a:t>, D.M. 2017. </a:t>
            </a:r>
            <a:r>
              <a:rPr lang="cs-CZ" sz="1800" dirty="0" err="1">
                <a:effectLst/>
                <a:latin typeface="Calibri" panose="020F0502020204030204" pitchFamily="34" charset="0"/>
                <a:ea typeface="Times New Roman" panose="02020603050405020304" pitchFamily="18" charset="0"/>
              </a:rPr>
              <a:t>The</a:t>
            </a:r>
            <a:r>
              <a:rPr lang="cs-CZ" sz="1800" dirty="0">
                <a:effectLst/>
                <a:latin typeface="Calibri" panose="020F0502020204030204" pitchFamily="34" charset="0"/>
                <a:ea typeface="Times New Roman" panose="02020603050405020304" pitchFamily="18" charset="0"/>
              </a:rPr>
              <a:t> green </a:t>
            </a:r>
            <a:r>
              <a:rPr lang="cs-CZ" sz="1800" dirty="0" err="1">
                <a:effectLst/>
                <a:latin typeface="Calibri" panose="020F0502020204030204" pitchFamily="34" charset="0"/>
                <a:ea typeface="Times New Roman" panose="02020603050405020304" pitchFamily="18" charset="0"/>
              </a:rPr>
              <a:t>economy</a:t>
            </a:r>
            <a:r>
              <a:rPr lang="cs-CZ" sz="1800" dirty="0">
                <a:effectLst/>
                <a:latin typeface="Calibri" panose="020F0502020204030204" pitchFamily="34" charset="0"/>
                <a:ea typeface="Times New Roman" panose="02020603050405020304" pitchFamily="18" charset="0"/>
              </a:rPr>
              <a:t> as a </a:t>
            </a:r>
            <a:r>
              <a:rPr lang="cs-CZ" sz="1800" dirty="0" err="1">
                <a:effectLst/>
                <a:latin typeface="Calibri" panose="020F0502020204030204" pitchFamily="34" charset="0"/>
                <a:ea typeface="Times New Roman" panose="02020603050405020304" pitchFamily="18" charset="0"/>
              </a:rPr>
              <a:t>sustainable</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alternative</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Anthropology</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Today</a:t>
            </a:r>
            <a:r>
              <a:rPr lang="cs-CZ" sz="1800" dirty="0">
                <a:effectLst/>
                <a:latin typeface="Calibri" panose="020F0502020204030204" pitchFamily="34" charset="0"/>
                <a:ea typeface="Times New Roman" panose="02020603050405020304" pitchFamily="18" charset="0"/>
              </a:rPr>
              <a:t>, 33: 28-31.</a:t>
            </a:r>
            <a:endParaRPr lang="cs-CZ"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s-CZ" sz="1800" dirty="0" err="1">
                <a:effectLst/>
                <a:latin typeface="Calibri" panose="020F0502020204030204" pitchFamily="34" charset="0"/>
                <a:ea typeface="Times New Roman" panose="02020603050405020304" pitchFamily="18" charset="0"/>
              </a:rPr>
              <a:t>Soneryd</a:t>
            </a:r>
            <a:r>
              <a:rPr lang="cs-CZ" sz="1800" dirty="0">
                <a:effectLst/>
                <a:latin typeface="Calibri" panose="020F0502020204030204" pitchFamily="34" charset="0"/>
                <a:ea typeface="Times New Roman" panose="02020603050405020304" pitchFamily="18" charset="0"/>
              </a:rPr>
              <a:t>, L.; </a:t>
            </a:r>
            <a:r>
              <a:rPr lang="cs-CZ" sz="1800" dirty="0" err="1">
                <a:effectLst/>
                <a:latin typeface="Calibri" panose="020F0502020204030204" pitchFamily="34" charset="0"/>
                <a:ea typeface="Times New Roman" panose="02020603050405020304" pitchFamily="18" charset="0"/>
              </a:rPr>
              <a:t>Uggla</a:t>
            </a:r>
            <a:r>
              <a:rPr lang="cs-CZ" sz="1800" dirty="0">
                <a:effectLst/>
                <a:latin typeface="Calibri" panose="020F0502020204030204" pitchFamily="34" charset="0"/>
                <a:ea typeface="Times New Roman" panose="02020603050405020304" pitchFamily="18" charset="0"/>
              </a:rPr>
              <a:t>, Y. 2015.  Green </a:t>
            </a:r>
            <a:r>
              <a:rPr lang="cs-CZ" sz="1800" dirty="0" err="1">
                <a:effectLst/>
                <a:latin typeface="Calibri" panose="020F0502020204030204" pitchFamily="34" charset="0"/>
                <a:ea typeface="Times New Roman" panose="02020603050405020304" pitchFamily="18" charset="0"/>
              </a:rPr>
              <a:t>governmentality</a:t>
            </a:r>
            <a:r>
              <a:rPr lang="cs-CZ" sz="1800" dirty="0">
                <a:effectLst/>
                <a:latin typeface="Calibri" panose="020F0502020204030204" pitchFamily="34" charset="0"/>
                <a:ea typeface="Times New Roman" panose="02020603050405020304" pitchFamily="18" charset="0"/>
              </a:rPr>
              <a:t> and </a:t>
            </a:r>
            <a:r>
              <a:rPr lang="cs-CZ" sz="1800" dirty="0" err="1">
                <a:effectLst/>
                <a:latin typeface="Calibri" panose="020F0502020204030204" pitchFamily="34" charset="0"/>
                <a:ea typeface="Times New Roman" panose="02020603050405020304" pitchFamily="18" charset="0"/>
              </a:rPr>
              <a:t>responsibilization</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new</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forms</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of</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governance</a:t>
            </a:r>
            <a:r>
              <a:rPr lang="cs-CZ" sz="1800" dirty="0">
                <a:effectLst/>
                <a:latin typeface="Calibri" panose="020F0502020204030204" pitchFamily="34" charset="0"/>
                <a:ea typeface="Times New Roman" panose="02020603050405020304" pitchFamily="18" charset="0"/>
              </a:rPr>
              <a:t> and </a:t>
            </a:r>
            <a:r>
              <a:rPr lang="cs-CZ" sz="1800" dirty="0" err="1">
                <a:effectLst/>
                <a:latin typeface="Calibri" panose="020F0502020204030204" pitchFamily="34" charset="0"/>
                <a:ea typeface="Times New Roman" panose="02020603050405020304" pitchFamily="18" charset="0"/>
              </a:rPr>
              <a:t>responses</a:t>
            </a:r>
            <a:r>
              <a:rPr lang="cs-CZ" sz="1800" dirty="0">
                <a:effectLst/>
                <a:latin typeface="Calibri" panose="020F0502020204030204" pitchFamily="34" charset="0"/>
                <a:ea typeface="Times New Roman" panose="02020603050405020304" pitchFamily="18" charset="0"/>
              </a:rPr>
              <a:t> to ‘</a:t>
            </a:r>
            <a:r>
              <a:rPr lang="cs-CZ" sz="1800" dirty="0" err="1">
                <a:effectLst/>
                <a:latin typeface="Calibri" panose="020F0502020204030204" pitchFamily="34" charset="0"/>
                <a:ea typeface="Times New Roman" panose="02020603050405020304" pitchFamily="18" charset="0"/>
              </a:rPr>
              <a:t>consumer</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responsibility</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Environmental</a:t>
            </a:r>
            <a:r>
              <a:rPr lang="cs-CZ" sz="1800" dirty="0">
                <a:effectLst/>
                <a:latin typeface="Calibri" panose="020F0502020204030204" pitchFamily="34" charset="0"/>
                <a:ea typeface="Times New Roman" panose="02020603050405020304" pitchFamily="18" charset="0"/>
              </a:rPr>
              <a:t> </a:t>
            </a:r>
            <a:r>
              <a:rPr lang="cs-CZ" sz="1800" dirty="0" err="1">
                <a:effectLst/>
                <a:latin typeface="Calibri" panose="020F0502020204030204" pitchFamily="34" charset="0"/>
                <a:ea typeface="Times New Roman" panose="02020603050405020304" pitchFamily="18" charset="0"/>
              </a:rPr>
              <a:t>Politics</a:t>
            </a:r>
            <a:r>
              <a:rPr lang="cs-CZ" sz="1800" dirty="0">
                <a:effectLst/>
                <a:latin typeface="Calibri" panose="020F0502020204030204" pitchFamily="34" charset="0"/>
                <a:ea typeface="Times New Roman" panose="02020603050405020304" pitchFamily="18" charset="0"/>
              </a:rPr>
              <a:t>, 24:6, 913-931 </a:t>
            </a:r>
            <a:endParaRPr lang="cs-CZ" sz="1800" dirty="0" smtClean="0">
              <a:effectLst/>
              <a:latin typeface="Calibri" panose="020F050202020403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US" sz="1800" dirty="0" err="1">
                <a:latin typeface="Times New Roman" panose="02020603050405020304" pitchFamily="18" charset="0"/>
                <a:ea typeface="Times New Roman" panose="02020603050405020304" pitchFamily="18" charset="0"/>
              </a:rPr>
              <a:t>Söderholm</a:t>
            </a:r>
            <a:r>
              <a:rPr lang="en-US" sz="1800" dirty="0">
                <a:latin typeface="Times New Roman" panose="02020603050405020304" pitchFamily="18" charset="0"/>
                <a:ea typeface="Times New Roman" panose="02020603050405020304" pitchFamily="18" charset="0"/>
              </a:rPr>
              <a:t>, P. The green economy transition: the challenges of technological change for sustainability. Sustain Earth 3, 6 (2020). https://doi.org/10.1186/s42055-020-00029-y</a:t>
            </a:r>
            <a:endParaRPr lang="cs-CZ" sz="1800" dirty="0">
              <a:effectLst/>
              <a:latin typeface="Times New Roman" panose="02020603050405020304" pitchFamily="18" charset="0"/>
              <a:ea typeface="Times New Roman" panose="02020603050405020304" pitchFamily="18" charset="0"/>
            </a:endParaRPr>
          </a:p>
          <a:p>
            <a:pPr marL="0" indent="0">
              <a:buNone/>
            </a:pPr>
            <a:r>
              <a:rPr lang="cs-CZ" dirty="0" smtClean="0">
                <a:hlinkClick r:id="rId2"/>
              </a:rPr>
              <a:t>https</a:t>
            </a:r>
            <a:r>
              <a:rPr lang="cs-CZ" dirty="0">
                <a:hlinkClick r:id="rId2"/>
              </a:rPr>
              <a:t>://</a:t>
            </a:r>
            <a:r>
              <a:rPr lang="cs-CZ" dirty="0" smtClean="0">
                <a:hlinkClick r:id="rId2"/>
              </a:rPr>
              <a:t>www.greeneconomycoalition.org/news-and-resources/9-theses-criticizing-green-economy</a:t>
            </a:r>
            <a:endParaRPr lang="cs-CZ" dirty="0" smtClean="0"/>
          </a:p>
          <a:p>
            <a:pPr marL="0" indent="0">
              <a:buNone/>
            </a:pPr>
            <a:r>
              <a:rPr lang="cs-CZ" b="1" dirty="0" smtClean="0">
                <a:hlinkClick r:id="rId3"/>
              </a:rPr>
              <a:t>https</a:t>
            </a:r>
            <a:r>
              <a:rPr lang="cs-CZ" b="1" dirty="0">
                <a:hlinkClick r:id="rId3"/>
              </a:rPr>
              <a:t>://</a:t>
            </a:r>
            <a:r>
              <a:rPr lang="cs-CZ" b="1" dirty="0" smtClean="0">
                <a:hlinkClick r:id="rId3"/>
              </a:rPr>
              <a:t>www.greeneconomycoalition.org/news-and-resources/the-5-principles-of-green-economy</a:t>
            </a:r>
            <a:endParaRPr lang="cs-CZ" b="1" dirty="0" smtClean="0"/>
          </a:p>
          <a:p>
            <a:pPr marL="0" indent="0">
              <a:buNone/>
            </a:pPr>
            <a:r>
              <a:rPr lang="cs-CZ" b="1" dirty="0"/>
              <a:t>https://www.degrowth.nz</a:t>
            </a:r>
            <a:endParaRPr lang="en-US" b="1" dirty="0"/>
          </a:p>
          <a:p>
            <a:pPr marL="0" indent="0">
              <a:buNone/>
            </a:pPr>
            <a:endParaRPr lang="cs-CZ" dirty="0"/>
          </a:p>
        </p:txBody>
      </p:sp>
    </p:spTree>
    <p:extLst>
      <p:ext uri="{BB962C8B-B14F-4D97-AF65-F5344CB8AC3E}">
        <p14:creationId xmlns:p14="http://schemas.microsoft.com/office/powerpoint/2010/main" val="34992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7FEA50-46D7-4859-896F-628A678488E0}"/>
              </a:ext>
            </a:extLst>
          </p:cNvPr>
          <p:cNvSpPr>
            <a:spLocks noGrp="1"/>
          </p:cNvSpPr>
          <p:nvPr>
            <p:ph type="title"/>
          </p:nvPr>
        </p:nvSpPr>
        <p:spPr>
          <a:xfrm>
            <a:off x="2498103" y="537329"/>
            <a:ext cx="8804635" cy="1385740"/>
          </a:xfrm>
        </p:spPr>
        <p:txBody>
          <a:bodyPr>
            <a:normAutofit fontScale="90000"/>
          </a:bodyPr>
          <a:lstStyle/>
          <a:p>
            <a:pPr algn="l"/>
            <a:r>
              <a:rPr lang="cs-CZ" sz="2800" b="1" dirty="0" smtClean="0">
                <a:solidFill>
                  <a:srgbClr val="FFFF00"/>
                </a:solidFill>
              </a:rPr>
              <a:t> Trvale udržitelný rozvoj,</a:t>
            </a:r>
            <a:br>
              <a:rPr lang="cs-CZ" sz="2800" b="1" dirty="0" smtClean="0">
                <a:solidFill>
                  <a:srgbClr val="FFFF00"/>
                </a:solidFill>
              </a:rPr>
            </a:br>
            <a:r>
              <a:rPr lang="cs-CZ" sz="2800" b="1" dirty="0" smtClean="0">
                <a:solidFill>
                  <a:srgbClr val="FFFF00"/>
                </a:solidFill>
              </a:rPr>
              <a:t>	</a:t>
            </a:r>
            <a:r>
              <a:rPr lang="cs-CZ" sz="2800" b="1" dirty="0">
                <a:solidFill>
                  <a:srgbClr val="FFFF00"/>
                </a:solidFill>
              </a:rPr>
              <a:t>	</a:t>
            </a:r>
            <a:r>
              <a:rPr lang="cs-CZ" sz="2800" b="1" dirty="0" smtClean="0">
                <a:solidFill>
                  <a:srgbClr val="FFFF00"/>
                </a:solidFill>
              </a:rPr>
              <a:t>ekosystémové služby, </a:t>
            </a:r>
            <a:br>
              <a:rPr lang="cs-CZ" sz="2800" b="1" dirty="0" smtClean="0">
                <a:solidFill>
                  <a:srgbClr val="FFFF00"/>
                </a:solidFill>
              </a:rPr>
            </a:br>
            <a:r>
              <a:rPr lang="cs-CZ" sz="2800" b="1" dirty="0">
                <a:solidFill>
                  <a:srgbClr val="FFFF00"/>
                </a:solidFill>
              </a:rPr>
              <a:t>	</a:t>
            </a:r>
            <a:r>
              <a:rPr lang="cs-CZ" sz="2800" b="1" dirty="0" smtClean="0">
                <a:solidFill>
                  <a:srgbClr val="FFFF00"/>
                </a:solidFill>
              </a:rPr>
              <a:t>			zelený růst (green </a:t>
            </a:r>
            <a:r>
              <a:rPr lang="cs-CZ" sz="2800" b="1" dirty="0" err="1" smtClean="0">
                <a:solidFill>
                  <a:srgbClr val="FFFF00"/>
                </a:solidFill>
              </a:rPr>
              <a:t>growth</a:t>
            </a:r>
            <a:r>
              <a:rPr lang="cs-CZ" sz="2800" b="1" dirty="0" smtClean="0">
                <a:solidFill>
                  <a:srgbClr val="FFFF00"/>
                </a:solidFill>
              </a:rPr>
              <a:t>) </a:t>
            </a:r>
            <a:r>
              <a:rPr lang="cs-CZ" sz="2400" b="1" dirty="0" smtClean="0">
                <a:solidFill>
                  <a:srgbClr val="FFFF00"/>
                </a:solidFill>
              </a:rPr>
              <a:t> </a:t>
            </a:r>
            <a:r>
              <a:rPr lang="cs-CZ" sz="2400" b="1" dirty="0">
                <a:solidFill>
                  <a:srgbClr val="FFFF00"/>
                </a:solidFill>
              </a:rPr>
              <a:t/>
            </a:r>
            <a:br>
              <a:rPr lang="cs-CZ" sz="2400" b="1" dirty="0">
                <a:solidFill>
                  <a:srgbClr val="FFFF00"/>
                </a:solidFill>
              </a:rPr>
            </a:br>
            <a:endParaRPr lang="cs-CZ" sz="2400" b="1" dirty="0">
              <a:solidFill>
                <a:srgbClr val="FFFF00"/>
              </a:solidFill>
            </a:endParaRPr>
          </a:p>
        </p:txBody>
      </p:sp>
      <p:sp>
        <p:nvSpPr>
          <p:cNvPr id="3" name="Zástupný obsah 2">
            <a:extLst>
              <a:ext uri="{FF2B5EF4-FFF2-40B4-BE49-F238E27FC236}">
                <a16:creationId xmlns:a16="http://schemas.microsoft.com/office/drawing/2014/main" id="{8B87EFD9-182E-47D5-882E-485F89C89EEA}"/>
              </a:ext>
            </a:extLst>
          </p:cNvPr>
          <p:cNvSpPr>
            <a:spLocks noGrp="1"/>
          </p:cNvSpPr>
          <p:nvPr>
            <p:ph idx="1"/>
          </p:nvPr>
        </p:nvSpPr>
        <p:spPr>
          <a:xfrm>
            <a:off x="1131216" y="1838227"/>
            <a:ext cx="9401215" cy="4835949"/>
          </a:xfrm>
        </p:spPr>
        <p:txBody>
          <a:bodyPr>
            <a:normAutofit fontScale="62500" lnSpcReduction="20000"/>
          </a:bodyPr>
          <a:lstStyle/>
          <a:p>
            <a:pPr marL="0" indent="0">
              <a:buNone/>
            </a:pPr>
            <a:r>
              <a:rPr lang="cs-CZ" sz="2600" dirty="0">
                <a:effectLst/>
                <a:latin typeface="Calibri" panose="020F0502020204030204" pitchFamily="34" charset="0"/>
                <a:ea typeface="Calibri" panose="020F0502020204030204" pitchFamily="34" charset="0"/>
                <a:cs typeface="Calibri" panose="020F0502020204030204" pitchFamily="34" charset="0"/>
              </a:rPr>
              <a:t>Brown, E., </a:t>
            </a:r>
            <a:r>
              <a:rPr lang="cs-CZ" sz="2600" dirty="0" err="1">
                <a:effectLst/>
                <a:latin typeface="Calibri" panose="020F0502020204030204" pitchFamily="34" charset="0"/>
                <a:ea typeface="Calibri" panose="020F0502020204030204" pitchFamily="34" charset="0"/>
                <a:cs typeface="Calibri" panose="020F0502020204030204" pitchFamily="34" charset="0"/>
              </a:rPr>
              <a:t>Cloke</a:t>
            </a:r>
            <a:r>
              <a:rPr lang="cs-CZ" sz="2600" dirty="0">
                <a:effectLst/>
                <a:latin typeface="Calibri" panose="020F0502020204030204" pitchFamily="34" charset="0"/>
                <a:ea typeface="Calibri" panose="020F0502020204030204" pitchFamily="34" charset="0"/>
                <a:cs typeface="Calibri" panose="020F0502020204030204" pitchFamily="34" charset="0"/>
              </a:rPr>
              <a:t>, J., </a:t>
            </a:r>
            <a:r>
              <a:rPr lang="cs-CZ" sz="2600" dirty="0" err="1">
                <a:effectLst/>
                <a:latin typeface="Calibri" panose="020F0502020204030204" pitchFamily="34" charset="0"/>
                <a:ea typeface="Calibri" panose="020F0502020204030204" pitchFamily="34" charset="0"/>
                <a:cs typeface="Calibri" panose="020F0502020204030204" pitchFamily="34" charset="0"/>
              </a:rPr>
              <a:t>Gent</a:t>
            </a:r>
            <a:r>
              <a:rPr lang="cs-CZ" sz="2600" dirty="0">
                <a:effectLst/>
                <a:latin typeface="Calibri" panose="020F0502020204030204" pitchFamily="34" charset="0"/>
                <a:ea typeface="Calibri" panose="020F0502020204030204" pitchFamily="34" charset="0"/>
                <a:cs typeface="Calibri" panose="020F0502020204030204" pitchFamily="34" charset="0"/>
              </a:rPr>
              <a:t>, D., Johnson, P. H., </a:t>
            </a:r>
            <a:r>
              <a:rPr lang="cs-CZ" sz="2600" dirty="0" err="1">
                <a:effectLst/>
                <a:latin typeface="Calibri" panose="020F0502020204030204" pitchFamily="34" charset="0"/>
                <a:ea typeface="Calibri" panose="020F0502020204030204" pitchFamily="34" charset="0"/>
                <a:cs typeface="Calibri" panose="020F0502020204030204" pitchFamily="34" charset="0"/>
              </a:rPr>
              <a:t>Hill</a:t>
            </a:r>
            <a:r>
              <a:rPr lang="cs-CZ" sz="2600" dirty="0">
                <a:effectLst/>
                <a:latin typeface="Calibri" panose="020F0502020204030204" pitchFamily="34" charset="0"/>
                <a:ea typeface="Calibri" panose="020F0502020204030204" pitchFamily="34" charset="0"/>
                <a:cs typeface="Calibri" panose="020F0502020204030204" pitchFamily="34" charset="0"/>
              </a:rPr>
              <a:t>, Ch. 2014. Green </a:t>
            </a:r>
            <a:r>
              <a:rPr lang="cs-CZ" sz="2600" dirty="0" err="1">
                <a:effectLst/>
                <a:latin typeface="Calibri" panose="020F0502020204030204" pitchFamily="34" charset="0"/>
                <a:ea typeface="Calibri" panose="020F0502020204030204" pitchFamily="34" charset="0"/>
                <a:cs typeface="Calibri" panose="020F0502020204030204" pitchFamily="34" charset="0"/>
              </a:rPr>
              <a:t>growth</a:t>
            </a:r>
            <a:r>
              <a:rPr lang="cs-CZ" sz="2600" dirty="0">
                <a:effectLst/>
                <a:latin typeface="Calibri" panose="020F0502020204030204" pitchFamily="34" charset="0"/>
                <a:ea typeface="Calibri" panose="020F0502020204030204" pitchFamily="34" charset="0"/>
                <a:cs typeface="Calibri" panose="020F0502020204030204" pitchFamily="34" charset="0"/>
              </a:rPr>
              <a:t> </a:t>
            </a:r>
            <a:r>
              <a:rPr lang="cs-CZ" sz="2600" dirty="0" err="1">
                <a:effectLst/>
                <a:latin typeface="Calibri" panose="020F0502020204030204" pitchFamily="34" charset="0"/>
                <a:ea typeface="Calibri" panose="020F0502020204030204" pitchFamily="34" charset="0"/>
                <a:cs typeface="Calibri" panose="020F0502020204030204" pitchFamily="34" charset="0"/>
              </a:rPr>
              <a:t>or</a:t>
            </a:r>
            <a:r>
              <a:rPr lang="cs-CZ" sz="2600" dirty="0">
                <a:effectLst/>
                <a:latin typeface="Calibri" panose="020F0502020204030204" pitchFamily="34" charset="0"/>
                <a:ea typeface="Calibri" panose="020F0502020204030204" pitchFamily="34" charset="0"/>
                <a:cs typeface="Calibri" panose="020F0502020204030204" pitchFamily="34" charset="0"/>
              </a:rPr>
              <a:t> </a:t>
            </a:r>
            <a:r>
              <a:rPr lang="cs-CZ" sz="2600" dirty="0" err="1">
                <a:effectLst/>
                <a:latin typeface="Calibri" panose="020F0502020204030204" pitchFamily="34" charset="0"/>
                <a:ea typeface="Calibri" panose="020F0502020204030204" pitchFamily="34" charset="0"/>
                <a:cs typeface="Calibri" panose="020F0502020204030204" pitchFamily="34" charset="0"/>
              </a:rPr>
              <a:t>ecological</a:t>
            </a:r>
            <a:r>
              <a:rPr lang="cs-CZ" sz="2600" dirty="0">
                <a:effectLst/>
                <a:latin typeface="Calibri" panose="020F0502020204030204" pitchFamily="34" charset="0"/>
                <a:ea typeface="Calibri" panose="020F0502020204030204" pitchFamily="34" charset="0"/>
                <a:cs typeface="Calibri" panose="020F0502020204030204" pitchFamily="34" charset="0"/>
              </a:rPr>
              <a:t> </a:t>
            </a:r>
            <a:r>
              <a:rPr lang="cs-CZ" sz="2600" dirty="0" err="1">
                <a:effectLst/>
                <a:latin typeface="Calibri" panose="020F0502020204030204" pitchFamily="34" charset="0"/>
                <a:ea typeface="Calibri" panose="020F0502020204030204" pitchFamily="34" charset="0"/>
                <a:cs typeface="Calibri" panose="020F0502020204030204" pitchFamily="34" charset="0"/>
              </a:rPr>
              <a:t>commodification</a:t>
            </a:r>
            <a:r>
              <a:rPr lang="cs-CZ" sz="2600" dirty="0">
                <a:effectLst/>
                <a:latin typeface="Calibri" panose="020F0502020204030204" pitchFamily="34" charset="0"/>
                <a:ea typeface="Calibri" panose="020F0502020204030204" pitchFamily="34" charset="0"/>
                <a:cs typeface="Calibri" panose="020F0502020204030204" pitchFamily="34" charset="0"/>
              </a:rPr>
              <a:t>: </a:t>
            </a:r>
            <a:r>
              <a:rPr lang="cs-CZ" sz="2600" dirty="0" err="1">
                <a:effectLst/>
                <a:latin typeface="Calibri" panose="020F0502020204030204" pitchFamily="34" charset="0"/>
                <a:ea typeface="Calibri" panose="020F0502020204030204" pitchFamily="34" charset="0"/>
                <a:cs typeface="Calibri" panose="020F0502020204030204" pitchFamily="34" charset="0"/>
              </a:rPr>
              <a:t>debating</a:t>
            </a:r>
            <a:r>
              <a:rPr lang="cs-CZ" sz="2600" dirty="0">
                <a:effectLst/>
                <a:latin typeface="Calibri" panose="020F0502020204030204" pitchFamily="34" charset="0"/>
                <a:ea typeface="Calibri" panose="020F0502020204030204" pitchFamily="34" charset="0"/>
                <a:cs typeface="Calibri" panose="020F0502020204030204" pitchFamily="34" charset="0"/>
              </a:rPr>
              <a:t> </a:t>
            </a:r>
            <a:r>
              <a:rPr lang="cs-CZ" sz="2600" dirty="0" err="1">
                <a:effectLst/>
                <a:latin typeface="Calibri" panose="020F0502020204030204" pitchFamily="34" charset="0"/>
                <a:ea typeface="Calibri" panose="020F0502020204030204" pitchFamily="34" charset="0"/>
                <a:cs typeface="Calibri" panose="020F0502020204030204" pitchFamily="34" charset="0"/>
              </a:rPr>
              <a:t>the</a:t>
            </a:r>
            <a:r>
              <a:rPr lang="cs-CZ" sz="2600" dirty="0">
                <a:effectLst/>
                <a:latin typeface="Calibri" panose="020F0502020204030204" pitchFamily="34" charset="0"/>
                <a:ea typeface="Calibri" panose="020F0502020204030204" pitchFamily="34" charset="0"/>
                <a:cs typeface="Calibri" panose="020F0502020204030204" pitchFamily="34" charset="0"/>
              </a:rPr>
              <a:t> green </a:t>
            </a:r>
            <a:r>
              <a:rPr lang="cs-CZ" sz="2600" dirty="0" err="1">
                <a:effectLst/>
                <a:latin typeface="Calibri" panose="020F0502020204030204" pitchFamily="34" charset="0"/>
                <a:ea typeface="Calibri" panose="020F0502020204030204" pitchFamily="34" charset="0"/>
                <a:cs typeface="Calibri" panose="020F0502020204030204" pitchFamily="34" charset="0"/>
              </a:rPr>
              <a:t>economy</a:t>
            </a:r>
            <a:r>
              <a:rPr lang="cs-CZ" sz="2600" dirty="0">
                <a:effectLst/>
                <a:latin typeface="Calibri" panose="020F0502020204030204" pitchFamily="34" charset="0"/>
                <a:ea typeface="Calibri" panose="020F0502020204030204" pitchFamily="34" charset="0"/>
                <a:cs typeface="Calibri" panose="020F0502020204030204" pitchFamily="34" charset="0"/>
              </a:rPr>
              <a:t> in </a:t>
            </a:r>
            <a:r>
              <a:rPr lang="cs-CZ" sz="2600" dirty="0" err="1">
                <a:effectLst/>
                <a:latin typeface="Calibri" panose="020F0502020204030204" pitchFamily="34" charset="0"/>
                <a:ea typeface="Calibri" panose="020F0502020204030204" pitchFamily="34" charset="0"/>
                <a:cs typeface="Calibri" panose="020F0502020204030204" pitchFamily="34" charset="0"/>
              </a:rPr>
              <a:t>the</a:t>
            </a:r>
            <a:r>
              <a:rPr lang="cs-CZ" sz="2600" dirty="0">
                <a:effectLst/>
                <a:latin typeface="Calibri" panose="020F0502020204030204" pitchFamily="34" charset="0"/>
                <a:ea typeface="Calibri" panose="020F0502020204030204" pitchFamily="34" charset="0"/>
                <a:cs typeface="Calibri" panose="020F0502020204030204" pitchFamily="34" charset="0"/>
              </a:rPr>
              <a:t> </a:t>
            </a:r>
            <a:r>
              <a:rPr lang="cs-CZ" sz="2600" dirty="0" err="1">
                <a:effectLst/>
                <a:latin typeface="Calibri" panose="020F0502020204030204" pitchFamily="34" charset="0"/>
                <a:ea typeface="Calibri" panose="020F0502020204030204" pitchFamily="34" charset="0"/>
                <a:cs typeface="Calibri" panose="020F0502020204030204" pitchFamily="34" charset="0"/>
              </a:rPr>
              <a:t>global</a:t>
            </a:r>
            <a:r>
              <a:rPr lang="cs-CZ" sz="2600" dirty="0">
                <a:effectLst/>
                <a:latin typeface="Calibri" panose="020F0502020204030204" pitchFamily="34" charset="0"/>
                <a:ea typeface="Calibri" panose="020F0502020204030204" pitchFamily="34" charset="0"/>
                <a:cs typeface="Calibri" panose="020F0502020204030204" pitchFamily="34" charset="0"/>
              </a:rPr>
              <a:t> </a:t>
            </a:r>
            <a:r>
              <a:rPr lang="cs-CZ" sz="2600" dirty="0" err="1">
                <a:effectLst/>
                <a:latin typeface="Calibri" panose="020F0502020204030204" pitchFamily="34" charset="0"/>
                <a:ea typeface="Calibri" panose="020F0502020204030204" pitchFamily="34" charset="0"/>
                <a:cs typeface="Calibri" panose="020F0502020204030204" pitchFamily="34" charset="0"/>
              </a:rPr>
              <a:t>south</a:t>
            </a:r>
            <a:r>
              <a:rPr lang="cs-CZ" sz="2600" dirty="0">
                <a:effectLst/>
                <a:latin typeface="Calibri" panose="020F0502020204030204" pitchFamily="34" charset="0"/>
                <a:ea typeface="Calibri" panose="020F0502020204030204" pitchFamily="34" charset="0"/>
                <a:cs typeface="Calibri" panose="020F0502020204030204" pitchFamily="34" charset="0"/>
              </a:rPr>
              <a:t>, </a:t>
            </a:r>
            <a:r>
              <a:rPr lang="cs-CZ" sz="2600" dirty="0" err="1">
                <a:effectLst/>
                <a:latin typeface="Calibri" panose="020F0502020204030204" pitchFamily="34" charset="0"/>
                <a:ea typeface="Calibri" panose="020F0502020204030204" pitchFamily="34" charset="0"/>
                <a:cs typeface="Calibri" panose="020F0502020204030204" pitchFamily="34" charset="0"/>
              </a:rPr>
              <a:t>Geografiska</a:t>
            </a:r>
            <a:r>
              <a:rPr lang="cs-CZ" sz="2600" dirty="0">
                <a:effectLst/>
                <a:latin typeface="Calibri" panose="020F0502020204030204" pitchFamily="34" charset="0"/>
                <a:ea typeface="Calibri" panose="020F0502020204030204" pitchFamily="34" charset="0"/>
                <a:cs typeface="Calibri" panose="020F0502020204030204" pitchFamily="34" charset="0"/>
              </a:rPr>
              <a:t> </a:t>
            </a:r>
            <a:r>
              <a:rPr lang="cs-CZ" sz="2600" dirty="0" err="1">
                <a:effectLst/>
                <a:latin typeface="Calibri" panose="020F0502020204030204" pitchFamily="34" charset="0"/>
                <a:ea typeface="Calibri" panose="020F0502020204030204" pitchFamily="34" charset="0"/>
                <a:cs typeface="Calibri" panose="020F0502020204030204" pitchFamily="34" charset="0"/>
              </a:rPr>
              <a:t>Annaler</a:t>
            </a:r>
            <a:r>
              <a:rPr lang="cs-CZ" sz="2600" dirty="0">
                <a:effectLst/>
                <a:latin typeface="Calibri" panose="020F0502020204030204" pitchFamily="34" charset="0"/>
                <a:ea typeface="Calibri" panose="020F0502020204030204" pitchFamily="34" charset="0"/>
                <a:cs typeface="Calibri" panose="020F0502020204030204" pitchFamily="34" charset="0"/>
              </a:rPr>
              <a:t>: </a:t>
            </a:r>
            <a:r>
              <a:rPr lang="cs-CZ" sz="2600" dirty="0" err="1">
                <a:effectLst/>
                <a:latin typeface="Calibri" panose="020F0502020204030204" pitchFamily="34" charset="0"/>
                <a:ea typeface="Calibri" panose="020F0502020204030204" pitchFamily="34" charset="0"/>
                <a:cs typeface="Calibri" panose="020F0502020204030204" pitchFamily="34" charset="0"/>
              </a:rPr>
              <a:t>Series</a:t>
            </a:r>
            <a:r>
              <a:rPr lang="cs-CZ" sz="2600" dirty="0">
                <a:effectLst/>
                <a:latin typeface="Calibri" panose="020F0502020204030204" pitchFamily="34" charset="0"/>
                <a:ea typeface="Calibri" panose="020F0502020204030204" pitchFamily="34" charset="0"/>
                <a:cs typeface="Calibri" panose="020F0502020204030204" pitchFamily="34" charset="0"/>
              </a:rPr>
              <a:t> B, </a:t>
            </a:r>
            <a:r>
              <a:rPr lang="cs-CZ" sz="2600" dirty="0" err="1">
                <a:effectLst/>
                <a:latin typeface="Calibri" panose="020F0502020204030204" pitchFamily="34" charset="0"/>
                <a:ea typeface="Calibri" panose="020F0502020204030204" pitchFamily="34" charset="0"/>
                <a:cs typeface="Calibri" panose="020F0502020204030204" pitchFamily="34" charset="0"/>
              </a:rPr>
              <a:t>Human</a:t>
            </a:r>
            <a:r>
              <a:rPr lang="cs-CZ" sz="2600" dirty="0">
                <a:effectLst/>
                <a:latin typeface="Calibri" panose="020F0502020204030204" pitchFamily="34" charset="0"/>
                <a:ea typeface="Calibri" panose="020F0502020204030204" pitchFamily="34" charset="0"/>
                <a:cs typeface="Calibri" panose="020F0502020204030204" pitchFamily="34" charset="0"/>
              </a:rPr>
              <a:t> </a:t>
            </a:r>
            <a:r>
              <a:rPr lang="cs-CZ" sz="2600" dirty="0" err="1">
                <a:effectLst/>
                <a:latin typeface="Calibri" panose="020F0502020204030204" pitchFamily="34" charset="0"/>
                <a:ea typeface="Calibri" panose="020F0502020204030204" pitchFamily="34" charset="0"/>
                <a:cs typeface="Calibri" panose="020F0502020204030204" pitchFamily="34" charset="0"/>
              </a:rPr>
              <a:t>Geography</a:t>
            </a:r>
            <a:r>
              <a:rPr lang="cs-CZ" sz="2600" dirty="0">
                <a:effectLst/>
                <a:latin typeface="Calibri" panose="020F0502020204030204" pitchFamily="34" charset="0"/>
                <a:ea typeface="Calibri" panose="020F0502020204030204" pitchFamily="34" charset="0"/>
                <a:cs typeface="Calibri" panose="020F0502020204030204" pitchFamily="34" charset="0"/>
              </a:rPr>
              <a:t> 96 (3): 245-259.</a:t>
            </a:r>
          </a:p>
          <a:p>
            <a:pPr marL="0" indent="0">
              <a:buNone/>
            </a:pPr>
            <a:endParaRPr lang="cs-CZ" sz="1800" dirty="0">
              <a:effectLst/>
              <a:latin typeface="Calibri" panose="020F0502020204030204" pitchFamily="34" charset="0"/>
              <a:ea typeface="Calibri" panose="020F0502020204030204" pitchFamily="34" charset="0"/>
              <a:cs typeface="Calibri" panose="020F0502020204030204" pitchFamily="34" charset="0"/>
            </a:endParaRPr>
          </a:p>
          <a:p>
            <a:pPr lvl="0">
              <a:lnSpc>
                <a:spcPct val="107000"/>
              </a:lnSpc>
              <a:buFont typeface="Wingdings" panose="05000000000000000000" pitchFamily="2" charset="2"/>
              <a:buChar char="Ø"/>
            </a:pPr>
            <a:r>
              <a:rPr lang="cs-CZ" sz="2900" dirty="0" smtClean="0">
                <a:effectLst/>
                <a:latin typeface="Calibri" panose="020F0502020204030204" pitchFamily="34" charset="0"/>
                <a:ea typeface="Calibri" panose="020F0502020204030204" pitchFamily="34" charset="0"/>
                <a:cs typeface="Calibri" panose="020F0502020204030204" pitchFamily="34" charset="0"/>
              </a:rPr>
              <a:t>cca </a:t>
            </a:r>
            <a:r>
              <a:rPr lang="cs-CZ" sz="2900" dirty="0">
                <a:effectLst/>
                <a:latin typeface="Calibri" panose="020F0502020204030204" pitchFamily="34" charset="0"/>
                <a:ea typeface="Calibri" panose="020F0502020204030204" pitchFamily="34" charset="0"/>
                <a:cs typeface="Calibri" panose="020F0502020204030204" pitchFamily="34" charset="0"/>
              </a:rPr>
              <a:t>80. </a:t>
            </a:r>
            <a:r>
              <a:rPr lang="cs-CZ" sz="2900" dirty="0" smtClean="0">
                <a:effectLst/>
                <a:latin typeface="Calibri" panose="020F0502020204030204" pitchFamily="34" charset="0"/>
                <a:ea typeface="Calibri" panose="020F0502020204030204" pitchFamily="34" charset="0"/>
                <a:cs typeface="Calibri" panose="020F0502020204030204" pitchFamily="34" charset="0"/>
              </a:rPr>
              <a:t>léta: </a:t>
            </a:r>
            <a:r>
              <a:rPr lang="cs-CZ" sz="2900" b="1" i="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institucionalizace environmentálních zájmů</a:t>
            </a:r>
            <a:r>
              <a:rPr lang="cs-CZ" sz="29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cs-CZ" sz="2900" dirty="0">
                <a:effectLst/>
                <a:latin typeface="Calibri" panose="020F0502020204030204" pitchFamily="34" charset="0"/>
                <a:ea typeface="Calibri" panose="020F0502020204030204" pitchFamily="34" charset="0"/>
                <a:cs typeface="Calibri" panose="020F0502020204030204" pitchFamily="34" charset="0"/>
              </a:rPr>
              <a:t>do </a:t>
            </a:r>
            <a:r>
              <a:rPr lang="cs-CZ" sz="2900" b="1" i="1" dirty="0">
                <a:effectLst/>
                <a:latin typeface="Calibri" panose="020F0502020204030204" pitchFamily="34" charset="0"/>
                <a:ea typeface="Calibri" panose="020F0502020204030204" pitchFamily="34" charset="0"/>
                <a:cs typeface="Calibri" panose="020F0502020204030204" pitchFamily="34" charset="0"/>
              </a:rPr>
              <a:t>mainstreamové ekonomiky</a:t>
            </a:r>
            <a:r>
              <a:rPr lang="cs-CZ" sz="2900" dirty="0">
                <a:effectLst/>
                <a:latin typeface="Calibri" panose="020F0502020204030204" pitchFamily="34" charset="0"/>
                <a:ea typeface="Calibri" panose="020F0502020204030204" pitchFamily="34" charset="0"/>
                <a:cs typeface="Calibri" panose="020F0502020204030204" pitchFamily="34" charset="0"/>
              </a:rPr>
              <a:t> – ideologie </a:t>
            </a:r>
            <a:r>
              <a:rPr lang="cs-CZ" sz="2900" b="1" i="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trvale udržitelného </a:t>
            </a:r>
            <a:r>
              <a:rPr lang="cs-CZ" sz="2900" b="1" i="1"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rozvoje</a:t>
            </a:r>
            <a:r>
              <a:rPr lang="cs-CZ" sz="2900" dirty="0" smtClean="0">
                <a:effectLst/>
                <a:latin typeface="Calibri" panose="020F0502020204030204" pitchFamily="34" charset="0"/>
                <a:ea typeface="Calibri" panose="020F0502020204030204" pitchFamily="34" charset="0"/>
                <a:cs typeface="Calibri" panose="020F0502020204030204" pitchFamily="34" charset="0"/>
              </a:rPr>
              <a:t> : definován jako rovnováha </a:t>
            </a:r>
            <a:r>
              <a:rPr lang="cs-CZ" sz="2900" b="1"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ekonomického rozvoje, ochrany prostředí a sociálního rozvoje (sociální </a:t>
            </a:r>
            <a:r>
              <a:rPr lang="cs-CZ" sz="2900" b="1" dirty="0" err="1"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well-being</a:t>
            </a:r>
            <a:r>
              <a:rPr lang="cs-CZ" sz="2900" b="1"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a:t>
            </a:r>
            <a:endParaRPr lang="cs-CZ" sz="2900" dirty="0" smtClean="0">
              <a:effectLst/>
              <a:latin typeface="Calibri" panose="020F0502020204030204" pitchFamily="34" charset="0"/>
              <a:ea typeface="Calibri" panose="020F0502020204030204" pitchFamily="34" charset="0"/>
              <a:cs typeface="Calibri" panose="020F0502020204030204" pitchFamily="34" charset="0"/>
            </a:endParaRPr>
          </a:p>
          <a:p>
            <a:pPr lvl="0">
              <a:lnSpc>
                <a:spcPct val="107000"/>
              </a:lnSpc>
              <a:buFont typeface="Wingdings" panose="05000000000000000000" pitchFamily="2" charset="2"/>
              <a:buChar char="Ø"/>
            </a:pPr>
            <a:r>
              <a:rPr lang="cs-CZ" sz="2900" b="1" i="1"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RIZIKO </a:t>
            </a:r>
            <a:r>
              <a:rPr lang="cs-CZ" sz="2900" b="1" i="1" dirty="0" err="1"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komodifikace</a:t>
            </a:r>
            <a:r>
              <a:rPr lang="cs-CZ" sz="2900" b="1" i="1"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cs-CZ" sz="2900" b="1" i="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přírodních zdrojů </a:t>
            </a:r>
            <a:r>
              <a:rPr lang="cs-CZ" sz="2900" b="1" i="1" dirty="0" smtClean="0">
                <a:solidFill>
                  <a:srgbClr val="FFFF00"/>
                </a:solidFill>
                <a:latin typeface="Calibri" panose="020F0502020204030204" pitchFamily="34" charset="0"/>
                <a:ea typeface="Calibri" panose="020F0502020204030204" pitchFamily="34" charset="0"/>
                <a:cs typeface="Calibri" panose="020F0502020204030204" pitchFamily="34" charset="0"/>
              </a:rPr>
              <a:t>– např. koncept</a:t>
            </a:r>
            <a:r>
              <a:rPr lang="cs-CZ" sz="2900" b="1" i="1"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cs-CZ" sz="2900" b="1" i="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„ekosystémových služeb</a:t>
            </a:r>
            <a:r>
              <a:rPr lang="cs-CZ" sz="2900" b="1" i="1" dirty="0" smtClean="0">
                <a:effectLst/>
                <a:latin typeface="Calibri" panose="020F0502020204030204" pitchFamily="34" charset="0"/>
                <a:ea typeface="Calibri" panose="020F0502020204030204" pitchFamily="34" charset="0"/>
                <a:cs typeface="Calibri" panose="020F0502020204030204" pitchFamily="34" charset="0"/>
              </a:rPr>
              <a:t>“: </a:t>
            </a:r>
            <a:r>
              <a:rPr lang="cs-CZ" sz="2900" dirty="0">
                <a:latin typeface="Calibri" panose="020F0502020204030204" pitchFamily="34" charset="0"/>
                <a:ea typeface="Calibri" panose="020F0502020204030204" pitchFamily="34" charset="0"/>
                <a:cs typeface="Calibri" panose="020F0502020204030204" pitchFamily="34" charset="0"/>
              </a:rPr>
              <a:t>nástroje, regulující kapitalismus tak, aby zohledňoval </a:t>
            </a:r>
            <a:r>
              <a:rPr lang="cs-CZ" sz="2900" dirty="0" smtClean="0">
                <a:latin typeface="Calibri" panose="020F0502020204030204" pitchFamily="34" charset="0"/>
                <a:ea typeface="Calibri" panose="020F0502020204030204" pitchFamily="34" charset="0"/>
                <a:cs typeface="Calibri" panose="020F0502020204030204" pitchFamily="34" charset="0"/>
              </a:rPr>
              <a:t>environmentální ohledy</a:t>
            </a:r>
            <a:r>
              <a:rPr lang="cs-CZ" sz="2900" b="1" i="1" dirty="0" smtClean="0">
                <a:effectLst/>
                <a:latin typeface="Calibri" panose="020F0502020204030204" pitchFamily="34" charset="0"/>
                <a:ea typeface="Calibri" panose="020F0502020204030204" pitchFamily="34" charset="0"/>
                <a:cs typeface="Calibri" panose="020F0502020204030204" pitchFamily="34" charset="0"/>
              </a:rPr>
              <a:t> </a:t>
            </a:r>
            <a:r>
              <a:rPr lang="cs-CZ" sz="2900" dirty="0" smtClean="0">
                <a:effectLst/>
                <a:latin typeface="Calibri" panose="020F0502020204030204" pitchFamily="34" charset="0"/>
                <a:ea typeface="Calibri" panose="020F0502020204030204" pitchFamily="34" charset="0"/>
                <a:cs typeface="Calibri" panose="020F0502020204030204" pitchFamily="34" charset="0"/>
              </a:rPr>
              <a:t>– akcent na </a:t>
            </a:r>
            <a:r>
              <a:rPr lang="cs-CZ" sz="2900" b="1" i="1" dirty="0" smtClean="0">
                <a:effectLst/>
                <a:latin typeface="Calibri" panose="020F0502020204030204" pitchFamily="34" charset="0"/>
                <a:ea typeface="Calibri" panose="020F0502020204030204" pitchFamily="34" charset="0"/>
                <a:cs typeface="Calibri" panose="020F0502020204030204" pitchFamily="34" charset="0"/>
              </a:rPr>
              <a:t>„přínosy, které  lidem poskytují (zdravé a fungující) ekosystémy“; </a:t>
            </a:r>
            <a:r>
              <a:rPr lang="cs-CZ" sz="2900" i="1" dirty="0" smtClean="0">
                <a:effectLst/>
                <a:latin typeface="Calibri" panose="020F0502020204030204" pitchFamily="34" charset="0"/>
                <a:ea typeface="Calibri" panose="020F0502020204030204" pitchFamily="34" charset="0"/>
                <a:cs typeface="Calibri" panose="020F0502020204030204" pitchFamily="34" charset="0"/>
              </a:rPr>
              <a:t>nejen přímo suroviny, ale i regulační služby (př. čištění vzduchu, regulace eroze), „kulturní“ služby (př. rekreace, symbolické hodnoty); „podpůrné“ služby (dlouhodobé zajištění stability ekosystémů, př. </a:t>
            </a:r>
            <a:r>
              <a:rPr lang="cs-CZ" sz="2900" i="1" dirty="0" smtClean="0">
                <a:latin typeface="Calibri" panose="020F0502020204030204" pitchFamily="34" charset="0"/>
                <a:ea typeface="Calibri" panose="020F0502020204030204" pitchFamily="34" charset="0"/>
                <a:cs typeface="Calibri" panose="020F0502020204030204" pitchFamily="34" charset="0"/>
              </a:rPr>
              <a:t>koloběh živin</a:t>
            </a:r>
            <a:r>
              <a:rPr lang="cs-CZ" sz="2900" i="1" dirty="0" smtClean="0">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buFont typeface="Wingdings" panose="05000000000000000000" pitchFamily="2" charset="2"/>
              <a:buChar char="Ø"/>
            </a:pPr>
            <a:r>
              <a:rPr lang="cs-CZ" sz="2900" dirty="0">
                <a:latin typeface="Calibri" panose="020F0502020204030204" pitchFamily="34" charset="0"/>
                <a:ea typeface="Calibri" panose="020F0502020204030204" pitchFamily="34" charset="0"/>
                <a:cs typeface="Calibri" panose="020F0502020204030204" pitchFamily="34" charset="0"/>
              </a:rPr>
              <a:t>90. léta - </a:t>
            </a:r>
            <a:r>
              <a:rPr lang="cs-CZ" sz="2900" b="1" dirty="0" err="1">
                <a:latin typeface="Calibri" panose="020F0502020204030204" pitchFamily="34" charset="0"/>
                <a:ea typeface="Calibri" panose="020F0502020204030204" pitchFamily="34" charset="0"/>
                <a:cs typeface="Calibri" panose="020F0502020204030204" pitchFamily="34" charset="0"/>
              </a:rPr>
              <a:t>neoliberalizace</a:t>
            </a:r>
            <a:r>
              <a:rPr lang="cs-CZ" sz="2900" dirty="0">
                <a:latin typeface="Calibri" panose="020F0502020204030204" pitchFamily="34" charset="0"/>
                <a:ea typeface="Calibri" panose="020F0502020204030204" pitchFamily="34" charset="0"/>
                <a:cs typeface="Calibri" panose="020F0502020204030204" pitchFamily="34" charset="0"/>
              </a:rPr>
              <a:t>, deregulace </a:t>
            </a:r>
            <a:r>
              <a:rPr lang="cs-CZ" sz="2900" dirty="0" smtClean="0">
                <a:latin typeface="Calibri" panose="020F0502020204030204" pitchFamily="34" charset="0"/>
                <a:ea typeface="Calibri" panose="020F0502020204030204" pitchFamily="34" charset="0"/>
                <a:cs typeface="Calibri" panose="020F0502020204030204" pitchFamily="34" charset="0"/>
              </a:rPr>
              <a:t>ekonomiky, potlačení „zelených“ prvků - </a:t>
            </a:r>
            <a:r>
              <a:rPr lang="cs-CZ" sz="2900" dirty="0">
                <a:latin typeface="Calibri" panose="020F0502020204030204" pitchFamily="34" charset="0"/>
                <a:ea typeface="Calibri" panose="020F0502020204030204" pitchFamily="34" charset="0"/>
                <a:cs typeface="Calibri" panose="020F0502020204030204" pitchFamily="34" charset="0"/>
              </a:rPr>
              <a:t>návrat konceptu – po roce 2000, s konceptem „</a:t>
            </a:r>
            <a:r>
              <a:rPr lang="cs-CZ" sz="2900" b="1" dirty="0">
                <a:solidFill>
                  <a:srgbClr val="FFFF00"/>
                </a:solidFill>
                <a:latin typeface="Calibri" panose="020F0502020204030204" pitchFamily="34" charset="0"/>
                <a:ea typeface="Calibri" panose="020F0502020204030204" pitchFamily="34" charset="0"/>
                <a:cs typeface="Calibri" panose="020F0502020204030204" pitchFamily="34" charset="0"/>
              </a:rPr>
              <a:t>zeleného růstu</a:t>
            </a:r>
            <a:r>
              <a:rPr lang="cs-CZ" sz="2900" dirty="0" smtClean="0">
                <a:latin typeface="Calibri" panose="020F0502020204030204" pitchFamily="34" charset="0"/>
                <a:ea typeface="Calibri" panose="020F0502020204030204" pitchFamily="34" charset="0"/>
                <a:cs typeface="Calibri" panose="020F0502020204030204" pitchFamily="34" charset="0"/>
              </a:rPr>
              <a:t>“</a:t>
            </a:r>
            <a:endParaRPr lang="cs-CZ" sz="2900" i="1" dirty="0" smtClean="0">
              <a:effectLst/>
              <a:latin typeface="Calibri" panose="020F0502020204030204" pitchFamily="34" charset="0"/>
              <a:ea typeface="Calibri" panose="020F0502020204030204" pitchFamily="34" charset="0"/>
              <a:cs typeface="Calibri" panose="020F0502020204030204" pitchFamily="34" charset="0"/>
            </a:endParaRPr>
          </a:p>
          <a:p>
            <a:pPr lvl="0">
              <a:lnSpc>
                <a:spcPct val="107000"/>
              </a:lnSpc>
              <a:buFont typeface="Wingdings" panose="05000000000000000000" pitchFamily="2" charset="2"/>
              <a:buChar char="Ø"/>
            </a:pPr>
            <a:endParaRPr lang="cs-CZ"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043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B2BE20-2E03-43CD-8CCC-8FB025B54DC1}"/>
              </a:ext>
            </a:extLst>
          </p:cNvPr>
          <p:cNvSpPr>
            <a:spLocks noGrp="1"/>
          </p:cNvSpPr>
          <p:nvPr>
            <p:ph type="title"/>
          </p:nvPr>
        </p:nvSpPr>
        <p:spPr>
          <a:xfrm>
            <a:off x="2611808" y="525328"/>
            <a:ext cx="7958331" cy="1077229"/>
          </a:xfrm>
        </p:spPr>
        <p:txBody>
          <a:bodyPr>
            <a:normAutofit/>
          </a:bodyPr>
          <a:lstStyle/>
          <a:p>
            <a:r>
              <a:rPr lang="cs-CZ" sz="3200" b="1" dirty="0" smtClean="0">
                <a:solidFill>
                  <a:srgbClr val="FFFF00"/>
                </a:solidFill>
              </a:rPr>
              <a:t>Zelený </a:t>
            </a:r>
            <a:r>
              <a:rPr lang="cs-CZ" sz="3200" b="1" dirty="0">
                <a:solidFill>
                  <a:srgbClr val="FFFF00"/>
                </a:solidFill>
              </a:rPr>
              <a:t>růst (green </a:t>
            </a:r>
            <a:r>
              <a:rPr lang="cs-CZ" sz="3200" b="1" dirty="0" err="1">
                <a:solidFill>
                  <a:srgbClr val="FFFF00"/>
                </a:solidFill>
              </a:rPr>
              <a:t>growth</a:t>
            </a:r>
            <a:r>
              <a:rPr lang="cs-CZ" sz="3200" b="1" dirty="0">
                <a:solidFill>
                  <a:srgbClr val="FFFF00"/>
                </a:solidFill>
              </a:rPr>
              <a:t>)</a:t>
            </a:r>
          </a:p>
        </p:txBody>
      </p:sp>
      <p:sp>
        <p:nvSpPr>
          <p:cNvPr id="3" name="Zástupný obsah 2">
            <a:extLst>
              <a:ext uri="{FF2B5EF4-FFF2-40B4-BE49-F238E27FC236}">
                <a16:creationId xmlns:a16="http://schemas.microsoft.com/office/drawing/2014/main" id="{2F5461D9-0043-4285-8F9D-8E0F1A2C49EC}"/>
              </a:ext>
            </a:extLst>
          </p:cNvPr>
          <p:cNvSpPr>
            <a:spLocks noGrp="1"/>
          </p:cNvSpPr>
          <p:nvPr>
            <p:ph idx="1"/>
          </p:nvPr>
        </p:nvSpPr>
        <p:spPr>
          <a:xfrm>
            <a:off x="1159497" y="1489435"/>
            <a:ext cx="9410642" cy="4991263"/>
          </a:xfrm>
        </p:spPr>
        <p:txBody>
          <a:bodyPr>
            <a:normAutofit fontScale="92500" lnSpcReduction="20000"/>
          </a:bodyPr>
          <a:lstStyle/>
          <a:p>
            <a:pPr marL="0" indent="0" algn="ctr">
              <a:lnSpc>
                <a:spcPct val="107000"/>
              </a:lnSpc>
              <a:buNone/>
            </a:pPr>
            <a:r>
              <a:rPr lang="cs-CZ" sz="2200" b="1"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„Ekologicky udržitelný ekonomický růst“</a:t>
            </a:r>
          </a:p>
          <a:p>
            <a:pPr marL="0" indent="0" algn="ctr">
              <a:lnSpc>
                <a:spcPct val="107000"/>
              </a:lnSpc>
              <a:buNone/>
            </a:pPr>
            <a:r>
              <a:rPr lang="cs-CZ" sz="1900" b="1" dirty="0" smtClean="0">
                <a:effectLst/>
                <a:latin typeface="Calibri" panose="020F0502020204030204" pitchFamily="34" charset="0"/>
                <a:ea typeface="Calibri" panose="020F0502020204030204" pitchFamily="34" charset="0"/>
                <a:cs typeface="Calibri" panose="020F0502020204030204" pitchFamily="34" charset="0"/>
              </a:rPr>
              <a:t>Green </a:t>
            </a:r>
            <a:r>
              <a:rPr lang="cs-CZ" sz="1900" b="1" dirty="0" err="1">
                <a:effectLst/>
                <a:latin typeface="Calibri" panose="020F0502020204030204" pitchFamily="34" charset="0"/>
                <a:ea typeface="Calibri" panose="020F0502020204030204" pitchFamily="34" charset="0"/>
                <a:cs typeface="Calibri" panose="020F0502020204030204" pitchFamily="34" charset="0"/>
              </a:rPr>
              <a:t>growth</a:t>
            </a:r>
            <a:r>
              <a:rPr lang="cs-CZ" sz="1900" dirty="0">
                <a:effectLst/>
                <a:latin typeface="Calibri" panose="020F0502020204030204" pitchFamily="34" charset="0"/>
                <a:ea typeface="Calibri" panose="020F0502020204030204" pitchFamily="34" charset="0"/>
                <a:cs typeface="Calibri" panose="020F0502020204030204" pitchFamily="34" charset="0"/>
              </a:rPr>
              <a:t> </a:t>
            </a:r>
            <a:r>
              <a:rPr lang="cs-CZ" sz="1900" dirty="0" err="1">
                <a:effectLst/>
                <a:latin typeface="Calibri" panose="020F0502020204030204" pitchFamily="34" charset="0"/>
                <a:ea typeface="Calibri" panose="020F0502020204030204" pitchFamily="34" charset="0"/>
                <a:cs typeface="Calibri" panose="020F0502020204030204" pitchFamily="34" charset="0"/>
              </a:rPr>
              <a:t>is</a:t>
            </a:r>
            <a:r>
              <a:rPr lang="cs-CZ" sz="1900" dirty="0">
                <a:effectLst/>
                <a:latin typeface="Calibri" panose="020F0502020204030204" pitchFamily="34" charset="0"/>
                <a:ea typeface="Calibri" panose="020F0502020204030204" pitchFamily="34" charset="0"/>
                <a:cs typeface="Calibri" panose="020F0502020204030204" pitchFamily="34" charset="0"/>
              </a:rPr>
              <a:t> </a:t>
            </a:r>
            <a:r>
              <a:rPr lang="cs-CZ" sz="1900" dirty="0" err="1">
                <a:effectLst/>
                <a:latin typeface="Calibri" panose="020F0502020204030204" pitchFamily="34" charset="0"/>
                <a:ea typeface="Calibri" panose="020F0502020204030204" pitchFamily="34" charset="0"/>
                <a:cs typeface="Calibri" panose="020F0502020204030204" pitchFamily="34" charset="0"/>
              </a:rPr>
              <a:t>about</a:t>
            </a:r>
            <a:r>
              <a:rPr lang="cs-CZ" sz="1900" dirty="0">
                <a:effectLst/>
                <a:latin typeface="Calibri" panose="020F0502020204030204" pitchFamily="34" charset="0"/>
                <a:ea typeface="Calibri" panose="020F0502020204030204" pitchFamily="34" charset="0"/>
                <a:cs typeface="Calibri" panose="020F0502020204030204" pitchFamily="34" charset="0"/>
              </a:rPr>
              <a:t> </a:t>
            </a:r>
            <a:r>
              <a:rPr lang="cs-CZ" sz="19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t>
            </a:r>
            <a:r>
              <a:rPr lang="cs-CZ" sz="1900" b="1" dirty="0" err="1">
                <a:solidFill>
                  <a:srgbClr val="FFFF00"/>
                </a:solidFill>
                <a:effectLst/>
                <a:latin typeface="Calibri" panose="020F0502020204030204" pitchFamily="34" charset="0"/>
                <a:ea typeface="Calibri" panose="020F0502020204030204" pitchFamily="34" charset="0"/>
                <a:cs typeface="Calibri" panose="020F0502020204030204" pitchFamily="34" charset="0"/>
              </a:rPr>
              <a:t>addressing</a:t>
            </a:r>
            <a:r>
              <a:rPr lang="cs-CZ" sz="19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market </a:t>
            </a:r>
            <a:r>
              <a:rPr lang="cs-CZ" sz="1900" b="1" dirty="0" err="1">
                <a:solidFill>
                  <a:srgbClr val="FFFF00"/>
                </a:solidFill>
                <a:effectLst/>
                <a:latin typeface="Calibri" panose="020F0502020204030204" pitchFamily="34" charset="0"/>
                <a:ea typeface="Calibri" panose="020F0502020204030204" pitchFamily="34" charset="0"/>
                <a:cs typeface="Calibri" panose="020F0502020204030204" pitchFamily="34" charset="0"/>
              </a:rPr>
              <a:t>failures</a:t>
            </a:r>
            <a:r>
              <a:rPr lang="cs-CZ" sz="19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and ‘</a:t>
            </a:r>
            <a:r>
              <a:rPr lang="cs-CZ" sz="1900" b="1" dirty="0" err="1">
                <a:solidFill>
                  <a:srgbClr val="FFFF00"/>
                </a:solidFill>
                <a:effectLst/>
                <a:latin typeface="Calibri" panose="020F0502020204030204" pitchFamily="34" charset="0"/>
                <a:ea typeface="Calibri" panose="020F0502020204030204" pitchFamily="34" charset="0"/>
                <a:cs typeface="Calibri" panose="020F0502020204030204" pitchFamily="34" charset="0"/>
              </a:rPr>
              <a:t>getting</a:t>
            </a:r>
            <a:r>
              <a:rPr lang="cs-CZ" sz="19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cs-CZ" sz="1900" b="1" dirty="0" err="1">
                <a:solidFill>
                  <a:srgbClr val="FFFF00"/>
                </a:solidFill>
                <a:effectLst/>
                <a:latin typeface="Calibri" panose="020F0502020204030204" pitchFamily="34" charset="0"/>
                <a:ea typeface="Calibri" panose="020F0502020204030204" pitchFamily="34" charset="0"/>
                <a:cs typeface="Calibri" panose="020F0502020204030204" pitchFamily="34" charset="0"/>
              </a:rPr>
              <a:t>the</a:t>
            </a:r>
            <a:r>
              <a:rPr lang="cs-CZ" sz="19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cs-CZ" sz="1900" b="1" dirty="0" err="1">
                <a:solidFill>
                  <a:srgbClr val="FFFF00"/>
                </a:solidFill>
                <a:effectLst/>
                <a:latin typeface="Calibri" panose="020F0502020204030204" pitchFamily="34" charset="0"/>
                <a:ea typeface="Calibri" panose="020F0502020204030204" pitchFamily="34" charset="0"/>
                <a:cs typeface="Calibri" panose="020F0502020204030204" pitchFamily="34" charset="0"/>
              </a:rPr>
              <a:t>price</a:t>
            </a:r>
            <a:r>
              <a:rPr lang="cs-CZ" sz="19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cs-CZ" sz="1900" b="1" dirty="0" err="1">
                <a:solidFill>
                  <a:srgbClr val="FFFF00"/>
                </a:solidFill>
                <a:effectLst/>
                <a:latin typeface="Calibri" panose="020F0502020204030204" pitchFamily="34" charset="0"/>
                <a:ea typeface="Calibri" panose="020F0502020204030204" pitchFamily="34" charset="0"/>
                <a:cs typeface="Calibri" panose="020F0502020204030204" pitchFamily="34" charset="0"/>
              </a:rPr>
              <a:t>right</a:t>
            </a:r>
            <a:r>
              <a:rPr lang="cs-CZ" sz="19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by </a:t>
            </a:r>
            <a:r>
              <a:rPr lang="cs-CZ" sz="1900" b="1" dirty="0" err="1">
                <a:solidFill>
                  <a:srgbClr val="FFFF00"/>
                </a:solidFill>
                <a:effectLst/>
                <a:latin typeface="Calibri" panose="020F0502020204030204" pitchFamily="34" charset="0"/>
                <a:ea typeface="Calibri" panose="020F0502020204030204" pitchFamily="34" charset="0"/>
                <a:cs typeface="Calibri" panose="020F0502020204030204" pitchFamily="34" charset="0"/>
              </a:rPr>
              <a:t>introducing</a:t>
            </a:r>
            <a:r>
              <a:rPr lang="cs-CZ" sz="19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cs-CZ" sz="1900" b="1" dirty="0" err="1"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environmental</a:t>
            </a:r>
            <a:r>
              <a:rPr lang="cs-CZ" sz="1900" b="1"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cs-CZ" sz="1900" b="1" dirty="0" err="1">
                <a:solidFill>
                  <a:srgbClr val="FFFF00"/>
                </a:solidFill>
                <a:effectLst/>
                <a:latin typeface="Calibri" panose="020F0502020204030204" pitchFamily="34" charset="0"/>
                <a:ea typeface="Calibri" panose="020F0502020204030204" pitchFamily="34" charset="0"/>
                <a:cs typeface="Calibri" panose="020F0502020204030204" pitchFamily="34" charset="0"/>
              </a:rPr>
              <a:t>taxation</a:t>
            </a:r>
            <a:r>
              <a:rPr lang="cs-CZ" sz="19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cs-CZ" sz="1900" b="1" dirty="0" err="1">
                <a:solidFill>
                  <a:srgbClr val="FFFF00"/>
                </a:solidFill>
                <a:effectLst/>
                <a:latin typeface="Calibri" panose="020F0502020204030204" pitchFamily="34" charset="0"/>
                <a:ea typeface="Calibri" panose="020F0502020204030204" pitchFamily="34" charset="0"/>
                <a:cs typeface="Calibri" panose="020F0502020204030204" pitchFamily="34" charset="0"/>
              </a:rPr>
              <a:t>pricing</a:t>
            </a:r>
            <a:r>
              <a:rPr lang="cs-CZ" sz="19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cs-CZ" sz="1900" b="1" dirty="0" err="1">
                <a:solidFill>
                  <a:srgbClr val="FFFF00"/>
                </a:solidFill>
                <a:effectLst/>
                <a:latin typeface="Calibri" panose="020F0502020204030204" pitchFamily="34" charset="0"/>
                <a:ea typeface="Calibri" panose="020F0502020204030204" pitchFamily="34" charset="0"/>
                <a:cs typeface="Calibri" panose="020F0502020204030204" pitchFamily="34" charset="0"/>
              </a:rPr>
              <a:t>environmental</a:t>
            </a:r>
            <a:r>
              <a:rPr lang="cs-CZ" sz="19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cs-CZ" sz="1900" b="1" dirty="0" err="1">
                <a:solidFill>
                  <a:srgbClr val="FFFF00"/>
                </a:solidFill>
                <a:effectLst/>
                <a:latin typeface="Calibri" panose="020F0502020204030204" pitchFamily="34" charset="0"/>
                <a:ea typeface="Calibri" panose="020F0502020204030204" pitchFamily="34" charset="0"/>
                <a:cs typeface="Calibri" panose="020F0502020204030204" pitchFamily="34" charset="0"/>
              </a:rPr>
              <a:t>externalities</a:t>
            </a:r>
            <a:r>
              <a:rPr lang="cs-CZ" sz="19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and </a:t>
            </a:r>
            <a:r>
              <a:rPr lang="cs-CZ" sz="1900" b="1" dirty="0" err="1">
                <a:solidFill>
                  <a:srgbClr val="FFFF00"/>
                </a:solidFill>
                <a:effectLst/>
                <a:latin typeface="Calibri" panose="020F0502020204030204" pitchFamily="34" charset="0"/>
                <a:ea typeface="Calibri" panose="020F0502020204030204" pitchFamily="34" charset="0"/>
                <a:cs typeface="Calibri" panose="020F0502020204030204" pitchFamily="34" charset="0"/>
              </a:rPr>
              <a:t>services</a:t>
            </a:r>
            <a:r>
              <a:rPr lang="cs-CZ" sz="19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cs-CZ" sz="1900" b="1" dirty="0" err="1">
                <a:solidFill>
                  <a:srgbClr val="FFFF00"/>
                </a:solidFill>
                <a:effectLst/>
                <a:latin typeface="Calibri" panose="020F0502020204030204" pitchFamily="34" charset="0"/>
                <a:ea typeface="Calibri" panose="020F0502020204030204" pitchFamily="34" charset="0"/>
                <a:cs typeface="Calibri" panose="020F0502020204030204" pitchFamily="34" charset="0"/>
              </a:rPr>
              <a:t>creating</a:t>
            </a:r>
            <a:r>
              <a:rPr lang="cs-CZ" sz="19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cs-CZ" sz="1900" b="1" dirty="0" err="1">
                <a:solidFill>
                  <a:srgbClr val="FFFF00"/>
                </a:solidFill>
                <a:effectLst/>
                <a:latin typeface="Calibri" panose="020F0502020204030204" pitchFamily="34" charset="0"/>
                <a:ea typeface="Calibri" panose="020F0502020204030204" pitchFamily="34" charset="0"/>
                <a:cs typeface="Calibri" panose="020F0502020204030204" pitchFamily="34" charset="0"/>
              </a:rPr>
              <a:t>tradable</a:t>
            </a:r>
            <a:r>
              <a:rPr lang="cs-CZ" sz="19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cs-CZ" sz="1900" b="1" dirty="0" err="1">
                <a:solidFill>
                  <a:srgbClr val="FFFF00"/>
                </a:solidFill>
                <a:effectLst/>
                <a:latin typeface="Calibri" panose="020F0502020204030204" pitchFamily="34" charset="0"/>
                <a:ea typeface="Calibri" panose="020F0502020204030204" pitchFamily="34" charset="0"/>
                <a:cs typeface="Calibri" panose="020F0502020204030204" pitchFamily="34" charset="0"/>
              </a:rPr>
              <a:t>property</a:t>
            </a:r>
            <a:r>
              <a:rPr lang="cs-CZ" sz="19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cs-CZ" sz="1900" b="1" dirty="0" err="1">
                <a:solidFill>
                  <a:srgbClr val="FFFF00"/>
                </a:solidFill>
                <a:effectLst/>
                <a:latin typeface="Calibri" panose="020F0502020204030204" pitchFamily="34" charset="0"/>
                <a:ea typeface="Calibri" panose="020F0502020204030204" pitchFamily="34" charset="0"/>
                <a:cs typeface="Calibri" panose="020F0502020204030204" pitchFamily="34" charset="0"/>
              </a:rPr>
              <a:t>rights</a:t>
            </a:r>
            <a:r>
              <a:rPr lang="cs-CZ" sz="19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and </a:t>
            </a:r>
            <a:r>
              <a:rPr lang="cs-CZ" sz="1900" b="1" dirty="0" err="1">
                <a:solidFill>
                  <a:srgbClr val="FFFF00"/>
                </a:solidFill>
                <a:effectLst/>
                <a:latin typeface="Calibri" panose="020F0502020204030204" pitchFamily="34" charset="0"/>
                <a:ea typeface="Calibri" panose="020F0502020204030204" pitchFamily="34" charset="0"/>
                <a:cs typeface="Calibri" panose="020F0502020204030204" pitchFamily="34" charset="0"/>
              </a:rPr>
              <a:t>reducing</a:t>
            </a:r>
            <a:r>
              <a:rPr lang="cs-CZ" sz="19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cs-CZ" sz="1900" b="1" dirty="0" err="1">
                <a:solidFill>
                  <a:srgbClr val="FFFF00"/>
                </a:solidFill>
                <a:effectLst/>
                <a:latin typeface="Calibri" panose="020F0502020204030204" pitchFamily="34" charset="0"/>
                <a:ea typeface="Calibri" panose="020F0502020204030204" pitchFamily="34" charset="0"/>
                <a:cs typeface="Calibri" panose="020F0502020204030204" pitchFamily="34" charset="0"/>
              </a:rPr>
              <a:t>inappropriate</a:t>
            </a:r>
            <a:r>
              <a:rPr lang="cs-CZ" sz="19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cs-CZ" sz="1900" b="1" dirty="0" err="1">
                <a:solidFill>
                  <a:srgbClr val="FFFF00"/>
                </a:solidFill>
                <a:effectLst/>
                <a:latin typeface="Calibri" panose="020F0502020204030204" pitchFamily="34" charset="0"/>
                <a:ea typeface="Calibri" panose="020F0502020204030204" pitchFamily="34" charset="0"/>
                <a:cs typeface="Calibri" panose="020F0502020204030204" pitchFamily="34" charset="0"/>
              </a:rPr>
              <a:t>subsidies</a:t>
            </a:r>
            <a:r>
              <a:rPr lang="cs-CZ" sz="1900" dirty="0">
                <a:effectLst/>
                <a:latin typeface="Calibri" panose="020F0502020204030204" pitchFamily="34" charset="0"/>
                <a:ea typeface="Calibri" panose="020F0502020204030204" pitchFamily="34" charset="0"/>
                <a:cs typeface="Calibri" panose="020F0502020204030204" pitchFamily="34" charset="0"/>
              </a:rPr>
              <a:t>” (</a:t>
            </a:r>
            <a:r>
              <a:rPr lang="cs-CZ" sz="1900" dirty="0" err="1">
                <a:effectLst/>
                <a:latin typeface="Calibri" panose="020F0502020204030204" pitchFamily="34" charset="0"/>
                <a:ea typeface="Calibri" panose="020F0502020204030204" pitchFamily="34" charset="0"/>
                <a:cs typeface="Calibri" panose="020F0502020204030204" pitchFamily="34" charset="0"/>
              </a:rPr>
              <a:t>World</a:t>
            </a:r>
            <a:r>
              <a:rPr lang="cs-CZ" sz="1900" dirty="0">
                <a:effectLst/>
                <a:latin typeface="Calibri" panose="020F0502020204030204" pitchFamily="34" charset="0"/>
                <a:ea typeface="Calibri" panose="020F0502020204030204" pitchFamily="34" charset="0"/>
                <a:cs typeface="Calibri" panose="020F0502020204030204" pitchFamily="34" charset="0"/>
              </a:rPr>
              <a:t> Bank, 2012)</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endParaRPr lang="cs-CZ" sz="1900"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Calibri" panose="020F0502020204030204" pitchFamily="34" charset="0"/>
              <a:buChar char="-"/>
            </a:pPr>
            <a:r>
              <a:rPr lang="cs-CZ" sz="1900" dirty="0" smtClean="0">
                <a:latin typeface="Calibri" panose="020F0502020204030204" pitchFamily="34" charset="0"/>
                <a:ea typeface="Calibri" panose="020F0502020204030204" pitchFamily="34" charset="0"/>
                <a:cs typeface="Calibri" panose="020F0502020204030204" pitchFamily="34" charset="0"/>
              </a:rPr>
              <a:t>Prosazován OECD, </a:t>
            </a:r>
            <a:r>
              <a:rPr lang="cs-CZ" sz="1900" dirty="0" err="1" smtClean="0">
                <a:latin typeface="Calibri" panose="020F0502020204030204" pitchFamily="34" charset="0"/>
                <a:ea typeface="Calibri" panose="020F0502020204030204" pitchFamily="34" charset="0"/>
                <a:cs typeface="Calibri" panose="020F0502020204030204" pitchFamily="34" charset="0"/>
              </a:rPr>
              <a:t>Wordl</a:t>
            </a:r>
            <a:r>
              <a:rPr lang="cs-CZ" sz="1900" dirty="0" smtClean="0">
                <a:latin typeface="Calibri" panose="020F0502020204030204" pitchFamily="34" charset="0"/>
                <a:ea typeface="Calibri" panose="020F0502020204030204" pitchFamily="34" charset="0"/>
                <a:cs typeface="Calibri" panose="020F0502020204030204" pitchFamily="34" charset="0"/>
              </a:rPr>
              <a:t> Bank, United </a:t>
            </a:r>
            <a:r>
              <a:rPr lang="cs-CZ" sz="1900" dirty="0" err="1" smtClean="0">
                <a:latin typeface="Calibri" panose="020F0502020204030204" pitchFamily="34" charset="0"/>
                <a:ea typeface="Calibri" panose="020F0502020204030204" pitchFamily="34" charset="0"/>
                <a:cs typeface="Calibri" panose="020F0502020204030204" pitchFamily="34" charset="0"/>
              </a:rPr>
              <a:t>Nations</a:t>
            </a:r>
            <a:endParaRPr lang="cs-CZ" sz="1900"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Calibri" panose="020F0502020204030204" pitchFamily="34" charset="0"/>
              <a:buChar char="-"/>
            </a:pPr>
            <a:r>
              <a:rPr lang="cs-CZ" sz="1900" dirty="0" smtClean="0">
                <a:latin typeface="Calibri" panose="020F0502020204030204" pitchFamily="34" charset="0"/>
                <a:ea typeface="Calibri" panose="020F0502020204030204" pitchFamily="34" charset="0"/>
                <a:cs typeface="Calibri" panose="020F0502020204030204" pitchFamily="34" charset="0"/>
              </a:rPr>
              <a:t>podmínkou </a:t>
            </a:r>
            <a:r>
              <a:rPr lang="cs-CZ" sz="1900" b="1" dirty="0" smtClean="0">
                <a:solidFill>
                  <a:srgbClr val="FFFF00"/>
                </a:solidFill>
                <a:latin typeface="Calibri" panose="020F0502020204030204" pitchFamily="34" charset="0"/>
                <a:ea typeface="Calibri" panose="020F0502020204030204" pitchFamily="34" charset="0"/>
                <a:cs typeface="Calibri" panose="020F0502020204030204" pitchFamily="34" charset="0"/>
              </a:rPr>
              <a:t>DECOUPLING</a:t>
            </a:r>
            <a:r>
              <a:rPr lang="cs-CZ" sz="1900" dirty="0" smtClean="0">
                <a:latin typeface="Calibri" panose="020F0502020204030204" pitchFamily="34" charset="0"/>
                <a:ea typeface="Calibri" panose="020F0502020204030204" pitchFamily="34" charset="0"/>
                <a:cs typeface="Calibri" panose="020F0502020204030204" pitchFamily="34" charset="0"/>
              </a:rPr>
              <a:t> = </a:t>
            </a:r>
            <a:r>
              <a:rPr lang="cs-CZ" sz="1900" dirty="0">
                <a:latin typeface="Calibri" panose="020F0502020204030204" pitchFamily="34" charset="0"/>
                <a:ea typeface="Calibri" panose="020F0502020204030204" pitchFamily="34" charset="0"/>
                <a:cs typeface="Calibri" panose="020F0502020204030204" pitchFamily="34" charset="0"/>
              </a:rPr>
              <a:t>oddělení křivky </a:t>
            </a:r>
            <a:r>
              <a:rPr lang="cs-CZ" sz="1900" b="1" dirty="0">
                <a:latin typeface="Calibri" panose="020F0502020204030204" pitchFamily="34" charset="0"/>
                <a:ea typeface="Calibri" panose="020F0502020204030204" pitchFamily="34" charset="0"/>
                <a:cs typeface="Calibri" panose="020F0502020204030204" pitchFamily="34" charset="0"/>
              </a:rPr>
              <a:t>růstu ekonomického výkonu </a:t>
            </a:r>
            <a:r>
              <a:rPr lang="cs-CZ" sz="1900" dirty="0">
                <a:latin typeface="Calibri" panose="020F0502020204030204" pitchFamily="34" charset="0"/>
                <a:ea typeface="Calibri" panose="020F0502020204030204" pitchFamily="34" charset="0"/>
                <a:cs typeface="Calibri" panose="020F0502020204030204" pitchFamily="34" charset="0"/>
              </a:rPr>
              <a:t>(HDP) a </a:t>
            </a:r>
            <a:r>
              <a:rPr lang="cs-CZ" sz="1900" b="1" dirty="0">
                <a:latin typeface="Calibri" panose="020F0502020204030204" pitchFamily="34" charset="0"/>
                <a:ea typeface="Calibri" panose="020F0502020204030204" pitchFamily="34" charset="0"/>
                <a:cs typeface="Calibri" panose="020F0502020204030204" pitchFamily="34" charset="0"/>
              </a:rPr>
              <a:t>křivky tlaku na životní </a:t>
            </a:r>
            <a:r>
              <a:rPr lang="cs-CZ" sz="1900" b="1" dirty="0" smtClean="0">
                <a:latin typeface="Calibri" panose="020F0502020204030204" pitchFamily="34" charset="0"/>
                <a:ea typeface="Calibri" panose="020F0502020204030204" pitchFamily="34" charset="0"/>
                <a:cs typeface="Calibri" panose="020F0502020204030204" pitchFamily="34" charset="0"/>
              </a:rPr>
              <a:t>prostředí</a:t>
            </a:r>
            <a:r>
              <a:rPr lang="cs-CZ" sz="1900" dirty="0" smtClean="0">
                <a:latin typeface="Calibri" panose="020F0502020204030204" pitchFamily="34" charset="0"/>
                <a:ea typeface="Calibri" panose="020F0502020204030204" pitchFamily="34" charset="0"/>
                <a:cs typeface="Calibri" panose="020F0502020204030204" pitchFamily="34" charset="0"/>
              </a:rPr>
              <a:t> = růst, který nezpůsobuje tlak na životní prostředí </a:t>
            </a:r>
          </a:p>
          <a:p>
            <a:pPr marL="342900" lvl="0" indent="-342900">
              <a:lnSpc>
                <a:spcPct val="107000"/>
              </a:lnSpc>
              <a:buFont typeface="Calibri" panose="020F0502020204030204" pitchFamily="34" charset="0"/>
              <a:buChar char="-"/>
            </a:pPr>
            <a:r>
              <a:rPr lang="cs-CZ" sz="1900" dirty="0" smtClean="0">
                <a:latin typeface="Calibri" panose="020F0502020204030204" pitchFamily="34" charset="0"/>
                <a:ea typeface="Calibri" panose="020F0502020204030204" pitchFamily="34" charset="0"/>
                <a:cs typeface="Calibri" panose="020F0502020204030204" pitchFamily="34" charset="0"/>
              </a:rPr>
              <a:t>klíčový je </a:t>
            </a:r>
            <a:r>
              <a:rPr lang="cs-CZ" sz="1900" b="1" dirty="0" smtClean="0">
                <a:latin typeface="Calibri" panose="020F0502020204030204" pitchFamily="34" charset="0"/>
                <a:ea typeface="Calibri" panose="020F0502020204030204" pitchFamily="34" charset="0"/>
                <a:cs typeface="Calibri" panose="020F0502020204030204" pitchFamily="34" charset="0"/>
              </a:rPr>
              <a:t>udržitelný energetický systém</a:t>
            </a:r>
            <a:r>
              <a:rPr lang="cs-CZ" sz="1900" dirty="0" smtClean="0">
                <a:latin typeface="Calibri" panose="020F0502020204030204" pitchFamily="34" charset="0"/>
                <a:ea typeface="Calibri" panose="020F0502020204030204" pitchFamily="34" charset="0"/>
                <a:cs typeface="Calibri" panose="020F0502020204030204" pitchFamily="34" charset="0"/>
              </a:rPr>
              <a:t>, udržitelné zajištění </a:t>
            </a:r>
            <a:r>
              <a:rPr lang="cs-CZ" sz="1900" b="1" dirty="0" smtClean="0">
                <a:effectLst/>
                <a:latin typeface="Calibri" panose="020F0502020204030204" pitchFamily="34" charset="0"/>
                <a:ea typeface="Calibri" panose="020F0502020204030204" pitchFamily="34" charset="0"/>
                <a:cs typeface="Calibri" panose="020F0502020204030204" pitchFamily="34" charset="0"/>
              </a:rPr>
              <a:t>nedostatkových surovin (př. recyklace)</a:t>
            </a:r>
          </a:p>
          <a:p>
            <a:pPr marL="342900" indent="-342900">
              <a:lnSpc>
                <a:spcPct val="107000"/>
              </a:lnSpc>
              <a:buFont typeface="Calibri" panose="020F0502020204030204" pitchFamily="34" charset="0"/>
              <a:buChar char="-"/>
            </a:pPr>
            <a:r>
              <a:rPr lang="cs-CZ" sz="1900" b="1" dirty="0" smtClean="0">
                <a:effectLst/>
                <a:latin typeface="Calibri" panose="020F0502020204030204" pitchFamily="34" charset="0"/>
                <a:ea typeface="Calibri" panose="020F0502020204030204" pitchFamily="34" charset="0"/>
                <a:cs typeface="Calibri" panose="020F0502020204030204" pitchFamily="34" charset="0"/>
              </a:rPr>
              <a:t>ekonomicky vyčísluje </a:t>
            </a:r>
            <a:r>
              <a:rPr lang="cs-CZ" sz="1900" b="1" dirty="0">
                <a:effectLst/>
                <a:latin typeface="Calibri" panose="020F0502020204030204" pitchFamily="34" charset="0"/>
                <a:ea typeface="Calibri" panose="020F0502020204030204" pitchFamily="34" charset="0"/>
                <a:cs typeface="Calibri" panose="020F0502020204030204" pitchFamily="34" charset="0"/>
              </a:rPr>
              <a:t>ekologickou degradaci a ztrátu </a:t>
            </a:r>
            <a:r>
              <a:rPr lang="cs-CZ" sz="1900" b="1" dirty="0" smtClean="0">
                <a:effectLst/>
                <a:latin typeface="Calibri" panose="020F0502020204030204" pitchFamily="34" charset="0"/>
                <a:ea typeface="Calibri" panose="020F0502020204030204" pitchFamily="34" charset="0"/>
                <a:cs typeface="Calibri" panose="020F0502020204030204" pitchFamily="34" charset="0"/>
              </a:rPr>
              <a:t>biodiversity; </a:t>
            </a:r>
            <a:r>
              <a:rPr lang="cs-CZ" sz="1900" b="1" dirty="0">
                <a:latin typeface="Calibri" panose="020F0502020204030204" pitchFamily="34" charset="0"/>
                <a:ea typeface="Calibri" panose="020F0502020204030204" pitchFamily="34" charset="0"/>
                <a:cs typeface="Calibri" panose="020F0502020204030204" pitchFamily="34" charset="0"/>
              </a:rPr>
              <a:t>zhodnocuje a proměňuje </a:t>
            </a:r>
            <a:r>
              <a:rPr lang="cs-CZ" sz="1900" b="1" dirty="0" smtClean="0">
                <a:latin typeface="Calibri" panose="020F0502020204030204" pitchFamily="34" charset="0"/>
                <a:ea typeface="Calibri" panose="020F0502020204030204" pitchFamily="34" charset="0"/>
                <a:cs typeface="Calibri" panose="020F0502020204030204" pitchFamily="34" charset="0"/>
              </a:rPr>
              <a:t>biodiverzitu a ekosystémy v </a:t>
            </a:r>
            <a:r>
              <a:rPr lang="cs-CZ" sz="1900" b="1" dirty="0">
                <a:latin typeface="Calibri" panose="020F0502020204030204" pitchFamily="34" charset="0"/>
                <a:ea typeface="Calibri" panose="020F0502020204030204" pitchFamily="34" charset="0"/>
                <a:cs typeface="Calibri" panose="020F0502020204030204" pitchFamily="34" charset="0"/>
              </a:rPr>
              <a:t>ekonomické </a:t>
            </a:r>
            <a:r>
              <a:rPr lang="cs-CZ" sz="1900" b="1" dirty="0" smtClean="0">
                <a:latin typeface="Calibri" panose="020F0502020204030204" pitchFamily="34" charset="0"/>
                <a:ea typeface="Calibri" panose="020F0502020204030204" pitchFamily="34" charset="0"/>
                <a:cs typeface="Calibri" panose="020F0502020204030204" pitchFamily="34" charset="0"/>
              </a:rPr>
              <a:t>zdroje; hledá nové zdroje růstu</a:t>
            </a:r>
            <a:endParaRPr lang="cs-CZ" sz="1900" b="1"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Calibri" panose="020F0502020204030204" pitchFamily="34" charset="0"/>
              <a:buChar char="–"/>
            </a:pPr>
            <a:r>
              <a:rPr lang="cs-CZ" sz="1900" b="1" dirty="0">
                <a:effectLst/>
                <a:latin typeface="Calibri" panose="020F0502020204030204" pitchFamily="34" charset="0"/>
                <a:ea typeface="Calibri" panose="020F0502020204030204" pitchFamily="34" charset="0"/>
                <a:cs typeface="Calibri" panose="020F0502020204030204" pitchFamily="34" charset="0"/>
              </a:rPr>
              <a:t>zelená ekonomika jako „</a:t>
            </a:r>
            <a:r>
              <a:rPr lang="cs-CZ" sz="1900" b="1" i="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nové rozvojové paradigma</a:t>
            </a:r>
            <a:r>
              <a:rPr lang="cs-CZ" sz="1900" b="1"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 (OECD)</a:t>
            </a:r>
            <a:endParaRPr lang="cs-CZ" sz="19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solidFill>
                <a:srgbClr val="FFFF00"/>
              </a:solidFill>
            </a:endParaRPr>
          </a:p>
        </p:txBody>
      </p:sp>
    </p:spTree>
    <p:extLst>
      <p:ext uri="{BB962C8B-B14F-4D97-AF65-F5344CB8AC3E}">
        <p14:creationId xmlns:p14="http://schemas.microsoft.com/office/powerpoint/2010/main" val="3260778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837975-6DC5-4E0B-9B03-6C6F31CC2D99}"/>
              </a:ext>
            </a:extLst>
          </p:cNvPr>
          <p:cNvSpPr>
            <a:spLocks noGrp="1"/>
          </p:cNvSpPr>
          <p:nvPr>
            <p:ph type="title"/>
          </p:nvPr>
        </p:nvSpPr>
        <p:spPr/>
        <p:txBody>
          <a:bodyPr>
            <a:normAutofit/>
          </a:bodyPr>
          <a:lstStyle/>
          <a:p>
            <a:r>
              <a:rPr lang="cs-CZ" sz="3200" b="1" dirty="0" smtClean="0">
                <a:solidFill>
                  <a:srgbClr val="FFFF00"/>
                </a:solidFill>
              </a:rPr>
              <a:t>Green </a:t>
            </a:r>
            <a:r>
              <a:rPr lang="cs-CZ" sz="3200" b="1" dirty="0" err="1" smtClean="0">
                <a:solidFill>
                  <a:srgbClr val="FFFF00"/>
                </a:solidFill>
              </a:rPr>
              <a:t>growth</a:t>
            </a:r>
            <a:r>
              <a:rPr lang="cs-CZ" sz="3200" b="1" dirty="0" smtClean="0">
                <a:solidFill>
                  <a:srgbClr val="FFFF00"/>
                </a:solidFill>
              </a:rPr>
              <a:t> and green </a:t>
            </a:r>
            <a:r>
              <a:rPr lang="cs-CZ" sz="3200" b="1" dirty="0" err="1">
                <a:solidFill>
                  <a:srgbClr val="FFFF00"/>
                </a:solidFill>
              </a:rPr>
              <a:t>economy</a:t>
            </a:r>
            <a:endParaRPr lang="cs-CZ" sz="3200" b="1" dirty="0">
              <a:solidFill>
                <a:srgbClr val="FFFF00"/>
              </a:solidFill>
            </a:endParaRPr>
          </a:p>
        </p:txBody>
      </p:sp>
      <p:sp>
        <p:nvSpPr>
          <p:cNvPr id="3" name="Zástupný obsah 2">
            <a:extLst>
              <a:ext uri="{FF2B5EF4-FFF2-40B4-BE49-F238E27FC236}">
                <a16:creationId xmlns:a16="http://schemas.microsoft.com/office/drawing/2014/main" id="{D8837BDE-B36F-4216-9A89-FC7363DFB237}"/>
              </a:ext>
            </a:extLst>
          </p:cNvPr>
          <p:cNvSpPr>
            <a:spLocks noGrp="1"/>
          </p:cNvSpPr>
          <p:nvPr>
            <p:ph idx="1"/>
          </p:nvPr>
        </p:nvSpPr>
        <p:spPr>
          <a:xfrm>
            <a:off x="1140644" y="1885285"/>
            <a:ext cx="9639116" cy="4627275"/>
          </a:xfrm>
        </p:spPr>
        <p:txBody>
          <a:bodyPr>
            <a:normAutofit/>
          </a:bodyPr>
          <a:lstStyle/>
          <a:p>
            <a:pPr marL="0" lvl="0" indent="0">
              <a:lnSpc>
                <a:spcPct val="107000"/>
              </a:lnSpc>
              <a:buNone/>
            </a:pPr>
            <a:endParaRPr lang="cs-CZ" sz="1800" b="1" dirty="0" smtClean="0">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buNone/>
            </a:pPr>
            <a:r>
              <a:rPr lang="cs-CZ" b="1" dirty="0" smtClean="0">
                <a:effectLst/>
                <a:latin typeface="Calibri" panose="020F0502020204030204" pitchFamily="34" charset="0"/>
                <a:ea typeface="Calibri" panose="020F0502020204030204" pitchFamily="34" charset="0"/>
                <a:cs typeface="Calibri" panose="020F0502020204030204" pitchFamily="34" charset="0"/>
              </a:rPr>
              <a:t>United </a:t>
            </a:r>
            <a:r>
              <a:rPr lang="cs-CZ" b="1" dirty="0" err="1">
                <a:effectLst/>
                <a:latin typeface="Calibri" panose="020F0502020204030204" pitchFamily="34" charset="0"/>
                <a:ea typeface="Calibri" panose="020F0502020204030204" pitchFamily="34" charset="0"/>
                <a:cs typeface="Calibri" panose="020F0502020204030204" pitchFamily="34" charset="0"/>
              </a:rPr>
              <a:t>Nations</a:t>
            </a:r>
            <a:r>
              <a:rPr lang="cs-CZ" b="1" dirty="0">
                <a:effectLst/>
                <a:latin typeface="Calibri" panose="020F0502020204030204" pitchFamily="34" charset="0"/>
                <a:ea typeface="Calibri" panose="020F0502020204030204" pitchFamily="34" charset="0"/>
                <a:cs typeface="Calibri" panose="020F0502020204030204" pitchFamily="34" charset="0"/>
              </a:rPr>
              <a:t> Environment </a:t>
            </a:r>
            <a:r>
              <a:rPr lang="cs-CZ" b="1" dirty="0" err="1">
                <a:effectLst/>
                <a:latin typeface="Calibri" panose="020F0502020204030204" pitchFamily="34" charset="0"/>
                <a:ea typeface="Calibri" panose="020F0502020204030204" pitchFamily="34" charset="0"/>
                <a:cs typeface="Calibri" panose="020F0502020204030204" pitchFamily="34" charset="0"/>
              </a:rPr>
              <a:t>Programme</a:t>
            </a:r>
            <a:r>
              <a:rPr lang="cs-CZ" b="1" dirty="0">
                <a:effectLst/>
                <a:latin typeface="Calibri" panose="020F0502020204030204" pitchFamily="34" charset="0"/>
                <a:ea typeface="Calibri" panose="020F0502020204030204" pitchFamily="34" charset="0"/>
                <a:cs typeface="Calibri" panose="020F0502020204030204" pitchFamily="34" charset="0"/>
              </a:rPr>
              <a:t> (UNEP</a:t>
            </a:r>
            <a:r>
              <a:rPr lang="cs-CZ" b="1" dirty="0" smtClean="0">
                <a:effectLst/>
                <a:latin typeface="Calibri" panose="020F0502020204030204" pitchFamily="34" charset="0"/>
                <a:ea typeface="Calibri" panose="020F0502020204030204" pitchFamily="34" charset="0"/>
                <a:cs typeface="Calibri" panose="020F0502020204030204" pitchFamily="34" charset="0"/>
              </a:rPr>
              <a:t>) report, 2011: </a:t>
            </a:r>
            <a:r>
              <a:rPr lang="cs-CZ"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t>
            </a:r>
            <a:r>
              <a:rPr lang="cs-CZ" b="1" i="1" dirty="0" err="1">
                <a:solidFill>
                  <a:srgbClr val="FFFF00"/>
                </a:solidFill>
                <a:effectLst/>
                <a:latin typeface="Calibri" panose="020F0502020204030204" pitchFamily="34" charset="0"/>
                <a:ea typeface="Calibri" panose="020F0502020204030204" pitchFamily="34" charset="0"/>
                <a:cs typeface="Calibri" panose="020F0502020204030204" pitchFamily="34" charset="0"/>
              </a:rPr>
              <a:t>Towards</a:t>
            </a:r>
            <a:r>
              <a:rPr lang="cs-CZ" b="1" i="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 Green </a:t>
            </a:r>
            <a:r>
              <a:rPr lang="cs-CZ" b="1" i="1" dirty="0" err="1">
                <a:solidFill>
                  <a:srgbClr val="FFFF00"/>
                </a:solidFill>
                <a:effectLst/>
                <a:latin typeface="Calibri" panose="020F0502020204030204" pitchFamily="34" charset="0"/>
                <a:ea typeface="Calibri" panose="020F0502020204030204" pitchFamily="34" charset="0"/>
                <a:cs typeface="Calibri" panose="020F0502020204030204" pitchFamily="34" charset="0"/>
              </a:rPr>
              <a:t>Economy</a:t>
            </a:r>
            <a:r>
              <a:rPr lang="cs-CZ" b="1"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a:t>
            </a:r>
            <a:r>
              <a:rPr lang="cs-CZ" b="1" dirty="0" smtClean="0">
                <a:effectLst/>
                <a:latin typeface="Calibri" panose="020F0502020204030204" pitchFamily="34" charset="0"/>
                <a:ea typeface="Calibri" panose="020F0502020204030204" pitchFamily="34" charset="0"/>
                <a:cs typeface="Calibri" panose="020F0502020204030204" pitchFamily="34" charset="0"/>
              </a:rPr>
              <a:t>:</a:t>
            </a:r>
            <a:endParaRPr lang="cs-CZ" sz="1800" dirty="0" smtClean="0">
              <a:effectLst/>
              <a:latin typeface="Calibri" panose="020F0502020204030204" pitchFamily="34" charset="0"/>
              <a:ea typeface="Calibri" panose="020F0502020204030204" pitchFamily="34" charset="0"/>
              <a:cs typeface="Calibri" panose="020F0502020204030204" pitchFamily="34" charset="0"/>
            </a:endParaRPr>
          </a:p>
          <a:p>
            <a:pPr lvl="0">
              <a:lnSpc>
                <a:spcPct val="107000"/>
              </a:lnSpc>
              <a:buFont typeface="Wingdings" panose="05000000000000000000" pitchFamily="2" charset="2"/>
              <a:buChar char="Ø"/>
            </a:pPr>
            <a:r>
              <a:rPr lang="cs-CZ" sz="1800" dirty="0" smtClean="0">
                <a:effectLst/>
                <a:latin typeface="Calibri" panose="020F0502020204030204" pitchFamily="34" charset="0"/>
                <a:ea typeface="Calibri" panose="020F0502020204030204" pitchFamily="34" charset="0"/>
                <a:cs typeface="Calibri" panose="020F0502020204030204" pitchFamily="34" charset="0"/>
              </a:rPr>
              <a:t>zpráva </a:t>
            </a:r>
            <a:r>
              <a:rPr lang="cs-CZ" sz="1800" dirty="0">
                <a:effectLst/>
                <a:latin typeface="Calibri" panose="020F0502020204030204" pitchFamily="34" charset="0"/>
                <a:ea typeface="Calibri" panose="020F0502020204030204" pitchFamily="34" charset="0"/>
                <a:cs typeface="Calibri" panose="020F0502020204030204" pitchFamily="34" charset="0"/>
              </a:rPr>
              <a:t>zdůraznila</a:t>
            </a:r>
            <a:r>
              <a:rPr lang="cs-CZ" sz="18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nespravedlivou alokaci globálního kapitálu v důsledku absence efektivních prostředků k přiznání tržní hodnoty environmentálním externalitám </a:t>
            </a:r>
            <a:r>
              <a:rPr lang="cs-CZ" sz="1800" dirty="0">
                <a:effectLst/>
                <a:latin typeface="Calibri" panose="020F0502020204030204" pitchFamily="34" charset="0"/>
                <a:ea typeface="Calibri" panose="020F0502020204030204" pitchFamily="34" charset="0"/>
                <a:cs typeface="Calibri" panose="020F0502020204030204" pitchFamily="34" charset="0"/>
              </a:rPr>
              <a:t>= globální kapitál nejde cestou udržitelnost, především </a:t>
            </a:r>
            <a:r>
              <a:rPr lang="cs-CZ" sz="1800" dirty="0" smtClean="0">
                <a:effectLst/>
                <a:latin typeface="Calibri" panose="020F0502020204030204" pitchFamily="34" charset="0"/>
                <a:ea typeface="Calibri" panose="020F0502020204030204" pitchFamily="34" charset="0"/>
                <a:cs typeface="Calibri" panose="020F0502020204030204" pitchFamily="34" charset="0"/>
              </a:rPr>
              <a:t>v </a:t>
            </a:r>
            <a:r>
              <a:rPr lang="cs-CZ" sz="1800" dirty="0">
                <a:effectLst/>
                <a:latin typeface="Calibri" panose="020F0502020204030204" pitchFamily="34" charset="0"/>
                <a:ea typeface="Calibri" panose="020F0502020204030204" pitchFamily="34" charset="0"/>
                <a:cs typeface="Calibri" panose="020F0502020204030204" pitchFamily="34" charset="0"/>
              </a:rPr>
              <a:t>oblastech, které jsou spojeny s vlastnictvím, fosilními palivy, produkty finančních trhů apod. </a:t>
            </a:r>
          </a:p>
          <a:p>
            <a:pPr>
              <a:lnSpc>
                <a:spcPct val="107000"/>
              </a:lnSpc>
              <a:spcAft>
                <a:spcPts val="800"/>
              </a:spcAft>
            </a:pPr>
            <a:r>
              <a:rPr lang="cs-CZ" sz="1800" b="1" dirty="0" smtClean="0">
                <a:solidFill>
                  <a:srgbClr val="FFFF00"/>
                </a:solidFill>
                <a:latin typeface="Calibri" panose="020F0502020204030204" pitchFamily="34" charset="0"/>
                <a:ea typeface="Calibri" panose="020F0502020204030204" pitchFamily="34" charset="0"/>
                <a:cs typeface="Calibri" panose="020F0502020204030204" pitchFamily="34" charset="0"/>
              </a:rPr>
              <a:t>zelená </a:t>
            </a:r>
            <a:r>
              <a:rPr lang="cs-CZ" sz="1800" b="1" dirty="0">
                <a:solidFill>
                  <a:srgbClr val="FFFF00"/>
                </a:solidFill>
                <a:latin typeface="Calibri" panose="020F0502020204030204" pitchFamily="34" charset="0"/>
                <a:ea typeface="Calibri" panose="020F0502020204030204" pitchFamily="34" charset="0"/>
                <a:cs typeface="Calibri" panose="020F0502020204030204" pitchFamily="34" charset="0"/>
              </a:rPr>
              <a:t>ekonomika - řešení klimatické krize, založené na tržních mechanismech, udržitelnosti,  ochraně životního prostředí a sociální </a:t>
            </a:r>
            <a:r>
              <a:rPr lang="cs-CZ" sz="1800" b="1" dirty="0" err="1">
                <a:solidFill>
                  <a:srgbClr val="FFFF00"/>
                </a:solidFill>
                <a:latin typeface="Calibri" panose="020F0502020204030204" pitchFamily="34" charset="0"/>
                <a:ea typeface="Calibri" panose="020F0502020204030204" pitchFamily="34" charset="0"/>
                <a:cs typeface="Calibri" panose="020F0502020204030204" pitchFamily="34" charset="0"/>
              </a:rPr>
              <a:t>politce</a:t>
            </a:r>
            <a:r>
              <a:rPr lang="cs-CZ" sz="1800" b="1" dirty="0">
                <a:solidFill>
                  <a:srgbClr val="FFFF00"/>
                </a:solidFill>
                <a:latin typeface="Calibri" panose="020F0502020204030204" pitchFamily="34" charset="0"/>
                <a:ea typeface="Calibri" panose="020F0502020204030204" pitchFamily="34" charset="0"/>
                <a:cs typeface="Calibri" panose="020F0502020204030204" pitchFamily="34" charset="0"/>
              </a:rPr>
              <a:t> </a:t>
            </a:r>
            <a:r>
              <a:rPr lang="cs-CZ" sz="1800" dirty="0">
                <a:latin typeface="Calibri" panose="020F0502020204030204" pitchFamily="34" charset="0"/>
                <a:ea typeface="Calibri" panose="020F0502020204030204" pitchFamily="34" charset="0"/>
                <a:cs typeface="Calibri" panose="020F0502020204030204" pitchFamily="34" charset="0"/>
              </a:rPr>
              <a:t>= </a:t>
            </a:r>
            <a:r>
              <a:rPr lang="cs-CZ" sz="1800" b="1" dirty="0">
                <a:latin typeface="Calibri" panose="020F0502020204030204" pitchFamily="34" charset="0"/>
                <a:ea typeface="Calibri" panose="020F0502020204030204" pitchFamily="34" charset="0"/>
                <a:cs typeface="Calibri" panose="020F0502020204030204" pitchFamily="34" charset="0"/>
              </a:rPr>
              <a:t>nejen růst</a:t>
            </a:r>
            <a:r>
              <a:rPr lang="cs-CZ" sz="1800" dirty="0">
                <a:latin typeface="Calibri" panose="020F0502020204030204" pitchFamily="34" charset="0"/>
                <a:ea typeface="Calibri" panose="020F0502020204030204" pitchFamily="34" charset="0"/>
                <a:cs typeface="Calibri" panose="020F0502020204030204" pitchFamily="34" charset="0"/>
              </a:rPr>
              <a:t>, ale i </a:t>
            </a:r>
            <a:r>
              <a:rPr lang="cs-CZ" sz="1800" b="1" dirty="0">
                <a:latin typeface="Calibri" panose="020F0502020204030204" pitchFamily="34" charset="0"/>
                <a:ea typeface="Calibri" panose="020F0502020204030204" pitchFamily="34" charset="0"/>
                <a:cs typeface="Calibri" panose="020F0502020204030204" pitchFamily="34" charset="0"/>
              </a:rPr>
              <a:t>podpora chudých regionů</a:t>
            </a:r>
            <a:r>
              <a:rPr lang="cs-CZ" sz="1800" dirty="0">
                <a:latin typeface="Calibri" panose="020F0502020204030204" pitchFamily="34" charset="0"/>
                <a:ea typeface="Calibri" panose="020F0502020204030204" pitchFamily="34" charset="0"/>
                <a:cs typeface="Calibri" panose="020F0502020204030204" pitchFamily="34" charset="0"/>
              </a:rPr>
              <a:t> a </a:t>
            </a:r>
            <a:r>
              <a:rPr lang="cs-CZ" sz="1800" b="1" dirty="0">
                <a:latin typeface="Calibri" panose="020F0502020204030204" pitchFamily="34" charset="0"/>
                <a:ea typeface="Calibri" panose="020F0502020204030204" pitchFamily="34" charset="0"/>
                <a:cs typeface="Calibri" panose="020F0502020204030204" pitchFamily="34" charset="0"/>
              </a:rPr>
              <a:t>zvýšení sociální  spravedlnosti, snižování environmentálních rizik</a:t>
            </a:r>
          </a:p>
          <a:p>
            <a:pPr>
              <a:lnSpc>
                <a:spcPct val="107000"/>
              </a:lnSpc>
              <a:spcAft>
                <a:spcPts val="800"/>
              </a:spcAft>
            </a:pPr>
            <a:r>
              <a:rPr lang="cs-CZ" sz="1800" dirty="0">
                <a:latin typeface="Calibri" panose="020F0502020204030204" pitchFamily="34" charset="0"/>
                <a:ea typeface="Calibri" panose="020F0502020204030204" pitchFamily="34" charset="0"/>
                <a:cs typeface="Calibri" panose="020F0502020204030204" pitchFamily="34" charset="0"/>
              </a:rPr>
              <a:t>„</a:t>
            </a:r>
            <a:r>
              <a:rPr lang="cs-CZ" sz="1800" b="1" dirty="0">
                <a:solidFill>
                  <a:srgbClr val="FFFF00"/>
                </a:solidFill>
                <a:latin typeface="Calibri" panose="020F0502020204030204" pitchFamily="34" charset="0"/>
                <a:ea typeface="Calibri" panose="020F0502020204030204" pitchFamily="34" charset="0"/>
                <a:cs typeface="Calibri" panose="020F0502020204030204" pitchFamily="34" charset="0"/>
              </a:rPr>
              <a:t>přírodní kapitál</a:t>
            </a:r>
            <a:r>
              <a:rPr lang="cs-CZ" sz="1800" dirty="0">
                <a:latin typeface="Calibri" panose="020F0502020204030204" pitchFamily="34" charset="0"/>
                <a:ea typeface="Calibri" panose="020F0502020204030204" pitchFamily="34" charset="0"/>
                <a:cs typeface="Calibri" panose="020F0502020204030204" pitchFamily="34" charset="0"/>
              </a:rPr>
              <a:t>“ a „</a:t>
            </a:r>
            <a:r>
              <a:rPr lang="cs-CZ" sz="1800" b="1" dirty="0">
                <a:solidFill>
                  <a:srgbClr val="FFFF00"/>
                </a:solidFill>
                <a:latin typeface="Calibri" panose="020F0502020204030204" pitchFamily="34" charset="0"/>
                <a:ea typeface="Calibri" panose="020F0502020204030204" pitchFamily="34" charset="0"/>
                <a:cs typeface="Calibri" panose="020F0502020204030204" pitchFamily="34" charset="0"/>
              </a:rPr>
              <a:t>ekosystémové služby</a:t>
            </a:r>
            <a:r>
              <a:rPr lang="cs-CZ" sz="1800" dirty="0">
                <a:latin typeface="Calibri" panose="020F0502020204030204" pitchFamily="34" charset="0"/>
                <a:ea typeface="Calibri" panose="020F0502020204030204" pitchFamily="34" charset="0"/>
                <a:cs typeface="Calibri" panose="020F0502020204030204" pitchFamily="34" charset="0"/>
              </a:rPr>
              <a:t>“ mají vyčíslitelnou ekonomickou </a:t>
            </a:r>
            <a:r>
              <a:rPr lang="cs-CZ" sz="1800" dirty="0" smtClean="0">
                <a:latin typeface="Calibri" panose="020F0502020204030204" pitchFamily="34" charset="0"/>
                <a:ea typeface="Calibri" panose="020F0502020204030204" pitchFamily="34" charset="0"/>
                <a:cs typeface="Calibri" panose="020F0502020204030204" pitchFamily="34" charset="0"/>
              </a:rPr>
              <a:t>hodnotu - lze ji vyjadřovat (např. různé systémy </a:t>
            </a:r>
            <a:r>
              <a:rPr lang="cs-CZ" sz="1800" dirty="0" err="1" smtClean="0">
                <a:latin typeface="Calibri" panose="020F0502020204030204" pitchFamily="34" charset="0"/>
                <a:ea typeface="Calibri" panose="020F0502020204030204" pitchFamily="34" charset="0"/>
                <a:cs typeface="Calibri" panose="020F0502020204030204" pitchFamily="34" charset="0"/>
              </a:rPr>
              <a:t>ekoznačení</a:t>
            </a:r>
            <a:r>
              <a:rPr lang="cs-CZ" sz="1800" dirty="0" smtClean="0">
                <a:latin typeface="Calibri" panose="020F0502020204030204" pitchFamily="34" charset="0"/>
                <a:ea typeface="Calibri" panose="020F0502020204030204" pitchFamily="34" charset="0"/>
                <a:cs typeface="Calibri" panose="020F0502020204030204" pitchFamily="34" charset="0"/>
              </a:rPr>
              <a:t> výrobků a služeb)</a:t>
            </a:r>
            <a:endParaRPr lang="cs-CZ" sz="1800" dirty="0">
              <a:latin typeface="Calibri" panose="020F0502020204030204" pitchFamily="34" charset="0"/>
              <a:ea typeface="Calibri" panose="020F0502020204030204" pitchFamily="34" charset="0"/>
              <a:cs typeface="Calibri" panose="020F0502020204030204" pitchFamily="34" charset="0"/>
            </a:endParaRPr>
          </a:p>
          <a:p>
            <a:pPr lvl="0">
              <a:lnSpc>
                <a:spcPct val="107000"/>
              </a:lnSpc>
              <a:spcAft>
                <a:spcPts val="800"/>
              </a:spcAft>
            </a:pPr>
            <a:endParaRPr lang="cs-CZ" sz="1800" dirty="0">
              <a:effectLst/>
              <a:latin typeface="Calibri" panose="020F0502020204030204" pitchFamily="34" charset="0"/>
              <a:ea typeface="Calibri" panose="020F0502020204030204" pitchFamily="34" charset="0"/>
              <a:cs typeface="Calibri" panose="020F0502020204030204" pitchFamily="34" charset="0"/>
            </a:endParaRPr>
          </a:p>
          <a:p>
            <a:endParaRPr lang="cs-CZ" dirty="0"/>
          </a:p>
        </p:txBody>
      </p:sp>
    </p:spTree>
    <p:extLst>
      <p:ext uri="{BB962C8B-B14F-4D97-AF65-F5344CB8AC3E}">
        <p14:creationId xmlns:p14="http://schemas.microsoft.com/office/powerpoint/2010/main" val="90298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28421" y="805818"/>
            <a:ext cx="8238012" cy="1078348"/>
          </a:xfrm>
        </p:spPr>
        <p:txBody>
          <a:bodyPr>
            <a:noAutofit/>
          </a:bodyPr>
          <a:lstStyle/>
          <a:p>
            <a:pPr>
              <a:lnSpc>
                <a:spcPct val="107000"/>
              </a:lnSpc>
              <a:spcAft>
                <a:spcPts val="800"/>
              </a:spcAft>
            </a:pPr>
            <a:r>
              <a:rPr lang="cs-CZ" sz="2400" b="1" dirty="0">
                <a:solidFill>
                  <a:srgbClr val="FFFF00"/>
                </a:solidFill>
                <a:latin typeface="Calibri" panose="020F0502020204030204" pitchFamily="34" charset="0"/>
                <a:ea typeface="Calibri" panose="020F0502020204030204" pitchFamily="34" charset="0"/>
                <a:cs typeface="Calibri" panose="020F0502020204030204" pitchFamily="34" charset="0"/>
              </a:rPr>
              <a:t>Definice zelené ekonomiky </a:t>
            </a:r>
            <a:r>
              <a:rPr lang="cs-CZ" sz="2400" b="1" dirty="0">
                <a:latin typeface="Calibri" panose="020F0502020204030204" pitchFamily="34" charset="0"/>
                <a:ea typeface="Calibri" panose="020F0502020204030204" pitchFamily="34" charset="0"/>
                <a:cs typeface="Calibri" panose="020F0502020204030204" pitchFamily="34" charset="0"/>
              </a:rPr>
              <a:t>není jednotná: </a:t>
            </a:r>
            <a:r>
              <a:rPr lang="cs-CZ" sz="2400" b="1" dirty="0" smtClean="0">
                <a:latin typeface="Calibri" panose="020F0502020204030204" pitchFamily="34" charset="0"/>
                <a:ea typeface="Calibri" panose="020F0502020204030204" pitchFamily="34" charset="0"/>
                <a:cs typeface="Calibri" panose="020F0502020204030204" pitchFamily="34" charset="0"/>
              </a:rPr>
              <a:t/>
            </a:r>
            <a:br>
              <a:rPr lang="cs-CZ" sz="2400" b="1" dirty="0" smtClean="0">
                <a:latin typeface="Calibri" panose="020F0502020204030204" pitchFamily="34" charset="0"/>
                <a:ea typeface="Calibri" panose="020F0502020204030204" pitchFamily="34" charset="0"/>
                <a:cs typeface="Calibri" panose="020F0502020204030204" pitchFamily="34" charset="0"/>
              </a:rPr>
            </a:br>
            <a:r>
              <a:rPr lang="cs-CZ" sz="2400" dirty="0" smtClean="0">
                <a:latin typeface="Calibri" panose="020F0502020204030204" pitchFamily="34" charset="0"/>
                <a:ea typeface="Calibri" panose="020F0502020204030204" pitchFamily="34" charset="0"/>
                <a:cs typeface="Calibri" panose="020F0502020204030204" pitchFamily="34" charset="0"/>
              </a:rPr>
              <a:t>ekonomický </a:t>
            </a:r>
            <a:r>
              <a:rPr lang="cs-CZ" sz="2400" dirty="0">
                <a:latin typeface="Calibri" panose="020F0502020204030204" pitchFamily="34" charset="0"/>
                <a:ea typeface="Calibri" panose="020F0502020204030204" pitchFamily="34" charset="0"/>
                <a:cs typeface="Calibri" panose="020F0502020204030204" pitchFamily="34" charset="0"/>
              </a:rPr>
              <a:t>růst, propojený s ekologickými technologiemi apod. + též sociální růst, boj s chudobou, environmentální prospěšnost atd. </a:t>
            </a:r>
          </a:p>
        </p:txBody>
      </p:sp>
      <p:sp>
        <p:nvSpPr>
          <p:cNvPr id="4" name="Zástupný symbol pro obsah 3"/>
          <p:cNvSpPr>
            <a:spLocks noGrp="1"/>
          </p:cNvSpPr>
          <p:nvPr>
            <p:ph sz="half" idx="2"/>
          </p:nvPr>
        </p:nvSpPr>
        <p:spPr>
          <a:xfrm>
            <a:off x="1216059" y="2601798"/>
            <a:ext cx="4553146" cy="3987537"/>
          </a:xfrm>
        </p:spPr>
        <p:txBody>
          <a:bodyPr>
            <a:normAutofit fontScale="77500" lnSpcReduction="20000"/>
          </a:bodyPr>
          <a:lstStyle/>
          <a:p>
            <a:pPr>
              <a:lnSpc>
                <a:spcPct val="107000"/>
              </a:lnSpc>
              <a:spcAft>
                <a:spcPts val="800"/>
              </a:spcAft>
            </a:pPr>
            <a:r>
              <a:rPr lang="cs-CZ" sz="2300" dirty="0">
                <a:ea typeface="Times New Roman" panose="02020603050405020304" pitchFamily="18" charset="0"/>
                <a:cs typeface="Calibri" panose="020F0502020204030204" pitchFamily="34" charset="0"/>
              </a:rPr>
              <a:t>Karl </a:t>
            </a:r>
            <a:r>
              <a:rPr lang="cs-CZ" sz="2300" dirty="0" err="1">
                <a:ea typeface="Times New Roman" panose="02020603050405020304" pitchFamily="18" charset="0"/>
                <a:cs typeface="Calibri" panose="020F0502020204030204" pitchFamily="34" charset="0"/>
              </a:rPr>
              <a:t>Burkart</a:t>
            </a:r>
            <a:r>
              <a:rPr lang="cs-CZ" sz="2300" dirty="0">
                <a:ea typeface="Times New Roman" panose="02020603050405020304" pitchFamily="18" charset="0"/>
                <a:cs typeface="Calibri" panose="020F0502020204030204" pitchFamily="34" charset="0"/>
              </a:rPr>
              <a:t> - </a:t>
            </a:r>
            <a:r>
              <a:rPr lang="cs-CZ" sz="2300" b="1" dirty="0">
                <a:ea typeface="Calibri" panose="020F0502020204030204" pitchFamily="34" charset="0"/>
                <a:cs typeface="Calibri" panose="020F0502020204030204" pitchFamily="34" charset="0"/>
              </a:rPr>
              <a:t>6 oblastí zelené ekonomiky</a:t>
            </a:r>
            <a:endParaRPr lang="cs-CZ" sz="2300" dirty="0">
              <a:ea typeface="Calibri" panose="020F0502020204030204" pitchFamily="34" charset="0"/>
              <a:cs typeface="Times New Roman" panose="02020603050405020304" pitchFamily="18" charset="0"/>
            </a:endParaRPr>
          </a:p>
          <a:p>
            <a:pPr marL="793750" lvl="1" indent="-342900">
              <a:lnSpc>
                <a:spcPct val="107000"/>
              </a:lnSpc>
              <a:spcAft>
                <a:spcPts val="120"/>
              </a:spcAft>
              <a:buSzPts val="1000"/>
              <a:buFont typeface="Symbol" panose="05050102010706020507" pitchFamily="18" charset="2"/>
              <a:buChar char=""/>
              <a:tabLst>
                <a:tab pos="457200" algn="l"/>
              </a:tabLst>
            </a:pPr>
            <a:r>
              <a:rPr lang="cs-CZ" sz="2500" b="1" dirty="0" err="1">
                <a:solidFill>
                  <a:srgbClr val="FFFF00"/>
                </a:solidFill>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xmlns="" xmlns:lc="http://schemas.openxmlformats.org/drawingml/2006/lockedCanvas" val="tx"/>
                    </a:ext>
                  </a:extLst>
                </a:hlinkClick>
              </a:rPr>
              <a:t>Renewable</a:t>
            </a:r>
            <a:r>
              <a:rPr lang="cs-CZ" sz="2500" b="1" dirty="0">
                <a:solidFill>
                  <a:srgbClr val="FFFF00"/>
                </a:solidFill>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xmlns="" xmlns:lc="http://schemas.openxmlformats.org/drawingml/2006/lockedCanvas" val="tx"/>
                    </a:ext>
                  </a:extLst>
                </a:hlinkClick>
              </a:rPr>
              <a:t> </a:t>
            </a:r>
            <a:r>
              <a:rPr lang="cs-CZ" sz="2500" b="1" dirty="0" err="1">
                <a:solidFill>
                  <a:srgbClr val="FFFF00"/>
                </a:solidFill>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xmlns="" xmlns:lc="http://schemas.openxmlformats.org/drawingml/2006/lockedCanvas" val="tx"/>
                    </a:ext>
                  </a:extLst>
                </a:hlinkClick>
              </a:rPr>
              <a:t>energy</a:t>
            </a:r>
            <a:endParaRPr lang="cs-CZ" sz="2500" b="1" dirty="0">
              <a:solidFill>
                <a:srgbClr val="FFFF00"/>
              </a:solidFill>
              <a:ea typeface="Calibri" panose="020F0502020204030204" pitchFamily="34" charset="0"/>
              <a:cs typeface="Times New Roman" panose="02020603050405020304" pitchFamily="18" charset="0"/>
            </a:endParaRPr>
          </a:p>
          <a:p>
            <a:pPr marL="793750" lvl="1" indent="-342900">
              <a:lnSpc>
                <a:spcPct val="107000"/>
              </a:lnSpc>
              <a:spcAft>
                <a:spcPts val="120"/>
              </a:spcAft>
              <a:buSzPts val="1000"/>
              <a:buFont typeface="Symbol" panose="05050102010706020507" pitchFamily="18" charset="2"/>
              <a:buChar char=""/>
              <a:tabLst>
                <a:tab pos="457200" algn="l"/>
              </a:tabLst>
            </a:pPr>
            <a:r>
              <a:rPr lang="cs-CZ" sz="2500" b="1" dirty="0">
                <a:solidFill>
                  <a:srgbClr val="FFFF00"/>
                </a:solidFill>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xmlns="" xmlns:lc="http://schemas.openxmlformats.org/drawingml/2006/lockedCanvas" val="tx"/>
                    </a:ext>
                  </a:extLst>
                </a:hlinkClick>
              </a:rPr>
              <a:t>Green </a:t>
            </a:r>
            <a:r>
              <a:rPr lang="cs-CZ" sz="2500" b="1" dirty="0" err="1">
                <a:solidFill>
                  <a:srgbClr val="FFFF00"/>
                </a:solidFill>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xmlns="" xmlns:lc="http://schemas.openxmlformats.org/drawingml/2006/lockedCanvas" val="tx"/>
                    </a:ext>
                  </a:extLst>
                </a:hlinkClick>
              </a:rPr>
              <a:t>buildings</a:t>
            </a:r>
            <a:endParaRPr lang="cs-CZ" sz="2500" b="1" dirty="0">
              <a:solidFill>
                <a:srgbClr val="FFFF00"/>
              </a:solidFill>
              <a:ea typeface="Calibri" panose="020F0502020204030204" pitchFamily="34" charset="0"/>
              <a:cs typeface="Times New Roman" panose="02020603050405020304" pitchFamily="18" charset="0"/>
            </a:endParaRPr>
          </a:p>
          <a:p>
            <a:pPr marL="793750" lvl="1" indent="-342900">
              <a:lnSpc>
                <a:spcPct val="107000"/>
              </a:lnSpc>
              <a:spcAft>
                <a:spcPts val="120"/>
              </a:spcAft>
              <a:buSzPts val="1000"/>
              <a:buFont typeface="Symbol" panose="05050102010706020507" pitchFamily="18" charset="2"/>
              <a:buChar char=""/>
              <a:tabLst>
                <a:tab pos="457200" algn="l"/>
              </a:tabLst>
            </a:pPr>
            <a:r>
              <a:rPr lang="cs-CZ" sz="2500" b="1" dirty="0" err="1">
                <a:solidFill>
                  <a:srgbClr val="FFFF00"/>
                </a:solidFill>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xmlns="" xmlns:lc="http://schemas.openxmlformats.org/drawingml/2006/lockedCanvas" val="tx"/>
                    </a:ext>
                  </a:extLst>
                </a:hlinkClick>
              </a:rPr>
              <a:t>Sustainable</a:t>
            </a:r>
            <a:r>
              <a:rPr lang="cs-CZ" sz="2500" b="1" dirty="0">
                <a:solidFill>
                  <a:srgbClr val="FFFF00"/>
                </a:solidFill>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xmlns="" xmlns:lc="http://schemas.openxmlformats.org/drawingml/2006/lockedCanvas" val="tx"/>
                    </a:ext>
                  </a:extLst>
                </a:hlinkClick>
              </a:rPr>
              <a:t> transport</a:t>
            </a:r>
            <a:endParaRPr lang="cs-CZ" sz="2500" b="1" dirty="0">
              <a:solidFill>
                <a:srgbClr val="FFFF00"/>
              </a:solidFill>
              <a:ea typeface="Calibri" panose="020F0502020204030204" pitchFamily="34" charset="0"/>
              <a:cs typeface="Times New Roman" panose="02020603050405020304" pitchFamily="18" charset="0"/>
            </a:endParaRPr>
          </a:p>
          <a:p>
            <a:pPr marL="793750" lvl="1" indent="-342900">
              <a:lnSpc>
                <a:spcPct val="107000"/>
              </a:lnSpc>
              <a:spcAft>
                <a:spcPts val="120"/>
              </a:spcAft>
              <a:buSzPts val="1000"/>
              <a:buFont typeface="Symbol" panose="05050102010706020507" pitchFamily="18" charset="2"/>
              <a:buChar char=""/>
              <a:tabLst>
                <a:tab pos="457200" algn="l"/>
              </a:tabLst>
            </a:pPr>
            <a:r>
              <a:rPr lang="cs-CZ" sz="2500" b="1" dirty="0" err="1">
                <a:solidFill>
                  <a:srgbClr val="FFFF00"/>
                </a:solidFill>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xmlns="" xmlns:lc="http://schemas.openxmlformats.org/drawingml/2006/lockedCanvas" val="tx"/>
                    </a:ext>
                  </a:extLst>
                </a:hlinkClick>
              </a:rPr>
              <a:t>Water</a:t>
            </a:r>
            <a:r>
              <a:rPr lang="cs-CZ" sz="2500" b="1" dirty="0">
                <a:solidFill>
                  <a:srgbClr val="FFFF00"/>
                </a:solidFill>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xmlns="" xmlns:lc="http://schemas.openxmlformats.org/drawingml/2006/lockedCanvas" val="tx"/>
                    </a:ext>
                  </a:extLst>
                </a:hlinkClick>
              </a:rPr>
              <a:t> management</a:t>
            </a:r>
            <a:endParaRPr lang="cs-CZ" sz="2500" b="1" dirty="0">
              <a:solidFill>
                <a:srgbClr val="FFFF00"/>
              </a:solidFill>
              <a:ea typeface="Calibri" panose="020F0502020204030204" pitchFamily="34" charset="0"/>
              <a:cs typeface="Times New Roman" panose="02020603050405020304" pitchFamily="18" charset="0"/>
            </a:endParaRPr>
          </a:p>
          <a:p>
            <a:pPr marL="793750" lvl="1" indent="-342900">
              <a:lnSpc>
                <a:spcPct val="107000"/>
              </a:lnSpc>
              <a:spcAft>
                <a:spcPts val="120"/>
              </a:spcAft>
              <a:buSzPts val="1000"/>
              <a:buFont typeface="Symbol" panose="05050102010706020507" pitchFamily="18" charset="2"/>
              <a:buChar char=""/>
              <a:tabLst>
                <a:tab pos="457200" algn="l"/>
              </a:tabLst>
            </a:pPr>
            <a:r>
              <a:rPr lang="cs-CZ" sz="2500" b="1" dirty="0" err="1">
                <a:solidFill>
                  <a:srgbClr val="FFFF00"/>
                </a:solidFill>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xmlns="" xmlns:lc="http://schemas.openxmlformats.org/drawingml/2006/lockedCanvas" val="tx"/>
                    </a:ext>
                  </a:extLst>
                </a:hlinkClick>
              </a:rPr>
              <a:t>Waste</a:t>
            </a:r>
            <a:r>
              <a:rPr lang="cs-CZ" sz="2500" b="1" dirty="0">
                <a:solidFill>
                  <a:srgbClr val="FFFF00"/>
                </a:solidFill>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xmlns="" xmlns:lc="http://schemas.openxmlformats.org/drawingml/2006/lockedCanvas" val="tx"/>
                    </a:ext>
                  </a:extLst>
                </a:hlinkClick>
              </a:rPr>
              <a:t> management</a:t>
            </a:r>
            <a:endParaRPr lang="cs-CZ" sz="2500" b="1" dirty="0">
              <a:solidFill>
                <a:srgbClr val="FFFF00"/>
              </a:solidFill>
              <a:ea typeface="Calibri" panose="020F0502020204030204" pitchFamily="34" charset="0"/>
              <a:cs typeface="Times New Roman" panose="02020603050405020304" pitchFamily="18" charset="0"/>
            </a:endParaRPr>
          </a:p>
          <a:p>
            <a:pPr marL="793750" lvl="1" indent="-342900">
              <a:lnSpc>
                <a:spcPct val="107000"/>
              </a:lnSpc>
              <a:spcAft>
                <a:spcPts val="120"/>
              </a:spcAft>
              <a:buSzPts val="1000"/>
              <a:buFont typeface="Symbol" panose="05050102010706020507" pitchFamily="18" charset="2"/>
              <a:buChar char=""/>
              <a:tabLst>
                <a:tab pos="457200" algn="l"/>
              </a:tabLst>
            </a:pPr>
            <a:r>
              <a:rPr lang="cs-CZ" sz="2500" b="1" dirty="0">
                <a:solidFill>
                  <a:srgbClr val="FFFF00"/>
                </a:solidFill>
                <a:ea typeface="Times New Roman" panose="02020603050405020304" pitchFamily="18" charset="0"/>
                <a:cs typeface="Calibri" panose="020F0502020204030204" pitchFamily="34" charset="0"/>
                <a:hlinkClick r:id="rId7">
                  <a:extLst>
                    <a:ext uri="{A12FA001-AC4F-418D-AE19-62706E023703}">
                      <ahyp:hlinkClr xmlns:ahyp="http://schemas.microsoft.com/office/drawing/2018/hyperlinkcolor" xmlns="" xmlns:lc="http://schemas.openxmlformats.org/drawingml/2006/lockedCanvas" val="tx"/>
                    </a:ext>
                  </a:extLst>
                </a:hlinkClick>
              </a:rPr>
              <a:t>Land management</a:t>
            </a:r>
            <a:endParaRPr lang="cs-CZ" sz="2500" b="1" dirty="0">
              <a:solidFill>
                <a:srgbClr val="FFFF00"/>
              </a:solidFill>
              <a:ea typeface="Calibri" panose="020F0502020204030204" pitchFamily="34" charset="0"/>
              <a:cs typeface="Times New Roman" panose="02020603050405020304" pitchFamily="18" charset="0"/>
            </a:endParaRPr>
          </a:p>
          <a:p>
            <a:pPr marL="0" indent="0" algn="r">
              <a:lnSpc>
                <a:spcPct val="107000"/>
              </a:lnSpc>
              <a:spcAft>
                <a:spcPts val="800"/>
              </a:spcAft>
              <a:buNone/>
            </a:pPr>
            <a:endParaRPr lang="cs-CZ" sz="2200" dirty="0">
              <a:solidFill>
                <a:srgbClr val="FFFF00"/>
              </a:solidFill>
              <a:ea typeface="Calibri" panose="020F0502020204030204" pitchFamily="34" charset="0"/>
              <a:cs typeface="Calibri" panose="020F0502020204030204" pitchFamily="34" charset="0"/>
            </a:endParaRPr>
          </a:p>
          <a:p>
            <a:pPr marL="0" indent="0" algn="r">
              <a:lnSpc>
                <a:spcPct val="107000"/>
              </a:lnSpc>
              <a:spcAft>
                <a:spcPts val="800"/>
              </a:spcAft>
              <a:buNone/>
            </a:pPr>
            <a:r>
              <a:rPr lang="cs-CZ" sz="2200" dirty="0">
                <a:solidFill>
                  <a:srgbClr val="FFFF00"/>
                </a:solidFill>
                <a:latin typeface="Calibri" panose="020F0502020204030204" pitchFamily="34" charset="0"/>
                <a:ea typeface="Calibri" panose="020F0502020204030204" pitchFamily="34" charset="0"/>
                <a:cs typeface="Calibri" panose="020F0502020204030204" pitchFamily="34" charset="0"/>
              </a:rPr>
              <a:t>(</a:t>
            </a:r>
            <a:r>
              <a:rPr lang="cs-CZ" sz="2200" i="1" dirty="0">
                <a:solidFill>
                  <a:srgbClr val="FFFF00"/>
                </a:solidFill>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xmlns="" xmlns:lc="http://schemas.openxmlformats.org/drawingml/2006/lockedCanvas" val="tx"/>
                    </a:ext>
                  </a:extLst>
                </a:hlinkClick>
              </a:rPr>
              <a:t>"</a:t>
            </a:r>
            <a:r>
              <a:rPr lang="cs-CZ" sz="2200" i="1" dirty="0" err="1">
                <a:solidFill>
                  <a:srgbClr val="FFFF00"/>
                </a:solidFill>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xmlns="" xmlns:lc="http://schemas.openxmlformats.org/drawingml/2006/lockedCanvas" val="tx"/>
                    </a:ext>
                  </a:extLst>
                </a:hlinkClick>
              </a:rPr>
              <a:t>How</a:t>
            </a:r>
            <a:r>
              <a:rPr lang="cs-CZ" sz="2200" i="1" dirty="0">
                <a:solidFill>
                  <a:srgbClr val="FFFF00"/>
                </a:solidFill>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xmlns="" xmlns:lc="http://schemas.openxmlformats.org/drawingml/2006/lockedCanvas" val="tx"/>
                    </a:ext>
                  </a:extLst>
                </a:hlinkClick>
              </a:rPr>
              <a:t> do </a:t>
            </a:r>
            <a:r>
              <a:rPr lang="cs-CZ" sz="2200" i="1" dirty="0" err="1">
                <a:solidFill>
                  <a:srgbClr val="FFFF00"/>
                </a:solidFill>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xmlns="" xmlns:lc="http://schemas.openxmlformats.org/drawingml/2006/lockedCanvas" val="tx"/>
                    </a:ext>
                  </a:extLst>
                </a:hlinkClick>
              </a:rPr>
              <a:t>you</a:t>
            </a:r>
            <a:r>
              <a:rPr lang="cs-CZ" sz="2200" i="1" dirty="0">
                <a:solidFill>
                  <a:srgbClr val="FFFF00"/>
                </a:solidFill>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xmlns="" xmlns:lc="http://schemas.openxmlformats.org/drawingml/2006/lockedCanvas" val="tx"/>
                    </a:ext>
                  </a:extLst>
                </a:hlinkClick>
              </a:rPr>
              <a:t> </a:t>
            </a:r>
            <a:r>
              <a:rPr lang="cs-CZ" sz="2200" i="1" dirty="0" err="1">
                <a:solidFill>
                  <a:srgbClr val="FFFF00"/>
                </a:solidFill>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xmlns="" xmlns:lc="http://schemas.openxmlformats.org/drawingml/2006/lockedCanvas" val="tx"/>
                    </a:ext>
                  </a:extLst>
                </a:hlinkClick>
              </a:rPr>
              <a:t>define</a:t>
            </a:r>
            <a:r>
              <a:rPr lang="cs-CZ" sz="2200" i="1" dirty="0">
                <a:solidFill>
                  <a:srgbClr val="FFFF00"/>
                </a:solidFill>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xmlns="" xmlns:lc="http://schemas.openxmlformats.org/drawingml/2006/lockedCanvas" val="tx"/>
                    </a:ext>
                  </a:extLst>
                </a:hlinkClick>
              </a:rPr>
              <a:t> </a:t>
            </a:r>
            <a:r>
              <a:rPr lang="cs-CZ" sz="2200" i="1" dirty="0" err="1">
                <a:solidFill>
                  <a:srgbClr val="FFFF00"/>
                </a:solidFill>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xmlns="" xmlns:lc="http://schemas.openxmlformats.org/drawingml/2006/lockedCanvas" val="tx"/>
                    </a:ext>
                  </a:extLst>
                </a:hlinkClick>
              </a:rPr>
              <a:t>the</a:t>
            </a:r>
            <a:r>
              <a:rPr lang="cs-CZ" sz="2200" i="1" dirty="0">
                <a:solidFill>
                  <a:srgbClr val="FFFF00"/>
                </a:solidFill>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xmlns="" xmlns:lc="http://schemas.openxmlformats.org/drawingml/2006/lockedCanvas" val="tx"/>
                    </a:ext>
                  </a:extLst>
                </a:hlinkClick>
              </a:rPr>
              <a:t> 'green' </a:t>
            </a:r>
            <a:r>
              <a:rPr lang="cs-CZ" sz="2200" i="1" dirty="0" err="1">
                <a:solidFill>
                  <a:srgbClr val="FFFF00"/>
                </a:solidFill>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xmlns="" xmlns:lc="http://schemas.openxmlformats.org/drawingml/2006/lockedCanvas" val="tx"/>
                    </a:ext>
                  </a:extLst>
                </a:hlinkClick>
              </a:rPr>
              <a:t>economy</a:t>
            </a:r>
            <a:r>
              <a:rPr lang="cs-CZ" sz="2200" i="1" dirty="0">
                <a:solidFill>
                  <a:srgbClr val="FFFF00"/>
                </a:solidFill>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xmlns="" xmlns:lc="http://schemas.openxmlformats.org/drawingml/2006/lockedCanvas" val="tx"/>
                    </a:ext>
                  </a:extLst>
                </a:hlinkClick>
              </a:rPr>
              <a:t>?"</a:t>
            </a:r>
            <a:r>
              <a:rPr lang="cs-CZ" sz="2200"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 MNN - </a:t>
            </a:r>
            <a:r>
              <a:rPr lang="cs-CZ" sz="2200" i="1"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Mother</a:t>
            </a:r>
            <a:r>
              <a:rPr lang="cs-CZ" sz="2200"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cs-CZ" sz="2200" i="1"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Nature</a:t>
            </a:r>
            <a:r>
              <a:rPr lang="cs-CZ" sz="2200"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 Network. 2009-01-09</a:t>
            </a:r>
            <a:r>
              <a:rPr lang="cs-CZ" sz="2200" i="1" dirty="0">
                <a:solidFill>
                  <a:srgbClr val="FFFF00"/>
                </a:solidFill>
                <a:latin typeface="Calibri" panose="020F0502020204030204" pitchFamily="34" charset="0"/>
                <a:ea typeface="Calibri" panose="020F0502020204030204" pitchFamily="34" charset="0"/>
                <a:cs typeface="Calibri" panose="020F0502020204030204" pitchFamily="34" charset="0"/>
              </a:rPr>
              <a:t>.) </a:t>
            </a:r>
            <a:endParaRPr lang="cs-CZ" sz="22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Zástupný symbol pro obsah 5"/>
          <p:cNvSpPr>
            <a:spLocks noGrp="1"/>
          </p:cNvSpPr>
          <p:nvPr>
            <p:ph sz="quarter" idx="4"/>
          </p:nvPr>
        </p:nvSpPr>
        <p:spPr>
          <a:xfrm>
            <a:off x="5854045" y="2601799"/>
            <a:ext cx="4712388" cy="3987536"/>
          </a:xfrm>
        </p:spPr>
        <p:txBody>
          <a:bodyPr>
            <a:normAutofit fontScale="92500" lnSpcReduction="10000"/>
          </a:bodyPr>
          <a:lstStyle/>
          <a:p>
            <a:pPr marL="0" indent="0">
              <a:buNone/>
            </a:pPr>
            <a:r>
              <a:rPr lang="en-US" sz="1900" b="1" dirty="0"/>
              <a:t>The 5 Principles of Green </a:t>
            </a:r>
            <a:r>
              <a:rPr lang="en-US" sz="1900" b="1" dirty="0" smtClean="0"/>
              <a:t>Economy</a:t>
            </a:r>
            <a:endParaRPr lang="cs-CZ" sz="1900" b="1" dirty="0" smtClean="0"/>
          </a:p>
          <a:p>
            <a:pPr>
              <a:spcBef>
                <a:spcPts val="0"/>
              </a:spcBef>
              <a:spcAft>
                <a:spcPts val="0"/>
              </a:spcAft>
              <a:buFontTx/>
              <a:buChar char="-"/>
            </a:pPr>
            <a:endParaRPr lang="cs-CZ" b="1" u="sng" dirty="0" smtClean="0">
              <a:solidFill>
                <a:srgbClr val="FFFF00"/>
              </a:solidFill>
            </a:endParaRPr>
          </a:p>
          <a:p>
            <a:pPr>
              <a:spcBef>
                <a:spcPts val="0"/>
              </a:spcBef>
              <a:spcAft>
                <a:spcPts val="0"/>
              </a:spcAft>
              <a:buFontTx/>
              <a:buChar char="-"/>
            </a:pPr>
            <a:r>
              <a:rPr lang="cs-CZ" b="1" u="sng" dirty="0" err="1" smtClean="0">
                <a:solidFill>
                  <a:srgbClr val="FFFF00"/>
                </a:solidFill>
              </a:rPr>
              <a:t>Wellbeing</a:t>
            </a:r>
            <a:endParaRPr lang="cs-CZ" b="1" u="sng" dirty="0" smtClean="0">
              <a:solidFill>
                <a:srgbClr val="FFFF00"/>
              </a:solidFill>
            </a:endParaRPr>
          </a:p>
          <a:p>
            <a:pPr>
              <a:spcBef>
                <a:spcPts val="0"/>
              </a:spcBef>
              <a:spcAft>
                <a:spcPts val="0"/>
              </a:spcAft>
              <a:buFontTx/>
              <a:buChar char="-"/>
            </a:pPr>
            <a:r>
              <a:rPr lang="cs-CZ" b="1" u="sng" dirty="0" smtClean="0">
                <a:solidFill>
                  <a:srgbClr val="FFFF00"/>
                </a:solidFill>
              </a:rPr>
              <a:t>Justice</a:t>
            </a:r>
          </a:p>
          <a:p>
            <a:pPr>
              <a:spcBef>
                <a:spcPts val="0"/>
              </a:spcBef>
              <a:spcAft>
                <a:spcPts val="0"/>
              </a:spcAft>
              <a:buFontTx/>
              <a:buChar char="-"/>
            </a:pPr>
            <a:r>
              <a:rPr lang="cs-CZ" b="1" u="sng" dirty="0" err="1" smtClean="0">
                <a:solidFill>
                  <a:srgbClr val="FFFF00"/>
                </a:solidFill>
              </a:rPr>
              <a:t>Planetary</a:t>
            </a:r>
            <a:r>
              <a:rPr lang="cs-CZ" b="1" u="sng" dirty="0" smtClean="0">
                <a:solidFill>
                  <a:srgbClr val="FFFF00"/>
                </a:solidFill>
              </a:rPr>
              <a:t> </a:t>
            </a:r>
            <a:r>
              <a:rPr lang="cs-CZ" b="1" u="sng" dirty="0" err="1" smtClean="0">
                <a:solidFill>
                  <a:srgbClr val="FFFF00"/>
                </a:solidFill>
              </a:rPr>
              <a:t>boundaries</a:t>
            </a:r>
            <a:endParaRPr lang="cs-CZ" b="1" u="sng" dirty="0" smtClean="0">
              <a:solidFill>
                <a:srgbClr val="FFFF00"/>
              </a:solidFill>
            </a:endParaRPr>
          </a:p>
          <a:p>
            <a:pPr>
              <a:spcBef>
                <a:spcPts val="0"/>
              </a:spcBef>
              <a:spcAft>
                <a:spcPts val="0"/>
              </a:spcAft>
              <a:buFontTx/>
              <a:buChar char="-"/>
            </a:pPr>
            <a:r>
              <a:rPr lang="cs-CZ" b="1" u="sng" dirty="0" err="1">
                <a:solidFill>
                  <a:srgbClr val="FFFF00"/>
                </a:solidFill>
              </a:rPr>
              <a:t>Efficiency</a:t>
            </a:r>
            <a:r>
              <a:rPr lang="cs-CZ" b="1" u="sng" dirty="0">
                <a:solidFill>
                  <a:srgbClr val="FFFF00"/>
                </a:solidFill>
              </a:rPr>
              <a:t> and </a:t>
            </a:r>
            <a:r>
              <a:rPr lang="cs-CZ" b="1" u="sng" dirty="0" err="1">
                <a:solidFill>
                  <a:srgbClr val="FFFF00"/>
                </a:solidFill>
              </a:rPr>
              <a:t>Sufficiency</a:t>
            </a:r>
            <a:r>
              <a:rPr lang="cs-CZ" b="1" u="sng" dirty="0">
                <a:solidFill>
                  <a:srgbClr val="FFFF00"/>
                </a:solidFill>
              </a:rPr>
              <a:t> </a:t>
            </a:r>
            <a:r>
              <a:rPr lang="cs-CZ" b="1" u="sng" dirty="0" err="1">
                <a:solidFill>
                  <a:srgbClr val="FFFF00"/>
                </a:solidFill>
              </a:rPr>
              <a:t>Principle</a:t>
            </a:r>
            <a:endParaRPr lang="cs-CZ" b="1" u="sng" dirty="0">
              <a:solidFill>
                <a:srgbClr val="FFFF00"/>
              </a:solidFill>
            </a:endParaRPr>
          </a:p>
          <a:p>
            <a:pPr>
              <a:spcBef>
                <a:spcPts val="0"/>
              </a:spcBef>
              <a:spcAft>
                <a:spcPts val="0"/>
              </a:spcAft>
              <a:buFontTx/>
              <a:buChar char="-"/>
            </a:pPr>
            <a:r>
              <a:rPr lang="cs-CZ" b="1" u="sng" dirty="0" err="1">
                <a:solidFill>
                  <a:srgbClr val="FFFF00"/>
                </a:solidFill>
              </a:rPr>
              <a:t>Good</a:t>
            </a:r>
            <a:r>
              <a:rPr lang="cs-CZ" b="1" u="sng" dirty="0">
                <a:solidFill>
                  <a:srgbClr val="FFFF00"/>
                </a:solidFill>
              </a:rPr>
              <a:t> </a:t>
            </a:r>
            <a:r>
              <a:rPr lang="cs-CZ" b="1" u="sng" dirty="0" err="1">
                <a:solidFill>
                  <a:srgbClr val="FFFF00"/>
                </a:solidFill>
              </a:rPr>
              <a:t>Governance</a:t>
            </a:r>
            <a:r>
              <a:rPr lang="cs-CZ" b="1" u="sng" dirty="0">
                <a:solidFill>
                  <a:srgbClr val="FFFF00"/>
                </a:solidFill>
              </a:rPr>
              <a:t> </a:t>
            </a:r>
            <a:r>
              <a:rPr lang="cs-CZ" b="1" u="sng" dirty="0" err="1" smtClean="0">
                <a:solidFill>
                  <a:srgbClr val="FFFF00"/>
                </a:solidFill>
              </a:rPr>
              <a:t>Principle</a:t>
            </a:r>
            <a:endParaRPr lang="cs-CZ" b="1" u="sng" dirty="0" smtClean="0">
              <a:solidFill>
                <a:srgbClr val="FFFF00"/>
              </a:solidFill>
            </a:endParaRPr>
          </a:p>
          <a:p>
            <a:pPr marL="0" indent="0">
              <a:buNone/>
            </a:pPr>
            <a:endParaRPr lang="cs-CZ" sz="1600" b="1" dirty="0" smtClean="0"/>
          </a:p>
          <a:p>
            <a:pPr marL="0" indent="0">
              <a:buNone/>
            </a:pPr>
            <a:r>
              <a:rPr lang="cs-CZ" sz="1600" b="1" dirty="0" err="1" smtClean="0"/>
              <a:t>The</a:t>
            </a:r>
            <a:r>
              <a:rPr lang="cs-CZ" sz="1600" b="1" dirty="0" smtClean="0"/>
              <a:t>  Green </a:t>
            </a:r>
            <a:r>
              <a:rPr lang="cs-CZ" sz="1600" b="1" dirty="0" err="1"/>
              <a:t>Economy</a:t>
            </a:r>
            <a:r>
              <a:rPr lang="cs-CZ" sz="1600" b="1" dirty="0"/>
              <a:t> </a:t>
            </a:r>
            <a:r>
              <a:rPr lang="cs-CZ" sz="1600" b="1" dirty="0" err="1" smtClean="0"/>
              <a:t>Coalition</a:t>
            </a:r>
            <a:r>
              <a:rPr lang="cs-CZ" sz="1600" b="1" dirty="0" smtClean="0"/>
              <a:t>, </a:t>
            </a:r>
            <a:r>
              <a:rPr lang="en-US" sz="1600" b="1" dirty="0"/>
              <a:t>The 5 Principles of Green </a:t>
            </a:r>
            <a:r>
              <a:rPr lang="en-US" sz="1600" b="1" dirty="0" smtClean="0"/>
              <a:t>Economy</a:t>
            </a:r>
            <a:r>
              <a:rPr lang="cs-CZ" sz="1600" b="1" dirty="0"/>
              <a:t>, 2020 </a:t>
            </a:r>
            <a:r>
              <a:rPr lang="cs-CZ" sz="1400" b="1" dirty="0"/>
              <a:t>(https://</a:t>
            </a:r>
            <a:r>
              <a:rPr lang="cs-CZ" sz="1400" b="1" dirty="0" smtClean="0"/>
              <a:t>www.greeneconomycoalition.org/</a:t>
            </a:r>
            <a:r>
              <a:rPr lang="cs-CZ" sz="1400" b="1" dirty="0" err="1" smtClean="0"/>
              <a:t>news</a:t>
            </a:r>
            <a:r>
              <a:rPr lang="cs-CZ" sz="1400" b="1" dirty="0" smtClean="0"/>
              <a:t>-and-</a:t>
            </a:r>
            <a:r>
              <a:rPr lang="cs-CZ" sz="1400" b="1" dirty="0" err="1" smtClean="0"/>
              <a:t>resources</a:t>
            </a:r>
            <a:r>
              <a:rPr lang="cs-CZ" sz="1400" b="1" dirty="0" smtClean="0"/>
              <a:t>/the-5-principles-of-green-economy)</a:t>
            </a:r>
            <a:endParaRPr lang="en-US" sz="1400" b="1" dirty="0"/>
          </a:p>
          <a:p>
            <a:pPr marL="0" indent="0">
              <a:buNone/>
            </a:pPr>
            <a:endParaRPr lang="en-US" sz="1600" b="1" dirty="0"/>
          </a:p>
        </p:txBody>
      </p:sp>
    </p:spTree>
    <p:extLst>
      <p:ext uri="{BB962C8B-B14F-4D97-AF65-F5344CB8AC3E}">
        <p14:creationId xmlns:p14="http://schemas.microsoft.com/office/powerpoint/2010/main" val="3610645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en-US" sz="2000" dirty="0" err="1"/>
              <a:t>Söderholm</a:t>
            </a:r>
            <a:r>
              <a:rPr lang="en-US" sz="2000" dirty="0"/>
              <a:t>, P. The green economy transition: the challenges of technological change for sustainability. </a:t>
            </a:r>
            <a:r>
              <a:rPr lang="en-US" sz="2000" i="1" dirty="0"/>
              <a:t>Sustain Earth</a:t>
            </a:r>
            <a:r>
              <a:rPr lang="en-US" sz="2000" dirty="0"/>
              <a:t> </a:t>
            </a:r>
            <a:r>
              <a:rPr lang="en-US" sz="2000" b="1" dirty="0"/>
              <a:t>3</a:t>
            </a:r>
            <a:r>
              <a:rPr lang="en-US" sz="2000" dirty="0"/>
              <a:t>, 6 (2020). https://doi.org/10.1186/s42055-020-00029-y</a:t>
            </a:r>
            <a:endParaRPr lang="cs-CZ" sz="2000" dirty="0"/>
          </a:p>
        </p:txBody>
      </p:sp>
      <p:sp>
        <p:nvSpPr>
          <p:cNvPr id="3" name="Zástupný symbol pro obsah 2"/>
          <p:cNvSpPr>
            <a:spLocks noGrp="1"/>
          </p:cNvSpPr>
          <p:nvPr>
            <p:ph idx="1"/>
          </p:nvPr>
        </p:nvSpPr>
        <p:spPr>
          <a:xfrm>
            <a:off x="1376313" y="2052116"/>
            <a:ext cx="9193826" cy="3997828"/>
          </a:xfrm>
        </p:spPr>
        <p:txBody>
          <a:bodyPr>
            <a:normAutofit fontScale="85000" lnSpcReduction="10000"/>
          </a:bodyPr>
          <a:lstStyle/>
          <a:p>
            <a:pPr marL="0" indent="0">
              <a:buNone/>
            </a:pPr>
            <a:r>
              <a:rPr lang="en-US" dirty="0"/>
              <a:t>There are however </a:t>
            </a:r>
            <a:r>
              <a:rPr lang="en-US" b="1" dirty="0">
                <a:solidFill>
                  <a:srgbClr val="FFFF00"/>
                </a:solidFill>
              </a:rPr>
              <a:t>huge uncertainties about the scope and the depth of green capitalism </a:t>
            </a:r>
            <a:r>
              <a:rPr lang="en-US" dirty="0"/>
              <a:t>in this respect. Moreover, the answer to the question of </a:t>
            </a:r>
            <a:r>
              <a:rPr lang="en-US" b="1" dirty="0">
                <a:solidFill>
                  <a:srgbClr val="FFFF00"/>
                </a:solidFill>
              </a:rPr>
              <a:t>how far the market-driven sustainability transition will take us, will probably vary depending on business sector and on factors such as the availability of funding in these </a:t>
            </a:r>
            <a:r>
              <a:rPr lang="en-US" b="1" dirty="0" smtClean="0">
                <a:solidFill>
                  <a:srgbClr val="FFFF00"/>
                </a:solidFill>
              </a:rPr>
              <a:t>sectors</a:t>
            </a:r>
            <a:r>
              <a:rPr lang="en-US" dirty="0" smtClean="0">
                <a:solidFill>
                  <a:srgbClr val="FFFF00"/>
                </a:solidFill>
              </a:rPr>
              <a:t>.</a:t>
            </a:r>
            <a:r>
              <a:rPr lang="cs-CZ" dirty="0" smtClean="0">
                <a:solidFill>
                  <a:srgbClr val="FFFF00"/>
                </a:solidFill>
              </a:rPr>
              <a:t> </a:t>
            </a:r>
            <a:r>
              <a:rPr lang="en-US" dirty="0" smtClean="0"/>
              <a:t>As </a:t>
            </a:r>
            <a:r>
              <a:rPr lang="en-US" dirty="0"/>
              <a:t>indicated above, there are reasons to assume that in the absence of </a:t>
            </a:r>
            <a:r>
              <a:rPr lang="en-US" b="1" dirty="0">
                <a:solidFill>
                  <a:srgbClr val="FFFF00"/>
                </a:solidFill>
              </a:rPr>
              <a:t>direct policy support</a:t>
            </a:r>
            <a:r>
              <a:rPr lang="en-US" dirty="0"/>
              <a:t>, businesses will not be well-equipped to invest in long-term green technology development. </a:t>
            </a:r>
            <a:endParaRPr lang="cs-CZ" dirty="0" smtClean="0"/>
          </a:p>
          <a:p>
            <a:pPr marL="0" indent="0">
              <a:buNone/>
            </a:pPr>
            <a:r>
              <a:rPr lang="en-US" dirty="0"/>
              <a:t>An important task for government policy is to set the appropriate “</a:t>
            </a:r>
            <a:r>
              <a:rPr lang="en-US" b="1" dirty="0">
                <a:solidFill>
                  <a:srgbClr val="FFFF00"/>
                </a:solidFill>
              </a:rPr>
              <a:t>framework conditions</a:t>
            </a:r>
            <a:r>
              <a:rPr lang="en-US" dirty="0"/>
              <a:t>” for the economy. This refers primarily to the legal framework, e.g., immaterial rights, licensing procedures, as well as contract law, which need to be predictable and transparent</a:t>
            </a:r>
            <a:r>
              <a:rPr lang="en-US" dirty="0" smtClean="0"/>
              <a:t>.</a:t>
            </a:r>
            <a:r>
              <a:rPr lang="cs-CZ" dirty="0" smtClean="0"/>
              <a:t> </a:t>
            </a:r>
            <a:r>
              <a:rPr lang="en-US" dirty="0" smtClean="0"/>
              <a:t>Still</a:t>
            </a:r>
            <a:r>
              <a:rPr lang="cs-CZ" dirty="0" smtClean="0"/>
              <a:t> …</a:t>
            </a:r>
            <a:r>
              <a:rPr lang="en-US" dirty="0" smtClean="0"/>
              <a:t> the </a:t>
            </a:r>
            <a:r>
              <a:rPr lang="en-US" dirty="0"/>
              <a:t>role of the state must often go </a:t>
            </a:r>
            <a:r>
              <a:rPr lang="en-US" b="1" dirty="0">
                <a:solidFill>
                  <a:srgbClr val="FFFF00"/>
                </a:solidFill>
              </a:rPr>
              <a:t>beyond providing such framework conditions</a:t>
            </a:r>
            <a:r>
              <a:rPr lang="en-US" dirty="0">
                <a:solidFill>
                  <a:srgbClr val="FFFF00"/>
                </a:solidFill>
              </a:rPr>
              <a:t>. </a:t>
            </a:r>
            <a:r>
              <a:rPr lang="en-US" dirty="0"/>
              <a:t>In fact, there are several arguments for implementing a broader </a:t>
            </a:r>
            <a:r>
              <a:rPr lang="en-US" i="1" dirty="0">
                <a:solidFill>
                  <a:srgbClr val="FFFF00"/>
                </a:solidFill>
              </a:rPr>
              <a:t>mix</a:t>
            </a:r>
            <a:r>
              <a:rPr lang="en-US" dirty="0">
                <a:solidFill>
                  <a:srgbClr val="FFFF00"/>
                </a:solidFill>
              </a:rPr>
              <a:t> of policy instruments </a:t>
            </a:r>
            <a:r>
              <a:rPr lang="en-US" dirty="0"/>
              <a:t>in the green economy.</a:t>
            </a:r>
          </a:p>
        </p:txBody>
      </p:sp>
    </p:spTree>
    <p:extLst>
      <p:ext uri="{BB962C8B-B14F-4D97-AF65-F5344CB8AC3E}">
        <p14:creationId xmlns:p14="http://schemas.microsoft.com/office/powerpoint/2010/main" val="1932819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DBBFD8-8BDA-42FF-9C1B-20F59F2FA128}"/>
              </a:ext>
            </a:extLst>
          </p:cNvPr>
          <p:cNvSpPr>
            <a:spLocks noGrp="1"/>
          </p:cNvSpPr>
          <p:nvPr>
            <p:ph type="title"/>
          </p:nvPr>
        </p:nvSpPr>
        <p:spPr>
          <a:xfrm>
            <a:off x="2499360" y="497840"/>
            <a:ext cx="8442960" cy="1097280"/>
          </a:xfrm>
        </p:spPr>
        <p:txBody>
          <a:bodyPr>
            <a:normAutofit/>
          </a:bodyPr>
          <a:lstStyle/>
          <a:p>
            <a:r>
              <a:rPr lang="cs-CZ" sz="2000" b="1" dirty="0" err="1">
                <a:effectLst/>
                <a:latin typeface="Calibri" panose="020F0502020204030204" pitchFamily="34" charset="0"/>
                <a:ea typeface="Times New Roman" panose="02020603050405020304" pitchFamily="18" charset="0"/>
              </a:rPr>
              <a:t>Dalsgaard</a:t>
            </a:r>
            <a:r>
              <a:rPr lang="cs-CZ" sz="2000" b="1" dirty="0">
                <a:effectLst/>
                <a:latin typeface="Calibri" panose="020F0502020204030204" pitchFamily="34" charset="0"/>
                <a:ea typeface="Times New Roman" panose="02020603050405020304" pitchFamily="18" charset="0"/>
              </a:rPr>
              <a:t>, S. 2013. </a:t>
            </a:r>
            <a:r>
              <a:rPr lang="cs-CZ" sz="2000" b="1" dirty="0" err="1">
                <a:effectLst/>
                <a:latin typeface="Calibri" panose="020F0502020204030204" pitchFamily="34" charset="0"/>
                <a:ea typeface="Times New Roman" panose="02020603050405020304" pitchFamily="18" charset="0"/>
              </a:rPr>
              <a:t>The</a:t>
            </a:r>
            <a:r>
              <a:rPr lang="cs-CZ" sz="2000" b="1" dirty="0">
                <a:effectLst/>
                <a:latin typeface="Calibri" panose="020F0502020204030204" pitchFamily="34" charset="0"/>
                <a:ea typeface="Times New Roman" panose="02020603050405020304" pitchFamily="18" charset="0"/>
              </a:rPr>
              <a:t> </a:t>
            </a:r>
            <a:r>
              <a:rPr lang="cs-CZ" sz="2000" b="1" dirty="0" err="1">
                <a:effectLst/>
                <a:latin typeface="Calibri" panose="020F0502020204030204" pitchFamily="34" charset="0"/>
                <a:ea typeface="Times New Roman" panose="02020603050405020304" pitchFamily="18" charset="0"/>
              </a:rPr>
              <a:t>commensurability</a:t>
            </a:r>
            <a:r>
              <a:rPr lang="cs-CZ" sz="2000" b="1" dirty="0">
                <a:effectLst/>
                <a:latin typeface="Calibri" panose="020F0502020204030204" pitchFamily="34" charset="0"/>
                <a:ea typeface="Times New Roman" panose="02020603050405020304" pitchFamily="18" charset="0"/>
              </a:rPr>
              <a:t> </a:t>
            </a:r>
            <a:r>
              <a:rPr lang="cs-CZ" sz="2000" b="1" dirty="0" err="1">
                <a:effectLst/>
                <a:latin typeface="Calibri" panose="020F0502020204030204" pitchFamily="34" charset="0"/>
                <a:ea typeface="Times New Roman" panose="02020603050405020304" pitchFamily="18" charset="0"/>
              </a:rPr>
              <a:t>of</a:t>
            </a:r>
            <a:r>
              <a:rPr lang="cs-CZ" sz="2000" b="1" dirty="0">
                <a:effectLst/>
                <a:latin typeface="Calibri" panose="020F0502020204030204" pitchFamily="34" charset="0"/>
                <a:ea typeface="Times New Roman" panose="02020603050405020304" pitchFamily="18" charset="0"/>
              </a:rPr>
              <a:t> </a:t>
            </a:r>
            <a:r>
              <a:rPr lang="cs-CZ" sz="2000" b="1" dirty="0" err="1">
                <a:effectLst/>
                <a:latin typeface="Calibri" panose="020F0502020204030204" pitchFamily="34" charset="0"/>
                <a:ea typeface="Times New Roman" panose="02020603050405020304" pitchFamily="18" charset="0"/>
              </a:rPr>
              <a:t>carbon</a:t>
            </a:r>
            <a:r>
              <a:rPr lang="cs-CZ" sz="2000" b="1" dirty="0">
                <a:effectLst/>
                <a:latin typeface="Calibri" panose="020F0502020204030204" pitchFamily="34" charset="0"/>
                <a:ea typeface="Times New Roman" panose="02020603050405020304" pitchFamily="18" charset="0"/>
              </a:rPr>
              <a:t>. </a:t>
            </a:r>
            <a:r>
              <a:rPr lang="cs-CZ" sz="2000" b="1" dirty="0" err="1">
                <a:effectLst/>
                <a:latin typeface="Calibri" panose="020F0502020204030204" pitchFamily="34" charset="0"/>
                <a:ea typeface="Times New Roman" panose="02020603050405020304" pitchFamily="18" charset="0"/>
              </a:rPr>
              <a:t>Making</a:t>
            </a:r>
            <a:r>
              <a:rPr lang="cs-CZ" sz="2000" b="1" dirty="0">
                <a:effectLst/>
                <a:latin typeface="Calibri" panose="020F0502020204030204" pitchFamily="34" charset="0"/>
                <a:ea typeface="Times New Roman" panose="02020603050405020304" pitchFamily="18" charset="0"/>
              </a:rPr>
              <a:t> </a:t>
            </a:r>
            <a:r>
              <a:rPr lang="cs-CZ" sz="2000" b="1" dirty="0" err="1">
                <a:effectLst/>
                <a:latin typeface="Calibri" panose="020F0502020204030204" pitchFamily="34" charset="0"/>
                <a:ea typeface="Times New Roman" panose="02020603050405020304" pitchFamily="18" charset="0"/>
              </a:rPr>
              <a:t>value</a:t>
            </a:r>
            <a:r>
              <a:rPr lang="cs-CZ" sz="2000" b="1" dirty="0">
                <a:effectLst/>
                <a:latin typeface="Calibri" panose="020F0502020204030204" pitchFamily="34" charset="0"/>
                <a:ea typeface="Times New Roman" panose="02020603050405020304" pitchFamily="18" charset="0"/>
              </a:rPr>
              <a:t> and </a:t>
            </a:r>
            <a:r>
              <a:rPr lang="cs-CZ" sz="2000" b="1" dirty="0" err="1">
                <a:effectLst/>
                <a:latin typeface="Calibri" panose="020F0502020204030204" pitchFamily="34" charset="0"/>
                <a:ea typeface="Times New Roman" panose="02020603050405020304" pitchFamily="18" charset="0"/>
              </a:rPr>
              <a:t>money</a:t>
            </a:r>
            <a:r>
              <a:rPr lang="cs-CZ" sz="2000" b="1" dirty="0">
                <a:effectLst/>
                <a:latin typeface="Calibri" panose="020F0502020204030204" pitchFamily="34" charset="0"/>
                <a:ea typeface="Times New Roman" panose="02020603050405020304" pitchFamily="18" charset="0"/>
              </a:rPr>
              <a:t> </a:t>
            </a:r>
            <a:r>
              <a:rPr lang="cs-CZ" sz="2000" b="1" dirty="0" err="1">
                <a:effectLst/>
                <a:latin typeface="Calibri" panose="020F0502020204030204" pitchFamily="34" charset="0"/>
                <a:ea typeface="Times New Roman" panose="02020603050405020304" pitchFamily="18" charset="0"/>
              </a:rPr>
              <a:t>of</a:t>
            </a:r>
            <a:r>
              <a:rPr lang="cs-CZ" sz="2000" b="1" dirty="0">
                <a:effectLst/>
                <a:latin typeface="Calibri" panose="020F0502020204030204" pitchFamily="34" charset="0"/>
                <a:ea typeface="Times New Roman" panose="02020603050405020304" pitchFamily="18" charset="0"/>
              </a:rPr>
              <a:t> </a:t>
            </a:r>
            <a:r>
              <a:rPr lang="cs-CZ" sz="2000" b="1" dirty="0" err="1">
                <a:effectLst/>
                <a:latin typeface="Calibri" panose="020F0502020204030204" pitchFamily="34" charset="0"/>
                <a:ea typeface="Times New Roman" panose="02020603050405020304" pitchFamily="18" charset="0"/>
              </a:rPr>
              <a:t>climate</a:t>
            </a:r>
            <a:r>
              <a:rPr lang="cs-CZ" sz="2000" b="1" dirty="0">
                <a:effectLst/>
                <a:latin typeface="Calibri" panose="020F0502020204030204" pitchFamily="34" charset="0"/>
                <a:ea typeface="Times New Roman" panose="02020603050405020304" pitchFamily="18" charset="0"/>
              </a:rPr>
              <a:t> </a:t>
            </a:r>
            <a:r>
              <a:rPr lang="cs-CZ" sz="2000" b="1" dirty="0" err="1">
                <a:effectLst/>
                <a:latin typeface="Calibri" panose="020F0502020204030204" pitchFamily="34" charset="0"/>
                <a:ea typeface="Times New Roman" panose="02020603050405020304" pitchFamily="18" charset="0"/>
              </a:rPr>
              <a:t>change</a:t>
            </a:r>
            <a:r>
              <a:rPr lang="cs-CZ" sz="2000" b="1" dirty="0">
                <a:effectLst/>
                <a:latin typeface="Calibri" panose="020F0502020204030204" pitchFamily="34" charset="0"/>
                <a:ea typeface="Times New Roman" panose="02020603050405020304" pitchFamily="18" charset="0"/>
              </a:rPr>
              <a:t>. HAU: </a:t>
            </a:r>
            <a:r>
              <a:rPr lang="cs-CZ" sz="2000" b="1" dirty="0" err="1">
                <a:effectLst/>
                <a:latin typeface="Calibri" panose="020F0502020204030204" pitchFamily="34" charset="0"/>
                <a:ea typeface="Times New Roman" panose="02020603050405020304" pitchFamily="18" charset="0"/>
              </a:rPr>
              <a:t>Journal</a:t>
            </a:r>
            <a:r>
              <a:rPr lang="cs-CZ" sz="2000" b="1" dirty="0">
                <a:effectLst/>
                <a:latin typeface="Calibri" panose="020F0502020204030204" pitchFamily="34" charset="0"/>
                <a:ea typeface="Times New Roman" panose="02020603050405020304" pitchFamily="18" charset="0"/>
              </a:rPr>
              <a:t> </a:t>
            </a:r>
            <a:r>
              <a:rPr lang="cs-CZ" sz="2000" b="1" dirty="0" err="1">
                <a:effectLst/>
                <a:latin typeface="Calibri" panose="020F0502020204030204" pitchFamily="34" charset="0"/>
                <a:ea typeface="Times New Roman" panose="02020603050405020304" pitchFamily="18" charset="0"/>
              </a:rPr>
              <a:t>of</a:t>
            </a:r>
            <a:r>
              <a:rPr lang="cs-CZ" sz="2000" b="1" dirty="0">
                <a:effectLst/>
                <a:latin typeface="Calibri" panose="020F0502020204030204" pitchFamily="34" charset="0"/>
                <a:ea typeface="Times New Roman" panose="02020603050405020304" pitchFamily="18" charset="0"/>
              </a:rPr>
              <a:t> </a:t>
            </a:r>
            <a:r>
              <a:rPr lang="cs-CZ" sz="2000" b="1" dirty="0" err="1">
                <a:effectLst/>
                <a:latin typeface="Calibri" panose="020F0502020204030204" pitchFamily="34" charset="0"/>
                <a:ea typeface="Times New Roman" panose="02020603050405020304" pitchFamily="18" charset="0"/>
              </a:rPr>
              <a:t>Ethnographic</a:t>
            </a:r>
            <a:r>
              <a:rPr lang="cs-CZ" sz="2000" b="1" dirty="0">
                <a:effectLst/>
                <a:latin typeface="Calibri" panose="020F0502020204030204" pitchFamily="34" charset="0"/>
                <a:ea typeface="Times New Roman" panose="02020603050405020304" pitchFamily="18" charset="0"/>
              </a:rPr>
              <a:t> </a:t>
            </a:r>
            <a:r>
              <a:rPr lang="cs-CZ" sz="2000" b="1" dirty="0" err="1">
                <a:effectLst/>
                <a:latin typeface="Calibri" panose="020F0502020204030204" pitchFamily="34" charset="0"/>
                <a:ea typeface="Times New Roman" panose="02020603050405020304" pitchFamily="18" charset="0"/>
              </a:rPr>
              <a:t>Theory</a:t>
            </a:r>
            <a:r>
              <a:rPr lang="cs-CZ" sz="2000" b="1" dirty="0">
                <a:effectLst/>
                <a:latin typeface="Calibri" panose="020F0502020204030204" pitchFamily="34" charset="0"/>
                <a:ea typeface="Times New Roman" panose="02020603050405020304" pitchFamily="18" charset="0"/>
              </a:rPr>
              <a:t> 3 (1): 80–98. </a:t>
            </a:r>
            <a:r>
              <a:rPr lang="cs-CZ" sz="1800" dirty="0">
                <a:effectLst/>
                <a:latin typeface="Calibri" panose="020F0502020204030204" pitchFamily="34" charset="0"/>
                <a:ea typeface="Times New Roman" panose="02020603050405020304" pitchFamily="18" charset="0"/>
              </a:rPr>
              <a:t>(</a:t>
            </a:r>
            <a:r>
              <a:rPr lang="cs-CZ" sz="1800" u="none" strike="noStrike" dirty="0">
                <a:solidFill>
                  <a:srgbClr val="C00000"/>
                </a:solidFill>
                <a:effectLst/>
                <a:latin typeface="Calibri" panose="020F0502020204030204" pitchFamily="34" charset="0"/>
                <a:ea typeface="Times New Roman" panose="02020603050405020304" pitchFamily="18" charset="0"/>
                <a:hlinkClick r:id="rId2"/>
              </a:rPr>
              <a:t>https://www.haujournal.org/</a:t>
            </a:r>
            <a:r>
              <a:rPr lang="cs-CZ" sz="1800" u="none" strike="noStrike" dirty="0" err="1">
                <a:solidFill>
                  <a:srgbClr val="C00000"/>
                </a:solidFill>
                <a:effectLst/>
                <a:latin typeface="Calibri" panose="020F0502020204030204" pitchFamily="34" charset="0"/>
                <a:ea typeface="Times New Roman" panose="02020603050405020304" pitchFamily="18" charset="0"/>
                <a:hlinkClick r:id="rId2"/>
              </a:rPr>
              <a:t>index.php</a:t>
            </a:r>
            <a:r>
              <a:rPr lang="cs-CZ" sz="1800" u="none" strike="noStrike" dirty="0">
                <a:solidFill>
                  <a:srgbClr val="C00000"/>
                </a:solidFill>
                <a:effectLst/>
                <a:latin typeface="Calibri" panose="020F0502020204030204" pitchFamily="34" charset="0"/>
                <a:ea typeface="Times New Roman" panose="02020603050405020304" pitchFamily="18" charset="0"/>
                <a:hlinkClick r:id="rId2"/>
              </a:rPr>
              <a:t>/</a:t>
            </a:r>
            <a:r>
              <a:rPr lang="cs-CZ" sz="1800" u="none" strike="noStrike" dirty="0" err="1">
                <a:solidFill>
                  <a:srgbClr val="C00000"/>
                </a:solidFill>
                <a:effectLst/>
                <a:latin typeface="Calibri" panose="020F0502020204030204" pitchFamily="34" charset="0"/>
                <a:ea typeface="Times New Roman" panose="02020603050405020304" pitchFamily="18" charset="0"/>
                <a:hlinkClick r:id="rId2"/>
              </a:rPr>
              <a:t>hau</a:t>
            </a:r>
            <a:r>
              <a:rPr lang="cs-CZ" sz="1800" u="none" strike="noStrike" dirty="0">
                <a:solidFill>
                  <a:srgbClr val="C00000"/>
                </a:solidFill>
                <a:effectLst/>
                <a:latin typeface="Calibri" panose="020F0502020204030204" pitchFamily="34" charset="0"/>
                <a:ea typeface="Times New Roman" panose="02020603050405020304" pitchFamily="18" charset="0"/>
                <a:hlinkClick r:id="rId2"/>
              </a:rPr>
              <a:t>/</a:t>
            </a:r>
            <a:r>
              <a:rPr lang="cs-CZ" sz="1800" u="none" strike="noStrike" dirty="0" err="1">
                <a:solidFill>
                  <a:srgbClr val="C00000"/>
                </a:solidFill>
                <a:effectLst/>
                <a:latin typeface="Calibri" panose="020F0502020204030204" pitchFamily="34" charset="0"/>
                <a:ea typeface="Times New Roman" panose="02020603050405020304" pitchFamily="18" charset="0"/>
                <a:hlinkClick r:id="rId2"/>
              </a:rPr>
              <a:t>article</a:t>
            </a:r>
            <a:r>
              <a:rPr lang="cs-CZ" sz="1800" u="none" strike="noStrike" dirty="0">
                <a:solidFill>
                  <a:srgbClr val="C00000"/>
                </a:solidFill>
                <a:effectLst/>
                <a:latin typeface="Calibri" panose="020F0502020204030204" pitchFamily="34" charset="0"/>
                <a:ea typeface="Times New Roman" panose="02020603050405020304" pitchFamily="18" charset="0"/>
                <a:hlinkClick r:id="rId2"/>
              </a:rPr>
              <a:t>/</a:t>
            </a:r>
            <a:r>
              <a:rPr lang="cs-CZ" sz="1800" u="none" strike="noStrike" dirty="0" err="1">
                <a:solidFill>
                  <a:srgbClr val="C00000"/>
                </a:solidFill>
                <a:effectLst/>
                <a:latin typeface="Calibri" panose="020F0502020204030204" pitchFamily="34" charset="0"/>
                <a:ea typeface="Times New Roman" panose="02020603050405020304" pitchFamily="18" charset="0"/>
                <a:hlinkClick r:id="rId2"/>
              </a:rPr>
              <a:t>viewFile</a:t>
            </a:r>
            <a:r>
              <a:rPr lang="cs-CZ" sz="1800" u="none" strike="noStrike" dirty="0">
                <a:solidFill>
                  <a:srgbClr val="C00000"/>
                </a:solidFill>
                <a:effectLst/>
                <a:latin typeface="Calibri" panose="020F0502020204030204" pitchFamily="34" charset="0"/>
                <a:ea typeface="Times New Roman" panose="02020603050405020304" pitchFamily="18" charset="0"/>
                <a:hlinkClick r:id="rId2"/>
              </a:rPr>
              <a:t>/hau3.1.006/311</a:t>
            </a:r>
            <a:r>
              <a:rPr lang="cs-CZ" sz="1800" dirty="0" smtClean="0">
                <a:effectLst/>
                <a:latin typeface="Calibri" panose="020F0502020204030204" pitchFamily="34" charset="0"/>
                <a:ea typeface="Times New Roman" panose="02020603050405020304" pitchFamily="18" charset="0"/>
              </a:rPr>
              <a:t>)</a:t>
            </a:r>
            <a:endParaRPr lang="cs-CZ" dirty="0"/>
          </a:p>
        </p:txBody>
      </p:sp>
      <p:sp>
        <p:nvSpPr>
          <p:cNvPr id="3" name="Zástupný obsah 2">
            <a:extLst>
              <a:ext uri="{FF2B5EF4-FFF2-40B4-BE49-F238E27FC236}">
                <a16:creationId xmlns:a16="http://schemas.microsoft.com/office/drawing/2014/main" id="{78DC0D96-8670-49E0-BF7C-DBF3B0FB0396}"/>
              </a:ext>
            </a:extLst>
          </p:cNvPr>
          <p:cNvSpPr>
            <a:spLocks noGrp="1"/>
          </p:cNvSpPr>
          <p:nvPr>
            <p:ph idx="1"/>
          </p:nvPr>
        </p:nvSpPr>
        <p:spPr>
          <a:xfrm>
            <a:off x="1491449" y="2052116"/>
            <a:ext cx="9303798" cy="4401950"/>
          </a:xfrm>
        </p:spPr>
        <p:txBody>
          <a:bodyPr>
            <a:normAutofit fontScale="85000" lnSpcReduction="10000"/>
          </a:bodyPr>
          <a:lstStyle/>
          <a:p>
            <a:r>
              <a:rPr lang="cs-CZ" dirty="0"/>
              <a:t>Obchodování s uhlíkem a Uhlíkové kompenzace (offset)</a:t>
            </a:r>
          </a:p>
          <a:p>
            <a:pPr lvl="1"/>
            <a:r>
              <a:rPr lang="cs-CZ" dirty="0" smtClean="0"/>
              <a:t>uhlík </a:t>
            </a:r>
            <a:r>
              <a:rPr lang="cs-CZ" dirty="0"/>
              <a:t>jako „nová měna“ – trvalá likvidita </a:t>
            </a:r>
          </a:p>
          <a:p>
            <a:pPr lvl="1"/>
            <a:r>
              <a:rPr lang="cs-CZ" dirty="0"/>
              <a:t>jako univerzální morální měřítko, standardizovaná hodnota</a:t>
            </a:r>
          </a:p>
          <a:p>
            <a:pPr lvl="1"/>
            <a:r>
              <a:rPr lang="cs-CZ" dirty="0"/>
              <a:t>potenciální X reálné znečištění/kompenzace</a:t>
            </a:r>
          </a:p>
          <a:p>
            <a:pPr lvl="1"/>
            <a:r>
              <a:rPr lang="cs-CZ" dirty="0"/>
              <a:t>cíl: hra s nulovým součtem</a:t>
            </a:r>
          </a:p>
          <a:p>
            <a:pPr marL="457200" lvl="1" indent="0">
              <a:buNone/>
            </a:pPr>
            <a:endParaRPr lang="cs-CZ" dirty="0"/>
          </a:p>
          <a:p>
            <a:r>
              <a:rPr lang="cs-CZ" dirty="0" err="1" smtClean="0"/>
              <a:t>komodifikace</a:t>
            </a:r>
            <a:r>
              <a:rPr lang="cs-CZ" dirty="0" smtClean="0"/>
              <a:t> </a:t>
            </a:r>
            <a:r>
              <a:rPr lang="cs-CZ" dirty="0"/>
              <a:t>uhlíku – posílení kapitalistických tržních mechanismů</a:t>
            </a:r>
          </a:p>
          <a:p>
            <a:r>
              <a:rPr lang="cs-CZ" dirty="0"/>
              <a:t>„uhlíkový kolonialismus“ = mechanismy dopadají na země globálního </a:t>
            </a:r>
            <a:r>
              <a:rPr lang="cs-CZ" dirty="0" smtClean="0"/>
              <a:t>Jihu</a:t>
            </a:r>
            <a:endParaRPr lang="cs-CZ" dirty="0"/>
          </a:p>
          <a:p>
            <a:r>
              <a:rPr lang="cs-CZ" dirty="0"/>
              <a:t>spotřeba uhlíku = morální měřítko a standard spotřeby celkově; počítá se uhlíková stopa - nezpochybňuje se spotřeba (resp. její politicko-ekonomická podmíněnost) jako taková</a:t>
            </a:r>
          </a:p>
        </p:txBody>
      </p:sp>
    </p:spTree>
    <p:extLst>
      <p:ext uri="{BB962C8B-B14F-4D97-AF65-F5344CB8AC3E}">
        <p14:creationId xmlns:p14="http://schemas.microsoft.com/office/powerpoint/2010/main" val="1544414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152212-B0BA-43E0-BAE9-3B5247B62456}"/>
              </a:ext>
            </a:extLst>
          </p:cNvPr>
          <p:cNvSpPr>
            <a:spLocks noGrp="1"/>
          </p:cNvSpPr>
          <p:nvPr>
            <p:ph type="title"/>
          </p:nvPr>
        </p:nvSpPr>
        <p:spPr/>
        <p:txBody>
          <a:bodyPr>
            <a:normAutofit/>
          </a:bodyPr>
          <a:lstStyle/>
          <a:p>
            <a:r>
              <a:rPr lang="cs-CZ" sz="4000" b="1" dirty="0" smtClean="0">
                <a:solidFill>
                  <a:srgbClr val="FFFF00"/>
                </a:solidFill>
              </a:rPr>
              <a:t>Kritika „zelené ekonomiky“</a:t>
            </a:r>
            <a:endParaRPr lang="cs-CZ" sz="4000" b="1" dirty="0">
              <a:solidFill>
                <a:srgbClr val="FFFF00"/>
              </a:solidFill>
            </a:endParaRPr>
          </a:p>
        </p:txBody>
      </p:sp>
      <p:sp>
        <p:nvSpPr>
          <p:cNvPr id="3" name="Zástupný obsah 2">
            <a:extLst>
              <a:ext uri="{FF2B5EF4-FFF2-40B4-BE49-F238E27FC236}">
                <a16:creationId xmlns:a16="http://schemas.microsoft.com/office/drawing/2014/main" id="{D4FCBCF8-8F55-4211-820B-FD1316D11192}"/>
              </a:ext>
            </a:extLst>
          </p:cNvPr>
          <p:cNvSpPr>
            <a:spLocks noGrp="1"/>
          </p:cNvSpPr>
          <p:nvPr>
            <p:ph idx="1"/>
          </p:nvPr>
        </p:nvSpPr>
        <p:spPr>
          <a:xfrm>
            <a:off x="1171852" y="2011680"/>
            <a:ext cx="9800948" cy="4531360"/>
          </a:xfrm>
        </p:spPr>
        <p:txBody>
          <a:bodyPr>
            <a:normAutofit fontScale="40000" lnSpcReduction="20000"/>
          </a:bodyPr>
          <a:lstStyle/>
          <a:p>
            <a:pPr marL="0" indent="0">
              <a:lnSpc>
                <a:spcPct val="107000"/>
              </a:lnSpc>
              <a:spcAft>
                <a:spcPts val="800"/>
              </a:spcAft>
              <a:buNone/>
            </a:pPr>
            <a:r>
              <a:rPr lang="cs-CZ" sz="60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1.  </a:t>
            </a:r>
            <a:r>
              <a:rPr lang="cs-CZ" sz="55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„Zelená ekonomika“ je součástí neoliberálního ekonomického </a:t>
            </a:r>
            <a:r>
              <a:rPr lang="cs-CZ" sz="5500" b="1"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mechanismu</a:t>
            </a:r>
            <a:endParaRPr lang="cs-CZ" sz="55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Calibri" panose="020F0502020204030204" pitchFamily="34" charset="0"/>
              <a:buChar char="-"/>
            </a:pPr>
            <a:r>
              <a:rPr lang="cs-CZ" sz="4800" b="1" dirty="0" smtClean="0">
                <a:solidFill>
                  <a:srgbClr val="FFFF00"/>
                </a:solidFill>
                <a:latin typeface="Calibri" panose="020F0502020204030204" pitchFamily="34" charset="0"/>
                <a:ea typeface="Calibri" panose="020F0502020204030204" pitchFamily="34" charset="0"/>
                <a:cs typeface="Calibri" panose="020F0502020204030204" pitchFamily="34" charset="0"/>
              </a:rPr>
              <a:t>JE APOLITICKÁ - </a:t>
            </a:r>
            <a:r>
              <a:rPr lang="cs-CZ" sz="4800" dirty="0">
                <a:latin typeface="Calibri" panose="020F0502020204030204" pitchFamily="34" charset="0"/>
                <a:ea typeface="Calibri" panose="020F0502020204030204" pitchFamily="34" charset="0"/>
                <a:cs typeface="Calibri" panose="020F0502020204030204" pitchFamily="34" charset="0"/>
              </a:rPr>
              <a:t>oslabování regulační role státu a převod ekologických opatření na soukromý sektor</a:t>
            </a:r>
            <a:endParaRPr lang="cs-CZ" sz="4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cs-CZ" sz="4800" dirty="0" smtClean="0">
                <a:latin typeface="Calibri" panose="020F0502020204030204" pitchFamily="34" charset="0"/>
                <a:ea typeface="Calibri" panose="020F0502020204030204" pitchFamily="34" charset="0"/>
                <a:cs typeface="Calibri" panose="020F0502020204030204" pitchFamily="34" charset="0"/>
              </a:rPr>
              <a:t>stojí na </a:t>
            </a:r>
            <a:r>
              <a:rPr lang="cs-CZ" sz="4800" dirty="0" smtClean="0">
                <a:effectLst/>
                <a:latin typeface="Calibri" panose="020F0502020204030204" pitchFamily="34" charset="0"/>
                <a:ea typeface="Calibri" panose="020F0502020204030204" pitchFamily="34" charset="0"/>
                <a:cs typeface="Calibri" panose="020F0502020204030204" pitchFamily="34" charset="0"/>
              </a:rPr>
              <a:t>tlaku </a:t>
            </a:r>
            <a:r>
              <a:rPr lang="cs-CZ" sz="4800" dirty="0">
                <a:effectLst/>
                <a:latin typeface="Calibri" panose="020F0502020204030204" pitchFamily="34" charset="0"/>
                <a:ea typeface="Calibri" panose="020F0502020204030204" pitchFamily="34" charset="0"/>
                <a:cs typeface="Calibri" panose="020F0502020204030204" pitchFamily="34" charset="0"/>
              </a:rPr>
              <a:t>na produktivitu a inovace</a:t>
            </a:r>
            <a:endParaRPr lang="cs-CZ" sz="4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cs-CZ" sz="4800" b="1" dirty="0" err="1">
                <a:solidFill>
                  <a:srgbClr val="FFFF00"/>
                </a:solidFill>
                <a:effectLst/>
                <a:latin typeface="Calibri" panose="020F0502020204030204" pitchFamily="34" charset="0"/>
                <a:ea typeface="Calibri" panose="020F0502020204030204" pitchFamily="34" charset="0"/>
                <a:cs typeface="Calibri" panose="020F0502020204030204" pitchFamily="34" charset="0"/>
              </a:rPr>
              <a:t>marketizace</a:t>
            </a:r>
            <a:r>
              <a:rPr lang="cs-CZ" sz="4800" b="1" dirty="0">
                <a:effectLst/>
                <a:latin typeface="Calibri" panose="020F0502020204030204" pitchFamily="34" charset="0"/>
                <a:ea typeface="Calibri" panose="020F0502020204030204" pitchFamily="34" charset="0"/>
                <a:cs typeface="Calibri" panose="020F0502020204030204" pitchFamily="34" charset="0"/>
              </a:rPr>
              <a:t> </a:t>
            </a:r>
            <a:r>
              <a:rPr lang="cs-CZ" sz="4800" dirty="0">
                <a:effectLst/>
                <a:latin typeface="Calibri" panose="020F0502020204030204" pitchFamily="34" charset="0"/>
                <a:ea typeface="Calibri" panose="020F0502020204030204" pitchFamily="34" charset="0"/>
                <a:cs typeface="Calibri" panose="020F0502020204030204" pitchFamily="34" charset="0"/>
              </a:rPr>
              <a:t>(tj. tržní zhodnocování zdrojů, které dříve nebyly vyjádřeny cenou</a:t>
            </a:r>
            <a:r>
              <a:rPr lang="cs-CZ" sz="4800" dirty="0" smtClean="0">
                <a:effectLst/>
                <a:latin typeface="Calibri" panose="020F0502020204030204" pitchFamily="34" charset="0"/>
                <a:ea typeface="Calibri" panose="020F0502020204030204" pitchFamily="34" charset="0"/>
                <a:cs typeface="Calibri" panose="020F0502020204030204" pitchFamily="34" charset="0"/>
              </a:rPr>
              <a:t>), privatizace </a:t>
            </a:r>
            <a:r>
              <a:rPr lang="cs-CZ" sz="4800" dirty="0">
                <a:effectLst/>
                <a:latin typeface="Calibri" panose="020F0502020204030204" pitchFamily="34" charset="0"/>
                <a:ea typeface="Calibri" panose="020F0502020204030204" pitchFamily="34" charset="0"/>
                <a:cs typeface="Calibri" panose="020F0502020204030204" pitchFamily="34" charset="0"/>
              </a:rPr>
              <a:t>energie, půdy, vody </a:t>
            </a:r>
            <a:endParaRPr lang="cs-CZ" sz="4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cs-CZ" sz="4800" dirty="0">
                <a:effectLst/>
                <a:latin typeface="Calibri" panose="020F0502020204030204" pitchFamily="34" charset="0"/>
                <a:ea typeface="Calibri" panose="020F0502020204030204" pitchFamily="34" charset="0"/>
                <a:cs typeface="Calibri" panose="020F0502020204030204" pitchFamily="34" charset="0"/>
              </a:rPr>
              <a:t>vtažení přírodního kapitálu do ekonomického myšlení, aniž by byl problematizován sám koncept </a:t>
            </a:r>
            <a:r>
              <a:rPr lang="cs-CZ" sz="4800" dirty="0" smtClean="0">
                <a:effectLst/>
                <a:latin typeface="Calibri" panose="020F0502020204030204" pitchFamily="34" charset="0"/>
                <a:ea typeface="Calibri" panose="020F0502020204030204" pitchFamily="34" charset="0"/>
                <a:cs typeface="Calibri" panose="020F0502020204030204" pitchFamily="34" charset="0"/>
              </a:rPr>
              <a:t>ekonomie</a:t>
            </a:r>
          </a:p>
          <a:p>
            <a:pPr marL="342900" lvl="0" indent="-342900">
              <a:lnSpc>
                <a:spcPct val="107000"/>
              </a:lnSpc>
              <a:buFont typeface="Calibri" panose="020F0502020204030204" pitchFamily="34" charset="0"/>
              <a:buChar char="-"/>
            </a:pPr>
            <a:endParaRPr lang="cs-CZ" sz="48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ctr">
              <a:lnSpc>
                <a:spcPct val="107000"/>
              </a:lnSpc>
              <a:buNone/>
            </a:pPr>
            <a:r>
              <a:rPr lang="cs-CZ" sz="6000" b="1" dirty="0">
                <a:solidFill>
                  <a:srgbClr val="FFFF00"/>
                </a:solidFill>
                <a:latin typeface="Calibri" panose="020F0502020204030204" pitchFamily="34" charset="0"/>
                <a:ea typeface="Calibri" panose="020F0502020204030204" pitchFamily="34" charset="0"/>
                <a:cs typeface="Calibri" panose="020F0502020204030204" pitchFamily="34" charset="0"/>
              </a:rPr>
              <a:t>Ř</a:t>
            </a:r>
            <a:r>
              <a:rPr lang="cs-CZ" sz="6000" b="1"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ada </a:t>
            </a:r>
            <a:r>
              <a:rPr lang="cs-CZ" sz="60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kritiků má za to, že „zelená ekonomika“ je spíše intenzifikací existujících stylů neoliberálního vládnutí – responzibilizace  </a:t>
            </a:r>
            <a:endParaRPr lang="cs-CZ" sz="6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463835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Zelená">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7022</TotalTime>
  <Words>4365</Words>
  <Application>Microsoft Office PowerPoint</Application>
  <PresentationFormat>Širokoúhlá obrazovka</PresentationFormat>
  <Paragraphs>241</Paragraphs>
  <Slides>27</Slides>
  <Notes>6</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27</vt:i4>
      </vt:variant>
    </vt:vector>
  </HeadingPairs>
  <TitlesOfParts>
    <vt:vector size="36" baseType="lpstr">
      <vt:lpstr>arial</vt:lpstr>
      <vt:lpstr>arial</vt:lpstr>
      <vt:lpstr>Calibri</vt:lpstr>
      <vt:lpstr>MS Shell Dlg 2</vt:lpstr>
      <vt:lpstr>Symbol</vt:lpstr>
      <vt:lpstr>Times New Roman</vt:lpstr>
      <vt:lpstr>Wingdings</vt:lpstr>
      <vt:lpstr>Wingdings 3</vt:lpstr>
      <vt:lpstr>Madison</vt:lpstr>
      <vt:lpstr>Ekonomické odpovědi na klimatickou změnu     „GREEN ECONOMY“ a obchodování s emisemi </vt:lpstr>
      <vt:lpstr>Prezentace aplikace PowerPoint</vt:lpstr>
      <vt:lpstr> Trvale udržitelný rozvoj,   ekosystémové služby,      zelený růst (green growth)   </vt:lpstr>
      <vt:lpstr>Zelený růst (green growth)</vt:lpstr>
      <vt:lpstr>Green growth and green economy</vt:lpstr>
      <vt:lpstr>Definice zelené ekonomiky není jednotná:  ekonomický růst, propojený s ekologickými technologiemi apod. + též sociální růst, boj s chudobou, environmentální prospěšnost atd. </vt:lpstr>
      <vt:lpstr>Söderholm, P. The green economy transition: the challenges of technological change for sustainability. Sustain Earth 3, 6 (2020). https://doi.org/10.1186/s42055-020-00029-y</vt:lpstr>
      <vt:lpstr>Dalsgaard, S. 2013. The commensurability of carbon. Making value and money of climate change. HAU: Journal of Ethnographic Theory 3 (1): 80–98. (https://www.haujournal.org/index.php/hau/article/viewFile/hau3.1.006/311)</vt:lpstr>
      <vt:lpstr>Kritika „zelené ekonomiky“</vt:lpstr>
      <vt:lpstr>kritika</vt:lpstr>
      <vt:lpstr>Green grabbing</vt:lpstr>
      <vt:lpstr>kritika</vt:lpstr>
      <vt:lpstr>Kritika uvnitř diskurzu a zvenčí</vt:lpstr>
      <vt:lpstr>Copyright: Bàrbara Castro Urío</vt:lpstr>
      <vt:lpstr>Prezentace aplikace PowerPoint</vt:lpstr>
      <vt:lpstr>„Zelená spotřeba“   „zelená governmentalita“     responsibilizace </vt:lpstr>
      <vt:lpstr>„eko-chic“  Barendregt, B., Jaffe, R. 2014. "The Paradoxes of Eco-Chic." In: Barendregt, B., Jaffe, R. Green (eds.) Consumption: The Global Rise of Eco-Chic. London: Bloomsbury Academic, 2014. 1–16. Bloomsbury Collections.  </vt:lpstr>
      <vt:lpstr>eko-chic  Barendregt, B., Jaffe, R. 2014. "The Paradoxes of Eco-Chic." In: Barendregt, B., Jaffe, R. Green (eds.) Consumption: The Global Rise of Eco-Chic. London: Bloomsbury Academic, 2014. 1–16. Bloomsbury Collections.  </vt:lpstr>
      <vt:lpstr>„občan-spotřebitel“</vt:lpstr>
      <vt:lpstr>kritika</vt:lpstr>
      <vt:lpstr>Nové formy vládnutí:  „green governmentality“ a responzibilizace </vt:lpstr>
      <vt:lpstr>Zelená responzibilizace = individualizace odpovědnosti v oblasti životního prostředí</vt:lpstr>
      <vt:lpstr>Techniky responsibilizačního vládnutí</vt:lpstr>
      <vt:lpstr>Příklad „green governmentality“ a responzibilizace </vt:lpstr>
      <vt:lpstr>Poznámka na závěr</vt:lpstr>
      <vt:lpstr>Dodatek</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Ekonomické odpovědi na klimatickou změnu:   „green economy“ a obchodování s emisemi</dc:title>
  <dc:creator>Markéta Zandlová</dc:creator>
  <cp:lastModifiedBy>Markéta Zandlová</cp:lastModifiedBy>
  <cp:revision>42</cp:revision>
  <dcterms:created xsi:type="dcterms:W3CDTF">2020-12-12T09:34:42Z</dcterms:created>
  <dcterms:modified xsi:type="dcterms:W3CDTF">2023-12-04T15:22:27Z</dcterms:modified>
</cp:coreProperties>
</file>