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70" r:id="rId7"/>
    <p:sldId id="285" r:id="rId8"/>
    <p:sldId id="286" r:id="rId9"/>
    <p:sldId id="287" r:id="rId10"/>
    <p:sldId id="288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C696CD-DE8A-4D08-A5B9-CFCC86FC65E3}" v="3" dt="2022-03-21T13:31:45.1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247"/>
    <p:restoredTop sz="95064"/>
  </p:normalViewPr>
  <p:slideViewPr>
    <p:cSldViewPr snapToGrid="0" snapToObjects="1">
      <p:cViewPr>
        <p:scale>
          <a:sx n="50" d="100"/>
          <a:sy n="50" d="100"/>
        </p:scale>
        <p:origin x="200" y="1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imír Michalička" userId="S::michalicka@vojenskyobor.cz::24f3e4f5-1cf9-4917-89d9-6edaba728736" providerId="AD" clId="Web-{2DC696CD-DE8A-4D08-A5B9-CFCC86FC65E3}"/>
    <pc:docChg chg="modSld">
      <pc:chgData name="Vladimír Michalička" userId="S::michalicka@vojenskyobor.cz::24f3e4f5-1cf9-4917-89d9-6edaba728736" providerId="AD" clId="Web-{2DC696CD-DE8A-4D08-A5B9-CFCC86FC65E3}" dt="2022-03-21T12:04:06.069" v="1" actId="20577"/>
      <pc:docMkLst>
        <pc:docMk/>
      </pc:docMkLst>
      <pc:sldChg chg="modSp">
        <pc:chgData name="Vladimír Michalička" userId="S::michalicka@vojenskyobor.cz::24f3e4f5-1cf9-4917-89d9-6edaba728736" providerId="AD" clId="Web-{2DC696CD-DE8A-4D08-A5B9-CFCC86FC65E3}" dt="2022-03-21T12:04:06.069" v="1" actId="20577"/>
        <pc:sldMkLst>
          <pc:docMk/>
          <pc:sldMk cId="2814028773" sldId="257"/>
        </pc:sldMkLst>
        <pc:spChg chg="mod">
          <ac:chgData name="Vladimír Michalička" userId="S::michalicka@vojenskyobor.cz::24f3e4f5-1cf9-4917-89d9-6edaba728736" providerId="AD" clId="Web-{2DC696CD-DE8A-4D08-A5B9-CFCC86FC65E3}" dt="2022-03-21T12:04:06.069" v="1" actId="20577"/>
          <ac:spMkLst>
            <pc:docMk/>
            <pc:sldMk cId="2814028773" sldId="257"/>
            <ac:spMk id="3" creationId="{77A73D79-0D0F-F144-B8C0-808219294CA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5AE15-79CF-484D-908D-6FFF396FE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7752" y="2814722"/>
            <a:ext cx="9916496" cy="1228555"/>
          </a:xfrm>
        </p:spPr>
        <p:txBody>
          <a:bodyPr/>
          <a:lstStyle/>
          <a:p>
            <a:r>
              <a:rPr lang="cs-CZ" sz="4400" b="1" dirty="0"/>
              <a:t>Materiální zajištění tělovýchovného procesu </a:t>
            </a:r>
            <a:br>
              <a:rPr lang="cs-CZ" sz="4400" b="1" dirty="0"/>
            </a:br>
            <a:r>
              <a:rPr lang="cs-CZ" sz="4400" b="1" dirty="0"/>
              <a:t>v resortu MO (1)</a:t>
            </a:r>
          </a:p>
        </p:txBody>
      </p:sp>
    </p:spTree>
    <p:extLst>
      <p:ext uri="{BB962C8B-B14F-4D97-AF65-F5344CB8AC3E}">
        <p14:creationId xmlns:p14="http://schemas.microsoft.com/office/powerpoint/2010/main" val="397372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1A21B-9DB5-8249-9189-B938189C4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 a průběh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73D79-0D0F-F144-B8C0-808219294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cs-CZ" dirty="0"/>
              <a:t>Cíl: Seznámit studenty s materiálních zajištěním tělovýchovného procesu v resortu MO.</a:t>
            </a:r>
          </a:p>
          <a:p>
            <a:pPr marL="383540" indent="-383540"/>
            <a:r>
              <a:rPr lang="cs-CZ" dirty="0"/>
              <a:t>Průběh: Seznámení studentů s legislativou, dokumentací a inventarizací materiálu.</a:t>
            </a:r>
          </a:p>
        </p:txBody>
      </p:sp>
    </p:spTree>
    <p:extLst>
      <p:ext uri="{BB962C8B-B14F-4D97-AF65-F5344CB8AC3E}">
        <p14:creationId xmlns:p14="http://schemas.microsoft.com/office/powerpoint/2010/main" val="2814028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Legislativa pro práci s materiálem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8300"/>
            <a:ext cx="9601200" cy="4838700"/>
          </a:xfrm>
        </p:spPr>
        <p:txBody>
          <a:bodyPr/>
          <a:lstStyle/>
          <a:p>
            <a:r>
              <a:rPr lang="cs-CZ" altLang="cs-CZ" dirty="0"/>
              <a:t>OBECNÁ:</a:t>
            </a:r>
          </a:p>
          <a:p>
            <a:pPr lvl="1"/>
            <a:r>
              <a:rPr lang="cs-CZ" altLang="cs-CZ" dirty="0"/>
              <a:t>Log 10-3 „Manipulace s materiálem“;</a:t>
            </a:r>
          </a:p>
          <a:p>
            <a:pPr lvl="1"/>
            <a:r>
              <a:rPr lang="cs-CZ" altLang="cs-CZ" dirty="0" err="1"/>
              <a:t>Všeob</a:t>
            </a:r>
            <a:r>
              <a:rPr lang="cs-CZ" altLang="cs-CZ" dirty="0"/>
              <a:t> P-4 „Hospodaření s materiálem v resortu MO“.</a:t>
            </a:r>
          </a:p>
          <a:p>
            <a:pPr marL="530352" lvl="1" indent="0">
              <a:buNone/>
            </a:pPr>
            <a:endParaRPr lang="cs-CZ" altLang="cs-CZ" dirty="0"/>
          </a:p>
          <a:p>
            <a:r>
              <a:rPr lang="cs-CZ" altLang="cs-CZ" dirty="0"/>
              <a:t>SPECIFICKÁ:</a:t>
            </a:r>
          </a:p>
          <a:p>
            <a:pPr lvl="1"/>
            <a:r>
              <a:rPr lang="cs-CZ" altLang="cs-CZ" dirty="0"/>
              <a:t>NVMO č. 12/2011 „Služební tělesná výchova v rezortu MO“;</a:t>
            </a:r>
          </a:p>
          <a:p>
            <a:pPr lvl="1"/>
            <a:r>
              <a:rPr lang="cs-CZ" altLang="cs-CZ" dirty="0"/>
              <a:t>organizační rozkaz útvaru;</a:t>
            </a:r>
          </a:p>
          <a:p>
            <a:pPr lvl="1"/>
            <a:r>
              <a:rPr lang="cs-CZ" altLang="cs-CZ" dirty="0"/>
              <a:t>projekt </a:t>
            </a:r>
            <a:r>
              <a:rPr lang="cs-CZ" altLang="cs-CZ" dirty="0" err="1"/>
              <a:t>PrCH</a:t>
            </a:r>
            <a:r>
              <a:rPr lang="cs-CZ" altLang="cs-CZ" dirty="0"/>
              <a:t> + směrnice k nakládání s prostředky FKSP;</a:t>
            </a:r>
          </a:p>
          <a:p>
            <a:pPr lvl="1"/>
            <a:r>
              <a:rPr lang="cs-CZ" altLang="cs-CZ" dirty="0" err="1"/>
              <a:t>fin</a:t>
            </a:r>
            <a:r>
              <a:rPr lang="cs-CZ" altLang="cs-CZ" dirty="0"/>
              <a:t>. a log. (Plán nákupu, specifikace, objednávky,…);</a:t>
            </a:r>
          </a:p>
          <a:p>
            <a:pPr lvl="1"/>
            <a:r>
              <a:rPr lang="cs-CZ" altLang="cs-CZ" dirty="0"/>
              <a:t>další (provozní dokumentace skaldu – Kniho </a:t>
            </a:r>
            <a:r>
              <a:rPr lang="cs-CZ" altLang="cs-CZ" dirty="0" err="1"/>
              <a:t>vz</a:t>
            </a:r>
            <a:r>
              <a:rPr lang="cs-CZ" altLang="cs-CZ" dirty="0"/>
              <a:t>. 1, zápůjční kniha, záznamníky,...).</a:t>
            </a:r>
          </a:p>
          <a:p>
            <a:pPr lvl="1"/>
            <a:endParaRPr lang="cs-CZ" altLang="cs-CZ" dirty="0"/>
          </a:p>
          <a:p>
            <a:pPr lvl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06861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Způsob evidence materiálu v </a:t>
            </a:r>
            <a:r>
              <a:rPr lang="cs-CZ" sz="4000" b="1" dirty="0" err="1"/>
              <a:t>ReMO</a:t>
            </a:r>
            <a:endParaRPr lang="cs-CZ" sz="40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4738"/>
            <a:ext cx="9601200" cy="4603061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/>
              <a:t>FIS	-	(Finanční informační systém – Agentura finanční)</a:t>
            </a:r>
          </a:p>
          <a:p>
            <a:pPr marL="0" indent="0">
              <a:buNone/>
            </a:pPr>
            <a:r>
              <a:rPr lang="cs-CZ" altLang="cs-CZ" dirty="0"/>
              <a:t>ISL	-	(Informační systém logistiky – doplňková evidence „V“)</a:t>
            </a:r>
          </a:p>
          <a:p>
            <a:pPr marL="0" indent="0">
              <a:buNone/>
            </a:pPr>
            <a:r>
              <a:rPr lang="cs-CZ" altLang="cs-CZ" dirty="0"/>
              <a:t>NS	-	(Nákladové středisko – 829700; 829711)</a:t>
            </a:r>
          </a:p>
          <a:p>
            <a:pPr marL="0" indent="0">
              <a:buNone/>
            </a:pPr>
            <a:r>
              <a:rPr lang="cs-CZ" altLang="cs-CZ" dirty="0"/>
              <a:t>MU	-	(Majetkové uskupení – 2.1; 2.3; 4.1)</a:t>
            </a:r>
          </a:p>
          <a:p>
            <a:pPr marL="0" indent="0">
              <a:buNone/>
            </a:pPr>
            <a:r>
              <a:rPr lang="cs-CZ" altLang="cs-CZ" dirty="0"/>
              <a:t>KČM	-	(Katalogové číslo materiálu – 0260000811327)</a:t>
            </a:r>
          </a:p>
          <a:p>
            <a:pPr marL="0" indent="0">
              <a:buNone/>
            </a:pPr>
            <a:r>
              <a:rPr lang="cs-CZ" altLang="cs-CZ" dirty="0" err="1"/>
              <a:t>Inv</a:t>
            </a:r>
            <a:r>
              <a:rPr lang="cs-CZ" altLang="cs-CZ" dirty="0"/>
              <a:t>. č. 	-	(A492H016G57D generuje FIS pro mat. dlouhodobé použití)</a:t>
            </a:r>
          </a:p>
          <a:p>
            <a:pPr marL="0" indent="0">
              <a:buNone/>
            </a:pPr>
            <a:r>
              <a:rPr lang="cs-CZ" altLang="cs-CZ" dirty="0"/>
              <a:t>Evč.	-	(Evidenční číslo – 192300/0301/10122002)</a:t>
            </a:r>
          </a:p>
          <a:p>
            <a:pPr marL="0" indent="0">
              <a:buNone/>
            </a:pPr>
            <a:r>
              <a:rPr lang="cs-CZ" altLang="cs-CZ" dirty="0"/>
              <a:t>Vč.	-	(Výrobní číslo, stejné jako Evč. nebo skutečné)</a:t>
            </a:r>
          </a:p>
          <a:p>
            <a:pPr marL="0" indent="0">
              <a:buNone/>
            </a:pPr>
            <a:r>
              <a:rPr lang="cs-CZ" altLang="cs-CZ" dirty="0"/>
              <a:t>Mj. 	-	(Měrné jednotky – 600,606)</a:t>
            </a:r>
          </a:p>
          <a:p>
            <a:pPr marL="0" indent="0">
              <a:buNone/>
            </a:pPr>
            <a:r>
              <a:rPr lang="cs-CZ" altLang="cs-CZ" dirty="0"/>
              <a:t>Název	-	Lano pracovní statické 12/50m X Lano ke kruhu X Lano sportovní</a:t>
            </a:r>
          </a:p>
        </p:txBody>
      </p:sp>
    </p:spTree>
    <p:extLst>
      <p:ext uri="{BB962C8B-B14F-4D97-AF65-F5344CB8AC3E}">
        <p14:creationId xmlns:p14="http://schemas.microsoft.com/office/powerpoint/2010/main" val="1613700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Dokumentace k materiálu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4738"/>
            <a:ext cx="9601200" cy="4526861"/>
          </a:xfrm>
        </p:spPr>
        <p:txBody>
          <a:bodyPr/>
          <a:lstStyle/>
          <a:p>
            <a:r>
              <a:rPr lang="cs-CZ" altLang="cs-CZ" dirty="0"/>
              <a:t>Dohoda o hmotné odpovědnosti;</a:t>
            </a:r>
          </a:p>
          <a:p>
            <a:r>
              <a:rPr lang="cs-CZ" altLang="cs-CZ" dirty="0"/>
              <a:t>DÚD (deník účetních dokladů);</a:t>
            </a:r>
          </a:p>
          <a:p>
            <a:r>
              <a:rPr lang="cs-CZ" altLang="cs-CZ" dirty="0"/>
              <a:t>Kniha </a:t>
            </a:r>
            <a:r>
              <a:rPr lang="cs-CZ" altLang="cs-CZ" dirty="0" err="1"/>
              <a:t>vz</a:t>
            </a:r>
            <a:r>
              <a:rPr lang="cs-CZ" altLang="cs-CZ" dirty="0"/>
              <a:t>. 1 + ISL;</a:t>
            </a:r>
          </a:p>
          <a:p>
            <a:r>
              <a:rPr lang="cs-CZ" altLang="cs-CZ" dirty="0"/>
              <a:t>přehled o </a:t>
            </a:r>
            <a:r>
              <a:rPr lang="cs-CZ" altLang="cs-CZ" dirty="0" err="1"/>
              <a:t>invertáních</a:t>
            </a:r>
            <a:r>
              <a:rPr lang="cs-CZ" altLang="cs-CZ" dirty="0"/>
              <a:t> a výrobních číslech;</a:t>
            </a:r>
          </a:p>
          <a:p>
            <a:r>
              <a:rPr lang="cs-CZ" altLang="cs-CZ" dirty="0"/>
              <a:t>evidenční karty materiálu;</a:t>
            </a:r>
          </a:p>
          <a:p>
            <a:r>
              <a:rPr lang="cs-CZ" altLang="cs-CZ" dirty="0"/>
              <a:t>plán nákupu na dané období;</a:t>
            </a:r>
          </a:p>
          <a:p>
            <a:r>
              <a:rPr lang="cs-CZ" altLang="cs-CZ" dirty="0"/>
              <a:t>specifikace nákupu;</a:t>
            </a:r>
          </a:p>
          <a:p>
            <a:r>
              <a:rPr lang="cs-CZ" altLang="cs-CZ" dirty="0"/>
              <a:t>objednávka (popis VÚ, Agentury finanční);</a:t>
            </a:r>
          </a:p>
          <a:p>
            <a:r>
              <a:rPr lang="cs-CZ" altLang="cs-CZ" dirty="0"/>
              <a:t>plán oprav obnovy a revizí materiálu;</a:t>
            </a:r>
          </a:p>
          <a:p>
            <a:r>
              <a:rPr lang="cs-CZ" altLang="cs-CZ" dirty="0"/>
              <a:t>skladová dokumentace – Log – 10-3.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1528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Skladová dokumentace dle LOG-10-3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4738"/>
            <a:ext cx="9601200" cy="47046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SKLAD JAKO NEMOVITOST</a:t>
            </a:r>
          </a:p>
          <a:p>
            <a:pPr lvl="1"/>
            <a:r>
              <a:rPr lang="cs-CZ" altLang="cs-CZ" dirty="0"/>
              <a:t>kolaudační rozhodnutí (místnost je určena ke skladování);</a:t>
            </a:r>
          </a:p>
          <a:p>
            <a:pPr lvl="1"/>
            <a:r>
              <a:rPr lang="cs-CZ" altLang="cs-CZ" dirty="0"/>
              <a:t>plán uložení materiálu;</a:t>
            </a:r>
          </a:p>
          <a:p>
            <a:pPr lvl="1"/>
            <a:r>
              <a:rPr lang="cs-CZ" altLang="cs-CZ" dirty="0"/>
              <a:t>protipožární směrnice (rozmístění </a:t>
            </a:r>
            <a:r>
              <a:rPr lang="cs-CZ" altLang="cs-CZ" dirty="0" err="1"/>
              <a:t>hasicíhc</a:t>
            </a:r>
            <a:r>
              <a:rPr lang="cs-CZ" altLang="cs-CZ" dirty="0"/>
              <a:t> prostředků s revizí) + evakuační směrnice + směrnice pro </a:t>
            </a:r>
            <a:r>
              <a:rPr lang="cs-CZ" altLang="cs-CZ" dirty="0" err="1"/>
              <a:t>BoPo</a:t>
            </a:r>
            <a:r>
              <a:rPr lang="cs-CZ" altLang="cs-CZ" dirty="0"/>
              <a:t>;</a:t>
            </a:r>
          </a:p>
          <a:p>
            <a:pPr lvl="1"/>
            <a:r>
              <a:rPr lang="cs-CZ" altLang="cs-CZ" dirty="0"/>
              <a:t>kniha kontrol (VÚ 1x ročně, NS4 1xQ, VR 1x měsíčně, skladník porovnání 1x měsíčně s EÚP);</a:t>
            </a:r>
          </a:p>
          <a:p>
            <a:pPr lvl="1"/>
            <a:r>
              <a:rPr lang="cs-CZ" altLang="cs-CZ" dirty="0"/>
              <a:t>kniha vstupů;</a:t>
            </a:r>
          </a:p>
          <a:p>
            <a:pPr lvl="1"/>
            <a:r>
              <a:rPr lang="cs-CZ" altLang="cs-CZ" dirty="0"/>
              <a:t>kniha manipulace s materiálem;</a:t>
            </a:r>
          </a:p>
          <a:p>
            <a:pPr lvl="1"/>
            <a:r>
              <a:rPr lang="cs-CZ" altLang="cs-CZ" dirty="0"/>
              <a:t>knihy měření vlhkosti a teploty;</a:t>
            </a:r>
          </a:p>
          <a:p>
            <a:pPr lvl="1"/>
            <a:r>
              <a:rPr lang="cs-CZ" altLang="cs-CZ" dirty="0"/>
              <a:t>kniha zápůjček.</a:t>
            </a:r>
          </a:p>
          <a:p>
            <a:pPr marL="0" indent="0">
              <a:buNone/>
            </a:pPr>
            <a:r>
              <a:rPr lang="cs-CZ" dirty="0"/>
              <a:t>MÍSTNOST</a:t>
            </a:r>
          </a:p>
          <a:p>
            <a:pPr lvl="1"/>
            <a:r>
              <a:rPr lang="cs-CZ" altLang="cs-CZ" dirty="0"/>
              <a:t>regály (revize 1x za 2 roky) + nosnosti dílů i celků + nosnost podlah;</a:t>
            </a:r>
          </a:p>
          <a:p>
            <a:pPr lvl="1"/>
            <a:r>
              <a:rPr lang="cs-CZ" altLang="cs-CZ" dirty="0"/>
              <a:t>MÚ v jednom sektoru, skladištní lístek vč. čár. </a:t>
            </a:r>
            <a:r>
              <a:rPr lang="cs-CZ" altLang="cs-CZ" dirty="0" err="1"/>
              <a:t>kodu</a:t>
            </a:r>
            <a:r>
              <a:rPr lang="cs-CZ" altLang="cs-CZ" dirty="0"/>
              <a:t> materiálu.</a:t>
            </a:r>
          </a:p>
          <a:p>
            <a:pPr marL="530352" lvl="1" indent="0">
              <a:buNone/>
            </a:pPr>
            <a:endParaRPr lang="cs-CZ" altLang="cs-CZ" dirty="0"/>
          </a:p>
          <a:p>
            <a:pPr lvl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44306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NTV a sklad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4738"/>
            <a:ext cx="9601200" cy="4247461"/>
          </a:xfrm>
        </p:spPr>
        <p:txBody>
          <a:bodyPr/>
          <a:lstStyle/>
          <a:p>
            <a:r>
              <a:rPr lang="cs-CZ" dirty="0"/>
              <a:t>Byrokracie;</a:t>
            </a:r>
          </a:p>
          <a:p>
            <a:r>
              <a:rPr lang="cs-CZ" dirty="0"/>
              <a:t>nezávislost;</a:t>
            </a:r>
          </a:p>
          <a:p>
            <a:r>
              <a:rPr lang="cs-CZ" dirty="0"/>
              <a:t>vliv;</a:t>
            </a:r>
          </a:p>
          <a:p>
            <a:r>
              <a:rPr lang="cs-CZ" dirty="0"/>
              <a:t>podřízení;</a:t>
            </a:r>
          </a:p>
          <a:p>
            <a:r>
              <a:rPr lang="cs-CZ" dirty="0"/>
              <a:t>objem práce;</a:t>
            </a:r>
          </a:p>
          <a:p>
            <a:r>
              <a:rPr lang="cs-CZ" dirty="0"/>
              <a:t>orientace v problematice;</a:t>
            </a:r>
          </a:p>
          <a:p>
            <a:r>
              <a:rPr lang="cs-CZ" dirty="0"/>
              <a:t>přehled o materiálu.</a:t>
            </a:r>
          </a:p>
          <a:p>
            <a:endParaRPr lang="cs-CZ" dirty="0"/>
          </a:p>
          <a:p>
            <a:pPr marL="530352" lvl="1" indent="0">
              <a:buNone/>
            </a:pPr>
            <a:endParaRPr lang="cs-CZ" altLang="cs-CZ" dirty="0"/>
          </a:p>
          <a:p>
            <a:pPr marL="530352" lvl="1" indent="0">
              <a:buNone/>
            </a:pPr>
            <a:endParaRPr lang="cs-CZ" altLang="cs-CZ" dirty="0"/>
          </a:p>
          <a:p>
            <a:pPr marL="530352" lvl="1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61634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Jaká legislativa řeší práci s materiálem?</a:t>
            </a:r>
          </a:p>
          <a:p>
            <a:pPr marL="0" indent="0">
              <a:buNone/>
            </a:pPr>
            <a:r>
              <a:rPr lang="cs-CZ" dirty="0"/>
              <a:t>Co je to ISL a k čemu slouží?</a:t>
            </a:r>
          </a:p>
          <a:p>
            <a:pPr marL="0" indent="0">
              <a:buNone/>
            </a:pPr>
            <a:r>
              <a:rPr lang="cs-CZ" dirty="0"/>
              <a:t>Musí být mít každý materiál své KČM?</a:t>
            </a:r>
          </a:p>
        </p:txBody>
      </p:sp>
    </p:spTree>
    <p:extLst>
      <p:ext uri="{BB962C8B-B14F-4D97-AF65-F5344CB8AC3E}">
        <p14:creationId xmlns:p14="http://schemas.microsoft.com/office/powerpoint/2010/main" val="1197520969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F1A427-C446-433E-AD3B-9B9135F04C8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5F0ECF2-8BF6-4B94-A453-642B4DEAED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C7B1FC-18FE-4F67-8309-D5A486E41C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4437</TotalTime>
  <Words>475</Words>
  <Application>Microsoft Office PowerPoint</Application>
  <PresentationFormat>Širokoúhlá obrazovka</PresentationFormat>
  <Paragraphs>66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Oříznutí</vt:lpstr>
      <vt:lpstr>Materiální zajištění tělovýchovného procesu  v resortu MO (1)</vt:lpstr>
      <vt:lpstr>Cíl a průběh</vt:lpstr>
      <vt:lpstr>Legislativa pro práci s materiálem</vt:lpstr>
      <vt:lpstr>Způsob evidence materiálu v ReMO</vt:lpstr>
      <vt:lpstr>Dokumentace k materiálu</vt:lpstr>
      <vt:lpstr>Skladová dokumentace dle LOG-10-3</vt:lpstr>
      <vt:lpstr>NTV a sklad</vt:lpstr>
      <vt:lpstr>Otázky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zdrojů odborné literatury  (vyhledávání studií)</dc:title>
  <dc:creator>Jan Maleček</dc:creator>
  <cp:lastModifiedBy>Vladan Oláh</cp:lastModifiedBy>
  <cp:revision>13</cp:revision>
  <dcterms:created xsi:type="dcterms:W3CDTF">2021-12-28T14:12:37Z</dcterms:created>
  <dcterms:modified xsi:type="dcterms:W3CDTF">2022-03-21T13:31:45Z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