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67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EA79-8CAD-4834-8E6B-E0EFAF8D2D7D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D98A6-7730-475A-9597-ACCC4F8DC6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151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EA79-8CAD-4834-8E6B-E0EFAF8D2D7D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D98A6-7730-475A-9597-ACCC4F8DC6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7330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EA79-8CAD-4834-8E6B-E0EFAF8D2D7D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D98A6-7730-475A-9597-ACCC4F8DC6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981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EA79-8CAD-4834-8E6B-E0EFAF8D2D7D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D98A6-7730-475A-9597-ACCC4F8DC6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279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EA79-8CAD-4834-8E6B-E0EFAF8D2D7D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D98A6-7730-475A-9597-ACCC4F8DC6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2631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EA79-8CAD-4834-8E6B-E0EFAF8D2D7D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D98A6-7730-475A-9597-ACCC4F8DC6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68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EA79-8CAD-4834-8E6B-E0EFAF8D2D7D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D98A6-7730-475A-9597-ACCC4F8DC6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241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EA79-8CAD-4834-8E6B-E0EFAF8D2D7D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D98A6-7730-475A-9597-ACCC4F8DC6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455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EA79-8CAD-4834-8E6B-E0EFAF8D2D7D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D98A6-7730-475A-9597-ACCC4F8DC6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78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EA79-8CAD-4834-8E6B-E0EFAF8D2D7D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D98A6-7730-475A-9597-ACCC4F8DC6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0606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EA79-8CAD-4834-8E6B-E0EFAF8D2D7D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D98A6-7730-475A-9597-ACCC4F8DC6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84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0EA79-8CAD-4834-8E6B-E0EFAF8D2D7D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D98A6-7730-475A-9597-ACCC4F8DC6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979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Masaryk and </a:t>
            </a:r>
            <a:r>
              <a:rPr lang="cs-CZ" dirty="0" err="1" smtClean="0"/>
              <a:t>Husserl</a:t>
            </a:r>
            <a:r>
              <a:rPr lang="cs-CZ" dirty="0"/>
              <a:t>: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spiritual</a:t>
            </a:r>
            <a:r>
              <a:rPr lang="cs-CZ" dirty="0" smtClean="0"/>
              <a:t> </a:t>
            </a:r>
            <a:r>
              <a:rPr lang="cs-CZ" dirty="0" err="1" smtClean="0"/>
              <a:t>crisis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European</a:t>
            </a:r>
            <a:r>
              <a:rPr lang="cs-CZ" dirty="0" smtClean="0"/>
              <a:t> modernity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Ondřej Švec</a:t>
            </a:r>
          </a:p>
          <a:p>
            <a:endParaRPr lang="cs-CZ" dirty="0"/>
          </a:p>
          <a:p>
            <a:r>
              <a:rPr lang="cs-CZ" dirty="0" smtClean="0"/>
              <a:t>24. 3. 2020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577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Two common points between Masaryk and </a:t>
            </a:r>
            <a:r>
              <a:rPr lang="en-US" sz="4000" b="1" dirty="0" smtClean="0"/>
              <a:t>Husserl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</a:t>
            </a:r>
            <a:r>
              <a:rPr lang="en-US" b="1" dirty="0"/>
              <a:t>) the crisis is due to reduction of world to a mere result of impersonal processes </a:t>
            </a:r>
            <a:endParaRPr lang="cs-CZ" b="1" dirty="0" smtClean="0"/>
          </a:p>
          <a:p>
            <a:endParaRPr lang="cs-CZ" dirty="0"/>
          </a:p>
          <a:p>
            <a:r>
              <a:rPr lang="en-US" b="1" dirty="0"/>
              <a:t>2) </a:t>
            </a:r>
            <a:r>
              <a:rPr lang="en-US" b="1" dirty="0" smtClean="0"/>
              <a:t>the </a:t>
            </a:r>
            <a:r>
              <a:rPr lang="en-US" b="1" dirty="0"/>
              <a:t>absence of universally valid principles </a:t>
            </a:r>
            <a:r>
              <a:rPr lang="en-US" dirty="0"/>
              <a:t>serving as guide for humanity -&gt; </a:t>
            </a:r>
            <a:r>
              <a:rPr lang="en-US" dirty="0" smtClean="0"/>
              <a:t>skepticism</a:t>
            </a:r>
            <a:endParaRPr lang="cs-CZ" dirty="0" smtClean="0"/>
          </a:p>
          <a:p>
            <a:pPr lvl="1"/>
            <a:r>
              <a:rPr lang="cs-CZ" dirty="0" err="1" smtClean="0"/>
              <a:t>However</a:t>
            </a:r>
            <a:r>
              <a:rPr lang="cs-CZ" dirty="0" smtClean="0"/>
              <a:t>, </a:t>
            </a:r>
            <a:r>
              <a:rPr lang="cs-CZ" dirty="0" err="1" smtClean="0"/>
              <a:t>only</a:t>
            </a:r>
            <a:r>
              <a:rPr lang="cs-CZ" dirty="0" smtClean="0"/>
              <a:t> Masaryk </a:t>
            </a:r>
            <a:r>
              <a:rPr lang="cs-CZ" dirty="0" err="1" smtClean="0"/>
              <a:t>speaks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en-US" b="1" dirty="0"/>
              <a:t>“the lack of religiosity</a:t>
            </a:r>
            <a:r>
              <a:rPr lang="en-US" b="1" dirty="0" smtClean="0"/>
              <a:t>”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3966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Third and final part: against Masaryk´s philosophical </a:t>
            </a:r>
            <a:r>
              <a:rPr lang="en-US" b="1" dirty="0" smtClean="0"/>
              <a:t>failure</a:t>
            </a:r>
            <a:r>
              <a:rPr lang="en-US" b="1" dirty="0"/>
              <a:t>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Masaryk´s philosophy does not overcome the crisis</a:t>
            </a:r>
            <a:r>
              <a:rPr lang="en-US" dirty="0" smtClean="0"/>
              <a:t>. </a:t>
            </a:r>
            <a:r>
              <a:rPr lang="en-US" dirty="0"/>
              <a:t>Only his life and personality do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cs-CZ" dirty="0" smtClean="0"/>
              <a:t>Masaryk</a:t>
            </a:r>
            <a:r>
              <a:rPr lang="en-US" dirty="0" smtClean="0"/>
              <a:t> </a:t>
            </a:r>
            <a:r>
              <a:rPr lang="en-US" dirty="0"/>
              <a:t>is unable to see the correlation between the subjective and objective component of religion, but also </a:t>
            </a:r>
            <a:r>
              <a:rPr lang="cs-CZ" dirty="0" smtClean="0"/>
              <a:t>in</a:t>
            </a:r>
            <a:r>
              <a:rPr lang="en-US" dirty="0" smtClean="0"/>
              <a:t> </a:t>
            </a:r>
            <a:r>
              <a:rPr lang="en-US" dirty="0"/>
              <a:t>the constitution of the meaning of the universe. </a:t>
            </a:r>
            <a:endParaRPr lang="cs-CZ" dirty="0"/>
          </a:p>
          <a:p>
            <a:r>
              <a:rPr lang="cs-CZ" dirty="0" smtClean="0"/>
              <a:t>Masaryk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unaware</a:t>
            </a:r>
            <a:r>
              <a:rPr lang="cs-CZ" dirty="0" smtClean="0"/>
              <a:t> of </a:t>
            </a:r>
            <a:r>
              <a:rPr lang="cs-CZ" dirty="0" err="1" smtClean="0"/>
              <a:t>any</a:t>
            </a:r>
            <a:r>
              <a:rPr lang="cs-CZ" dirty="0" smtClean="0"/>
              <a:t> „positive </a:t>
            </a:r>
            <a:r>
              <a:rPr lang="cs-CZ" dirty="0" err="1" smtClean="0"/>
              <a:t>significance</a:t>
            </a:r>
            <a:r>
              <a:rPr lang="cs-CZ" dirty="0" smtClean="0"/>
              <a:t> </a:t>
            </a:r>
            <a:r>
              <a:rPr lang="cs-CZ" dirty="0" smtClean="0"/>
              <a:t>of </a:t>
            </a:r>
            <a:r>
              <a:rPr lang="cs-CZ" dirty="0" err="1" smtClean="0"/>
              <a:t>subjectivism</a:t>
            </a:r>
            <a:r>
              <a:rPr lang="cs-CZ" dirty="0" smtClean="0"/>
              <a:t>“ (105)</a:t>
            </a:r>
          </a:p>
        </p:txBody>
      </p:sp>
    </p:spTree>
    <p:extLst>
      <p:ext uri="{BB962C8B-B14F-4D97-AF65-F5344CB8AC3E}">
        <p14:creationId xmlns:p14="http://schemas.microsoft.com/office/powerpoint/2010/main" val="1808327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Husserl</a:t>
            </a:r>
            <a:r>
              <a:rPr lang="cs-CZ" dirty="0" smtClean="0"/>
              <a:t> - </a:t>
            </a:r>
            <a:r>
              <a:rPr lang="en-US" b="1" dirty="0"/>
              <a:t>Crisis, what Crisis?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</a:t>
            </a:r>
            <a:r>
              <a:rPr lang="en-US" dirty="0"/>
              <a:t>can see only success of sciences, their authority is growing bigger than ever, while the authority of philosophy is in decline. </a:t>
            </a:r>
            <a:endParaRPr lang="cs-CZ" dirty="0"/>
          </a:p>
          <a:p>
            <a:r>
              <a:rPr lang="cs-CZ" dirty="0" smtClean="0"/>
              <a:t>Paradox: </a:t>
            </a:r>
            <a:r>
              <a:rPr lang="en-US" dirty="0" smtClean="0"/>
              <a:t>the </a:t>
            </a:r>
            <a:r>
              <a:rPr lang="en-US" dirty="0"/>
              <a:t>positive sciences, and, more specifically, the objectivistic paradigm of science, have been </a:t>
            </a:r>
            <a:r>
              <a:rPr lang="en-US" i="1" dirty="0"/>
              <a:t>too</a:t>
            </a:r>
            <a:r>
              <a:rPr lang="en-US" dirty="0"/>
              <a:t> successful.</a:t>
            </a:r>
            <a:endParaRPr lang="cs-CZ" dirty="0"/>
          </a:p>
          <a:p>
            <a:r>
              <a:rPr lang="en-US" dirty="0"/>
              <a:t>Positive sciences have had such immense success that they are no longer reflecting on their own foundations and </a:t>
            </a:r>
            <a:r>
              <a:rPr lang="en-US" dirty="0" smtClean="0"/>
              <a:t>limitations</a:t>
            </a:r>
            <a:endParaRPr lang="cs-CZ" dirty="0"/>
          </a:p>
          <a:p>
            <a:r>
              <a:rPr lang="en-US" dirty="0"/>
              <a:t>What sciences have lost from sight are fundamental </a:t>
            </a:r>
            <a:r>
              <a:rPr lang="en-US" dirty="0" smtClean="0"/>
              <a:t>question</a:t>
            </a:r>
            <a:r>
              <a:rPr lang="cs-CZ" dirty="0" smtClean="0"/>
              <a:t>s: </a:t>
            </a:r>
          </a:p>
          <a:p>
            <a:pPr lvl="1"/>
            <a:r>
              <a:rPr lang="en-US" dirty="0" smtClean="0"/>
              <a:t>'What </a:t>
            </a:r>
            <a:r>
              <a:rPr lang="en-US" dirty="0"/>
              <a:t>is truth?,' 'What is knowledge?,' 'What is reality?,' 'What is a good and meaningful life?,' and so on.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92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are the symptoms of Crisis in Husserl?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Self-alienation </a:t>
            </a:r>
            <a:r>
              <a:rPr lang="en-US" dirty="0"/>
              <a:t>of science from its own meaning: they are in need of ontological and epistemological clarification. </a:t>
            </a:r>
            <a:endParaRPr lang="cs-CZ" dirty="0"/>
          </a:p>
          <a:p>
            <a:r>
              <a:rPr lang="en-US" dirty="0"/>
              <a:t>The loss of the sciences' meaning for human life: sciences have lost their existential relevance. </a:t>
            </a:r>
            <a:endParaRPr lang="cs-CZ" dirty="0"/>
          </a:p>
          <a:p>
            <a:r>
              <a:rPr lang="en-US" dirty="0"/>
              <a:t>Lack of responsibility in both natural sciences and philosophy (and in politics</a:t>
            </a:r>
            <a:r>
              <a:rPr lang="en-US" dirty="0" smtClean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408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are the reasons of the Crisis?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crisis is a direct consequence of the objectivism that has dominated since the Scientific Revolution (Galileo, Descartes, Newton) </a:t>
            </a:r>
            <a:endParaRPr lang="cs-CZ" dirty="0" smtClean="0"/>
          </a:p>
          <a:p>
            <a:r>
              <a:rPr lang="en-US" b="1" dirty="0"/>
              <a:t>Merely fact-minded sciences make merely fact-minded </a:t>
            </a:r>
            <a:r>
              <a:rPr lang="en-US" b="1" dirty="0" smtClean="0"/>
              <a:t>people</a:t>
            </a:r>
            <a:r>
              <a:rPr lang="cs-CZ" b="1" dirty="0" smtClean="0"/>
              <a:t> (p. 6)</a:t>
            </a:r>
          </a:p>
          <a:p>
            <a:endParaRPr lang="cs-CZ" dirty="0"/>
          </a:p>
          <a:p>
            <a:r>
              <a:rPr lang="cs-CZ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accepting as "real"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idealizations which had been constructed to approximate nature </a:t>
            </a:r>
            <a:endParaRPr lang="cs-CZ" dirty="0" smtClean="0"/>
          </a:p>
          <a:p>
            <a:pPr lvl="1"/>
            <a:r>
              <a:rPr lang="cs-CZ" dirty="0"/>
              <a:t>w</a:t>
            </a:r>
            <a:r>
              <a:rPr lang="en-US" dirty="0" err="1" smtClean="0"/>
              <a:t>ithout</a:t>
            </a:r>
            <a:r>
              <a:rPr lang="en-US" dirty="0" smtClean="0"/>
              <a:t> </a:t>
            </a:r>
            <a:r>
              <a:rPr lang="en-US" dirty="0"/>
              <a:t>questioning and without insight into the "how" of these steps. </a:t>
            </a:r>
            <a:endParaRPr lang="cs-CZ" dirty="0"/>
          </a:p>
          <a:p>
            <a:r>
              <a:rPr lang="en-US" dirty="0"/>
              <a:t>As a result, the natural sciences forget as well the fundament which lay at the beginning of the entire process.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44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is the way out of Crisis?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In science, c</a:t>
            </a:r>
            <a:r>
              <a:rPr lang="en-US" b="1" dirty="0" err="1" smtClean="0"/>
              <a:t>riticizing</a:t>
            </a:r>
            <a:r>
              <a:rPr lang="en-US" b="1" dirty="0" smtClean="0"/>
              <a:t> </a:t>
            </a:r>
            <a:r>
              <a:rPr lang="cs-CZ" b="1" dirty="0" err="1" smtClean="0"/>
              <a:t>the</a:t>
            </a:r>
            <a:r>
              <a:rPr lang="en-US" b="1" dirty="0" smtClean="0"/>
              <a:t> </a:t>
            </a:r>
            <a:r>
              <a:rPr lang="en-US" b="1" dirty="0"/>
              <a:t>reigning objectivism. </a:t>
            </a:r>
            <a:endParaRPr lang="cs-CZ" b="1" dirty="0" smtClean="0"/>
          </a:p>
          <a:p>
            <a:r>
              <a:rPr lang="en-US" dirty="0" smtClean="0"/>
              <a:t>This </a:t>
            </a:r>
            <a:r>
              <a:rPr lang="en-US" dirty="0"/>
              <a:t>is why Husserl commences his analysis of the lifeworld, </a:t>
            </a:r>
            <a:r>
              <a:rPr lang="cs-CZ" dirty="0" err="1" smtClean="0"/>
              <a:t>which</a:t>
            </a:r>
            <a:r>
              <a:rPr lang="en-US" dirty="0" smtClean="0"/>
              <a:t> </a:t>
            </a:r>
            <a:r>
              <a:rPr lang="en-US" dirty="0"/>
              <a:t>constitutes the historical and systematical foundation of </a:t>
            </a:r>
            <a:r>
              <a:rPr lang="en-US" dirty="0" smtClean="0"/>
              <a:t>science</a:t>
            </a:r>
            <a:r>
              <a:rPr lang="cs-CZ" dirty="0" smtClean="0"/>
              <a:t> (but</a:t>
            </a:r>
            <a:r>
              <a:rPr lang="en-US" dirty="0" smtClean="0"/>
              <a:t> </a:t>
            </a:r>
            <a:r>
              <a:rPr lang="en-US" dirty="0"/>
              <a:t>has been </a:t>
            </a:r>
            <a:r>
              <a:rPr lang="en-US" dirty="0" smtClean="0"/>
              <a:t>forgotten</a:t>
            </a:r>
            <a:r>
              <a:rPr lang="cs-CZ" dirty="0" smtClean="0"/>
              <a:t> as such)</a:t>
            </a:r>
            <a:r>
              <a:rPr lang="en-US" dirty="0" smtClean="0"/>
              <a:t>.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 </a:t>
            </a:r>
            <a:endParaRPr lang="cs-CZ" dirty="0"/>
          </a:p>
          <a:p>
            <a:pPr marL="0" indent="0">
              <a:buNone/>
            </a:pPr>
            <a:r>
              <a:rPr lang="en-US" b="1" dirty="0"/>
              <a:t>Response to </a:t>
            </a:r>
            <a:r>
              <a:rPr lang="en-US" b="1" dirty="0" smtClean="0"/>
              <a:t>Crisis</a:t>
            </a:r>
            <a:r>
              <a:rPr lang="cs-CZ" b="1" dirty="0" smtClean="0"/>
              <a:t> in </a:t>
            </a:r>
            <a:r>
              <a:rPr lang="cs-CZ" b="1" dirty="0" err="1" smtClean="0"/>
              <a:t>philosophy</a:t>
            </a:r>
            <a:r>
              <a:rPr lang="cs-CZ" b="1" dirty="0" smtClean="0"/>
              <a:t>: </a:t>
            </a:r>
            <a:r>
              <a:rPr lang="en-US" b="1" dirty="0" smtClean="0"/>
              <a:t>more </a:t>
            </a:r>
            <a:r>
              <a:rPr lang="en-US" b="1" dirty="0" err="1" smtClean="0"/>
              <a:t>rigour</a:t>
            </a:r>
            <a:r>
              <a:rPr lang="en-US" b="1" dirty="0" smtClean="0"/>
              <a:t> </a:t>
            </a:r>
            <a:endParaRPr lang="cs-CZ" dirty="0"/>
          </a:p>
          <a:p>
            <a:r>
              <a:rPr lang="en-US" dirty="0" smtClean="0"/>
              <a:t>to </a:t>
            </a:r>
            <a:r>
              <a:rPr lang="en-US" dirty="0"/>
              <a:t>be rigorous is to be responsible, to be able to justify each and every position taken, to be willing to provide the evidence for one's beliefs. </a:t>
            </a:r>
            <a:endParaRPr lang="cs-CZ" dirty="0" smtClean="0"/>
          </a:p>
          <a:p>
            <a:r>
              <a:rPr lang="cs-CZ" dirty="0" smtClean="0"/>
              <a:t>To base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claims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experienced</a:t>
            </a:r>
            <a:r>
              <a:rPr lang="cs-CZ" dirty="0" smtClean="0"/>
              <a:t> </a:t>
            </a:r>
            <a:r>
              <a:rPr lang="cs-CZ" i="1" dirty="0" smtClean="0"/>
              <a:t>evidence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426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/>
              <a:t>Patočka´s </a:t>
            </a:r>
            <a:r>
              <a:rPr lang="cs-CZ" sz="3600" dirty="0" err="1" smtClean="0"/>
              <a:t>comparison</a:t>
            </a:r>
            <a:r>
              <a:rPr lang="cs-CZ" sz="3600" dirty="0" smtClean="0"/>
              <a:t> </a:t>
            </a:r>
            <a:r>
              <a:rPr lang="cs-CZ" sz="3600" dirty="0" err="1" smtClean="0"/>
              <a:t>between</a:t>
            </a:r>
            <a:r>
              <a:rPr lang="cs-CZ" sz="3600" dirty="0" smtClean="0"/>
              <a:t> Masaryk and Husserl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challenge</a:t>
            </a:r>
            <a:r>
              <a:rPr lang="en-US" dirty="0"/>
              <a:t>: to compare two authors that are not connected through „historical causal sequence“ (97).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G</a:t>
            </a:r>
            <a:r>
              <a:rPr lang="en-US" dirty="0" smtClean="0"/>
              <a:t>round </a:t>
            </a:r>
            <a:r>
              <a:rPr lang="en-US" dirty="0"/>
              <a:t>for comparison </a:t>
            </a:r>
            <a:r>
              <a:rPr lang="en-US" dirty="0" smtClean="0"/>
              <a:t>: </a:t>
            </a:r>
            <a:r>
              <a:rPr lang="cs-CZ" dirty="0" err="1" smtClean="0"/>
              <a:t>common</a:t>
            </a:r>
            <a:r>
              <a:rPr lang="en-US" dirty="0" smtClean="0"/>
              <a:t> </a:t>
            </a:r>
            <a:r>
              <a:rPr lang="en-US" dirty="0"/>
              <a:t>conviction that “European humanity is passing through a protracted spiritual crisis whose roots must be sought deep in the past</a:t>
            </a:r>
            <a:r>
              <a:rPr lang="en-US" dirty="0" smtClean="0"/>
              <a:t>”</a:t>
            </a:r>
            <a:r>
              <a:rPr lang="cs-CZ" dirty="0" smtClean="0"/>
              <a:t> (98)</a:t>
            </a:r>
          </a:p>
          <a:p>
            <a:pPr lvl="1"/>
            <a:r>
              <a:rPr lang="cs-CZ" dirty="0" smtClean="0"/>
              <a:t>At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roots</a:t>
            </a:r>
            <a:r>
              <a:rPr lang="cs-CZ" dirty="0" smtClean="0"/>
              <a:t> of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crisis</a:t>
            </a:r>
            <a:r>
              <a:rPr lang="cs-CZ" dirty="0" smtClean="0"/>
              <a:t>, </a:t>
            </a:r>
            <a:r>
              <a:rPr lang="cs-CZ" dirty="0" err="1" smtClean="0"/>
              <a:t>both</a:t>
            </a:r>
            <a:r>
              <a:rPr lang="cs-CZ" dirty="0" smtClean="0"/>
              <a:t> </a:t>
            </a:r>
            <a:r>
              <a:rPr lang="cs-CZ" dirty="0" err="1" smtClean="0"/>
              <a:t>thinkers</a:t>
            </a:r>
            <a:r>
              <a:rPr lang="cs-CZ" dirty="0" smtClean="0"/>
              <a:t> point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modern</a:t>
            </a:r>
            <a:r>
              <a:rPr lang="cs-CZ" dirty="0" smtClean="0"/>
              <a:t> and </a:t>
            </a:r>
            <a:r>
              <a:rPr lang="cs-CZ" dirty="0" err="1" smtClean="0"/>
              <a:t>narrow</a:t>
            </a:r>
            <a:r>
              <a:rPr lang="cs-CZ" dirty="0" smtClean="0"/>
              <a:t> </a:t>
            </a:r>
            <a:r>
              <a:rPr lang="cs-CZ" dirty="0" err="1" smtClean="0"/>
              <a:t>conception</a:t>
            </a:r>
            <a:r>
              <a:rPr lang="cs-CZ" dirty="0" smtClean="0"/>
              <a:t> of </a:t>
            </a:r>
            <a:r>
              <a:rPr lang="cs-CZ" dirty="0" err="1" smtClean="0"/>
              <a:t>rationality</a:t>
            </a:r>
            <a:r>
              <a:rPr lang="cs-CZ" dirty="0" smtClean="0"/>
              <a:t> (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exact</a:t>
            </a:r>
            <a:r>
              <a:rPr lang="cs-CZ" dirty="0" smtClean="0"/>
              <a:t> science </a:t>
            </a:r>
            <a:r>
              <a:rPr lang="cs-CZ" dirty="0" err="1" smtClean="0"/>
              <a:t>provides</a:t>
            </a:r>
            <a:r>
              <a:rPr lang="cs-CZ" dirty="0" smtClean="0"/>
              <a:t> humanity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rational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world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1449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Differences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Masaryk and Husserl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08426"/>
          </a:xfrm>
        </p:spPr>
        <p:txBody>
          <a:bodyPr/>
          <a:lstStyle/>
          <a:p>
            <a:r>
              <a:rPr lang="en-US" dirty="0"/>
              <a:t>For Masaryk, the problem is mostly moral and social. </a:t>
            </a:r>
            <a:endParaRPr lang="cs-CZ" dirty="0"/>
          </a:p>
          <a:p>
            <a:r>
              <a:rPr lang="en-US" dirty="0"/>
              <a:t>For Husserl, the problem is mostly epistemological and ontological, but it has moral consequences. </a:t>
            </a:r>
            <a:endParaRPr lang="cs-CZ" dirty="0"/>
          </a:p>
          <a:p>
            <a:pPr lvl="1"/>
            <a:r>
              <a:rPr lang="en-US" dirty="0"/>
              <a:t>Epistemological: “the lack of clarity in the foundation of the sciences” (what is needed is a systematic rebuilding)</a:t>
            </a:r>
            <a:endParaRPr lang="cs-CZ" dirty="0"/>
          </a:p>
          <a:p>
            <a:pPr lvl="1"/>
            <a:r>
              <a:rPr lang="en-US" dirty="0"/>
              <a:t>Ontological</a:t>
            </a:r>
            <a:r>
              <a:rPr lang="en-US" dirty="0" smtClean="0"/>
              <a:t>:</a:t>
            </a:r>
            <a:endParaRPr lang="cs-CZ" dirty="0" smtClean="0"/>
          </a:p>
          <a:p>
            <a:pPr lvl="2"/>
            <a:r>
              <a:rPr lang="en-US" dirty="0" smtClean="0"/>
              <a:t>“</a:t>
            </a:r>
            <a:r>
              <a:rPr lang="en-US" dirty="0"/>
              <a:t>the hypostatized system of modern science, that system which </a:t>
            </a:r>
            <a:r>
              <a:rPr lang="en-US" dirty="0" err="1"/>
              <a:t>posititivist</a:t>
            </a:r>
            <a:r>
              <a:rPr lang="en-US" dirty="0"/>
              <a:t> thought considers the </a:t>
            </a:r>
            <a:r>
              <a:rPr lang="en-US" i="1" dirty="0"/>
              <a:t>true reality itself</a:t>
            </a:r>
            <a:r>
              <a:rPr lang="en-US" dirty="0"/>
              <a:t>” (99) </a:t>
            </a:r>
            <a:endParaRPr lang="cs-CZ" dirty="0"/>
          </a:p>
          <a:p>
            <a:pPr lvl="2"/>
            <a:r>
              <a:rPr lang="en-US" dirty="0" smtClean="0"/>
              <a:t> </a:t>
            </a:r>
            <a:r>
              <a:rPr lang="en-US" dirty="0"/>
              <a:t>“the positivist hypostatization of natural scientific methodology” </a:t>
            </a:r>
            <a:r>
              <a:rPr lang="en-US" dirty="0" smtClean="0"/>
              <a:t>(</a:t>
            </a:r>
            <a:r>
              <a:rPr lang="cs-CZ" dirty="0" smtClean="0"/>
              <a:t>101</a:t>
            </a:r>
            <a:r>
              <a:rPr lang="en-US" dirty="0" smtClean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4241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Differences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Masaryk and Husserl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Masaryk </a:t>
            </a:r>
            <a:r>
              <a:rPr lang="cs-CZ" dirty="0" err="1" smtClean="0"/>
              <a:t>rejects</a:t>
            </a:r>
            <a:r>
              <a:rPr lang="cs-CZ" dirty="0" smtClean="0"/>
              <a:t> </a:t>
            </a:r>
            <a:r>
              <a:rPr lang="cs-CZ" dirty="0" err="1" smtClean="0"/>
              <a:t>subjectivism</a:t>
            </a:r>
            <a:r>
              <a:rPr lang="cs-CZ" dirty="0" smtClean="0"/>
              <a:t> (as a symptom of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crisis</a:t>
            </a:r>
            <a:r>
              <a:rPr lang="cs-CZ" dirty="0" smtClean="0"/>
              <a:t>)</a:t>
            </a:r>
          </a:p>
          <a:p>
            <a:r>
              <a:rPr lang="cs-CZ" dirty="0" smtClean="0"/>
              <a:t>Husserl </a:t>
            </a:r>
            <a:r>
              <a:rPr lang="cs-CZ" dirty="0" err="1" smtClean="0"/>
              <a:t>rejects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„</a:t>
            </a:r>
            <a:r>
              <a:rPr lang="cs-CZ" dirty="0" err="1" smtClean="0"/>
              <a:t>bad</a:t>
            </a:r>
            <a:r>
              <a:rPr lang="cs-CZ" dirty="0" smtClean="0"/>
              <a:t> </a:t>
            </a:r>
            <a:r>
              <a:rPr lang="cs-CZ" dirty="0" err="1" smtClean="0"/>
              <a:t>subjectivism</a:t>
            </a:r>
            <a:r>
              <a:rPr lang="cs-CZ" dirty="0" smtClean="0"/>
              <a:t>“ (Hume)</a:t>
            </a:r>
          </a:p>
          <a:p>
            <a:r>
              <a:rPr lang="cs-CZ" dirty="0" smtClean="0"/>
              <a:t>Husserl </a:t>
            </a:r>
            <a:r>
              <a:rPr lang="cs-CZ" dirty="0" err="1" smtClean="0"/>
              <a:t>presents</a:t>
            </a:r>
            <a:r>
              <a:rPr lang="cs-CZ" dirty="0" smtClean="0"/>
              <a:t> </a:t>
            </a:r>
            <a:r>
              <a:rPr lang="cs-CZ" dirty="0" err="1" smtClean="0"/>
              <a:t>consistent</a:t>
            </a:r>
            <a:r>
              <a:rPr lang="cs-CZ" dirty="0" smtClean="0"/>
              <a:t> </a:t>
            </a:r>
            <a:r>
              <a:rPr lang="cs-CZ" dirty="0" err="1" smtClean="0"/>
              <a:t>subjectivism</a:t>
            </a:r>
            <a:r>
              <a:rPr lang="cs-CZ" dirty="0" smtClean="0"/>
              <a:t> as a </a:t>
            </a:r>
            <a:r>
              <a:rPr lang="cs-CZ" dirty="0" err="1" smtClean="0"/>
              <a:t>way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r>
              <a:rPr lang="cs-CZ" dirty="0" smtClean="0"/>
              <a:t> of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crisis</a:t>
            </a:r>
            <a:endParaRPr lang="cs-CZ" dirty="0" smtClean="0"/>
          </a:p>
          <a:p>
            <a:r>
              <a:rPr lang="en-US" dirty="0"/>
              <a:t>Both Life-World and the world of science have their foundations in the achievements (</a:t>
            </a:r>
            <a:r>
              <a:rPr lang="en-US" dirty="0" err="1"/>
              <a:t>Leistungen</a:t>
            </a:r>
            <a:r>
              <a:rPr lang="en-US" dirty="0"/>
              <a:t>) of transcendental subjectivity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4744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Remedy to </a:t>
            </a:r>
            <a:r>
              <a:rPr lang="en-US" b="1" dirty="0" smtClean="0"/>
              <a:t>Crisis</a:t>
            </a:r>
            <a:r>
              <a:rPr lang="cs-CZ" b="1" dirty="0" smtClean="0"/>
              <a:t> in Husserl and Patočka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</a:t>
            </a:r>
            <a:r>
              <a:rPr lang="en-US" b="1" dirty="0"/>
              <a:t>) unitary </a:t>
            </a:r>
            <a:r>
              <a:rPr lang="en-US" b="1" dirty="0" err="1" smtClean="0"/>
              <a:t>fou</a:t>
            </a:r>
            <a:r>
              <a:rPr lang="cs-CZ" b="1" dirty="0" smtClean="0"/>
              <a:t>n</a:t>
            </a:r>
            <a:r>
              <a:rPr lang="en-US" b="1" dirty="0" err="1" smtClean="0"/>
              <a:t>dations</a:t>
            </a:r>
            <a:r>
              <a:rPr lang="en-US" b="1" dirty="0" smtClean="0"/>
              <a:t> </a:t>
            </a:r>
            <a:r>
              <a:rPr lang="en-US" b="1" dirty="0"/>
              <a:t>of philosophy and science</a:t>
            </a:r>
            <a:endParaRPr lang="cs-CZ" dirty="0"/>
          </a:p>
          <a:p>
            <a:r>
              <a:rPr lang="en-US" b="1" dirty="0"/>
              <a:t>b) Europe as a (teleological) </a:t>
            </a:r>
            <a:r>
              <a:rPr lang="en-US" b="1" dirty="0" smtClean="0"/>
              <a:t>idea</a:t>
            </a:r>
            <a:endParaRPr lang="cs-CZ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special spiritual vocation of </a:t>
            </a:r>
            <a:r>
              <a:rPr lang="en-US" dirty="0" smtClean="0"/>
              <a:t>Europe</a:t>
            </a:r>
            <a:r>
              <a:rPr lang="cs-CZ" dirty="0" smtClean="0"/>
              <a:t>: </a:t>
            </a:r>
            <a:r>
              <a:rPr lang="en-US" dirty="0" smtClean="0"/>
              <a:t>to </a:t>
            </a:r>
            <a:r>
              <a:rPr lang="en-US" dirty="0"/>
              <a:t>guide other cultures into an ideal of universal validity of all </a:t>
            </a:r>
            <a:r>
              <a:rPr lang="en-US" dirty="0" smtClean="0"/>
              <a:t>claims </a:t>
            </a:r>
            <a:r>
              <a:rPr lang="en-US" dirty="0"/>
              <a:t>-&gt; universal rationality. </a:t>
            </a:r>
            <a:r>
              <a:rPr lang="cs-CZ" dirty="0"/>
              <a:t>(</a:t>
            </a:r>
            <a:r>
              <a:rPr lang="cs-CZ" dirty="0" smtClean="0"/>
              <a:t>pp. 100-101)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28663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1241</TotalTime>
  <Words>787</Words>
  <Application>Microsoft Office PowerPoint</Application>
  <PresentationFormat>Širokoúhlá obrazovka</PresentationFormat>
  <Paragraphs>60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Masaryk and Husserl:  the spiritual crisis of European modernity</vt:lpstr>
      <vt:lpstr>Husserl - Crisis, what Crisis?  </vt:lpstr>
      <vt:lpstr>What are the symptoms of Crisis in Husserl? </vt:lpstr>
      <vt:lpstr>What are the reasons of the Crisis? </vt:lpstr>
      <vt:lpstr>What is the way out of Crisis? </vt:lpstr>
      <vt:lpstr>Patočka´s comparison between Masaryk and Husserl</vt:lpstr>
      <vt:lpstr>Differences between Masaryk and Husserl</vt:lpstr>
      <vt:lpstr>Differences between Masaryk and Husserl</vt:lpstr>
      <vt:lpstr>Remedy to Crisis in Husserl and Patočka </vt:lpstr>
      <vt:lpstr>Two common points between Masaryk and Husserl</vt:lpstr>
      <vt:lpstr>Third and final part: against Masaryk´s philosophical failure.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Masaryk and Husserl:  the spiritual crisis of European modernity</dc:title>
  <dc:creator>Švec, Ondřej</dc:creator>
  <cp:lastModifiedBy>Ondrej Svec</cp:lastModifiedBy>
  <cp:revision>11</cp:revision>
  <dcterms:created xsi:type="dcterms:W3CDTF">2019-03-12T09:59:17Z</dcterms:created>
  <dcterms:modified xsi:type="dcterms:W3CDTF">2020-03-24T20:35:54Z</dcterms:modified>
</cp:coreProperties>
</file>