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6" r:id="rId6"/>
    <p:sldId id="265" r:id="rId7"/>
    <p:sldId id="259" r:id="rId8"/>
    <p:sldId id="261" r:id="rId9"/>
    <p:sldId id="262" r:id="rId10"/>
    <p:sldId id="260" r:id="rId11"/>
    <p:sldId id="263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AAB6-8713-4B58-8B91-5D392CC2EE4E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F75BC7B-29DB-40B7-9362-EB5E5CB5D28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AAB6-8713-4B58-8B91-5D392CC2EE4E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5BC7B-29DB-40B7-9362-EB5E5CB5D2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AAB6-8713-4B58-8B91-5D392CC2EE4E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5BC7B-29DB-40B7-9362-EB5E5CB5D2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AAB6-8713-4B58-8B91-5D392CC2EE4E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5BC7B-29DB-40B7-9362-EB5E5CB5D28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AAB6-8713-4B58-8B91-5D392CC2EE4E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F75BC7B-29DB-40B7-9362-EB5E5CB5D28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AAB6-8713-4B58-8B91-5D392CC2EE4E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5BC7B-29DB-40B7-9362-EB5E5CB5D28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AAB6-8713-4B58-8B91-5D392CC2EE4E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5BC7B-29DB-40B7-9362-EB5E5CB5D28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AAB6-8713-4B58-8B91-5D392CC2EE4E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5BC7B-29DB-40B7-9362-EB5E5CB5D2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AAB6-8713-4B58-8B91-5D392CC2EE4E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5BC7B-29DB-40B7-9362-EB5E5CB5D2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AAB6-8713-4B58-8B91-5D392CC2EE4E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5BC7B-29DB-40B7-9362-EB5E5CB5D28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AAB6-8713-4B58-8B91-5D392CC2EE4E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F75BC7B-29DB-40B7-9362-EB5E5CB5D28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523AAB6-8713-4B58-8B91-5D392CC2EE4E}" type="datetimeFigureOut">
              <a:rPr lang="cs-CZ" smtClean="0"/>
              <a:t>9. 12. 2020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F75BC7B-29DB-40B7-9362-EB5E5CB5D28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LUKUSANAT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MORGOLOGIA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484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/>
          <a:lstStyle/>
          <a:p>
            <a:r>
              <a:rPr lang="cs-CZ" dirty="0" smtClean="0"/>
              <a:t>MURTOLUVUT (zlomky)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447800"/>
            <a:ext cx="8147248" cy="493352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1/3	</a:t>
            </a:r>
            <a:r>
              <a:rPr lang="cs-CZ" i="1" dirty="0" err="1" smtClean="0"/>
              <a:t>yksi</a:t>
            </a:r>
            <a:r>
              <a:rPr lang="cs-CZ" i="1" dirty="0" smtClean="0"/>
              <a:t> </a:t>
            </a:r>
            <a:r>
              <a:rPr lang="cs-CZ" i="1" dirty="0" err="1" smtClean="0"/>
              <a:t>kolmasosa</a:t>
            </a:r>
            <a:endParaRPr lang="cs-CZ" i="1" dirty="0" smtClean="0"/>
          </a:p>
          <a:p>
            <a:pPr marL="0" indent="0">
              <a:buNone/>
            </a:pPr>
            <a:r>
              <a:rPr lang="cs-CZ" dirty="0" smtClean="0"/>
              <a:t>2/3	</a:t>
            </a:r>
            <a:r>
              <a:rPr lang="cs-CZ" i="1" dirty="0" err="1" smtClean="0"/>
              <a:t>kaksi</a:t>
            </a:r>
            <a:r>
              <a:rPr lang="cs-CZ" i="1" dirty="0" smtClean="0"/>
              <a:t> </a:t>
            </a:r>
            <a:r>
              <a:rPr lang="cs-CZ" i="1" dirty="0" err="1" smtClean="0"/>
              <a:t>kolmasosa</a:t>
            </a:r>
            <a:r>
              <a:rPr lang="cs-CZ" i="1" dirty="0" smtClean="0"/>
              <a:t>-a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 err="1" smtClean="0"/>
              <a:t>Säästän</a:t>
            </a:r>
            <a:r>
              <a:rPr lang="cs-CZ" i="1" dirty="0" smtClean="0"/>
              <a:t> </a:t>
            </a:r>
            <a:r>
              <a:rPr lang="cs-CZ" i="1" dirty="0" err="1" smtClean="0"/>
              <a:t>palkastani</a:t>
            </a:r>
            <a:r>
              <a:rPr lang="cs-CZ" i="1" dirty="0" smtClean="0"/>
              <a:t> </a:t>
            </a:r>
            <a:r>
              <a:rPr lang="cs-CZ" b="1" i="1" dirty="0" err="1" smtClean="0"/>
              <a:t>yhden</a:t>
            </a:r>
            <a:r>
              <a:rPr lang="cs-CZ" b="1" i="1" dirty="0" smtClean="0"/>
              <a:t> </a:t>
            </a:r>
            <a:r>
              <a:rPr lang="cs-CZ" b="1" i="1" dirty="0" err="1" smtClean="0"/>
              <a:t>neljäsosan</a:t>
            </a:r>
            <a:r>
              <a:rPr lang="cs-CZ" b="1" i="1" dirty="0" smtClean="0"/>
              <a:t> </a:t>
            </a:r>
            <a:r>
              <a:rPr lang="cs-CZ" i="1" dirty="0" err="1" smtClean="0"/>
              <a:t>joka</a:t>
            </a:r>
            <a:r>
              <a:rPr lang="cs-CZ" i="1" dirty="0" smtClean="0"/>
              <a:t> </a:t>
            </a:r>
            <a:r>
              <a:rPr lang="cs-CZ" i="1" dirty="0" err="1" smtClean="0"/>
              <a:t>kuukausi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Myös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½ 	</a:t>
            </a:r>
            <a:r>
              <a:rPr lang="cs-CZ" i="1" dirty="0" err="1" smtClean="0"/>
              <a:t>puoli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1 ½ 	</a:t>
            </a:r>
            <a:r>
              <a:rPr lang="cs-CZ" i="1" dirty="0" err="1" smtClean="0"/>
              <a:t>puolitoista</a:t>
            </a:r>
            <a:endParaRPr lang="cs-CZ" i="1" dirty="0" smtClean="0"/>
          </a:p>
          <a:p>
            <a:pPr marL="0" indent="0">
              <a:buNone/>
            </a:pPr>
            <a:r>
              <a:rPr lang="cs-CZ" dirty="0" smtClean="0"/>
              <a:t>2 ½ 	</a:t>
            </a:r>
            <a:r>
              <a:rPr lang="cs-CZ" i="1" dirty="0" err="1" smtClean="0"/>
              <a:t>kaksi</a:t>
            </a:r>
            <a:r>
              <a:rPr lang="cs-CZ" i="1" dirty="0" smtClean="0"/>
              <a:t> </a:t>
            </a:r>
            <a:r>
              <a:rPr lang="cs-CZ" i="1" dirty="0" err="1" smtClean="0"/>
              <a:t>ja</a:t>
            </a:r>
            <a:r>
              <a:rPr lang="cs-CZ" i="1" dirty="0" smtClean="0"/>
              <a:t> </a:t>
            </a:r>
            <a:r>
              <a:rPr lang="cs-CZ" i="1" dirty="0" err="1" smtClean="0"/>
              <a:t>puoli</a:t>
            </a:r>
            <a:endParaRPr lang="cs-CZ" i="1" dirty="0" smtClean="0"/>
          </a:p>
          <a:p>
            <a:pPr marL="0" indent="0">
              <a:buNone/>
            </a:pPr>
            <a:r>
              <a:rPr lang="cs-CZ" dirty="0" smtClean="0"/>
              <a:t>1/3	</a:t>
            </a:r>
            <a:r>
              <a:rPr lang="cs-CZ" i="1" dirty="0" err="1" smtClean="0"/>
              <a:t>kolmannes</a:t>
            </a:r>
            <a:endParaRPr lang="cs-CZ" i="1" dirty="0" smtClean="0"/>
          </a:p>
          <a:p>
            <a:pPr marL="0" indent="0">
              <a:buNone/>
            </a:pPr>
            <a:r>
              <a:rPr lang="cs-CZ" dirty="0" smtClean="0"/>
              <a:t>¼ 	</a:t>
            </a:r>
            <a:r>
              <a:rPr lang="cs-CZ" i="1" dirty="0" err="1" smtClean="0"/>
              <a:t>neljännes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1/100 	</a:t>
            </a:r>
            <a:r>
              <a:rPr lang="cs-CZ" i="1" dirty="0" err="1" smtClean="0"/>
              <a:t>sadannes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 smtClean="0"/>
              <a:t>Ostin</a:t>
            </a:r>
            <a:r>
              <a:rPr lang="cs-CZ" i="1" dirty="0" smtClean="0"/>
              <a:t> </a:t>
            </a:r>
            <a:r>
              <a:rPr lang="cs-CZ" b="1" i="1" dirty="0" err="1" smtClean="0"/>
              <a:t>puoli</a:t>
            </a:r>
            <a:r>
              <a:rPr lang="cs-CZ" i="1" dirty="0" smtClean="0"/>
              <a:t> </a:t>
            </a:r>
            <a:r>
              <a:rPr lang="cs-CZ" i="1" dirty="0" err="1" smtClean="0"/>
              <a:t>kiloa</a:t>
            </a:r>
            <a:r>
              <a:rPr lang="cs-CZ" i="1" dirty="0" smtClean="0"/>
              <a:t> </a:t>
            </a:r>
            <a:r>
              <a:rPr lang="cs-CZ" i="1" dirty="0" err="1" smtClean="0"/>
              <a:t>omenoita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b="1" i="1" dirty="0" err="1" smtClean="0"/>
              <a:t>Kolmannes</a:t>
            </a:r>
            <a:r>
              <a:rPr lang="cs-CZ" i="1" dirty="0" smtClean="0"/>
              <a:t> </a:t>
            </a:r>
            <a:r>
              <a:rPr lang="cs-CZ" i="1" dirty="0" err="1" smtClean="0"/>
              <a:t>opiskelijoista</a:t>
            </a:r>
            <a:r>
              <a:rPr lang="cs-CZ" i="1" dirty="0" smtClean="0"/>
              <a:t> on </a:t>
            </a:r>
            <a:r>
              <a:rPr lang="cs-CZ" i="1" dirty="0" err="1" smtClean="0"/>
              <a:t>kotoisin</a:t>
            </a:r>
            <a:r>
              <a:rPr lang="cs-CZ" i="1" dirty="0" smtClean="0"/>
              <a:t> </a:t>
            </a:r>
            <a:r>
              <a:rPr lang="cs-CZ" i="1" dirty="0" err="1" smtClean="0"/>
              <a:t>Saksasta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82553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5326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LUKUSANAT / NUMERAALIT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447800"/>
            <a:ext cx="7931224" cy="4572000"/>
          </a:xfrm>
        </p:spPr>
        <p:txBody>
          <a:bodyPr/>
          <a:lstStyle/>
          <a:p>
            <a:r>
              <a:rPr lang="fi-FI" dirty="0"/>
              <a:t>ilmoittavat täsmällistä määrää tai </a:t>
            </a:r>
            <a:r>
              <a:rPr lang="fi-FI" dirty="0" smtClean="0"/>
              <a:t>järjestystä</a:t>
            </a:r>
            <a:endParaRPr lang="cs-CZ" dirty="0" smtClean="0"/>
          </a:p>
          <a:p>
            <a:pPr marL="0" indent="0">
              <a:buNone/>
            </a:pPr>
            <a:endParaRPr lang="fi-FI" dirty="0"/>
          </a:p>
          <a:p>
            <a:r>
              <a:rPr lang="cs-CZ" dirty="0"/>
              <a:t>m</a:t>
            </a:r>
            <a:r>
              <a:rPr lang="fi-FI" dirty="0" smtClean="0"/>
              <a:t>äärää </a:t>
            </a:r>
            <a:r>
              <a:rPr lang="fi-FI" dirty="0"/>
              <a:t>ilmaisevat </a:t>
            </a:r>
            <a:r>
              <a:rPr lang="fi-FI" b="1" dirty="0">
                <a:solidFill>
                  <a:srgbClr val="FF0000"/>
                </a:solidFill>
              </a:rPr>
              <a:t>perusluvut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/>
              <a:t>eli </a:t>
            </a:r>
            <a:r>
              <a:rPr lang="fi-FI" b="1" dirty="0">
                <a:solidFill>
                  <a:srgbClr val="FF0000"/>
                </a:solidFill>
              </a:rPr>
              <a:t>kardinaalit</a:t>
            </a:r>
            <a:r>
              <a:rPr lang="fi-FI" dirty="0"/>
              <a:t> </a:t>
            </a:r>
            <a:endParaRPr lang="cs-CZ" dirty="0"/>
          </a:p>
          <a:p>
            <a:r>
              <a:rPr lang="fi-FI" dirty="0" smtClean="0"/>
              <a:t>järjestystä</a:t>
            </a:r>
            <a:r>
              <a:rPr lang="cs-CZ" dirty="0" smtClean="0"/>
              <a:t> </a:t>
            </a:r>
            <a:r>
              <a:rPr lang="cs-CZ" dirty="0" err="1" smtClean="0"/>
              <a:t>ilmaisevat</a:t>
            </a:r>
            <a:r>
              <a:rPr lang="cs-CZ" dirty="0" smtClean="0"/>
              <a:t> </a:t>
            </a:r>
            <a:r>
              <a:rPr lang="fi-FI" b="1" dirty="0" smtClean="0">
                <a:solidFill>
                  <a:srgbClr val="FF0000"/>
                </a:solidFill>
              </a:rPr>
              <a:t>järjestysluvut</a:t>
            </a:r>
            <a:r>
              <a:rPr lang="fi-FI" dirty="0" smtClean="0">
                <a:solidFill>
                  <a:srgbClr val="FF0000"/>
                </a:solidFill>
              </a:rPr>
              <a:t> </a:t>
            </a:r>
            <a:r>
              <a:rPr lang="fi-FI" dirty="0"/>
              <a:t>eli </a:t>
            </a:r>
            <a:r>
              <a:rPr lang="fi-FI" b="1" dirty="0" smtClean="0">
                <a:solidFill>
                  <a:srgbClr val="FF0000"/>
                </a:solidFill>
              </a:rPr>
              <a:t>ordinaalit</a:t>
            </a:r>
            <a:endParaRPr lang="fi-FI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5506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/>
          <a:lstStyle/>
          <a:p>
            <a:r>
              <a:rPr lang="cs-CZ" dirty="0" smtClean="0"/>
              <a:t>PERUSLUVUT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700808"/>
            <a:ext cx="8568952" cy="4318992"/>
          </a:xfrm>
        </p:spPr>
        <p:txBody>
          <a:bodyPr>
            <a:normAutofit fontScale="70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US" sz="2800" i="1" dirty="0" err="1">
                <a:latin typeface="Times New Roman"/>
                <a:ea typeface="Times New Roman"/>
              </a:rPr>
              <a:t>yksi</a:t>
            </a:r>
            <a:r>
              <a:rPr lang="en-US" sz="2800" i="1" dirty="0">
                <a:latin typeface="Times New Roman"/>
                <a:ea typeface="Times New Roman"/>
              </a:rPr>
              <a:t>     </a:t>
            </a:r>
            <a:r>
              <a:rPr lang="cs-CZ" sz="2800" i="1" dirty="0" smtClean="0">
                <a:latin typeface="Times New Roman"/>
                <a:ea typeface="Times New Roman"/>
              </a:rPr>
              <a:t>	     </a:t>
            </a:r>
            <a:r>
              <a:rPr lang="en-US" sz="2800" i="1" dirty="0" err="1" smtClean="0">
                <a:latin typeface="Times New Roman"/>
                <a:ea typeface="Times New Roman"/>
              </a:rPr>
              <a:t>yhde+n</a:t>
            </a:r>
            <a:r>
              <a:rPr lang="en-US" sz="2800" i="1" dirty="0" smtClean="0">
                <a:latin typeface="Times New Roman"/>
                <a:ea typeface="Times New Roman"/>
              </a:rPr>
              <a:t>        </a:t>
            </a:r>
            <a:r>
              <a:rPr lang="en-US" sz="2800" i="1" dirty="0" err="1">
                <a:latin typeface="Times New Roman"/>
                <a:ea typeface="Times New Roman"/>
              </a:rPr>
              <a:t>yh+tä</a:t>
            </a:r>
            <a:r>
              <a:rPr lang="en-US" sz="2800" i="1" dirty="0">
                <a:latin typeface="Times New Roman"/>
                <a:ea typeface="Times New Roman"/>
              </a:rPr>
              <a:t>            </a:t>
            </a:r>
            <a:r>
              <a:rPr lang="en-US" sz="2800" i="1" dirty="0" err="1">
                <a:latin typeface="Times New Roman"/>
                <a:ea typeface="Times New Roman"/>
              </a:rPr>
              <a:t>yhte+nä</a:t>
            </a:r>
            <a:r>
              <a:rPr lang="en-US" sz="2800" i="1" dirty="0">
                <a:latin typeface="Times New Roman"/>
                <a:ea typeface="Times New Roman"/>
              </a:rPr>
              <a:t>           </a:t>
            </a:r>
            <a:r>
              <a:rPr lang="en-US" sz="2800" i="1" dirty="0" err="1">
                <a:latin typeface="Times New Roman"/>
                <a:ea typeface="Times New Roman"/>
              </a:rPr>
              <a:t>yhde+t</a:t>
            </a:r>
            <a:r>
              <a:rPr lang="en-US" sz="2800" i="1" dirty="0">
                <a:latin typeface="Times New Roman"/>
                <a:ea typeface="Times New Roman"/>
              </a:rPr>
              <a:t>        </a:t>
            </a:r>
            <a:r>
              <a:rPr lang="cs-CZ" sz="2800" i="1" dirty="0" smtClean="0">
                <a:latin typeface="Times New Roman"/>
                <a:ea typeface="Times New Roman"/>
              </a:rPr>
              <a:t> </a:t>
            </a:r>
            <a:r>
              <a:rPr lang="en-US" sz="2800" i="1" dirty="0" err="1" smtClean="0">
                <a:latin typeface="Times New Roman"/>
                <a:ea typeface="Times New Roman"/>
              </a:rPr>
              <a:t>yks+i+ä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800" i="1" dirty="0" err="1">
                <a:latin typeface="Times New Roman"/>
                <a:ea typeface="Times New Roman"/>
              </a:rPr>
              <a:t>kaksi</a:t>
            </a:r>
            <a:r>
              <a:rPr lang="en-US" sz="2800" i="1" dirty="0">
                <a:latin typeface="Times New Roman"/>
                <a:ea typeface="Times New Roman"/>
              </a:rPr>
              <a:t>           </a:t>
            </a:r>
            <a:r>
              <a:rPr lang="en-US" sz="2800" i="1" dirty="0" err="1">
                <a:latin typeface="Times New Roman"/>
                <a:ea typeface="Times New Roman"/>
              </a:rPr>
              <a:t>kahde+n</a:t>
            </a:r>
            <a:r>
              <a:rPr lang="en-US" sz="2800" i="1" dirty="0">
                <a:latin typeface="Times New Roman"/>
                <a:ea typeface="Times New Roman"/>
              </a:rPr>
              <a:t>      </a:t>
            </a:r>
            <a:r>
              <a:rPr lang="en-US" sz="2800" i="1" dirty="0" err="1">
                <a:latin typeface="Times New Roman"/>
                <a:ea typeface="Times New Roman"/>
              </a:rPr>
              <a:t>kah+ta</a:t>
            </a:r>
            <a:r>
              <a:rPr lang="en-US" sz="2800" i="1" dirty="0">
                <a:latin typeface="Times New Roman"/>
                <a:ea typeface="Times New Roman"/>
              </a:rPr>
              <a:t>          </a:t>
            </a:r>
            <a:r>
              <a:rPr lang="en-US" sz="2800" i="1" dirty="0" err="1">
                <a:latin typeface="Times New Roman"/>
                <a:ea typeface="Times New Roman"/>
              </a:rPr>
              <a:t>kahte+na</a:t>
            </a:r>
            <a:r>
              <a:rPr lang="en-US" sz="2800" i="1" dirty="0">
                <a:latin typeface="Times New Roman"/>
                <a:ea typeface="Times New Roman"/>
              </a:rPr>
              <a:t>          </a:t>
            </a:r>
            <a:r>
              <a:rPr lang="en-US" sz="2800" i="1" dirty="0" err="1">
                <a:latin typeface="Times New Roman"/>
                <a:ea typeface="Times New Roman"/>
              </a:rPr>
              <a:t>kahde+t</a:t>
            </a:r>
            <a:r>
              <a:rPr lang="en-US" sz="2800" i="1" dirty="0">
                <a:latin typeface="Times New Roman"/>
                <a:ea typeface="Times New Roman"/>
              </a:rPr>
              <a:t>     </a:t>
            </a:r>
            <a:r>
              <a:rPr lang="cs-CZ" sz="2800" i="1" dirty="0">
                <a:latin typeface="Times New Roman"/>
                <a:ea typeface="Times New Roman"/>
              </a:rPr>
              <a:t> </a:t>
            </a:r>
            <a:r>
              <a:rPr lang="cs-CZ" sz="2800" i="1" dirty="0" smtClean="0">
                <a:latin typeface="Times New Roman"/>
                <a:ea typeface="Times New Roman"/>
              </a:rPr>
              <a:t> </a:t>
            </a:r>
            <a:r>
              <a:rPr lang="en-US" sz="2800" i="1" dirty="0" err="1" smtClean="0">
                <a:latin typeface="Times New Roman"/>
                <a:ea typeface="Times New Roman"/>
              </a:rPr>
              <a:t>kaks+i+a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800" i="1" dirty="0" err="1">
                <a:latin typeface="Times New Roman"/>
                <a:ea typeface="Times New Roman"/>
              </a:rPr>
              <a:t>kolme</a:t>
            </a:r>
            <a:r>
              <a:rPr lang="en-US" sz="2800" i="1" dirty="0">
                <a:latin typeface="Times New Roman"/>
                <a:ea typeface="Times New Roman"/>
              </a:rPr>
              <a:t>         </a:t>
            </a:r>
            <a:r>
              <a:rPr lang="cs-CZ" sz="2800" i="1" dirty="0" smtClean="0">
                <a:latin typeface="Times New Roman"/>
                <a:ea typeface="Times New Roman"/>
              </a:rPr>
              <a:t> </a:t>
            </a:r>
            <a:r>
              <a:rPr lang="en-US" sz="2800" i="1" dirty="0" err="1" smtClean="0">
                <a:latin typeface="Times New Roman"/>
                <a:ea typeface="Times New Roman"/>
              </a:rPr>
              <a:t>kolme+n</a:t>
            </a:r>
            <a:r>
              <a:rPr lang="en-US" sz="2800" i="1" dirty="0" smtClean="0">
                <a:latin typeface="Times New Roman"/>
                <a:ea typeface="Times New Roman"/>
              </a:rPr>
              <a:t>      </a:t>
            </a:r>
            <a:r>
              <a:rPr lang="en-US" sz="2800" i="1" dirty="0" err="1">
                <a:latin typeface="Times New Roman"/>
                <a:ea typeface="Times New Roman"/>
              </a:rPr>
              <a:t>kolme+a</a:t>
            </a:r>
            <a:r>
              <a:rPr lang="en-US" sz="2800" i="1" dirty="0">
                <a:latin typeface="Times New Roman"/>
                <a:ea typeface="Times New Roman"/>
              </a:rPr>
              <a:t>       </a:t>
            </a:r>
            <a:r>
              <a:rPr lang="en-US" sz="2800" i="1" dirty="0" err="1">
                <a:latin typeface="Times New Roman"/>
                <a:ea typeface="Times New Roman"/>
              </a:rPr>
              <a:t>kolme+na</a:t>
            </a:r>
            <a:r>
              <a:rPr lang="en-US" sz="2800" i="1" dirty="0">
                <a:latin typeface="Times New Roman"/>
                <a:ea typeface="Times New Roman"/>
              </a:rPr>
              <a:t>        </a:t>
            </a:r>
            <a:r>
              <a:rPr lang="en-US" sz="2800" i="1" dirty="0" err="1">
                <a:latin typeface="Times New Roman"/>
                <a:ea typeface="Times New Roman"/>
              </a:rPr>
              <a:t>kolme+t</a:t>
            </a:r>
            <a:r>
              <a:rPr lang="en-US" sz="2800" i="1" dirty="0">
                <a:latin typeface="Times New Roman"/>
                <a:ea typeface="Times New Roman"/>
              </a:rPr>
              <a:t>      </a:t>
            </a:r>
            <a:r>
              <a:rPr lang="cs-CZ" sz="2800" i="1" dirty="0" smtClean="0">
                <a:latin typeface="Times New Roman"/>
                <a:ea typeface="Times New Roman"/>
              </a:rPr>
              <a:t>  </a:t>
            </a:r>
            <a:r>
              <a:rPr lang="en-US" sz="2800" i="1" dirty="0" err="1" smtClean="0">
                <a:latin typeface="Times New Roman"/>
                <a:ea typeface="Times New Roman"/>
              </a:rPr>
              <a:t>kolm+i+a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800" i="1" dirty="0" err="1">
                <a:latin typeface="Times New Roman"/>
                <a:ea typeface="Times New Roman"/>
              </a:rPr>
              <a:t>neljä</a:t>
            </a:r>
            <a:r>
              <a:rPr lang="en-US" sz="2800" i="1" dirty="0">
                <a:latin typeface="Times New Roman"/>
                <a:ea typeface="Times New Roman"/>
              </a:rPr>
              <a:t>           </a:t>
            </a:r>
            <a:r>
              <a:rPr lang="cs-CZ" sz="2800" i="1" dirty="0" smtClean="0">
                <a:latin typeface="Times New Roman"/>
                <a:ea typeface="Times New Roman"/>
              </a:rPr>
              <a:t> </a:t>
            </a:r>
            <a:r>
              <a:rPr lang="en-US" sz="2800" i="1" dirty="0" err="1" smtClean="0">
                <a:latin typeface="Times New Roman"/>
                <a:ea typeface="Times New Roman"/>
              </a:rPr>
              <a:t>neljä+n</a:t>
            </a:r>
            <a:r>
              <a:rPr lang="en-US" sz="2800" i="1" dirty="0" smtClean="0">
                <a:latin typeface="Times New Roman"/>
                <a:ea typeface="Times New Roman"/>
              </a:rPr>
              <a:t>         </a:t>
            </a:r>
            <a:r>
              <a:rPr lang="en-US" sz="2800" i="1" dirty="0" err="1">
                <a:latin typeface="Times New Roman"/>
                <a:ea typeface="Times New Roman"/>
              </a:rPr>
              <a:t>neljä+ä</a:t>
            </a:r>
            <a:r>
              <a:rPr lang="en-US" sz="2800" i="1" dirty="0">
                <a:latin typeface="Times New Roman"/>
                <a:ea typeface="Times New Roman"/>
              </a:rPr>
              <a:t>         </a:t>
            </a:r>
            <a:r>
              <a:rPr lang="en-US" sz="2800" i="1" dirty="0" err="1">
                <a:latin typeface="Times New Roman"/>
                <a:ea typeface="Times New Roman"/>
              </a:rPr>
              <a:t>neljä+nä</a:t>
            </a:r>
            <a:r>
              <a:rPr lang="en-US" sz="2800" i="1" dirty="0">
                <a:latin typeface="Times New Roman"/>
                <a:ea typeface="Times New Roman"/>
              </a:rPr>
              <a:t>          </a:t>
            </a:r>
            <a:r>
              <a:rPr lang="en-US" sz="2800" i="1" dirty="0" err="1">
                <a:latin typeface="Times New Roman"/>
                <a:ea typeface="Times New Roman"/>
              </a:rPr>
              <a:t>neljä+t</a:t>
            </a:r>
            <a:r>
              <a:rPr lang="en-US" sz="2800" i="1" dirty="0">
                <a:latin typeface="Times New Roman"/>
                <a:ea typeface="Times New Roman"/>
              </a:rPr>
              <a:t>       </a:t>
            </a:r>
            <a:r>
              <a:rPr lang="en-US" sz="2800" i="1" dirty="0" err="1" smtClean="0">
                <a:latin typeface="Times New Roman"/>
                <a:ea typeface="Times New Roman"/>
              </a:rPr>
              <a:t>nelj+i+ä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800" i="1" dirty="0" err="1">
                <a:latin typeface="Times New Roman"/>
                <a:ea typeface="Times New Roman"/>
              </a:rPr>
              <a:t>viisi</a:t>
            </a:r>
            <a:r>
              <a:rPr lang="en-US" sz="2800" i="1" dirty="0">
                <a:latin typeface="Times New Roman"/>
                <a:ea typeface="Times New Roman"/>
              </a:rPr>
              <a:t>            </a:t>
            </a:r>
            <a:r>
              <a:rPr lang="cs-CZ" sz="2800" i="1" dirty="0" smtClean="0">
                <a:latin typeface="Times New Roman"/>
                <a:ea typeface="Times New Roman"/>
              </a:rPr>
              <a:t> </a:t>
            </a:r>
            <a:r>
              <a:rPr lang="en-US" sz="2800" i="1" dirty="0" err="1" smtClean="0">
                <a:latin typeface="Times New Roman"/>
                <a:ea typeface="Times New Roman"/>
              </a:rPr>
              <a:t>viide+n</a:t>
            </a:r>
            <a:r>
              <a:rPr lang="en-US" sz="2800" i="1" dirty="0" smtClean="0">
                <a:latin typeface="Times New Roman"/>
                <a:ea typeface="Times New Roman"/>
              </a:rPr>
              <a:t>         </a:t>
            </a:r>
            <a:r>
              <a:rPr lang="en-US" sz="2800" i="1" dirty="0" err="1">
                <a:latin typeface="Times New Roman"/>
                <a:ea typeface="Times New Roman"/>
              </a:rPr>
              <a:t>viit+tä</a:t>
            </a:r>
            <a:r>
              <a:rPr lang="en-US" sz="2800" i="1" dirty="0">
                <a:latin typeface="Times New Roman"/>
                <a:ea typeface="Times New Roman"/>
              </a:rPr>
              <a:t>          </a:t>
            </a:r>
            <a:r>
              <a:rPr lang="en-US" sz="2800" i="1" dirty="0" err="1">
                <a:latin typeface="Times New Roman"/>
                <a:ea typeface="Times New Roman"/>
              </a:rPr>
              <a:t>viite+nä</a:t>
            </a:r>
            <a:r>
              <a:rPr lang="en-US" sz="2800" i="1" dirty="0">
                <a:latin typeface="Times New Roman"/>
                <a:ea typeface="Times New Roman"/>
              </a:rPr>
              <a:t>           </a:t>
            </a:r>
            <a:r>
              <a:rPr lang="en-US" sz="2800" i="1" dirty="0" err="1">
                <a:latin typeface="Times New Roman"/>
                <a:ea typeface="Times New Roman"/>
              </a:rPr>
              <a:t>viide+t</a:t>
            </a:r>
            <a:r>
              <a:rPr lang="en-US" sz="2800" i="1" dirty="0">
                <a:latin typeface="Times New Roman"/>
                <a:ea typeface="Times New Roman"/>
              </a:rPr>
              <a:t>        </a:t>
            </a:r>
            <a:r>
              <a:rPr lang="cs-CZ" sz="2800" i="1" dirty="0" smtClean="0">
                <a:latin typeface="Times New Roman"/>
                <a:ea typeface="Times New Roman"/>
              </a:rPr>
              <a:t> </a:t>
            </a:r>
            <a:r>
              <a:rPr lang="en-US" sz="2800" i="1" dirty="0" err="1" smtClean="0">
                <a:latin typeface="Times New Roman"/>
                <a:ea typeface="Times New Roman"/>
              </a:rPr>
              <a:t>viis+i+ä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800" i="1" dirty="0" err="1">
                <a:latin typeface="Times New Roman"/>
                <a:ea typeface="Times New Roman"/>
              </a:rPr>
              <a:t>kuusi</a:t>
            </a:r>
            <a:r>
              <a:rPr lang="en-US" sz="2800" i="1" dirty="0">
                <a:latin typeface="Times New Roman"/>
                <a:ea typeface="Times New Roman"/>
              </a:rPr>
              <a:t>           </a:t>
            </a:r>
            <a:r>
              <a:rPr lang="en-US" sz="2800" i="1" dirty="0" err="1">
                <a:latin typeface="Times New Roman"/>
                <a:ea typeface="Times New Roman"/>
              </a:rPr>
              <a:t>kuude+n</a:t>
            </a:r>
            <a:r>
              <a:rPr lang="en-US" sz="2800" i="1" dirty="0">
                <a:latin typeface="Times New Roman"/>
                <a:ea typeface="Times New Roman"/>
              </a:rPr>
              <a:t>       </a:t>
            </a:r>
            <a:r>
              <a:rPr lang="en-US" sz="2800" i="1" dirty="0" err="1">
                <a:latin typeface="Times New Roman"/>
                <a:ea typeface="Times New Roman"/>
              </a:rPr>
              <a:t>kuut+ta</a:t>
            </a:r>
            <a:r>
              <a:rPr lang="en-US" sz="2800" i="1" dirty="0">
                <a:latin typeface="Times New Roman"/>
                <a:ea typeface="Times New Roman"/>
              </a:rPr>
              <a:t>        </a:t>
            </a:r>
            <a:r>
              <a:rPr lang="en-US" sz="2800" i="1" dirty="0" err="1">
                <a:latin typeface="Times New Roman"/>
                <a:ea typeface="Times New Roman"/>
              </a:rPr>
              <a:t>kuute+na</a:t>
            </a:r>
            <a:r>
              <a:rPr lang="en-US" sz="2800" i="1" dirty="0">
                <a:latin typeface="Times New Roman"/>
                <a:ea typeface="Times New Roman"/>
              </a:rPr>
              <a:t>         </a:t>
            </a:r>
            <a:r>
              <a:rPr lang="en-US" sz="2800" i="1" dirty="0" err="1">
                <a:latin typeface="Times New Roman"/>
                <a:ea typeface="Times New Roman"/>
              </a:rPr>
              <a:t>kuude+t</a:t>
            </a:r>
            <a:r>
              <a:rPr lang="en-US" sz="2800" i="1" dirty="0">
                <a:latin typeface="Times New Roman"/>
                <a:ea typeface="Times New Roman"/>
              </a:rPr>
              <a:t>       </a:t>
            </a:r>
            <a:r>
              <a:rPr lang="cs-CZ" sz="2800" i="1" dirty="0" smtClean="0">
                <a:latin typeface="Times New Roman"/>
                <a:ea typeface="Times New Roman"/>
              </a:rPr>
              <a:t> </a:t>
            </a:r>
            <a:r>
              <a:rPr lang="en-US" sz="2800" i="1" dirty="0" err="1" smtClean="0">
                <a:latin typeface="Times New Roman"/>
                <a:ea typeface="Times New Roman"/>
              </a:rPr>
              <a:t>kuus+i+a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800" i="1" dirty="0" err="1">
                <a:latin typeface="Times New Roman"/>
                <a:ea typeface="Times New Roman"/>
              </a:rPr>
              <a:t>seitsemän</a:t>
            </a:r>
            <a:r>
              <a:rPr lang="en-US" sz="2800" i="1" dirty="0">
                <a:latin typeface="Times New Roman"/>
                <a:ea typeface="Times New Roman"/>
              </a:rPr>
              <a:t>    </a:t>
            </a:r>
            <a:r>
              <a:rPr lang="en-US" sz="2800" i="1" dirty="0" err="1">
                <a:latin typeface="Times New Roman"/>
                <a:ea typeface="Times New Roman"/>
              </a:rPr>
              <a:t>seitsemä+n</a:t>
            </a:r>
            <a:r>
              <a:rPr lang="en-US" sz="2800" i="1" dirty="0">
                <a:latin typeface="Times New Roman"/>
                <a:ea typeface="Times New Roman"/>
              </a:rPr>
              <a:t>   </a:t>
            </a:r>
            <a:r>
              <a:rPr lang="en-US" sz="2800" i="1" dirty="0" err="1">
                <a:latin typeface="Times New Roman"/>
                <a:ea typeface="Times New Roman"/>
              </a:rPr>
              <a:t>seitsemä+ä</a:t>
            </a:r>
            <a:r>
              <a:rPr lang="en-US" sz="2800" i="1" dirty="0">
                <a:latin typeface="Times New Roman"/>
                <a:ea typeface="Times New Roman"/>
              </a:rPr>
              <a:t>   </a:t>
            </a:r>
            <a:r>
              <a:rPr lang="en-US" sz="2800" i="1" dirty="0" err="1">
                <a:latin typeface="Times New Roman"/>
                <a:ea typeface="Times New Roman"/>
              </a:rPr>
              <a:t>seitsemä+nä</a:t>
            </a:r>
            <a:r>
              <a:rPr lang="en-US" sz="2800" i="1" dirty="0">
                <a:latin typeface="Times New Roman"/>
                <a:ea typeface="Times New Roman"/>
              </a:rPr>
              <a:t>   </a:t>
            </a:r>
            <a:r>
              <a:rPr lang="en-US" sz="2800" i="1" dirty="0" err="1">
                <a:latin typeface="Times New Roman"/>
                <a:ea typeface="Times New Roman"/>
              </a:rPr>
              <a:t>seitsemä+t</a:t>
            </a:r>
            <a:r>
              <a:rPr lang="en-US" sz="2800" i="1" dirty="0">
                <a:latin typeface="Times New Roman"/>
                <a:ea typeface="Times New Roman"/>
              </a:rPr>
              <a:t>    </a:t>
            </a:r>
            <a:r>
              <a:rPr lang="en-US" sz="2800" i="1" dirty="0" err="1">
                <a:latin typeface="Times New Roman"/>
                <a:ea typeface="Times New Roman"/>
              </a:rPr>
              <a:t>seitsem+i+ä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800" i="1" dirty="0" err="1">
                <a:latin typeface="Times New Roman"/>
                <a:ea typeface="Times New Roman"/>
              </a:rPr>
              <a:t>kahdeksan</a:t>
            </a:r>
            <a:r>
              <a:rPr lang="en-US" sz="2800" i="1" dirty="0">
                <a:latin typeface="Times New Roman"/>
                <a:ea typeface="Times New Roman"/>
              </a:rPr>
              <a:t>  </a:t>
            </a:r>
            <a:r>
              <a:rPr lang="cs-CZ" sz="2800" i="1" dirty="0" smtClean="0">
                <a:latin typeface="Times New Roman"/>
                <a:ea typeface="Times New Roman"/>
              </a:rPr>
              <a:t> </a:t>
            </a:r>
            <a:r>
              <a:rPr lang="en-US" sz="2800" i="1" dirty="0" err="1" smtClean="0">
                <a:latin typeface="Times New Roman"/>
                <a:ea typeface="Times New Roman"/>
              </a:rPr>
              <a:t>kahdeksa+n</a:t>
            </a:r>
            <a:r>
              <a:rPr lang="en-US" sz="2800" i="1" dirty="0" smtClean="0">
                <a:latin typeface="Times New Roman"/>
                <a:ea typeface="Times New Roman"/>
              </a:rPr>
              <a:t>  </a:t>
            </a:r>
            <a:r>
              <a:rPr lang="en-US" sz="2800" i="1" dirty="0" err="1" smtClean="0">
                <a:latin typeface="Times New Roman"/>
                <a:ea typeface="Times New Roman"/>
              </a:rPr>
              <a:t>kahdeksa+a</a:t>
            </a:r>
            <a:r>
              <a:rPr lang="en-US" sz="2800" i="1" dirty="0" smtClean="0">
                <a:latin typeface="Times New Roman"/>
                <a:ea typeface="Times New Roman"/>
              </a:rPr>
              <a:t>  </a:t>
            </a:r>
            <a:r>
              <a:rPr lang="en-US" sz="2800" i="1" dirty="0" err="1">
                <a:latin typeface="Times New Roman"/>
                <a:ea typeface="Times New Roman"/>
              </a:rPr>
              <a:t>kahdeksa+na</a:t>
            </a:r>
            <a:r>
              <a:rPr lang="en-US" sz="2800" i="1" dirty="0">
                <a:latin typeface="Times New Roman"/>
                <a:ea typeface="Times New Roman"/>
              </a:rPr>
              <a:t>  </a:t>
            </a:r>
            <a:r>
              <a:rPr lang="en-US" sz="2800" i="1" dirty="0" err="1" smtClean="0">
                <a:latin typeface="Times New Roman"/>
                <a:ea typeface="Times New Roman"/>
              </a:rPr>
              <a:t>kahdeksa+t</a:t>
            </a:r>
            <a:r>
              <a:rPr lang="en-US" sz="2800" i="1" dirty="0" smtClean="0">
                <a:latin typeface="Times New Roman"/>
                <a:ea typeface="Times New Roman"/>
              </a:rPr>
              <a:t>  </a:t>
            </a:r>
            <a:r>
              <a:rPr lang="en-US" sz="2800" i="1" dirty="0" err="1">
                <a:latin typeface="Times New Roman"/>
                <a:ea typeface="Times New Roman"/>
              </a:rPr>
              <a:t>kahdeks+i+a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800" i="1" dirty="0" err="1">
                <a:latin typeface="Times New Roman"/>
                <a:ea typeface="Times New Roman"/>
              </a:rPr>
              <a:t>yhdeksän</a:t>
            </a:r>
            <a:r>
              <a:rPr lang="en-US" sz="2800" i="1" dirty="0">
                <a:latin typeface="Times New Roman"/>
                <a:ea typeface="Times New Roman"/>
              </a:rPr>
              <a:t>    </a:t>
            </a:r>
            <a:r>
              <a:rPr lang="cs-CZ" sz="2800" i="1" dirty="0" smtClean="0">
                <a:latin typeface="Times New Roman"/>
                <a:ea typeface="Times New Roman"/>
              </a:rPr>
              <a:t> </a:t>
            </a:r>
            <a:r>
              <a:rPr lang="en-US" sz="2800" i="1" dirty="0" err="1" smtClean="0">
                <a:latin typeface="Times New Roman"/>
                <a:ea typeface="Times New Roman"/>
              </a:rPr>
              <a:t>yhdeksä+n</a:t>
            </a:r>
            <a:r>
              <a:rPr lang="en-US" sz="2800" i="1" dirty="0" smtClean="0">
                <a:latin typeface="Times New Roman"/>
                <a:ea typeface="Times New Roman"/>
              </a:rPr>
              <a:t>    </a:t>
            </a:r>
            <a:r>
              <a:rPr lang="en-US" sz="2800" i="1" dirty="0" err="1" smtClean="0">
                <a:latin typeface="Times New Roman"/>
                <a:ea typeface="Times New Roman"/>
              </a:rPr>
              <a:t>yhdeksä+ä</a:t>
            </a:r>
            <a:r>
              <a:rPr lang="en-US" sz="2800" i="1" dirty="0" smtClean="0">
                <a:latin typeface="Times New Roman"/>
                <a:ea typeface="Times New Roman"/>
              </a:rPr>
              <a:t>    </a:t>
            </a:r>
            <a:r>
              <a:rPr lang="en-US" sz="2800" i="1" dirty="0" err="1">
                <a:latin typeface="Times New Roman"/>
                <a:ea typeface="Times New Roman"/>
              </a:rPr>
              <a:t>yhdeksä+nä</a:t>
            </a:r>
            <a:r>
              <a:rPr lang="en-US" sz="2800" i="1" dirty="0">
                <a:latin typeface="Times New Roman"/>
                <a:ea typeface="Times New Roman"/>
              </a:rPr>
              <a:t>    </a:t>
            </a:r>
            <a:r>
              <a:rPr lang="en-US" sz="2800" i="1" dirty="0" err="1">
                <a:latin typeface="Times New Roman"/>
                <a:ea typeface="Times New Roman"/>
              </a:rPr>
              <a:t>yhdeksä+t</a:t>
            </a:r>
            <a:r>
              <a:rPr lang="en-US" sz="2800" i="1" dirty="0">
                <a:latin typeface="Times New Roman"/>
                <a:ea typeface="Times New Roman"/>
              </a:rPr>
              <a:t>    </a:t>
            </a:r>
            <a:r>
              <a:rPr lang="en-US" sz="2800" i="1" dirty="0" err="1">
                <a:latin typeface="Times New Roman"/>
                <a:ea typeface="Times New Roman"/>
              </a:rPr>
              <a:t>yhdeks+i+ä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800" i="1" dirty="0" err="1">
                <a:latin typeface="Times New Roman"/>
                <a:ea typeface="Times New Roman"/>
              </a:rPr>
              <a:t>kymmenen</a:t>
            </a:r>
            <a:r>
              <a:rPr lang="en-US" sz="2800" i="1" dirty="0">
                <a:latin typeface="Times New Roman"/>
                <a:ea typeface="Times New Roman"/>
              </a:rPr>
              <a:t>  </a:t>
            </a:r>
            <a:r>
              <a:rPr lang="cs-CZ" sz="2800" i="1" dirty="0" smtClean="0">
                <a:latin typeface="Times New Roman"/>
                <a:ea typeface="Times New Roman"/>
              </a:rPr>
              <a:t> </a:t>
            </a:r>
            <a:r>
              <a:rPr lang="en-US" sz="2800" i="1" dirty="0" err="1" smtClean="0">
                <a:latin typeface="Times New Roman"/>
                <a:ea typeface="Times New Roman"/>
              </a:rPr>
              <a:t>kymmene+n</a:t>
            </a:r>
            <a:r>
              <a:rPr lang="en-US" sz="2800" i="1" dirty="0" smtClean="0">
                <a:latin typeface="Times New Roman"/>
                <a:ea typeface="Times New Roman"/>
              </a:rPr>
              <a:t>  </a:t>
            </a:r>
            <a:r>
              <a:rPr lang="en-US" sz="2800" i="1" dirty="0" err="1">
                <a:latin typeface="Times New Roman"/>
                <a:ea typeface="Times New Roman"/>
              </a:rPr>
              <a:t>kymmen+tä</a:t>
            </a:r>
            <a:r>
              <a:rPr lang="en-US" sz="2800" i="1" dirty="0">
                <a:latin typeface="Times New Roman"/>
                <a:ea typeface="Times New Roman"/>
              </a:rPr>
              <a:t>  </a:t>
            </a:r>
            <a:r>
              <a:rPr lang="en-US" sz="2800" i="1" dirty="0" err="1">
                <a:latin typeface="Times New Roman"/>
                <a:ea typeface="Times New Roman"/>
              </a:rPr>
              <a:t>kymmene+nä</a:t>
            </a:r>
            <a:r>
              <a:rPr lang="en-US" sz="2800" i="1" dirty="0">
                <a:latin typeface="Times New Roman"/>
                <a:ea typeface="Times New Roman"/>
              </a:rPr>
              <a:t>  </a:t>
            </a:r>
            <a:r>
              <a:rPr lang="en-US" sz="2800" i="1" dirty="0" err="1">
                <a:latin typeface="Times New Roman"/>
                <a:ea typeface="Times New Roman"/>
              </a:rPr>
              <a:t>kymmene+t</a:t>
            </a:r>
            <a:r>
              <a:rPr lang="en-US" sz="2800" i="1" dirty="0">
                <a:latin typeface="Times New Roman"/>
                <a:ea typeface="Times New Roman"/>
              </a:rPr>
              <a:t>  </a:t>
            </a:r>
            <a:r>
              <a:rPr lang="cs-CZ" sz="2800" i="1" dirty="0" smtClean="0">
                <a:latin typeface="Times New Roman"/>
                <a:ea typeface="Times New Roman"/>
              </a:rPr>
              <a:t> </a:t>
            </a:r>
            <a:r>
              <a:rPr lang="en-US" sz="2800" i="1" dirty="0" err="1" smtClean="0">
                <a:latin typeface="Times New Roman"/>
                <a:ea typeface="Times New Roman"/>
              </a:rPr>
              <a:t>kymmen+i+ä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8367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931224" cy="778098"/>
          </a:xfrm>
        </p:spPr>
        <p:txBody>
          <a:bodyPr/>
          <a:lstStyle/>
          <a:p>
            <a:r>
              <a:rPr lang="cs-CZ" dirty="0" smtClean="0"/>
              <a:t>LUKUSANOJEN KÄYTTÖ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196752"/>
            <a:ext cx="8003232" cy="5472608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/>
              <a:t>l</a:t>
            </a:r>
            <a:r>
              <a:rPr lang="cs-CZ" dirty="0" err="1" smtClean="0"/>
              <a:t>ukusana</a:t>
            </a:r>
            <a:r>
              <a:rPr lang="cs-CZ" dirty="0" smtClean="0"/>
              <a:t> (2, 3, 4…) </a:t>
            </a:r>
            <a:r>
              <a:rPr lang="cs-CZ" dirty="0" smtClean="0"/>
              <a:t>+ </a:t>
            </a:r>
            <a:r>
              <a:rPr lang="cs-CZ" dirty="0" err="1" smtClean="0"/>
              <a:t>yksikön</a:t>
            </a:r>
            <a:r>
              <a:rPr lang="cs-CZ" dirty="0" smtClean="0"/>
              <a:t> PAR</a:t>
            </a:r>
          </a:p>
          <a:p>
            <a:pPr marL="0" indent="0">
              <a:buNone/>
            </a:pPr>
            <a:r>
              <a:rPr lang="cs-CZ" i="1" dirty="0" err="1" smtClean="0"/>
              <a:t>Ostin</a:t>
            </a:r>
            <a:r>
              <a:rPr lang="cs-CZ" i="1" dirty="0" smtClean="0"/>
              <a:t> </a:t>
            </a:r>
            <a:r>
              <a:rPr lang="cs-CZ" i="1" dirty="0" err="1" smtClean="0"/>
              <a:t>viisi</a:t>
            </a:r>
            <a:r>
              <a:rPr lang="cs-CZ" i="1" dirty="0" smtClean="0"/>
              <a:t> </a:t>
            </a:r>
            <a:r>
              <a:rPr lang="cs-CZ" i="1" dirty="0" err="1" smtClean="0"/>
              <a:t>omenaa</a:t>
            </a:r>
            <a:r>
              <a:rPr lang="cs-CZ" dirty="0" smtClean="0"/>
              <a:t>. </a:t>
            </a:r>
            <a:r>
              <a:rPr lang="cs-CZ" dirty="0"/>
              <a:t>v</a:t>
            </a:r>
            <a:r>
              <a:rPr lang="cs-CZ" dirty="0" smtClean="0"/>
              <a:t>rt. </a:t>
            </a:r>
            <a:r>
              <a:rPr lang="cs-CZ" i="1" dirty="0" err="1" smtClean="0"/>
              <a:t>Ostin</a:t>
            </a:r>
            <a:r>
              <a:rPr lang="cs-CZ" i="1" dirty="0" smtClean="0"/>
              <a:t> </a:t>
            </a:r>
            <a:r>
              <a:rPr lang="cs-CZ" i="1" dirty="0" err="1" smtClean="0"/>
              <a:t>vain</a:t>
            </a:r>
            <a:r>
              <a:rPr lang="cs-CZ" i="1" dirty="0" smtClean="0"/>
              <a:t> </a:t>
            </a:r>
            <a:r>
              <a:rPr lang="cs-CZ" i="1" dirty="0" err="1" smtClean="0"/>
              <a:t>yhden</a:t>
            </a:r>
            <a:r>
              <a:rPr lang="cs-CZ" i="1" dirty="0" smtClean="0"/>
              <a:t> </a:t>
            </a:r>
            <a:r>
              <a:rPr lang="cs-CZ" i="1" dirty="0" err="1" smtClean="0"/>
              <a:t>omenan</a:t>
            </a:r>
            <a:r>
              <a:rPr lang="cs-CZ" dirty="0" smtClean="0"/>
              <a:t>. </a:t>
            </a:r>
            <a:endParaRPr lang="cs-CZ" dirty="0" smtClean="0"/>
          </a:p>
          <a:p>
            <a:r>
              <a:rPr lang="cs-CZ" dirty="0" err="1"/>
              <a:t>lukusana</a:t>
            </a:r>
            <a:r>
              <a:rPr lang="cs-CZ" dirty="0"/>
              <a:t> + </a:t>
            </a:r>
            <a:r>
              <a:rPr lang="cs-CZ" dirty="0" err="1"/>
              <a:t>yksikön</a:t>
            </a:r>
            <a:r>
              <a:rPr lang="cs-CZ" dirty="0"/>
              <a:t> </a:t>
            </a:r>
            <a:r>
              <a:rPr lang="cs-CZ" dirty="0" smtClean="0"/>
              <a:t>PAR </a:t>
            </a:r>
            <a:r>
              <a:rPr lang="cs-CZ" dirty="0" err="1" smtClean="0"/>
              <a:t>voi</a:t>
            </a:r>
            <a:r>
              <a:rPr lang="cs-CZ" dirty="0" smtClean="0"/>
              <a:t> </a:t>
            </a:r>
            <a:r>
              <a:rPr lang="cs-CZ" dirty="0" err="1" smtClean="0"/>
              <a:t>olla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lauseen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subjektina</a:t>
            </a:r>
            <a:r>
              <a:rPr lang="cs-CZ" dirty="0" smtClean="0">
                <a:solidFill>
                  <a:srgbClr val="FF0000"/>
                </a:solidFill>
              </a:rPr>
              <a:t>  </a:t>
            </a:r>
            <a:r>
              <a:rPr lang="cs-CZ" dirty="0" smtClean="0"/>
              <a:t>- verbi </a:t>
            </a:r>
            <a:r>
              <a:rPr lang="cs-CZ" b="1" dirty="0" err="1" smtClean="0"/>
              <a:t>yksikön</a:t>
            </a:r>
            <a:r>
              <a:rPr lang="cs-CZ" dirty="0" smtClean="0"/>
              <a:t> </a:t>
            </a:r>
            <a:r>
              <a:rPr lang="cs-CZ" b="1" dirty="0" smtClean="0"/>
              <a:t>3. </a:t>
            </a:r>
            <a:r>
              <a:rPr lang="cs-CZ" b="1" dirty="0" err="1" smtClean="0"/>
              <a:t>persoonassa</a:t>
            </a:r>
            <a:r>
              <a:rPr lang="cs-CZ" dirty="0" smtClean="0"/>
              <a:t>!</a:t>
            </a:r>
          </a:p>
          <a:p>
            <a:pPr marL="0" indent="0">
              <a:buNone/>
            </a:pPr>
            <a:r>
              <a:rPr lang="cs-CZ" i="1" dirty="0" err="1" smtClean="0">
                <a:solidFill>
                  <a:srgbClr val="FF0000"/>
                </a:solidFill>
              </a:rPr>
              <a:t>Kaksi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miestä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b="1" i="1" dirty="0" err="1" smtClean="0"/>
              <a:t>juoksi</a:t>
            </a:r>
            <a:r>
              <a:rPr lang="cs-CZ" i="1" dirty="0" smtClean="0"/>
              <a:t> </a:t>
            </a:r>
            <a:r>
              <a:rPr lang="cs-CZ" i="1" dirty="0" err="1" smtClean="0"/>
              <a:t>kadulla</a:t>
            </a:r>
            <a:r>
              <a:rPr lang="cs-CZ" i="1" dirty="0" smtClean="0"/>
              <a:t>.</a:t>
            </a:r>
            <a:endParaRPr lang="cs-CZ" i="1" dirty="0"/>
          </a:p>
          <a:p>
            <a:pPr marL="0" indent="0">
              <a:buNone/>
            </a:pPr>
            <a:r>
              <a:rPr lang="cs-CZ" i="1" dirty="0" err="1" smtClean="0"/>
              <a:t>Täällä</a:t>
            </a:r>
            <a:r>
              <a:rPr lang="cs-CZ" i="1" dirty="0" smtClean="0"/>
              <a:t> </a:t>
            </a:r>
            <a:r>
              <a:rPr lang="cs-CZ" b="1" i="1" dirty="0" smtClean="0"/>
              <a:t>on</a:t>
            </a:r>
            <a:r>
              <a:rPr lang="cs-CZ" i="1" dirty="0" smtClean="0"/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kymmenen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opiskelijaa</a:t>
            </a:r>
            <a:r>
              <a:rPr lang="cs-CZ" i="1" dirty="0" smtClean="0"/>
              <a:t>.</a:t>
            </a:r>
          </a:p>
          <a:p>
            <a:r>
              <a:rPr lang="cs-CZ" dirty="0" err="1"/>
              <a:t>lukusana</a:t>
            </a:r>
            <a:r>
              <a:rPr lang="cs-CZ" dirty="0"/>
              <a:t> + </a:t>
            </a:r>
            <a:r>
              <a:rPr lang="cs-CZ" dirty="0" err="1"/>
              <a:t>yksikön</a:t>
            </a:r>
            <a:r>
              <a:rPr lang="cs-CZ" dirty="0"/>
              <a:t> PAR </a:t>
            </a:r>
            <a:r>
              <a:rPr lang="cs-CZ" dirty="0" err="1"/>
              <a:t>voi</a:t>
            </a:r>
            <a:r>
              <a:rPr lang="cs-CZ" dirty="0"/>
              <a:t> </a:t>
            </a:r>
            <a:r>
              <a:rPr lang="cs-CZ" dirty="0" err="1"/>
              <a:t>olla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lauseen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objektina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i="1" dirty="0" err="1" smtClean="0"/>
              <a:t>Luin</a:t>
            </a:r>
            <a:r>
              <a:rPr lang="cs-CZ" i="1" dirty="0" smtClean="0"/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kaksi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runoa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smtClean="0"/>
              <a:t>En ostanut </a:t>
            </a:r>
            <a:r>
              <a:rPr lang="cs-CZ" i="1" dirty="0" err="1" smtClean="0">
                <a:solidFill>
                  <a:srgbClr val="FF0000"/>
                </a:solidFill>
              </a:rPr>
              <a:t>kolmea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kukkaa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MUTTA! </a:t>
            </a:r>
            <a:r>
              <a:rPr lang="cs-CZ" dirty="0" err="1" smtClean="0"/>
              <a:t>Mikäli</a:t>
            </a:r>
            <a:r>
              <a:rPr lang="cs-CZ" dirty="0" smtClean="0"/>
              <a:t> </a:t>
            </a:r>
            <a:r>
              <a:rPr lang="cs-CZ" dirty="0" err="1" smtClean="0"/>
              <a:t>numeron</a:t>
            </a:r>
            <a:r>
              <a:rPr lang="cs-CZ" dirty="0" smtClean="0"/>
              <a:t> </a:t>
            </a:r>
            <a:r>
              <a:rPr lang="cs-CZ" dirty="0" err="1" smtClean="0"/>
              <a:t>edessä</a:t>
            </a:r>
            <a:r>
              <a:rPr lang="cs-CZ" dirty="0" smtClean="0"/>
              <a:t> on </a:t>
            </a:r>
            <a:r>
              <a:rPr lang="cs-CZ" dirty="0" err="1" smtClean="0"/>
              <a:t>pronomini</a:t>
            </a:r>
            <a:r>
              <a:rPr lang="cs-CZ" dirty="0" smtClean="0"/>
              <a:t>, </a:t>
            </a:r>
            <a:r>
              <a:rPr lang="cs-CZ" i="1" dirty="0" err="1" smtClean="0"/>
              <a:t>ensimmäinen</a:t>
            </a:r>
            <a:r>
              <a:rPr lang="cs-CZ" dirty="0" smtClean="0"/>
              <a:t>, </a:t>
            </a:r>
            <a:r>
              <a:rPr lang="cs-CZ" i="1" dirty="0" err="1" smtClean="0"/>
              <a:t>viimeinen</a:t>
            </a:r>
            <a:r>
              <a:rPr lang="cs-CZ" dirty="0" smtClean="0"/>
              <a:t> </a:t>
            </a:r>
            <a:r>
              <a:rPr lang="cs-CZ" dirty="0" err="1" smtClean="0"/>
              <a:t>tai</a:t>
            </a:r>
            <a:r>
              <a:rPr lang="cs-CZ" dirty="0" smtClean="0"/>
              <a:t> </a:t>
            </a:r>
            <a:r>
              <a:rPr lang="cs-CZ" dirty="0" err="1" smtClean="0"/>
              <a:t>kyse</a:t>
            </a:r>
            <a:r>
              <a:rPr lang="cs-CZ" dirty="0" smtClean="0"/>
              <a:t> on </a:t>
            </a:r>
            <a:r>
              <a:rPr lang="cs-CZ" dirty="0" err="1" smtClean="0"/>
              <a:t>absoluttisesta</a:t>
            </a:r>
            <a:r>
              <a:rPr lang="cs-CZ" dirty="0" smtClean="0"/>
              <a:t> </a:t>
            </a:r>
            <a:r>
              <a:rPr lang="cs-CZ" dirty="0" err="1" smtClean="0"/>
              <a:t>määrästä</a:t>
            </a:r>
            <a:r>
              <a:rPr lang="cs-CZ" dirty="0" smtClean="0"/>
              <a:t>, verbi on </a:t>
            </a:r>
            <a:r>
              <a:rPr lang="cs-CZ" b="1" dirty="0" err="1" smtClean="0"/>
              <a:t>monikossa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endParaRPr lang="cs-CZ" b="1" i="1" dirty="0" smtClean="0"/>
          </a:p>
          <a:p>
            <a:pPr marL="0" indent="0">
              <a:buNone/>
            </a:pPr>
            <a:r>
              <a:rPr lang="cs-CZ" b="1" i="1" dirty="0" err="1" smtClean="0"/>
              <a:t>Nämä</a:t>
            </a:r>
            <a:r>
              <a:rPr lang="cs-CZ" i="1" dirty="0" smtClean="0"/>
              <a:t> </a:t>
            </a:r>
            <a:r>
              <a:rPr lang="cs-CZ" i="1" dirty="0" err="1" smtClean="0"/>
              <a:t>kolme</a:t>
            </a:r>
            <a:r>
              <a:rPr lang="cs-CZ" i="1" dirty="0" smtClean="0"/>
              <a:t> </a:t>
            </a:r>
            <a:r>
              <a:rPr lang="cs-CZ" i="1" dirty="0" err="1" smtClean="0"/>
              <a:t>tyttöä</a:t>
            </a:r>
            <a:r>
              <a:rPr lang="cs-CZ" i="1" dirty="0" smtClean="0"/>
              <a:t> </a:t>
            </a:r>
            <a:r>
              <a:rPr lang="cs-CZ" b="1" i="1" dirty="0" err="1" smtClean="0"/>
              <a:t>puhuvat</a:t>
            </a:r>
            <a:r>
              <a:rPr lang="cs-CZ" i="1" dirty="0" smtClean="0"/>
              <a:t> </a:t>
            </a:r>
            <a:r>
              <a:rPr lang="cs-CZ" i="1" dirty="0" err="1" smtClean="0"/>
              <a:t>suomea</a:t>
            </a:r>
            <a:r>
              <a:rPr lang="cs-CZ" i="1" dirty="0" smtClean="0"/>
              <a:t> </a:t>
            </a:r>
            <a:r>
              <a:rPr lang="cs-CZ" i="1" dirty="0" err="1" smtClean="0"/>
              <a:t>oikein</a:t>
            </a:r>
            <a:r>
              <a:rPr lang="cs-CZ" i="1" dirty="0" smtClean="0"/>
              <a:t> </a:t>
            </a:r>
            <a:r>
              <a:rPr lang="cs-CZ" i="1" dirty="0" err="1" smtClean="0"/>
              <a:t>hyvin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b="1" i="1" dirty="0" err="1" smtClean="0"/>
              <a:t>Ensimmäiset</a:t>
            </a:r>
            <a:r>
              <a:rPr lang="cs-CZ" i="1" dirty="0" smtClean="0"/>
              <a:t> </a:t>
            </a:r>
            <a:r>
              <a:rPr lang="cs-CZ" i="1" dirty="0" err="1" smtClean="0"/>
              <a:t>kaksi</a:t>
            </a:r>
            <a:r>
              <a:rPr lang="cs-CZ" i="1" dirty="0" smtClean="0"/>
              <a:t> </a:t>
            </a:r>
            <a:r>
              <a:rPr lang="cs-CZ" i="1" dirty="0" err="1" smtClean="0"/>
              <a:t>päivää</a:t>
            </a:r>
            <a:r>
              <a:rPr lang="cs-CZ" i="1" dirty="0" smtClean="0"/>
              <a:t> </a:t>
            </a:r>
            <a:r>
              <a:rPr lang="cs-CZ" b="1" i="1" dirty="0" err="1" smtClean="0"/>
              <a:t>sujuivat</a:t>
            </a:r>
            <a:r>
              <a:rPr lang="cs-CZ" i="1" dirty="0" smtClean="0"/>
              <a:t> </a:t>
            </a:r>
            <a:r>
              <a:rPr lang="cs-CZ" i="1" dirty="0" err="1" smtClean="0"/>
              <a:t>mukavasti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b="1" i="1" dirty="0" err="1" smtClean="0"/>
              <a:t>Liisan</a:t>
            </a:r>
            <a:r>
              <a:rPr lang="cs-CZ" b="1" i="1" dirty="0" smtClean="0"/>
              <a:t> </a:t>
            </a:r>
            <a:r>
              <a:rPr lang="cs-CZ" b="1" i="1" dirty="0" err="1" smtClean="0"/>
              <a:t>kaikki</a:t>
            </a:r>
            <a:r>
              <a:rPr lang="cs-CZ" b="1" i="1" dirty="0" smtClean="0"/>
              <a:t> </a:t>
            </a:r>
            <a:r>
              <a:rPr lang="cs-CZ" i="1" dirty="0" err="1" smtClean="0"/>
              <a:t>kolme</a:t>
            </a:r>
            <a:r>
              <a:rPr lang="cs-CZ" i="1" dirty="0" smtClean="0"/>
              <a:t> </a:t>
            </a:r>
            <a:r>
              <a:rPr lang="cs-CZ" i="1" dirty="0" err="1" smtClean="0"/>
              <a:t>poikaa</a:t>
            </a:r>
            <a:r>
              <a:rPr lang="cs-CZ" i="1" dirty="0" smtClean="0"/>
              <a:t> </a:t>
            </a:r>
            <a:r>
              <a:rPr lang="cs-CZ" b="1" i="1" dirty="0" err="1" smtClean="0"/>
              <a:t>olivat</a:t>
            </a:r>
            <a:r>
              <a:rPr lang="cs-CZ" i="1" dirty="0" smtClean="0"/>
              <a:t> jo </a:t>
            </a:r>
            <a:r>
              <a:rPr lang="cs-CZ" i="1" dirty="0" err="1" smtClean="0"/>
              <a:t>koulussa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b="1" i="1" dirty="0" err="1" smtClean="0"/>
              <a:t>Suomen</a:t>
            </a:r>
            <a:r>
              <a:rPr lang="cs-CZ" i="1" dirty="0" smtClean="0"/>
              <a:t> 200 </a:t>
            </a:r>
            <a:r>
              <a:rPr lang="cs-CZ" i="1" dirty="0" err="1" smtClean="0"/>
              <a:t>kansanedustajaa</a:t>
            </a:r>
            <a:r>
              <a:rPr lang="cs-CZ" i="1" dirty="0" smtClean="0"/>
              <a:t> </a:t>
            </a:r>
            <a:r>
              <a:rPr lang="cs-CZ" b="1" i="1" dirty="0" err="1" smtClean="0"/>
              <a:t>lähtivät</a:t>
            </a:r>
            <a:r>
              <a:rPr lang="cs-CZ" i="1" dirty="0" smtClean="0"/>
              <a:t> </a:t>
            </a:r>
            <a:r>
              <a:rPr lang="cs-CZ" i="1" dirty="0" err="1" smtClean="0"/>
              <a:t>kesälomalle</a:t>
            </a:r>
            <a:r>
              <a:rPr lang="cs-CZ" i="1" dirty="0" smtClean="0"/>
              <a:t>. </a:t>
            </a: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692579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778098"/>
          </a:xfrm>
        </p:spPr>
        <p:txBody>
          <a:bodyPr/>
          <a:lstStyle/>
          <a:p>
            <a:r>
              <a:rPr lang="cs-CZ" dirty="0" smtClean="0"/>
              <a:t>MONIKKOSANAT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352928" cy="5472608"/>
          </a:xfrm>
        </p:spPr>
        <p:txBody>
          <a:bodyPr>
            <a:normAutofit fontScale="85000" lnSpcReduction="20000"/>
          </a:bodyPr>
          <a:lstStyle/>
          <a:p>
            <a:r>
              <a:rPr lang="fi-FI" i="1" dirty="0" smtClean="0"/>
              <a:t>sakset</a:t>
            </a:r>
            <a:r>
              <a:rPr lang="fi-FI" dirty="0"/>
              <a:t>, </a:t>
            </a:r>
            <a:r>
              <a:rPr lang="fi-FI" i="1" dirty="0"/>
              <a:t>housut</a:t>
            </a:r>
            <a:r>
              <a:rPr lang="fi-FI" dirty="0"/>
              <a:t>, </a:t>
            </a:r>
            <a:r>
              <a:rPr lang="fi-FI" i="1" dirty="0"/>
              <a:t>silmälasit, </a:t>
            </a:r>
            <a:r>
              <a:rPr lang="cs-CZ" i="1" dirty="0" err="1" smtClean="0"/>
              <a:t>kasvot</a:t>
            </a:r>
            <a:r>
              <a:rPr lang="cs-CZ" i="1" dirty="0" smtClean="0"/>
              <a:t>, </a:t>
            </a:r>
            <a:r>
              <a:rPr lang="fi-FI" i="1" dirty="0" smtClean="0"/>
              <a:t>kaverukset</a:t>
            </a:r>
            <a:r>
              <a:rPr lang="fi-FI" i="1" dirty="0"/>
              <a:t>, </a:t>
            </a:r>
            <a:r>
              <a:rPr lang="fi-FI" i="1" dirty="0" smtClean="0"/>
              <a:t>sisarukset</a:t>
            </a:r>
            <a:r>
              <a:rPr lang="cs-CZ" dirty="0" smtClean="0"/>
              <a:t>, </a:t>
            </a:r>
            <a:r>
              <a:rPr lang="fi-FI" i="1" dirty="0" smtClean="0"/>
              <a:t>tuliaiset</a:t>
            </a:r>
            <a:r>
              <a:rPr lang="fi-FI" dirty="0"/>
              <a:t> tarkoittavat kahdesta tai useammasta samanlaisesta tai ‑tapaisesta osasta koostuvaa </a:t>
            </a:r>
            <a:r>
              <a:rPr lang="fi-FI" b="1" dirty="0" smtClean="0"/>
              <a:t>kokonaisuutta</a:t>
            </a:r>
            <a:endParaRPr lang="cs-CZ" b="1" dirty="0" smtClean="0"/>
          </a:p>
          <a:p>
            <a:r>
              <a:rPr lang="fi-FI" dirty="0"/>
              <a:t>myös monet </a:t>
            </a:r>
            <a:r>
              <a:rPr lang="fi-FI" b="1" dirty="0"/>
              <a:t>tilaisuuden</a:t>
            </a:r>
            <a:r>
              <a:rPr lang="fi-FI" dirty="0"/>
              <a:t> tai </a:t>
            </a:r>
            <a:r>
              <a:rPr lang="fi-FI" b="1" dirty="0"/>
              <a:t>tapahtuman</a:t>
            </a:r>
            <a:r>
              <a:rPr lang="fi-FI" dirty="0"/>
              <a:t> </a:t>
            </a:r>
            <a:r>
              <a:rPr lang="fi-FI" dirty="0" smtClean="0"/>
              <a:t>nimitykset</a:t>
            </a:r>
            <a:r>
              <a:rPr lang="cs-CZ" dirty="0"/>
              <a:t>:</a:t>
            </a:r>
            <a:r>
              <a:rPr lang="fi-FI" dirty="0"/>
              <a:t> </a:t>
            </a:r>
            <a:r>
              <a:rPr lang="fi-FI" i="1" dirty="0"/>
              <a:t>häät</a:t>
            </a:r>
            <a:r>
              <a:rPr lang="fi-FI" dirty="0"/>
              <a:t>, </a:t>
            </a:r>
            <a:r>
              <a:rPr lang="fi-FI" i="1" dirty="0"/>
              <a:t>messut</a:t>
            </a:r>
            <a:r>
              <a:rPr lang="fi-FI" dirty="0"/>
              <a:t>, </a:t>
            </a:r>
            <a:r>
              <a:rPr lang="fi-FI" i="1" dirty="0"/>
              <a:t>valmistujaiset</a:t>
            </a:r>
            <a:r>
              <a:rPr lang="fi-FI" dirty="0"/>
              <a:t>, </a:t>
            </a:r>
            <a:r>
              <a:rPr lang="fi-FI" i="1" dirty="0" smtClean="0"/>
              <a:t>arpajaiset</a:t>
            </a:r>
            <a:endParaRPr lang="cs-CZ" i="1" dirty="0" smtClean="0"/>
          </a:p>
          <a:p>
            <a:r>
              <a:rPr lang="cs-CZ" dirty="0"/>
              <a:t>m</a:t>
            </a:r>
            <a:r>
              <a:rPr lang="fi-FI" dirty="0" smtClean="0"/>
              <a:t>onikkosanat </a:t>
            </a:r>
            <a:r>
              <a:rPr lang="fi-FI" dirty="0"/>
              <a:t>esiintyvät yksikössä yleensä vain </a:t>
            </a:r>
            <a:r>
              <a:rPr lang="fi-FI" b="1" dirty="0" smtClean="0"/>
              <a:t>yhdyssano</a:t>
            </a:r>
            <a:r>
              <a:rPr lang="cs-CZ" b="1" dirty="0" err="1" smtClean="0"/>
              <a:t>issa</a:t>
            </a:r>
            <a:r>
              <a:rPr lang="fi-FI" dirty="0" smtClean="0"/>
              <a:t>:</a:t>
            </a:r>
            <a:r>
              <a:rPr lang="fi-FI" dirty="0"/>
              <a:t> </a:t>
            </a:r>
            <a:r>
              <a:rPr lang="cs-CZ" dirty="0"/>
              <a:t> </a:t>
            </a:r>
            <a:r>
              <a:rPr lang="fi-FI" i="1" dirty="0" smtClean="0"/>
              <a:t>saksipotku</a:t>
            </a:r>
            <a:r>
              <a:rPr lang="fi-FI" dirty="0"/>
              <a:t>, </a:t>
            </a:r>
            <a:r>
              <a:rPr lang="fi-FI" i="1" dirty="0"/>
              <a:t>kasvohoito</a:t>
            </a:r>
            <a:r>
              <a:rPr lang="fi-FI" dirty="0"/>
              <a:t>, </a:t>
            </a:r>
            <a:r>
              <a:rPr lang="fi-FI" i="1" dirty="0" smtClean="0"/>
              <a:t>hääpuku</a:t>
            </a:r>
            <a:endParaRPr lang="cs-CZ" i="1" dirty="0" smtClean="0"/>
          </a:p>
          <a:p>
            <a:r>
              <a:rPr lang="cs-CZ" dirty="0"/>
              <a:t>k</a:t>
            </a:r>
            <a:r>
              <a:rPr lang="fi-FI" dirty="0" smtClean="0"/>
              <a:t>un </a:t>
            </a:r>
            <a:r>
              <a:rPr lang="fi-FI" dirty="0"/>
              <a:t>monikkosana on lauseen </a:t>
            </a:r>
            <a:r>
              <a:rPr lang="fi-FI" dirty="0" smtClean="0"/>
              <a:t>tekijää </a:t>
            </a:r>
            <a:r>
              <a:rPr lang="fi-FI" dirty="0"/>
              <a:t>tarkoittavana subjektina, verbikin on sen mukaisesti </a:t>
            </a:r>
            <a:r>
              <a:rPr lang="fi-FI" b="1" dirty="0" smtClean="0"/>
              <a:t>monikossa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i="1" dirty="0" err="1" smtClean="0"/>
              <a:t>Häät</a:t>
            </a:r>
            <a:r>
              <a:rPr lang="cs-CZ" i="1" dirty="0" smtClean="0"/>
              <a:t> </a:t>
            </a:r>
            <a:r>
              <a:rPr lang="cs-CZ" b="1" i="1" dirty="0" err="1"/>
              <a:t>olivat</a:t>
            </a:r>
            <a:r>
              <a:rPr lang="cs-CZ" i="1" dirty="0"/>
              <a:t> </a:t>
            </a:r>
            <a:r>
              <a:rPr lang="cs-CZ" i="1" dirty="0" err="1"/>
              <a:t>lämmin</a:t>
            </a:r>
            <a:r>
              <a:rPr lang="cs-CZ" i="1" dirty="0"/>
              <a:t> </a:t>
            </a:r>
            <a:r>
              <a:rPr lang="cs-CZ" i="1" dirty="0" err="1" smtClean="0"/>
              <a:t>juhla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i="1" dirty="0" err="1" smtClean="0"/>
              <a:t>Aurinkolasit</a:t>
            </a:r>
            <a:r>
              <a:rPr lang="cs-CZ" i="1" dirty="0"/>
              <a:t> </a:t>
            </a:r>
            <a:r>
              <a:rPr lang="cs-CZ" b="1" i="1" dirty="0" err="1"/>
              <a:t>suojaavat</a:t>
            </a:r>
            <a:r>
              <a:rPr lang="cs-CZ" i="1" dirty="0"/>
              <a:t> </a:t>
            </a:r>
            <a:r>
              <a:rPr lang="cs-CZ" i="1" dirty="0" err="1"/>
              <a:t>todella</a:t>
            </a:r>
            <a:r>
              <a:rPr lang="cs-CZ" i="1" dirty="0"/>
              <a:t> </a:t>
            </a:r>
            <a:r>
              <a:rPr lang="cs-CZ" i="1" dirty="0" err="1" smtClean="0"/>
              <a:t>hyvin</a:t>
            </a:r>
            <a:r>
              <a:rPr lang="cs-CZ" i="1" dirty="0" smtClean="0"/>
              <a:t>.</a:t>
            </a:r>
          </a:p>
          <a:p>
            <a:r>
              <a:rPr lang="cs-CZ" dirty="0"/>
              <a:t>k</a:t>
            </a:r>
            <a:r>
              <a:rPr lang="fi-FI" dirty="0" smtClean="0"/>
              <a:t>un </a:t>
            </a:r>
            <a:r>
              <a:rPr lang="fi-FI" dirty="0"/>
              <a:t>kyseessä on </a:t>
            </a:r>
            <a:r>
              <a:rPr lang="cs-CZ" dirty="0" err="1" smtClean="0"/>
              <a:t>valtion</a:t>
            </a:r>
            <a:r>
              <a:rPr lang="cs-CZ" dirty="0" smtClean="0"/>
              <a:t>, </a:t>
            </a:r>
            <a:r>
              <a:rPr lang="fi-FI" dirty="0" smtClean="0"/>
              <a:t>lehden </a:t>
            </a:r>
            <a:r>
              <a:rPr lang="fi-FI" dirty="0"/>
              <a:t>tai teoksen nimi, verbi on tavallisesti </a:t>
            </a:r>
            <a:r>
              <a:rPr lang="fi-FI" b="1" dirty="0"/>
              <a:t>yksikössä</a:t>
            </a:r>
            <a:r>
              <a:rPr lang="fi-FI" dirty="0" smtClean="0"/>
              <a:t>:</a:t>
            </a:r>
            <a:endParaRPr lang="cs-CZ" dirty="0" smtClean="0"/>
          </a:p>
          <a:p>
            <a:pPr marL="0" indent="0">
              <a:buNone/>
            </a:pPr>
            <a:r>
              <a:rPr lang="cs-CZ" i="1" dirty="0" smtClean="0"/>
              <a:t>	</a:t>
            </a:r>
            <a:r>
              <a:rPr lang="cs-CZ" i="1" dirty="0" err="1" smtClean="0"/>
              <a:t>Yhdysvallat</a:t>
            </a:r>
            <a:r>
              <a:rPr lang="cs-CZ" i="1" dirty="0"/>
              <a:t> </a:t>
            </a:r>
            <a:r>
              <a:rPr lang="cs-CZ" b="1" i="1" dirty="0" err="1"/>
              <a:t>vähentää</a:t>
            </a:r>
            <a:r>
              <a:rPr lang="cs-CZ" i="1" dirty="0"/>
              <a:t> </a:t>
            </a:r>
            <a:r>
              <a:rPr lang="cs-CZ" i="1" dirty="0" err="1"/>
              <a:t>kasvihuonepäästöjään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smtClean="0"/>
              <a:t>	</a:t>
            </a:r>
            <a:r>
              <a:rPr lang="fi-FI" i="1" dirty="0" smtClean="0"/>
              <a:t>Savon </a:t>
            </a:r>
            <a:r>
              <a:rPr lang="fi-FI" i="1" dirty="0"/>
              <a:t>Sanomat </a:t>
            </a:r>
            <a:r>
              <a:rPr lang="fi-FI" b="1" i="1" dirty="0"/>
              <a:t>raportoi</a:t>
            </a:r>
            <a:r>
              <a:rPr lang="fi-FI" i="1" dirty="0"/>
              <a:t>, että asiakkaat varastavat </a:t>
            </a:r>
            <a:r>
              <a:rPr lang="cs-CZ" i="1" dirty="0" smtClean="0"/>
              <a:t>	</a:t>
            </a:r>
            <a:r>
              <a:rPr lang="fi-FI" i="1" dirty="0" smtClean="0"/>
              <a:t>ravintoloista </a:t>
            </a:r>
            <a:r>
              <a:rPr lang="fi-FI" i="1" dirty="0"/>
              <a:t>ruokailuvälineitä.</a:t>
            </a:r>
            <a:endParaRPr lang="cs-CZ" i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15500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066130"/>
          </a:xfrm>
        </p:spPr>
        <p:txBody>
          <a:bodyPr/>
          <a:lstStyle/>
          <a:p>
            <a:r>
              <a:rPr lang="cs-CZ" dirty="0" smtClean="0"/>
              <a:t>PUHEKIELEN LUKUSANAT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i="1" dirty="0" err="1" smtClean="0"/>
              <a:t>ykkönen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 smtClean="0"/>
              <a:t>kakkonen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 smtClean="0"/>
              <a:t>kolmonen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 smtClean="0"/>
              <a:t>nelonen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 smtClean="0"/>
              <a:t>viitonen</a:t>
            </a:r>
            <a:r>
              <a:rPr lang="cs-CZ" i="1" dirty="0" smtClean="0"/>
              <a:t> </a:t>
            </a:r>
          </a:p>
          <a:p>
            <a:pPr marL="0" indent="0">
              <a:buNone/>
            </a:pPr>
            <a:r>
              <a:rPr lang="cs-CZ" i="1" dirty="0" err="1" smtClean="0"/>
              <a:t>kuutonen</a:t>
            </a:r>
            <a:endParaRPr lang="cs-CZ" i="1" dirty="0" smtClean="0"/>
          </a:p>
          <a:p>
            <a:pPr marL="0" indent="0">
              <a:buNone/>
            </a:pPr>
            <a:r>
              <a:rPr lang="cs-CZ" b="1" i="1" dirty="0" err="1" smtClean="0"/>
              <a:t>seiska</a:t>
            </a:r>
            <a:endParaRPr lang="cs-CZ" b="1" i="1" dirty="0" smtClean="0"/>
          </a:p>
          <a:p>
            <a:pPr marL="0" indent="0">
              <a:buNone/>
            </a:pPr>
            <a:r>
              <a:rPr lang="cs-CZ" b="1" i="1" dirty="0" err="1" smtClean="0"/>
              <a:t>kasi</a:t>
            </a:r>
            <a:endParaRPr lang="cs-CZ" b="1" i="1" dirty="0" smtClean="0"/>
          </a:p>
          <a:p>
            <a:pPr marL="0" indent="0">
              <a:buNone/>
            </a:pPr>
            <a:r>
              <a:rPr lang="cs-CZ" b="1" i="1" dirty="0" err="1" smtClean="0"/>
              <a:t>ysi</a:t>
            </a:r>
            <a:endParaRPr lang="cs-CZ" b="1" i="1" dirty="0" smtClean="0"/>
          </a:p>
          <a:p>
            <a:pPr marL="0" indent="0">
              <a:buNone/>
            </a:pPr>
            <a:r>
              <a:rPr lang="cs-CZ" i="1" dirty="0" err="1" smtClean="0"/>
              <a:t>kymppi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630634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PERUSLUVUT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052736"/>
            <a:ext cx="7772400" cy="5472608"/>
          </a:xfrm>
        </p:spPr>
        <p:txBody>
          <a:bodyPr>
            <a:normAutofit fontScale="62500" lnSpcReduction="20000"/>
          </a:bodyPr>
          <a:lstStyle/>
          <a:p>
            <a:r>
              <a:rPr lang="cs-CZ" sz="2800" b="1" kern="0" dirty="0" err="1" smtClean="0">
                <a:latin typeface="Times New Roman"/>
              </a:rPr>
              <a:t>yhdyssanoissa</a:t>
            </a:r>
            <a:r>
              <a:rPr lang="cs-CZ" sz="2800" b="1" kern="0" dirty="0">
                <a:latin typeface="Times New Roman"/>
              </a:rPr>
              <a:t>: </a:t>
            </a:r>
            <a:endParaRPr lang="cs-CZ" sz="2800" b="1" kern="0" dirty="0" smtClean="0">
              <a:latin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kern="0" dirty="0" err="1" smtClean="0">
                <a:latin typeface="Times New Roman"/>
              </a:rPr>
              <a:t>kolme</a:t>
            </a:r>
            <a:r>
              <a:rPr lang="cs-CZ" sz="2800" b="1" i="1" kern="0" dirty="0" smtClean="0">
                <a:latin typeface="Times New Roman"/>
              </a:rPr>
              <a:t>  </a:t>
            </a:r>
            <a:r>
              <a:rPr lang="cs-CZ" sz="2800" i="1" kern="0" dirty="0" smtClean="0">
                <a:latin typeface="Times New Roman"/>
              </a:rPr>
              <a:t> </a:t>
            </a:r>
            <a:r>
              <a:rPr lang="cs-CZ" sz="2800" i="1" kern="0" dirty="0">
                <a:latin typeface="Times New Roman"/>
              </a:rPr>
              <a:t>-       </a:t>
            </a:r>
            <a:r>
              <a:rPr lang="cs-CZ" sz="2800" b="1" i="1" kern="0" dirty="0" smtClean="0">
                <a:latin typeface="Times New Roman"/>
              </a:rPr>
              <a:t>	</a:t>
            </a:r>
            <a:r>
              <a:rPr lang="cs-CZ" sz="2800" b="1" i="1" kern="0" dirty="0" err="1" smtClean="0">
                <a:latin typeface="Times New Roman"/>
              </a:rPr>
              <a:t>kolmi</a:t>
            </a:r>
            <a:r>
              <a:rPr lang="cs-CZ" sz="2800" b="1" i="1" kern="0" dirty="0" smtClean="0">
                <a:latin typeface="Times New Roman"/>
              </a:rPr>
              <a:t>-         </a:t>
            </a:r>
            <a:r>
              <a:rPr lang="cs-CZ" sz="2800" b="1" i="1" kern="0" dirty="0">
                <a:latin typeface="Times New Roman"/>
              </a:rPr>
              <a:t>	</a:t>
            </a:r>
            <a:r>
              <a:rPr lang="cs-CZ" sz="2800" b="1" i="1" kern="0" dirty="0" err="1" smtClean="0">
                <a:latin typeface="Times New Roman"/>
              </a:rPr>
              <a:t>kolmi</a:t>
            </a:r>
            <a:r>
              <a:rPr lang="cs-CZ" sz="2800" i="1" kern="0" dirty="0" err="1" smtClean="0">
                <a:latin typeface="Times New Roman"/>
              </a:rPr>
              <a:t>vuotias</a:t>
            </a:r>
            <a:r>
              <a:rPr lang="cs-CZ" sz="2800" i="1" kern="0" dirty="0" smtClean="0">
                <a:latin typeface="Times New Roman"/>
              </a:rPr>
              <a:t> </a:t>
            </a:r>
            <a:r>
              <a:rPr lang="cs-CZ" sz="2800" i="1" kern="0" dirty="0" err="1" smtClean="0">
                <a:latin typeface="Times New Roman"/>
              </a:rPr>
              <a:t>poika</a:t>
            </a:r>
            <a:endParaRPr lang="cs-CZ" sz="3200" i="1" kern="0" dirty="0">
              <a:latin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800" i="1" dirty="0" err="1" smtClean="0">
                <a:latin typeface="Times New Roman"/>
                <a:ea typeface="Times New Roman"/>
              </a:rPr>
              <a:t>neljä</a:t>
            </a:r>
            <a:r>
              <a:rPr lang="en-US" sz="2800" i="1" dirty="0" smtClean="0">
                <a:latin typeface="Times New Roman"/>
                <a:ea typeface="Times New Roman"/>
              </a:rPr>
              <a:t>     </a:t>
            </a:r>
            <a:r>
              <a:rPr lang="en-US" sz="2800" i="1" dirty="0">
                <a:latin typeface="Times New Roman"/>
                <a:ea typeface="Times New Roman"/>
              </a:rPr>
              <a:t>-</a:t>
            </a:r>
            <a:r>
              <a:rPr lang="en-US" sz="2800" b="1" i="1" dirty="0">
                <a:latin typeface="Times New Roman"/>
                <a:ea typeface="Times New Roman"/>
              </a:rPr>
              <a:t>     	</a:t>
            </a:r>
            <a:r>
              <a:rPr lang="en-US" sz="2800" b="1" i="1" dirty="0" err="1">
                <a:latin typeface="Times New Roman"/>
                <a:ea typeface="Times New Roman"/>
              </a:rPr>
              <a:t>neli</a:t>
            </a:r>
            <a:r>
              <a:rPr lang="en-US" sz="2800" b="1" i="1" dirty="0">
                <a:latin typeface="Times New Roman"/>
                <a:ea typeface="Times New Roman"/>
              </a:rPr>
              <a:t>-</a:t>
            </a:r>
            <a:r>
              <a:rPr lang="en-US" sz="2800" i="1" dirty="0">
                <a:latin typeface="Times New Roman"/>
                <a:ea typeface="Times New Roman"/>
              </a:rPr>
              <a:t>             	</a:t>
            </a:r>
            <a:r>
              <a:rPr lang="en-US" sz="2800" b="1" i="1" dirty="0" err="1" smtClean="0">
                <a:latin typeface="Times New Roman"/>
                <a:ea typeface="Times New Roman"/>
              </a:rPr>
              <a:t>neli</a:t>
            </a:r>
            <a:r>
              <a:rPr lang="en-US" sz="2800" i="1" dirty="0" err="1" smtClean="0">
                <a:latin typeface="Times New Roman"/>
                <a:ea typeface="Times New Roman"/>
              </a:rPr>
              <a:t>osainen</a:t>
            </a:r>
            <a:r>
              <a:rPr lang="cs-CZ" sz="2800" i="1" dirty="0" smtClean="0">
                <a:latin typeface="Times New Roman"/>
                <a:ea typeface="Times New Roman"/>
              </a:rPr>
              <a:t> </a:t>
            </a:r>
            <a:r>
              <a:rPr lang="cs-CZ" sz="2800" i="1" dirty="0" err="1" smtClean="0">
                <a:latin typeface="Times New Roman"/>
                <a:ea typeface="Times New Roman"/>
              </a:rPr>
              <a:t>sarja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800" i="1" dirty="0" err="1" smtClean="0">
                <a:latin typeface="Times New Roman"/>
                <a:ea typeface="Times New Roman"/>
              </a:rPr>
              <a:t>seitsemän</a:t>
            </a:r>
            <a:r>
              <a:rPr lang="en-US" sz="2800" i="1" dirty="0" smtClean="0">
                <a:latin typeface="Times New Roman"/>
                <a:ea typeface="Times New Roman"/>
              </a:rPr>
              <a:t> </a:t>
            </a:r>
            <a:r>
              <a:rPr lang="en-US" sz="2800" i="1" dirty="0">
                <a:latin typeface="Times New Roman"/>
                <a:ea typeface="Times New Roman"/>
              </a:rPr>
              <a:t>-  	</a:t>
            </a:r>
            <a:r>
              <a:rPr lang="en-US" sz="2800" b="1" i="1" dirty="0" err="1">
                <a:latin typeface="Times New Roman"/>
                <a:ea typeface="Times New Roman"/>
              </a:rPr>
              <a:t>seitsen</a:t>
            </a:r>
            <a:r>
              <a:rPr lang="en-US" sz="2800" b="1" i="1" dirty="0">
                <a:latin typeface="Times New Roman"/>
                <a:ea typeface="Times New Roman"/>
              </a:rPr>
              <a:t>-</a:t>
            </a:r>
            <a:r>
              <a:rPr lang="en-US" sz="2800" i="1" dirty="0">
                <a:latin typeface="Times New Roman"/>
                <a:ea typeface="Times New Roman"/>
              </a:rPr>
              <a:t>        	</a:t>
            </a:r>
            <a:r>
              <a:rPr lang="en-US" sz="2800" b="1" i="1" dirty="0" err="1" smtClean="0">
                <a:latin typeface="Times New Roman"/>
                <a:ea typeface="Times New Roman"/>
              </a:rPr>
              <a:t>seitsen</a:t>
            </a:r>
            <a:r>
              <a:rPr lang="en-US" sz="2800" i="1" dirty="0" err="1" smtClean="0">
                <a:latin typeface="Times New Roman"/>
                <a:ea typeface="Times New Roman"/>
              </a:rPr>
              <a:t>kerroksinen</a:t>
            </a:r>
            <a:r>
              <a:rPr lang="cs-CZ" sz="2800" i="1" dirty="0" smtClean="0">
                <a:latin typeface="Times New Roman"/>
                <a:ea typeface="Times New Roman"/>
              </a:rPr>
              <a:t> </a:t>
            </a:r>
            <a:r>
              <a:rPr lang="cs-CZ" sz="2800" i="1" dirty="0" err="1" smtClean="0">
                <a:latin typeface="Times New Roman"/>
                <a:ea typeface="Times New Roman"/>
              </a:rPr>
              <a:t>talo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800" i="1" dirty="0" err="1" smtClean="0">
                <a:latin typeface="Times New Roman"/>
                <a:ea typeface="Times New Roman"/>
              </a:rPr>
              <a:t>kymmenen</a:t>
            </a:r>
            <a:r>
              <a:rPr lang="en-US" sz="2800" i="1" dirty="0" smtClean="0">
                <a:latin typeface="Times New Roman"/>
                <a:ea typeface="Times New Roman"/>
              </a:rPr>
              <a:t>  </a:t>
            </a:r>
            <a:r>
              <a:rPr lang="en-US" sz="2800" i="1" dirty="0">
                <a:latin typeface="Times New Roman"/>
                <a:ea typeface="Times New Roman"/>
              </a:rPr>
              <a:t>-	</a:t>
            </a:r>
            <a:r>
              <a:rPr lang="en-US" sz="2800" b="1" i="1" dirty="0" err="1">
                <a:latin typeface="Times New Roman"/>
                <a:ea typeface="Times New Roman"/>
              </a:rPr>
              <a:t>kymmen</a:t>
            </a:r>
            <a:r>
              <a:rPr lang="en-US" sz="2800" i="1" dirty="0">
                <a:latin typeface="Times New Roman"/>
                <a:ea typeface="Times New Roman"/>
              </a:rPr>
              <a:t>-   </a:t>
            </a:r>
            <a:r>
              <a:rPr lang="cs-CZ" sz="2800" i="1" dirty="0" smtClean="0">
                <a:latin typeface="Times New Roman"/>
                <a:ea typeface="Times New Roman"/>
              </a:rPr>
              <a:t>	</a:t>
            </a:r>
            <a:r>
              <a:rPr lang="en-US" sz="2800" b="1" i="1" dirty="0" err="1" smtClean="0">
                <a:latin typeface="Times New Roman"/>
                <a:ea typeface="Times New Roman"/>
              </a:rPr>
              <a:t>kymmen</a:t>
            </a:r>
            <a:r>
              <a:rPr lang="en-US" sz="2800" i="1" dirty="0" err="1" smtClean="0">
                <a:latin typeface="Times New Roman"/>
                <a:ea typeface="Times New Roman"/>
              </a:rPr>
              <a:t>päinen</a:t>
            </a:r>
            <a:r>
              <a:rPr lang="cs-CZ" sz="2800" i="1" dirty="0" smtClean="0">
                <a:latin typeface="Times New Roman"/>
                <a:ea typeface="Times New Roman"/>
              </a:rPr>
              <a:t> </a:t>
            </a:r>
            <a:r>
              <a:rPr lang="cs-CZ" sz="2800" i="1" dirty="0" err="1" smtClean="0">
                <a:latin typeface="Times New Roman"/>
                <a:ea typeface="Times New Roman"/>
              </a:rPr>
              <a:t>lohikäärme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800" i="1" dirty="0">
                <a:latin typeface="Times New Roman"/>
                <a:ea typeface="Times New Roman"/>
              </a:rPr>
              <a:t> </a:t>
            </a:r>
            <a:endParaRPr lang="cs-CZ" sz="2800" dirty="0">
              <a:latin typeface="Times New Roman"/>
              <a:ea typeface="Times New Roman"/>
            </a:endParaRPr>
          </a:p>
          <a:p>
            <a:r>
              <a:rPr lang="cs-CZ" sz="2800" dirty="0" err="1" smtClean="0">
                <a:latin typeface="Times New Roman"/>
                <a:ea typeface="Times New Roman"/>
              </a:rPr>
              <a:t>l</a:t>
            </a:r>
            <a:r>
              <a:rPr lang="en-US" sz="2800" dirty="0" err="1" smtClean="0">
                <a:latin typeface="Times New Roman"/>
                <a:ea typeface="Times New Roman"/>
              </a:rPr>
              <a:t>uvuissa</a:t>
            </a:r>
            <a:r>
              <a:rPr lang="en-US" sz="2800" dirty="0" smtClean="0">
                <a:latin typeface="Times New Roman"/>
                <a:ea typeface="Times New Roman"/>
              </a:rPr>
              <a:t> </a:t>
            </a:r>
            <a:r>
              <a:rPr lang="en-US" sz="2800" dirty="0">
                <a:latin typeface="Times New Roman"/>
                <a:ea typeface="Times New Roman"/>
              </a:rPr>
              <a:t>11-19 - </a:t>
            </a:r>
            <a:r>
              <a:rPr lang="en-US" sz="2800" b="1" i="1" dirty="0" err="1">
                <a:latin typeface="Times New Roman"/>
                <a:ea typeface="Times New Roman"/>
              </a:rPr>
              <a:t>toista</a:t>
            </a:r>
            <a:r>
              <a:rPr lang="en-US" sz="2800" dirty="0">
                <a:latin typeface="Times New Roman"/>
                <a:ea typeface="Times New Roman"/>
              </a:rPr>
              <a:t> on </a:t>
            </a:r>
            <a:r>
              <a:rPr lang="en-US" sz="2800" dirty="0" err="1" smtClean="0">
                <a:latin typeface="Times New Roman"/>
                <a:ea typeface="Times New Roman"/>
              </a:rPr>
              <a:t>taipumaton</a:t>
            </a:r>
            <a:r>
              <a:rPr lang="cs-CZ" sz="2800" dirty="0">
                <a:latin typeface="Times New Roman"/>
                <a:ea typeface="Times New Roman"/>
              </a:rPr>
              <a:t>:</a:t>
            </a:r>
            <a:r>
              <a:rPr lang="en-US" sz="2800" dirty="0" smtClean="0">
                <a:latin typeface="Times New Roman"/>
                <a:ea typeface="Times New Roman"/>
              </a:rPr>
              <a:t> </a:t>
            </a:r>
            <a:r>
              <a:rPr lang="cs-CZ" sz="2800" dirty="0" smtClean="0">
                <a:latin typeface="Times New Roman"/>
                <a:ea typeface="Times New Roman"/>
              </a:rPr>
              <a:t>	</a:t>
            </a:r>
            <a:r>
              <a:rPr lang="en-US" sz="2800" i="1" dirty="0" err="1" smtClean="0">
                <a:latin typeface="Times New Roman"/>
                <a:ea typeface="Times New Roman"/>
              </a:rPr>
              <a:t>kahde+sta+toista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800" dirty="0">
                <a:latin typeface="Times New Roman"/>
                <a:ea typeface="Times New Roman"/>
              </a:rPr>
              <a:t> </a:t>
            </a:r>
            <a:endParaRPr lang="cs-CZ" sz="2800" dirty="0">
              <a:latin typeface="Times New Roman"/>
              <a:ea typeface="Times New Roman"/>
            </a:endParaRPr>
          </a:p>
          <a:p>
            <a:r>
              <a:rPr lang="cs-CZ" sz="2800" dirty="0" err="1" smtClean="0">
                <a:latin typeface="Times New Roman"/>
                <a:ea typeface="Times New Roman"/>
              </a:rPr>
              <a:t>k</a:t>
            </a:r>
            <a:r>
              <a:rPr lang="en-US" sz="2800" dirty="0" err="1" smtClean="0">
                <a:latin typeface="Times New Roman"/>
                <a:ea typeface="Times New Roman"/>
              </a:rPr>
              <a:t>ymmenluvuissa</a:t>
            </a:r>
            <a:r>
              <a:rPr lang="en-US" sz="2800" dirty="0" smtClean="0">
                <a:latin typeface="Times New Roman"/>
                <a:ea typeface="Times New Roman"/>
              </a:rPr>
              <a:t> </a:t>
            </a:r>
            <a:r>
              <a:rPr lang="en-US" sz="2800" dirty="0">
                <a:latin typeface="Times New Roman"/>
                <a:ea typeface="Times New Roman"/>
              </a:rPr>
              <a:t>20 - 90 </a:t>
            </a:r>
            <a:r>
              <a:rPr lang="en-US" sz="2800" dirty="0" err="1">
                <a:latin typeface="Times New Roman"/>
                <a:ea typeface="Times New Roman"/>
              </a:rPr>
              <a:t>aina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b="1" i="1" dirty="0" err="1" smtClean="0">
                <a:latin typeface="Times New Roman"/>
                <a:ea typeface="Times New Roman"/>
              </a:rPr>
              <a:t>kymmentä</a:t>
            </a:r>
            <a:r>
              <a:rPr lang="cs-CZ" sz="2800" dirty="0">
                <a:latin typeface="Times New Roman"/>
                <a:ea typeface="Times New Roman"/>
              </a:rPr>
              <a:t> </a:t>
            </a:r>
            <a:r>
              <a:rPr lang="cs-CZ" sz="2800" dirty="0" err="1" smtClean="0">
                <a:latin typeface="Times New Roman"/>
                <a:ea typeface="Times New Roman"/>
              </a:rPr>
              <a:t>ja</a:t>
            </a:r>
            <a:r>
              <a:rPr lang="cs-CZ" sz="2800" dirty="0" smtClean="0">
                <a:latin typeface="Times New Roman"/>
                <a:ea typeface="Times New Roman"/>
              </a:rPr>
              <a:t> s</a:t>
            </a:r>
            <a:r>
              <a:rPr lang="en-US" sz="2800" dirty="0" err="1" smtClean="0">
                <a:latin typeface="Times New Roman"/>
                <a:ea typeface="Times New Roman"/>
              </a:rPr>
              <a:t>ijapäätteet</a:t>
            </a:r>
            <a:r>
              <a:rPr lang="en-US" sz="2800" dirty="0" smtClean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kaikissa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latin typeface="Times New Roman"/>
                <a:ea typeface="Times New Roman"/>
              </a:rPr>
              <a:t>osissa</a:t>
            </a:r>
            <a:r>
              <a:rPr lang="cs-CZ" sz="2800" dirty="0" smtClean="0">
                <a:latin typeface="Times New Roman"/>
                <a:ea typeface="Times New Roman"/>
              </a:rPr>
              <a:t>: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 smtClean="0">
                <a:latin typeface="Times New Roman"/>
                <a:ea typeface="Times New Roman"/>
              </a:rPr>
              <a:t>	</a:t>
            </a:r>
            <a:r>
              <a:rPr lang="en-US" sz="2800" i="1" dirty="0" err="1" smtClean="0">
                <a:latin typeface="Times New Roman"/>
                <a:ea typeface="Times New Roman"/>
              </a:rPr>
              <a:t>kolme+sta+kymmene+stä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 smtClean="0">
                <a:latin typeface="Times New Roman"/>
                <a:ea typeface="Times New Roman"/>
              </a:rPr>
              <a:t>	</a:t>
            </a:r>
            <a:r>
              <a:rPr lang="en-US" sz="2800" i="1" dirty="0" err="1" smtClean="0">
                <a:latin typeface="Times New Roman"/>
                <a:ea typeface="Times New Roman"/>
              </a:rPr>
              <a:t>neljä+ssä+kymmene+ssä+kolme+ssa</a:t>
            </a:r>
            <a:r>
              <a:rPr lang="en-US" sz="2800" dirty="0" smtClean="0">
                <a:latin typeface="Times New Roman"/>
                <a:ea typeface="Times New Roman"/>
              </a:rPr>
              <a:t>    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800" dirty="0">
                <a:latin typeface="Times New Roman"/>
                <a:ea typeface="Times New Roman"/>
              </a:rPr>
              <a:t> </a:t>
            </a:r>
            <a:endParaRPr lang="cs-CZ" sz="2800" dirty="0">
              <a:latin typeface="Times New Roman"/>
              <a:ea typeface="Times New Roman"/>
            </a:endParaRPr>
          </a:p>
          <a:p>
            <a:r>
              <a:rPr lang="cs-CZ" sz="2800" dirty="0" err="1" smtClean="0">
                <a:latin typeface="Times New Roman"/>
                <a:ea typeface="Times New Roman"/>
              </a:rPr>
              <a:t>p</a:t>
            </a:r>
            <a:r>
              <a:rPr lang="en-US" sz="2800" dirty="0" err="1" smtClean="0">
                <a:latin typeface="Times New Roman"/>
                <a:ea typeface="Times New Roman"/>
              </a:rPr>
              <a:t>itkissä</a:t>
            </a:r>
            <a:r>
              <a:rPr lang="en-US" sz="2800" dirty="0" smtClean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lukusanoissa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voi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sijapäätteen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liitt</a:t>
            </a:r>
            <a:r>
              <a:rPr lang="fi-FI" sz="2800" dirty="0">
                <a:latin typeface="Times New Roman"/>
                <a:ea typeface="Times New Roman"/>
              </a:rPr>
              <a:t>ää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b="1" dirty="0">
                <a:latin typeface="Times New Roman"/>
                <a:ea typeface="Times New Roman"/>
              </a:rPr>
              <a:t>vain </a:t>
            </a:r>
            <a:r>
              <a:rPr lang="en-US" sz="2800" b="1" dirty="0" err="1">
                <a:latin typeface="Times New Roman"/>
                <a:ea typeface="Times New Roman"/>
              </a:rPr>
              <a:t>viimeiseen</a:t>
            </a:r>
            <a:r>
              <a:rPr lang="en-US" sz="2800" b="1" dirty="0">
                <a:latin typeface="Times New Roman"/>
                <a:ea typeface="Times New Roman"/>
              </a:rPr>
              <a:t> </a:t>
            </a:r>
            <a:r>
              <a:rPr lang="en-US" sz="2800" b="1" dirty="0" err="1" smtClean="0">
                <a:latin typeface="Times New Roman"/>
                <a:ea typeface="Times New Roman"/>
              </a:rPr>
              <a:t>osaan</a:t>
            </a:r>
            <a:r>
              <a:rPr lang="cs-CZ" sz="2800" dirty="0" smtClean="0">
                <a:latin typeface="Times New Roman"/>
                <a:ea typeface="Times New Roman"/>
              </a:rPr>
              <a:t>:</a:t>
            </a:r>
          </a:p>
          <a:p>
            <a:pPr marL="0" indent="0">
              <a:buNone/>
            </a:pPr>
            <a:r>
              <a:rPr lang="cs-CZ" sz="2800" dirty="0">
                <a:latin typeface="Times New Roman"/>
                <a:ea typeface="Times New Roman"/>
              </a:rPr>
              <a:t>	</a:t>
            </a:r>
            <a:r>
              <a:rPr lang="en-US" sz="2800" i="1" dirty="0" err="1" smtClean="0">
                <a:latin typeface="Times New Roman"/>
                <a:ea typeface="Times New Roman"/>
              </a:rPr>
              <a:t>satakaksikymmentäkuude</a:t>
            </a:r>
            <a:r>
              <a:rPr lang="en-US" sz="2800" b="1" i="1" dirty="0" err="1" smtClean="0">
                <a:latin typeface="Times New Roman"/>
                <a:ea typeface="Times New Roman"/>
              </a:rPr>
              <a:t>ssa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800" dirty="0">
                <a:latin typeface="Times New Roman"/>
                <a:ea typeface="Times New Roman"/>
              </a:rPr>
              <a:t> </a:t>
            </a:r>
            <a:endParaRPr lang="cs-CZ" sz="2800" dirty="0" smtClean="0">
              <a:latin typeface="Times New Roman"/>
              <a:ea typeface="Times New Roman"/>
            </a:endParaRPr>
          </a:p>
          <a:p>
            <a:r>
              <a:rPr lang="cs-CZ" sz="2800" i="1" dirty="0" err="1" smtClean="0">
                <a:latin typeface="Times New Roman"/>
                <a:ea typeface="Times New Roman"/>
              </a:rPr>
              <a:t>tuhat</a:t>
            </a:r>
            <a:endParaRPr lang="cs-CZ" sz="2800" i="1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800" i="1" dirty="0" err="1">
                <a:latin typeface="Times New Roman"/>
                <a:ea typeface="Times New Roman"/>
              </a:rPr>
              <a:t>tuhat</a:t>
            </a:r>
            <a:r>
              <a:rPr lang="en-US" sz="2800" i="1" dirty="0">
                <a:latin typeface="Times New Roman"/>
                <a:ea typeface="Times New Roman"/>
              </a:rPr>
              <a:t> : </a:t>
            </a:r>
            <a:r>
              <a:rPr lang="en-US" sz="2800" i="1" dirty="0" err="1">
                <a:latin typeface="Times New Roman"/>
                <a:ea typeface="Times New Roman"/>
              </a:rPr>
              <a:t>tuhanne+n</a:t>
            </a:r>
            <a:r>
              <a:rPr lang="en-US" sz="2800" i="1" dirty="0">
                <a:latin typeface="Times New Roman"/>
                <a:ea typeface="Times New Roman"/>
              </a:rPr>
              <a:t> : </a:t>
            </a:r>
            <a:r>
              <a:rPr lang="en-US" sz="2800" i="1" dirty="0" err="1">
                <a:latin typeface="Times New Roman"/>
                <a:ea typeface="Times New Roman"/>
              </a:rPr>
              <a:t>tuhat+ta</a:t>
            </a:r>
            <a:r>
              <a:rPr lang="en-US" sz="2800" i="1" dirty="0">
                <a:latin typeface="Times New Roman"/>
                <a:ea typeface="Times New Roman"/>
              </a:rPr>
              <a:t> : </a:t>
            </a:r>
            <a:r>
              <a:rPr lang="en-US" sz="2800" i="1" dirty="0" err="1">
                <a:latin typeface="Times New Roman"/>
                <a:ea typeface="Times New Roman"/>
              </a:rPr>
              <a:t>tuhante+na</a:t>
            </a:r>
            <a:r>
              <a:rPr lang="en-US" sz="2800" i="1" dirty="0">
                <a:latin typeface="Times New Roman"/>
                <a:ea typeface="Times New Roman"/>
              </a:rPr>
              <a:t> : </a:t>
            </a:r>
            <a:r>
              <a:rPr lang="en-US" sz="2800" i="1" dirty="0" err="1">
                <a:latin typeface="Times New Roman"/>
                <a:ea typeface="Times New Roman"/>
              </a:rPr>
              <a:t>tuhanne+t</a:t>
            </a:r>
            <a:r>
              <a:rPr lang="en-US" sz="2800" i="1" dirty="0">
                <a:latin typeface="Times New Roman"/>
                <a:ea typeface="Times New Roman"/>
              </a:rPr>
              <a:t> : </a:t>
            </a:r>
            <a:r>
              <a:rPr lang="en-US" sz="2800" i="1" dirty="0" err="1">
                <a:latin typeface="Times New Roman"/>
                <a:ea typeface="Times New Roman"/>
              </a:rPr>
              <a:t>tuhans+i+a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800" dirty="0">
                <a:latin typeface="Times New Roman"/>
                <a:ea typeface="Times New Roman"/>
              </a:rPr>
              <a:t> </a:t>
            </a:r>
            <a:r>
              <a:rPr lang="cs-CZ" sz="3200" b="1" kern="0" dirty="0">
                <a:latin typeface="Times New Roman"/>
              </a:rPr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508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994122"/>
          </a:xfrm>
        </p:spPr>
        <p:txBody>
          <a:bodyPr/>
          <a:lstStyle/>
          <a:p>
            <a:r>
              <a:rPr lang="cs-CZ" dirty="0" smtClean="0"/>
              <a:t>JÄRJESTYSLUVUT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712968" cy="5077544"/>
          </a:xfrm>
        </p:spPr>
        <p:txBody>
          <a:bodyPr>
            <a:normAutofit fontScale="85000" lnSpcReduction="20000"/>
          </a:bodyPr>
          <a:lstStyle/>
          <a:p>
            <a:r>
              <a:rPr lang="cs-CZ" sz="2800" dirty="0" err="1">
                <a:latin typeface="Times New Roman"/>
                <a:ea typeface="Times New Roman"/>
              </a:rPr>
              <a:t>p</a:t>
            </a:r>
            <a:r>
              <a:rPr lang="cs-CZ" sz="2800" dirty="0" err="1" smtClean="0">
                <a:latin typeface="Times New Roman"/>
                <a:ea typeface="Times New Roman"/>
              </a:rPr>
              <a:t>oikkeukset</a:t>
            </a:r>
            <a:r>
              <a:rPr lang="cs-CZ" sz="2800" dirty="0" smtClean="0">
                <a:latin typeface="Times New Roman"/>
                <a:ea typeface="Times New Roman"/>
              </a:rPr>
              <a:t>: </a:t>
            </a:r>
            <a:r>
              <a:rPr lang="cs-CZ" sz="2800" i="1" dirty="0" err="1" smtClean="0">
                <a:latin typeface="Times New Roman"/>
                <a:ea typeface="Times New Roman"/>
              </a:rPr>
              <a:t>ensimmäinen</a:t>
            </a:r>
            <a:r>
              <a:rPr lang="cs-CZ" sz="2800" dirty="0" smtClean="0">
                <a:latin typeface="Times New Roman"/>
                <a:ea typeface="Times New Roman"/>
              </a:rPr>
              <a:t>, </a:t>
            </a:r>
            <a:r>
              <a:rPr lang="cs-CZ" sz="2800" i="1" dirty="0" err="1" smtClean="0">
                <a:latin typeface="Times New Roman"/>
                <a:ea typeface="Times New Roman"/>
              </a:rPr>
              <a:t>toinen</a:t>
            </a:r>
            <a:endParaRPr lang="cs-CZ" sz="2800" i="1" dirty="0" smtClean="0">
              <a:latin typeface="Times New Roman"/>
              <a:ea typeface="Times New Roman"/>
            </a:endParaRPr>
          </a:p>
          <a:p>
            <a:r>
              <a:rPr lang="cs-CZ" sz="2800" dirty="0">
                <a:latin typeface="Times New Roman"/>
                <a:ea typeface="Times New Roman"/>
              </a:rPr>
              <a:t>m</a:t>
            </a:r>
            <a:r>
              <a:rPr lang="en-US" sz="2800" dirty="0" smtClean="0">
                <a:latin typeface="Times New Roman"/>
                <a:ea typeface="Times New Roman"/>
              </a:rPr>
              <a:t>u</a:t>
            </a:r>
            <a:r>
              <a:rPr lang="cs-CZ" sz="2800" dirty="0" err="1" smtClean="0">
                <a:latin typeface="Times New Roman"/>
                <a:ea typeface="Times New Roman"/>
              </a:rPr>
              <a:t>ut</a:t>
            </a:r>
            <a:r>
              <a:rPr lang="cs-CZ" sz="2800" dirty="0" smtClean="0">
                <a:latin typeface="Times New Roman"/>
                <a:ea typeface="Times New Roman"/>
              </a:rPr>
              <a:t> mu</a:t>
            </a:r>
            <a:r>
              <a:rPr lang="en-US" sz="2800" dirty="0" err="1" smtClean="0">
                <a:latin typeface="Times New Roman"/>
                <a:ea typeface="Times New Roman"/>
              </a:rPr>
              <a:t>odostetaan</a:t>
            </a:r>
            <a:r>
              <a:rPr lang="en-US" sz="2800" dirty="0" smtClean="0"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latin typeface="Times New Roman"/>
                <a:ea typeface="Times New Roman"/>
              </a:rPr>
              <a:t>johdinten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avulla</a:t>
            </a:r>
            <a:r>
              <a:rPr lang="en-US" sz="2800" dirty="0" smtClean="0">
                <a:latin typeface="Times New Roman"/>
                <a:ea typeface="Times New Roman"/>
              </a:rPr>
              <a:t>:</a:t>
            </a:r>
            <a:endParaRPr lang="cs-CZ" sz="2800" b="1" i="1" dirty="0" smtClean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800" b="1" i="1" dirty="0" smtClean="0">
                <a:latin typeface="Times New Roman"/>
                <a:ea typeface="Times New Roman"/>
              </a:rPr>
              <a:t>s</a:t>
            </a:r>
            <a:r>
              <a:rPr lang="en-US" sz="2800" i="1" dirty="0" smtClean="0">
                <a:latin typeface="Times New Roman"/>
                <a:ea typeface="Times New Roman"/>
              </a:rPr>
              <a:t>   </a:t>
            </a:r>
            <a:r>
              <a:rPr lang="en-US" sz="2800" i="1" dirty="0" err="1" smtClean="0">
                <a:latin typeface="Times New Roman"/>
                <a:ea typeface="Times New Roman"/>
              </a:rPr>
              <a:t>viide+s</a:t>
            </a:r>
            <a:r>
              <a:rPr lang="en-US" sz="2800" i="1" dirty="0">
                <a:latin typeface="Times New Roman"/>
                <a:ea typeface="Times New Roman"/>
              </a:rPr>
              <a:t>,  </a:t>
            </a:r>
            <a:r>
              <a:rPr lang="en-US" sz="2800" i="1" dirty="0" err="1">
                <a:latin typeface="Times New Roman"/>
                <a:ea typeface="Times New Roman"/>
              </a:rPr>
              <a:t>yhdeks</a:t>
            </a:r>
            <a:r>
              <a:rPr lang="fi-FI" sz="2800" i="1" dirty="0">
                <a:latin typeface="Times New Roman"/>
                <a:ea typeface="Times New Roman"/>
              </a:rPr>
              <a:t>ä+s,  </a:t>
            </a:r>
            <a:r>
              <a:rPr lang="fi-FI" sz="2800" i="1" dirty="0" smtClean="0">
                <a:latin typeface="Times New Roman"/>
                <a:ea typeface="Times New Roman"/>
              </a:rPr>
              <a:t>kahde+s+toista,</a:t>
            </a:r>
            <a:r>
              <a:rPr lang="cs-CZ" sz="2800" i="1" dirty="0" smtClean="0">
                <a:latin typeface="Times New Roman"/>
                <a:ea typeface="Times New Roman"/>
              </a:rPr>
              <a:t> </a:t>
            </a:r>
            <a:r>
              <a:rPr lang="fi-FI" sz="2800" i="1" dirty="0" smtClean="0">
                <a:latin typeface="Times New Roman"/>
                <a:ea typeface="Times New Roman"/>
              </a:rPr>
              <a:t>kolma+s+kymmene+s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b="1" i="1" dirty="0">
                <a:latin typeface="Times New Roman"/>
                <a:ea typeface="Times New Roman"/>
              </a:rPr>
              <a:t>t</a:t>
            </a:r>
            <a:r>
              <a:rPr lang="cs-CZ" sz="2800" b="1" i="1" dirty="0" smtClean="0">
                <a:latin typeface="Times New Roman"/>
                <a:ea typeface="Times New Roman"/>
              </a:rPr>
              <a:t> </a:t>
            </a:r>
            <a:r>
              <a:rPr lang="en-US" sz="2800" i="1" dirty="0" err="1" smtClean="0">
                <a:latin typeface="Times New Roman"/>
                <a:ea typeface="Times New Roman"/>
              </a:rPr>
              <a:t>viide+t+tä</a:t>
            </a:r>
            <a:r>
              <a:rPr lang="en-US" sz="2800" i="1" dirty="0">
                <a:latin typeface="Times New Roman"/>
                <a:ea typeface="Times New Roman"/>
              </a:rPr>
              <a:t>, </a:t>
            </a:r>
            <a:r>
              <a:rPr lang="en-US" sz="2800" i="1" dirty="0" err="1" smtClean="0">
                <a:latin typeface="Times New Roman"/>
                <a:ea typeface="Times New Roman"/>
              </a:rPr>
              <a:t>kahdeksa+t+ta+toista</a:t>
            </a:r>
            <a:r>
              <a:rPr lang="en-US" sz="2800" i="1" dirty="0" smtClean="0">
                <a:latin typeface="Times New Roman"/>
                <a:ea typeface="Times New Roman"/>
              </a:rPr>
              <a:t>,</a:t>
            </a:r>
            <a:r>
              <a:rPr lang="cs-CZ" sz="2800" i="1" dirty="0" smtClean="0">
                <a:latin typeface="Times New Roman"/>
                <a:ea typeface="Times New Roman"/>
              </a:rPr>
              <a:t> </a:t>
            </a:r>
            <a:r>
              <a:rPr lang="en-US" sz="2800" i="1" dirty="0" err="1" smtClean="0">
                <a:latin typeface="Times New Roman"/>
                <a:ea typeface="Times New Roman"/>
              </a:rPr>
              <a:t>kolma+t+ta+kymmene+t+tä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800" b="1" i="1" dirty="0" err="1">
                <a:latin typeface="Times New Roman"/>
                <a:ea typeface="Times New Roman"/>
              </a:rPr>
              <a:t>nte</a:t>
            </a:r>
            <a:r>
              <a:rPr lang="en-US" sz="2800" i="1" dirty="0">
                <a:latin typeface="Times New Roman"/>
                <a:ea typeface="Times New Roman"/>
              </a:rPr>
              <a:t> </a:t>
            </a:r>
            <a:r>
              <a:rPr lang="en-US" sz="2800" i="1" dirty="0" err="1" smtClean="0">
                <a:latin typeface="Times New Roman"/>
                <a:ea typeface="Times New Roman"/>
              </a:rPr>
              <a:t>viide+nte+nä</a:t>
            </a:r>
            <a:r>
              <a:rPr lang="en-US" sz="2800" i="1" dirty="0">
                <a:latin typeface="Times New Roman"/>
                <a:ea typeface="Times New Roman"/>
              </a:rPr>
              <a:t>, </a:t>
            </a:r>
            <a:r>
              <a:rPr lang="en-US" sz="2800" i="1" dirty="0" err="1">
                <a:latin typeface="Times New Roman"/>
                <a:ea typeface="Times New Roman"/>
              </a:rPr>
              <a:t>kahdeksa+nte+en</a:t>
            </a:r>
            <a:r>
              <a:rPr lang="en-US" sz="2800" i="1" dirty="0">
                <a:latin typeface="Times New Roman"/>
                <a:ea typeface="Times New Roman"/>
              </a:rPr>
              <a:t>, </a:t>
            </a:r>
            <a:r>
              <a:rPr lang="en-US" sz="2800" i="1" dirty="0" err="1">
                <a:latin typeface="Times New Roman"/>
                <a:ea typeface="Times New Roman"/>
              </a:rPr>
              <a:t>kolma+nte+en+kymmene+nte+en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800" b="1" i="1" dirty="0" err="1">
                <a:latin typeface="Times New Roman"/>
                <a:ea typeface="Times New Roman"/>
              </a:rPr>
              <a:t>nne</a:t>
            </a:r>
            <a:r>
              <a:rPr lang="en-US" sz="2800" b="1" i="1" dirty="0">
                <a:latin typeface="Times New Roman"/>
                <a:ea typeface="Times New Roman"/>
              </a:rPr>
              <a:t>  </a:t>
            </a:r>
            <a:r>
              <a:rPr lang="en-US" sz="2800" i="1" dirty="0" err="1" smtClean="0">
                <a:latin typeface="Times New Roman"/>
                <a:ea typeface="Times New Roman"/>
              </a:rPr>
              <a:t>viide+nne+t</a:t>
            </a:r>
            <a:r>
              <a:rPr lang="en-US" sz="2800" i="1" dirty="0">
                <a:latin typeface="Times New Roman"/>
                <a:ea typeface="Times New Roman"/>
              </a:rPr>
              <a:t>, </a:t>
            </a:r>
            <a:r>
              <a:rPr lang="en-US" sz="2800" i="1" dirty="0" err="1">
                <a:latin typeface="Times New Roman"/>
                <a:ea typeface="Times New Roman"/>
              </a:rPr>
              <a:t>kahdeksa+nne+lla</a:t>
            </a:r>
            <a:r>
              <a:rPr lang="en-US" sz="2800" i="1" dirty="0">
                <a:latin typeface="Times New Roman"/>
                <a:ea typeface="Times New Roman"/>
              </a:rPr>
              <a:t>, </a:t>
            </a:r>
            <a:r>
              <a:rPr lang="en-US" sz="2800" i="1" dirty="0" err="1">
                <a:latin typeface="Times New Roman"/>
                <a:ea typeface="Times New Roman"/>
              </a:rPr>
              <a:t>kolma+nne+sta+kymmene+nne+stä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800" b="1" i="1" dirty="0">
                <a:latin typeface="Times New Roman"/>
                <a:ea typeface="Times New Roman"/>
              </a:rPr>
              <a:t>ns  </a:t>
            </a:r>
            <a:r>
              <a:rPr lang="en-US" sz="2800" i="1" dirty="0" err="1" smtClean="0">
                <a:latin typeface="Times New Roman"/>
                <a:ea typeface="Times New Roman"/>
              </a:rPr>
              <a:t>viide+ns+i+ä</a:t>
            </a:r>
            <a:r>
              <a:rPr lang="en-US" sz="2800" i="1" dirty="0">
                <a:latin typeface="Times New Roman"/>
                <a:ea typeface="Times New Roman"/>
              </a:rPr>
              <a:t>, </a:t>
            </a:r>
            <a:r>
              <a:rPr lang="en-US" sz="2800" i="1" dirty="0" err="1">
                <a:latin typeface="Times New Roman"/>
                <a:ea typeface="Times New Roman"/>
              </a:rPr>
              <a:t>kahdeksa+ns+i+sta</a:t>
            </a:r>
            <a:r>
              <a:rPr lang="en-US" sz="2800" i="1" dirty="0">
                <a:latin typeface="Times New Roman"/>
                <a:ea typeface="Times New Roman"/>
              </a:rPr>
              <a:t>, </a:t>
            </a:r>
            <a:r>
              <a:rPr lang="en-US" sz="2800" i="1" dirty="0" err="1">
                <a:latin typeface="Times New Roman"/>
                <a:ea typeface="Times New Roman"/>
              </a:rPr>
              <a:t>kolma+ns+i+in+kymmene+ns+i+in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800" dirty="0">
                <a:latin typeface="Times New Roman"/>
                <a:ea typeface="Times New Roman"/>
              </a:rPr>
              <a:t> 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800" i="1" dirty="0" err="1">
                <a:latin typeface="Times New Roman"/>
                <a:ea typeface="Times New Roman"/>
              </a:rPr>
              <a:t>viide+</a:t>
            </a:r>
            <a:r>
              <a:rPr lang="en-US" sz="2800" b="1" i="1" dirty="0" err="1">
                <a:latin typeface="Times New Roman"/>
                <a:ea typeface="Times New Roman"/>
              </a:rPr>
              <a:t>s</a:t>
            </a:r>
            <a:r>
              <a:rPr lang="en-US" sz="2800" i="1" dirty="0">
                <a:latin typeface="Times New Roman"/>
                <a:ea typeface="Times New Roman"/>
              </a:rPr>
              <a:t> : </a:t>
            </a:r>
            <a:r>
              <a:rPr lang="en-US" sz="2800" i="1" dirty="0" err="1">
                <a:latin typeface="Times New Roman"/>
                <a:ea typeface="Times New Roman"/>
              </a:rPr>
              <a:t>viide+</a:t>
            </a:r>
            <a:r>
              <a:rPr lang="en-US" sz="2800" b="1" i="1" dirty="0" err="1">
                <a:latin typeface="Times New Roman"/>
                <a:ea typeface="Times New Roman"/>
              </a:rPr>
              <a:t>t</a:t>
            </a:r>
            <a:r>
              <a:rPr lang="en-US" sz="2800" i="1" dirty="0" err="1">
                <a:latin typeface="Times New Roman"/>
                <a:ea typeface="Times New Roman"/>
              </a:rPr>
              <a:t>+tä</a:t>
            </a:r>
            <a:r>
              <a:rPr lang="en-US" sz="2800" i="1" dirty="0">
                <a:latin typeface="Times New Roman"/>
                <a:ea typeface="Times New Roman"/>
              </a:rPr>
              <a:t> : </a:t>
            </a:r>
            <a:r>
              <a:rPr lang="en-US" sz="2800" i="1" dirty="0" err="1">
                <a:latin typeface="Times New Roman"/>
                <a:ea typeface="Times New Roman"/>
              </a:rPr>
              <a:t>viide+</a:t>
            </a:r>
            <a:r>
              <a:rPr lang="en-US" sz="2800" b="1" i="1" dirty="0" err="1">
                <a:latin typeface="Times New Roman"/>
                <a:ea typeface="Times New Roman"/>
              </a:rPr>
              <a:t>nte</a:t>
            </a:r>
            <a:r>
              <a:rPr lang="en-US" sz="2800" i="1" dirty="0" err="1">
                <a:latin typeface="Times New Roman"/>
                <a:ea typeface="Times New Roman"/>
              </a:rPr>
              <a:t>+nä</a:t>
            </a:r>
            <a:r>
              <a:rPr lang="en-US" sz="2800" i="1" dirty="0">
                <a:latin typeface="Times New Roman"/>
                <a:ea typeface="Times New Roman"/>
              </a:rPr>
              <a:t> : </a:t>
            </a:r>
            <a:r>
              <a:rPr lang="en-US" sz="2800" i="1" dirty="0" err="1">
                <a:latin typeface="Times New Roman"/>
                <a:ea typeface="Times New Roman"/>
              </a:rPr>
              <a:t>viide+</a:t>
            </a:r>
            <a:r>
              <a:rPr lang="en-US" sz="2800" b="1" i="1" dirty="0" err="1">
                <a:latin typeface="Times New Roman"/>
                <a:ea typeface="Times New Roman"/>
              </a:rPr>
              <a:t>nne</a:t>
            </a:r>
            <a:r>
              <a:rPr lang="en-US" sz="2800" i="1" dirty="0" err="1">
                <a:latin typeface="Times New Roman"/>
                <a:ea typeface="Times New Roman"/>
              </a:rPr>
              <a:t>+t</a:t>
            </a:r>
            <a:r>
              <a:rPr lang="en-US" sz="2800" i="1" dirty="0">
                <a:latin typeface="Times New Roman"/>
                <a:ea typeface="Times New Roman"/>
              </a:rPr>
              <a:t> : </a:t>
            </a:r>
            <a:r>
              <a:rPr lang="en-US" sz="2800" i="1" dirty="0" err="1">
                <a:latin typeface="Times New Roman"/>
                <a:ea typeface="Times New Roman"/>
              </a:rPr>
              <a:t>viide+</a:t>
            </a:r>
            <a:r>
              <a:rPr lang="en-US" sz="2800" b="1" i="1" dirty="0" err="1">
                <a:latin typeface="Times New Roman"/>
                <a:ea typeface="Times New Roman"/>
              </a:rPr>
              <a:t>ns</a:t>
            </a:r>
            <a:r>
              <a:rPr lang="en-US" sz="2800" i="1" dirty="0" err="1">
                <a:latin typeface="Times New Roman"/>
                <a:ea typeface="Times New Roman"/>
              </a:rPr>
              <a:t>+i+ä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 smtClean="0">
                <a:effectLst/>
                <a:latin typeface="Times New Roman"/>
                <a:ea typeface="Times New Roman"/>
              </a:rPr>
              <a:t>		KV	</a:t>
            </a:r>
            <a:r>
              <a:rPr lang="cs-CZ" sz="2800" dirty="0" err="1" smtClean="0">
                <a:effectLst/>
                <a:latin typeface="Times New Roman"/>
                <a:ea typeface="Times New Roman"/>
              </a:rPr>
              <a:t>vahva</a:t>
            </a:r>
            <a:r>
              <a:rPr lang="cs-CZ" sz="2800" dirty="0" smtClean="0">
                <a:effectLst/>
                <a:latin typeface="Times New Roman"/>
                <a:ea typeface="Times New Roman"/>
              </a:rPr>
              <a:t> VV	   </a:t>
            </a:r>
            <a:r>
              <a:rPr lang="cs-CZ" sz="2800" dirty="0" err="1" smtClean="0">
                <a:effectLst/>
                <a:latin typeface="Times New Roman"/>
                <a:ea typeface="Times New Roman"/>
              </a:rPr>
              <a:t>heikko</a:t>
            </a:r>
            <a:r>
              <a:rPr lang="cs-CZ" sz="2800" dirty="0" smtClean="0">
                <a:effectLst/>
                <a:latin typeface="Times New Roman"/>
                <a:ea typeface="Times New Roman"/>
              </a:rPr>
              <a:t> VV</a:t>
            </a:r>
            <a:r>
              <a:rPr lang="cs-CZ" sz="2800" dirty="0">
                <a:latin typeface="Times New Roman"/>
                <a:ea typeface="Times New Roman"/>
              </a:rPr>
              <a:t> </a:t>
            </a:r>
            <a:r>
              <a:rPr lang="cs-CZ" sz="2800" dirty="0" smtClean="0">
                <a:latin typeface="Times New Roman"/>
                <a:ea typeface="Times New Roman"/>
              </a:rPr>
              <a:t>  </a:t>
            </a:r>
            <a:r>
              <a:rPr lang="cs-CZ" sz="2800" dirty="0" err="1" smtClean="0">
                <a:effectLst/>
                <a:latin typeface="Times New Roman"/>
                <a:ea typeface="Times New Roman"/>
              </a:rPr>
              <a:t>monikon</a:t>
            </a:r>
            <a:r>
              <a:rPr lang="cs-CZ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cs-CZ" sz="2800" dirty="0" err="1" smtClean="0">
                <a:effectLst/>
                <a:latin typeface="Times New Roman"/>
                <a:ea typeface="Times New Roman"/>
              </a:rPr>
              <a:t>vart</a:t>
            </a:r>
            <a:r>
              <a:rPr lang="cs-CZ" sz="2800" dirty="0" err="1" smtClean="0">
                <a:latin typeface="Times New Roman"/>
                <a:ea typeface="Times New Roman"/>
              </a:rPr>
              <a:t>alo</a:t>
            </a:r>
            <a:r>
              <a:rPr lang="cs-CZ" sz="2800" dirty="0" smtClean="0">
                <a:effectLst/>
                <a:latin typeface="Times New Roman"/>
                <a:ea typeface="Times New Roman"/>
              </a:rPr>
              <a:t>	</a:t>
            </a:r>
            <a:endParaRPr lang="cs-CZ" sz="28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15124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/>
          <a:lstStyle/>
          <a:p>
            <a:r>
              <a:rPr lang="cs-CZ" dirty="0" smtClean="0"/>
              <a:t>PÄIVÄMÄÄRÄ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447800"/>
            <a:ext cx="8003232" cy="4572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i="1" dirty="0" err="1" smtClean="0">
                <a:solidFill>
                  <a:srgbClr val="FF0000"/>
                </a:solidFill>
              </a:rPr>
              <a:t>Monesko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/>
              <a:t>päivä</a:t>
            </a:r>
            <a:r>
              <a:rPr lang="cs-CZ" i="1" dirty="0" smtClean="0"/>
              <a:t> </a:t>
            </a:r>
            <a:r>
              <a:rPr lang="cs-CZ" i="1" dirty="0" err="1" smtClean="0"/>
              <a:t>tänään</a:t>
            </a:r>
            <a:r>
              <a:rPr lang="cs-CZ" i="1" dirty="0" smtClean="0"/>
              <a:t> on?</a:t>
            </a:r>
          </a:p>
          <a:p>
            <a:pPr marL="0" indent="0">
              <a:buNone/>
            </a:pPr>
            <a:r>
              <a:rPr lang="cs-CZ" i="1" dirty="0" smtClean="0"/>
              <a:t>- </a:t>
            </a:r>
            <a:r>
              <a:rPr lang="cs-CZ" i="1" dirty="0" err="1" smtClean="0"/>
              <a:t>Tänään</a:t>
            </a:r>
            <a:r>
              <a:rPr lang="cs-CZ" i="1" dirty="0" smtClean="0"/>
              <a:t> on </a:t>
            </a:r>
            <a:r>
              <a:rPr lang="cs-CZ" b="1" i="1" dirty="0" err="1" smtClean="0"/>
              <a:t>kuudes</a:t>
            </a:r>
            <a:r>
              <a:rPr lang="cs-CZ" i="1" dirty="0" smtClean="0"/>
              <a:t> </a:t>
            </a:r>
            <a:r>
              <a:rPr lang="cs-CZ" i="1" dirty="0" err="1" smtClean="0"/>
              <a:t>joulukuutta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smtClean="0"/>
              <a:t>- </a:t>
            </a:r>
            <a:r>
              <a:rPr lang="cs-CZ" i="1" dirty="0" err="1" smtClean="0"/>
              <a:t>Tänään</a:t>
            </a:r>
            <a:r>
              <a:rPr lang="cs-CZ" i="1" dirty="0" smtClean="0"/>
              <a:t> on </a:t>
            </a:r>
            <a:r>
              <a:rPr lang="cs-CZ" i="1" dirty="0" err="1" smtClean="0"/>
              <a:t>joulukuun</a:t>
            </a:r>
            <a:r>
              <a:rPr lang="cs-CZ" i="1" dirty="0" smtClean="0"/>
              <a:t> </a:t>
            </a:r>
            <a:r>
              <a:rPr lang="cs-CZ" b="1" i="1" dirty="0" err="1" smtClean="0"/>
              <a:t>kuudes</a:t>
            </a:r>
            <a:r>
              <a:rPr lang="cs-CZ" i="1" dirty="0" smtClean="0"/>
              <a:t> </a:t>
            </a:r>
            <a:r>
              <a:rPr lang="cs-CZ" i="1" dirty="0" err="1" smtClean="0"/>
              <a:t>päivä</a:t>
            </a:r>
            <a:r>
              <a:rPr lang="cs-CZ" i="1" dirty="0" smtClean="0"/>
              <a:t>.</a:t>
            </a:r>
          </a:p>
          <a:p>
            <a:pPr>
              <a:buFontTx/>
              <a:buChar char="-"/>
            </a:pPr>
            <a:endParaRPr lang="cs-CZ" i="1" dirty="0" smtClean="0"/>
          </a:p>
          <a:p>
            <a:pPr marL="0" indent="0">
              <a:buNone/>
            </a:pPr>
            <a:r>
              <a:rPr lang="cs-CZ" b="1" i="1" dirty="0" err="1" smtClean="0">
                <a:solidFill>
                  <a:srgbClr val="FF0000"/>
                </a:solidFill>
              </a:rPr>
              <a:t>Minä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b="1" i="1" dirty="0" err="1" smtClean="0">
                <a:solidFill>
                  <a:srgbClr val="FF0000"/>
                </a:solidFill>
              </a:rPr>
              <a:t>päivänä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/>
              <a:t>olet</a:t>
            </a:r>
            <a:r>
              <a:rPr lang="cs-CZ" i="1" dirty="0" smtClean="0"/>
              <a:t> </a:t>
            </a:r>
            <a:r>
              <a:rPr lang="cs-CZ" i="1" dirty="0" err="1" smtClean="0"/>
              <a:t>syntynyt</a:t>
            </a:r>
            <a:r>
              <a:rPr lang="cs-CZ" i="1" dirty="0" smtClean="0"/>
              <a:t>?</a:t>
            </a:r>
          </a:p>
          <a:p>
            <a:pPr marL="0" indent="0">
              <a:buNone/>
            </a:pPr>
            <a:r>
              <a:rPr lang="cs-CZ" i="1" dirty="0" smtClean="0"/>
              <a:t>- </a:t>
            </a:r>
            <a:r>
              <a:rPr lang="cs-CZ" i="1" dirty="0" err="1" smtClean="0"/>
              <a:t>Olen</a:t>
            </a:r>
            <a:r>
              <a:rPr lang="cs-CZ" i="1" dirty="0" smtClean="0"/>
              <a:t> </a:t>
            </a:r>
            <a:r>
              <a:rPr lang="cs-CZ" i="1" dirty="0" err="1" smtClean="0"/>
              <a:t>syntynyt</a:t>
            </a:r>
            <a:r>
              <a:rPr lang="cs-CZ" i="1" dirty="0" smtClean="0"/>
              <a:t> </a:t>
            </a:r>
            <a:r>
              <a:rPr lang="cs-CZ" b="1" i="1" dirty="0" err="1" smtClean="0"/>
              <a:t>kahdeskymmeneskuudes</a:t>
            </a:r>
            <a:r>
              <a:rPr lang="cs-CZ" i="1" dirty="0" smtClean="0"/>
              <a:t> </a:t>
            </a:r>
            <a:r>
              <a:rPr lang="cs-CZ" i="1" dirty="0" err="1" smtClean="0"/>
              <a:t>syyskuu</a:t>
            </a:r>
            <a:r>
              <a:rPr lang="cs-CZ" b="1" i="1" dirty="0" err="1" smtClean="0"/>
              <a:t>ta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smtClean="0"/>
              <a:t>- </a:t>
            </a:r>
            <a:r>
              <a:rPr lang="cs-CZ" i="1" dirty="0" err="1" smtClean="0"/>
              <a:t>Olen</a:t>
            </a:r>
            <a:r>
              <a:rPr lang="cs-CZ" i="1" dirty="0" smtClean="0"/>
              <a:t> </a:t>
            </a:r>
            <a:r>
              <a:rPr lang="cs-CZ" i="1" dirty="0" err="1" smtClean="0"/>
              <a:t>syntynyt</a:t>
            </a:r>
            <a:r>
              <a:rPr lang="cs-CZ" i="1" dirty="0" smtClean="0"/>
              <a:t> </a:t>
            </a:r>
            <a:r>
              <a:rPr lang="cs-CZ" i="1" dirty="0" err="1" smtClean="0"/>
              <a:t>syyskuu</a:t>
            </a:r>
            <a:r>
              <a:rPr lang="cs-CZ" b="1" i="1" dirty="0" err="1" smtClean="0"/>
              <a:t>n</a:t>
            </a:r>
            <a:r>
              <a:rPr lang="cs-CZ" i="1" dirty="0" smtClean="0"/>
              <a:t> </a:t>
            </a:r>
            <a:r>
              <a:rPr lang="cs-CZ" b="1" i="1" dirty="0" err="1" smtClean="0"/>
              <a:t>kahdentenakymmenentenäkuudentena</a:t>
            </a:r>
            <a:r>
              <a:rPr lang="cs-CZ" i="1" dirty="0" smtClean="0"/>
              <a:t> </a:t>
            </a:r>
            <a:r>
              <a:rPr lang="cs-CZ" i="1" dirty="0" err="1" smtClean="0"/>
              <a:t>päivänä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smtClean="0"/>
              <a:t>- </a:t>
            </a:r>
            <a:r>
              <a:rPr lang="cs-CZ" i="1" dirty="0" err="1" smtClean="0"/>
              <a:t>Olen</a:t>
            </a:r>
            <a:r>
              <a:rPr lang="cs-CZ" i="1" dirty="0" smtClean="0"/>
              <a:t> </a:t>
            </a:r>
            <a:r>
              <a:rPr lang="cs-CZ" i="1" dirty="0" err="1" smtClean="0"/>
              <a:t>syntynyt</a:t>
            </a:r>
            <a:r>
              <a:rPr lang="cs-CZ" i="1" dirty="0" smtClean="0"/>
              <a:t> </a:t>
            </a:r>
            <a:r>
              <a:rPr lang="cs-CZ" b="1" i="1" dirty="0" err="1"/>
              <a:t>kahdeskymmeneskuudes</a:t>
            </a:r>
            <a:r>
              <a:rPr lang="cs-CZ" i="1" dirty="0"/>
              <a:t> </a:t>
            </a:r>
            <a:r>
              <a:rPr lang="cs-CZ" i="1" dirty="0" err="1" smtClean="0"/>
              <a:t>yhdeksät</a:t>
            </a:r>
            <a:r>
              <a:rPr lang="cs-CZ" b="1" i="1" dirty="0" err="1" smtClean="0"/>
              <a:t>tä</a:t>
            </a:r>
            <a:r>
              <a:rPr lang="cs-CZ" i="1" dirty="0" smtClean="0"/>
              <a:t>.</a:t>
            </a:r>
            <a:endParaRPr lang="cs-CZ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5726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914</TotalTime>
  <Words>254</Words>
  <Application>Microsoft Office PowerPoint</Application>
  <PresentationFormat>Předvádění na obrazovce (4:3)</PresentationFormat>
  <Paragraphs>109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Jmění</vt:lpstr>
      <vt:lpstr>MORGOLOGIA</vt:lpstr>
      <vt:lpstr>LUKUSANAT / NUMERAALIT</vt:lpstr>
      <vt:lpstr>PERUSLUVUT</vt:lpstr>
      <vt:lpstr>LUKUSANOJEN KÄYTTÖ</vt:lpstr>
      <vt:lpstr>MONIKKOSANAT</vt:lpstr>
      <vt:lpstr>PUHEKIELEN LUKUSANAT</vt:lpstr>
      <vt:lpstr>PERUSLUVUT</vt:lpstr>
      <vt:lpstr>JÄRJESTYSLUVUT</vt:lpstr>
      <vt:lpstr>PÄIVÄMÄÄRÄ</vt:lpstr>
      <vt:lpstr>MURTOLUVUT (zlomky)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MORGOLOGIA</dc:title>
  <dc:creator>HP</dc:creator>
  <cp:lastModifiedBy>HP</cp:lastModifiedBy>
  <cp:revision>12</cp:revision>
  <dcterms:created xsi:type="dcterms:W3CDTF">2020-12-07T09:49:08Z</dcterms:created>
  <dcterms:modified xsi:type="dcterms:W3CDTF">2020-12-09T11:26:46Z</dcterms:modified>
</cp:coreProperties>
</file>