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8" r:id="rId3"/>
    <p:sldId id="259" r:id="rId4"/>
    <p:sldId id="260" r:id="rId5"/>
    <p:sldId id="281" r:id="rId6"/>
    <p:sldId id="282" r:id="rId7"/>
    <p:sldId id="283" r:id="rId8"/>
    <p:sldId id="263" r:id="rId9"/>
    <p:sldId id="266" r:id="rId10"/>
    <p:sldId id="264" r:id="rId11"/>
    <p:sldId id="284" r:id="rId12"/>
    <p:sldId id="276" r:id="rId13"/>
    <p:sldId id="285" r:id="rId14"/>
    <p:sldId id="279" r:id="rId15"/>
    <p:sldId id="278" r:id="rId16"/>
    <p:sldId id="275" r:id="rId17"/>
    <p:sldId id="277" r:id="rId18"/>
    <p:sldId id="280" r:id="rId19"/>
  </p:sldIdLst>
  <p:sldSz cx="12192000" cy="6858000"/>
  <p:notesSz cx="6858000" cy="994568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834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4B031-A368-480A-99F1-78DF7A8FDFEF}" type="datetimeFigureOut">
              <a:rPr lang="cs-CZ" smtClean="0"/>
              <a:pPr/>
              <a:t>07.03.2023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BA7E9-F9FD-4E66-9B5C-66160DDA0E5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DEFF4-AE57-4C4A-894D-C99A2CDD549F}" type="datetimeFigureOut">
              <a:rPr lang="cs-CZ" smtClean="0"/>
              <a:pPr/>
              <a:t>07.03.2023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DDB8B-B7DF-4AE1-841E-B91B7053692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" y="746125"/>
            <a:ext cx="6629400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noProof="0" dirty="0"/>
              <a:t>Discussion</a:t>
            </a:r>
            <a:r>
              <a:rPr lang="cs-CZ" dirty="0"/>
              <a:t>: https://www.youtube.com/watch?v=JU5K17DfpQI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DDB8B-B7DF-4AE1-841E-B91B70536922}" type="slidenum">
              <a:rPr lang="cs-CZ" smtClean="0"/>
              <a:pPr/>
              <a:t>12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F1C5-063E-4D3B-913A-2DC20D86B37C}" type="datetimeFigureOut">
              <a:rPr lang="cs-CZ" smtClean="0"/>
              <a:pPr/>
              <a:t>07.03.2023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33B4-7F77-41FF-8D03-58D77B52C74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F1C5-063E-4D3B-913A-2DC20D86B37C}" type="datetimeFigureOut">
              <a:rPr lang="cs-CZ" smtClean="0"/>
              <a:pPr/>
              <a:t>07.03.2023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33B4-7F77-41FF-8D03-58D77B52C74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F1C5-063E-4D3B-913A-2DC20D86B37C}" type="datetimeFigureOut">
              <a:rPr lang="cs-CZ" smtClean="0"/>
              <a:pPr/>
              <a:t>07.03.2023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33B4-7F77-41FF-8D03-58D77B52C74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F1C5-063E-4D3B-913A-2DC20D86B37C}" type="datetimeFigureOut">
              <a:rPr lang="cs-CZ" smtClean="0"/>
              <a:pPr/>
              <a:t>07.03.2023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33B4-7F77-41FF-8D03-58D77B52C74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F1C5-063E-4D3B-913A-2DC20D86B37C}" type="datetimeFigureOut">
              <a:rPr lang="cs-CZ" smtClean="0"/>
              <a:pPr/>
              <a:t>07.03.2023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33B4-7F77-41FF-8D03-58D77B52C74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F1C5-063E-4D3B-913A-2DC20D86B37C}" type="datetimeFigureOut">
              <a:rPr lang="cs-CZ" smtClean="0"/>
              <a:pPr/>
              <a:t>07.03.2023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33B4-7F77-41FF-8D03-58D77B52C74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F1C5-063E-4D3B-913A-2DC20D86B37C}" type="datetimeFigureOut">
              <a:rPr lang="cs-CZ" smtClean="0"/>
              <a:pPr/>
              <a:t>07.03.2023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33B4-7F77-41FF-8D03-58D77B52C74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F1C5-063E-4D3B-913A-2DC20D86B37C}" type="datetimeFigureOut">
              <a:rPr lang="cs-CZ" smtClean="0"/>
              <a:pPr/>
              <a:t>07.03.2023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33B4-7F77-41FF-8D03-58D77B52C74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F1C5-063E-4D3B-913A-2DC20D86B37C}" type="datetimeFigureOut">
              <a:rPr lang="cs-CZ" smtClean="0"/>
              <a:pPr/>
              <a:t>07.03.2023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33B4-7F77-41FF-8D03-58D77B52C74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F1C5-063E-4D3B-913A-2DC20D86B37C}" type="datetimeFigureOut">
              <a:rPr lang="cs-CZ" smtClean="0"/>
              <a:pPr/>
              <a:t>07.03.2023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33B4-7F77-41FF-8D03-58D77B52C74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F1C5-063E-4D3B-913A-2DC20D86B37C}" type="datetimeFigureOut">
              <a:rPr lang="cs-CZ" smtClean="0"/>
              <a:pPr/>
              <a:t>07.03.2023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C33B4-7F77-41FF-8D03-58D77B52C74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CF1C5-063E-4D3B-913A-2DC20D86B37C}" type="datetimeFigureOut">
              <a:rPr lang="cs-CZ" smtClean="0"/>
              <a:pPr/>
              <a:t>07.03.2023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C33B4-7F77-41FF-8D03-58D77B52C74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JU5K17DfpQI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youtube.com/watch?v=CwKWM7zkve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sPVWmmVKVk0" TargetMode="External"/><Relationship Id="rId5" Type="http://schemas.openxmlformats.org/officeDocument/2006/relationships/hyperlink" Target="https://youtu.be/_6YNIXPGXKo" TargetMode="External"/><Relationship Id="rId4" Type="http://schemas.openxmlformats.org/officeDocument/2006/relationships/hyperlink" Target="https://www.youtube.com/watch?v=XH2tWa06J_Q" TargetMode="External"/><Relationship Id="rId9" Type="http://schemas.openxmlformats.org/officeDocument/2006/relationships/hyperlink" Target="https://upload.wikimedia.org/wikipedia/commons/9/9e/FDR%27s_1941_State_of_the_Union_%28Four_Freedoms_speech%29_Edit_1.ogg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gle/e1r1VrGk2MwwsX8E7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FHg3jjjsEM" TargetMode="External"/><Relationship Id="rId2" Type="http://schemas.openxmlformats.org/officeDocument/2006/relationships/hyperlink" Target="https://www.youtube.com/channel/UC03ebjP6rE96fKVfb4GBxn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VT5nsIAyCuI" TargetMode="External"/><Relationship Id="rId4" Type="http://schemas.openxmlformats.org/officeDocument/2006/relationships/hyperlink" Target="https://www.youtube.com/user/MS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L2NVFcYqkM" TargetMode="External"/><Relationship Id="rId2" Type="http://schemas.openxmlformats.org/officeDocument/2006/relationships/hyperlink" Target="http://www.peopleandperspectives.org/story/interview/anna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aKallbyio8Q" TargetMode="External"/><Relationship Id="rId4" Type="http://schemas.openxmlformats.org/officeDocument/2006/relationships/hyperlink" Target="https://youtu.be/HnweBU8UOOE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ma.net/en/30publications/10policies/o3/" TargetMode="External"/><Relationship Id="rId3" Type="http://schemas.openxmlformats.org/officeDocument/2006/relationships/hyperlink" Target="http://www.wma.net/en/20activities/10ethics/index.html" TargetMode="External"/><Relationship Id="rId7" Type="http://schemas.openxmlformats.org/officeDocument/2006/relationships/hyperlink" Target="http://www.wma.net/en/30publications/10policies/d2/index.html" TargetMode="External"/><Relationship Id="rId2" Type="http://schemas.openxmlformats.org/officeDocument/2006/relationships/hyperlink" Target="http://www.wma.net/en/20activities/20humanrights/index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nesdoc.unesco.org/images/0014/001428/142825e.pdf" TargetMode="External"/><Relationship Id="rId5" Type="http://schemas.openxmlformats.org/officeDocument/2006/relationships/hyperlink" Target="http://www.unesco.org/new/en/social-and-human-sciences/themes/bioethics/human-genome-and-human-rights/" TargetMode="External"/><Relationship Id="rId4" Type="http://schemas.openxmlformats.org/officeDocument/2006/relationships/hyperlink" Target="http://www.unesco.org/new/en/social-and-human-sciences/themes/bioethics/ethics-education-programme/" TargetMode="External"/><Relationship Id="rId9" Type="http://schemas.openxmlformats.org/officeDocument/2006/relationships/hyperlink" Target="http://www3.nd.edu/~undpress/excerpts/P01307-ex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300789/pdf/32701419.pdf" TargetMode="External"/><Relationship Id="rId7" Type="http://schemas.openxmlformats.org/officeDocument/2006/relationships/hyperlink" Target="https://www.hrw.org/" TargetMode="External"/><Relationship Id="rId2" Type="http://schemas.openxmlformats.org/officeDocument/2006/relationships/hyperlink" Target="http://www.thenewatlantis.com/docLib/20091130_human_dignity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mnesty.org/en/" TargetMode="External"/><Relationship Id="rId5" Type="http://schemas.openxmlformats.org/officeDocument/2006/relationships/hyperlink" Target="https://www.ncbi.nlm.nih.gov/pmc/articles/PMC300789/citedby/" TargetMode="External"/><Relationship Id="rId4" Type="http://schemas.openxmlformats.org/officeDocument/2006/relationships/hyperlink" Target="http://bmcmedethics.biomedcentral.com/articles/10.1186/1472-6939-7-2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vyuka-data.lf3.cuni.cz/CVOL0076/human%20rights%20-%20justifications(58adfaa2022e7).rtf" TargetMode="External"/><Relationship Id="rId13" Type="http://schemas.openxmlformats.org/officeDocument/2006/relationships/hyperlink" Target="http://www.ohchr.org/Documents/Publications/Reproductiveen.pdf" TargetMode="External"/><Relationship Id="rId3" Type="http://schemas.openxmlformats.org/officeDocument/2006/relationships/hyperlink" Target="http://lib.tcu.edu/staff/bellinger/rights/Schaefer-vs-Rorty.pdf" TargetMode="External"/><Relationship Id="rId7" Type="http://schemas.openxmlformats.org/officeDocument/2006/relationships/hyperlink" Target="http://lib.tcu.edu/staff/bellinger/rights/Poovey-on-rights.pdf" TargetMode="External"/><Relationship Id="rId12" Type="http://schemas.openxmlformats.org/officeDocument/2006/relationships/hyperlink" Target="http://www.ohchr.org/Documents/Publications/BornFreeAndEqualLowRes.pdf" TargetMode="External"/><Relationship Id="rId2" Type="http://schemas.openxmlformats.org/officeDocument/2006/relationships/hyperlink" Target="http://lib.tcu.edu/staff/bellinger/rights/Rorty-on-rights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ib.tcu.edu/staff/bellinger/rights/Primus-ch1.pdf" TargetMode="External"/><Relationship Id="rId11" Type="http://schemas.openxmlformats.org/officeDocument/2006/relationships/hyperlink" Target="http://www.ohchr.org/Documents/Publications/LivingFreeAndEqual.pdf" TargetMode="External"/><Relationship Id="rId5" Type="http://schemas.openxmlformats.org/officeDocument/2006/relationships/hyperlink" Target="http://filcasop.flu.cas.cz/uploaded/Dvorak/Machula.pdf" TargetMode="External"/><Relationship Id="rId10" Type="http://schemas.openxmlformats.org/officeDocument/2006/relationships/hyperlink" Target="http://www.ohchr.org/Documents/Publications/NHRIHandbook.pdf" TargetMode="External"/><Relationship Id="rId4" Type="http://schemas.openxmlformats.org/officeDocument/2006/relationships/hyperlink" Target="http://lib.tcu.edu/staff/bellinger/rights/Macdonald-on-rights.pdf" TargetMode="External"/><Relationship Id="rId9" Type="http://schemas.openxmlformats.org/officeDocument/2006/relationships/hyperlink" Target="http://www.ohchr.org/en/issues/Pages/WhatareHumanRights.aspx" TargetMode="External"/><Relationship Id="rId14" Type="http://schemas.openxmlformats.org/officeDocument/2006/relationships/hyperlink" Target="http://www.ohchr.org/Documents/Publications/HRDisabilityen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mailto:Zuzana.Svobodova@lf3.cuni.cz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nnaharendt-derfilm.de/HA_Rede_engl_02.pdf" TargetMode="External"/><Relationship Id="rId2" Type="http://schemas.openxmlformats.org/officeDocument/2006/relationships/hyperlink" Target="https://www.youtube.com/watch?v=wmBSIQ1lkOA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2130426"/>
            <a:ext cx="9144000" cy="1470025"/>
          </a:xfrm>
        </p:spPr>
        <p:txBody>
          <a:bodyPr/>
          <a:lstStyle/>
          <a:p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Rights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Medicine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cs-CZ" dirty="0"/>
          </a:p>
          <a:p>
            <a:pPr algn="r"/>
            <a:r>
              <a:rPr lang="cs-CZ" dirty="0"/>
              <a:t>Zuzana Svobodová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Origins of Human Rights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Human rights originate as moral rights. </a:t>
            </a:r>
            <a:endParaRPr lang="cs-CZ" dirty="0"/>
          </a:p>
          <a:p>
            <a:r>
              <a:rPr lang="cs-CZ" dirty="0" err="1"/>
              <a:t>Cyros</a:t>
            </a:r>
            <a:endParaRPr lang="cs-CZ" dirty="0"/>
          </a:p>
          <a:p>
            <a:r>
              <a:rPr lang="cs-CZ" dirty="0"/>
              <a:t>Bible, </a:t>
            </a:r>
            <a:r>
              <a:rPr lang="cs-CZ" dirty="0" err="1"/>
              <a:t>Old</a:t>
            </a:r>
            <a:r>
              <a:rPr lang="cs-CZ" dirty="0"/>
              <a:t> Testament  (Gen 1,26; 2,7; 9,5-6; Mi 6,8: „</a:t>
            </a:r>
            <a:r>
              <a:rPr lang="en-US" dirty="0"/>
              <a:t>He has told you, O man, </a:t>
            </a:r>
            <a:r>
              <a:rPr lang="en-US" b="1" dirty="0"/>
              <a:t>what is good</a:t>
            </a:r>
            <a:r>
              <a:rPr lang="en-US" dirty="0"/>
              <a:t>; and what does the L</a:t>
            </a:r>
            <a:r>
              <a:rPr lang="cs-CZ" dirty="0"/>
              <a:t>ord </a:t>
            </a:r>
            <a:r>
              <a:rPr lang="en-US" dirty="0"/>
              <a:t>require of you but </a:t>
            </a:r>
            <a:r>
              <a:rPr lang="en-US" b="1" dirty="0"/>
              <a:t>to do justice</a:t>
            </a:r>
            <a:r>
              <a:rPr lang="en-US" dirty="0"/>
              <a:t>, and </a:t>
            </a:r>
            <a:r>
              <a:rPr lang="en-US" b="1" dirty="0"/>
              <a:t>to love kindness</a:t>
            </a:r>
            <a:r>
              <a:rPr lang="en-US" dirty="0"/>
              <a:t>, and </a:t>
            </a:r>
            <a:r>
              <a:rPr lang="en-US" b="1" dirty="0"/>
              <a:t>to walk humbly with your God</a:t>
            </a:r>
            <a:r>
              <a:rPr lang="en-US" dirty="0"/>
              <a:t>? </a:t>
            </a:r>
            <a:r>
              <a:rPr lang="cs-CZ" dirty="0"/>
              <a:t>“), New Testament (</a:t>
            </a:r>
            <a:r>
              <a:rPr lang="cs-CZ" dirty="0" err="1"/>
              <a:t>Matthew</a:t>
            </a:r>
            <a:r>
              <a:rPr lang="cs-CZ" dirty="0"/>
              <a:t> 5-7; L 6,20-42; J 17,15; 1C 10,23n; </a:t>
            </a:r>
            <a:r>
              <a:rPr lang="cs-CZ" dirty="0" err="1"/>
              <a:t>Ga</a:t>
            </a:r>
            <a:r>
              <a:rPr lang="cs-CZ" dirty="0"/>
              <a:t> 5,1.13n; Co 3,11.22; R 13,1-7)</a:t>
            </a:r>
          </a:p>
          <a:p>
            <a:r>
              <a:rPr lang="cs-CZ" dirty="0"/>
              <a:t>? </a:t>
            </a:r>
            <a:r>
              <a:rPr lang="cs-CZ" dirty="0" err="1"/>
              <a:t>Coran</a:t>
            </a:r>
            <a:endParaRPr lang="cs-CZ" dirty="0"/>
          </a:p>
          <a:p>
            <a:r>
              <a:rPr lang="cs-CZ" dirty="0"/>
              <a:t>?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religions</a:t>
            </a:r>
            <a:endParaRPr lang="cs-CZ" dirty="0"/>
          </a:p>
          <a:p>
            <a:r>
              <a:rPr lang="cs-CZ" dirty="0" err="1"/>
              <a:t>philosophical</a:t>
            </a:r>
            <a:r>
              <a:rPr lang="cs-CZ" dirty="0"/>
              <a:t> </a:t>
            </a:r>
            <a:r>
              <a:rPr lang="cs-CZ" dirty="0" err="1"/>
              <a:t>ideas</a:t>
            </a:r>
            <a:r>
              <a:rPr lang="cs-CZ" dirty="0"/>
              <a:t> – </a:t>
            </a:r>
            <a:r>
              <a:rPr lang="cs-CZ" dirty="0" err="1"/>
              <a:t>universalism</a:t>
            </a:r>
            <a:r>
              <a:rPr lang="cs-CZ" dirty="0"/>
              <a:t>, </a:t>
            </a:r>
            <a:r>
              <a:rPr lang="cs-CZ" dirty="0" err="1"/>
              <a:t>universal</a:t>
            </a:r>
            <a:r>
              <a:rPr lang="cs-CZ" dirty="0"/>
              <a:t> </a:t>
            </a:r>
            <a:r>
              <a:rPr lang="cs-CZ" dirty="0" err="1"/>
              <a:t>values</a:t>
            </a:r>
            <a:r>
              <a:rPr lang="cs-CZ" dirty="0"/>
              <a:t>, </a:t>
            </a:r>
            <a:r>
              <a:rPr lang="cs-CZ" dirty="0" err="1"/>
              <a:t>laws</a:t>
            </a:r>
            <a:endParaRPr lang="cs-CZ" dirty="0"/>
          </a:p>
          <a:p>
            <a:r>
              <a:rPr lang="cs-CZ" dirty="0"/>
              <a:t>identity </a:t>
            </a:r>
            <a:r>
              <a:rPr lang="cs-CZ" dirty="0" err="1"/>
              <a:t>of</a:t>
            </a:r>
            <a:r>
              <a:rPr lang="cs-CZ" dirty="0"/>
              <a:t> man: </a:t>
            </a:r>
            <a:r>
              <a:rPr lang="cs-CZ" dirty="0" err="1"/>
              <a:t>sacred</a:t>
            </a:r>
            <a:r>
              <a:rPr lang="cs-CZ" dirty="0"/>
              <a:t> (</a:t>
            </a:r>
            <a:r>
              <a:rPr lang="cs-CZ" dirty="0" err="1"/>
              <a:t>because</a:t>
            </a:r>
            <a:r>
              <a:rPr lang="cs-CZ" dirty="0"/>
              <a:t> man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made</a:t>
            </a:r>
            <a:r>
              <a:rPr lang="cs-CZ" dirty="0"/>
              <a:t> in </a:t>
            </a:r>
            <a:r>
              <a:rPr lang="cs-CZ" dirty="0" err="1"/>
              <a:t>God</a:t>
            </a:r>
            <a:r>
              <a:rPr lang="cs-CZ" dirty="0"/>
              <a:t>´s image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likeness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7922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Stone Corner Stairs">
                <a:extLst>
                  <a:ext uri="{FF2B5EF4-FFF2-40B4-BE49-F238E27FC236}">
                    <a16:creationId xmlns:a16="http://schemas.microsoft.com/office/drawing/2014/main" id="{1630486F-9A3D-46BC-AFCE-A3F55CE54BA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7368" y="-99392"/>
              <a:ext cx="11017224" cy="659735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1017224" cy="6597352"/>
                    </a:xfrm>
                    <a:prstGeom prst="rect">
                      <a:avLst/>
                    </a:prstGeom>
                  </am3d:spPr>
                  <am3d:camera>
                    <am3d:pos x="0" y="0" z="7010961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4378" d="1000000"/>
                    <am3d:preTrans dx="-17480986" dy="-8801451" dz="-17507590"/>
                    <am3d:scale>
                      <am3d:sx n="1000000" d="1000000"/>
                      <am3d:sy n="1000000" d="1000000"/>
                      <am3d:sz n="1000000" d="1000000"/>
                    </am3d:scale>
                    <am3d:rot ax="6026126" ay="-1737467" az="-664956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5764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Stone Corner Stairs">
                <a:extLst>
                  <a:ext uri="{FF2B5EF4-FFF2-40B4-BE49-F238E27FC236}">
                    <a16:creationId xmlns:a16="http://schemas.microsoft.com/office/drawing/2014/main" id="{1630486F-9A3D-46BC-AFCE-A3F55CE54B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7368" y="-99392"/>
                <a:ext cx="11017224" cy="659735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ovéPole 2">
            <a:extLst>
              <a:ext uri="{FF2B5EF4-FFF2-40B4-BE49-F238E27FC236}">
                <a16:creationId xmlns:a16="http://schemas.microsoft.com/office/drawing/2014/main" id="{F6BAD668-4472-4FE1-AE12-C9D4DF624B23}"/>
              </a:ext>
            </a:extLst>
          </p:cNvPr>
          <p:cNvSpPr txBox="1"/>
          <p:nvPr/>
        </p:nvSpPr>
        <p:spPr>
          <a:xfrm rot="1044326">
            <a:off x="5316250" y="4432513"/>
            <a:ext cx="2075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to do justice</a:t>
            </a:r>
            <a:endParaRPr lang="cs-CZ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6E34A1C-7564-4F7C-890A-34D959B03974}"/>
              </a:ext>
            </a:extLst>
          </p:cNvPr>
          <p:cNvSpPr txBox="1"/>
          <p:nvPr/>
        </p:nvSpPr>
        <p:spPr>
          <a:xfrm rot="1005276">
            <a:off x="6143572" y="3069392"/>
            <a:ext cx="252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to love kindness</a:t>
            </a:r>
            <a:endParaRPr lang="cs-CZ" sz="2400" dirty="0">
              <a:solidFill>
                <a:srgbClr val="0070C0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80B87EB-E850-48B3-993B-08C8FF437A5A}"/>
              </a:ext>
            </a:extLst>
          </p:cNvPr>
          <p:cNvSpPr txBox="1"/>
          <p:nvPr/>
        </p:nvSpPr>
        <p:spPr>
          <a:xfrm rot="701893">
            <a:off x="6442395" y="1458340"/>
            <a:ext cx="4853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F0"/>
                </a:solidFill>
              </a:rPr>
              <a:t>to walk humbly with your God</a:t>
            </a:r>
            <a:endParaRPr lang="cs-CZ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6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5640" y="116632"/>
            <a:ext cx="6696744" cy="5090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227348" y="5260774"/>
            <a:ext cx="1173730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10.12.1948: </a:t>
            </a:r>
            <a:r>
              <a:rPr lang="cs-CZ" sz="1600" dirty="0">
                <a:hlinkClick r:id="rId4"/>
              </a:rPr>
              <a:t>https://www.youtube.com/watch?v=XH2tWa06J_Q</a:t>
            </a:r>
            <a:r>
              <a:rPr lang="cs-CZ" sz="1600" dirty="0"/>
              <a:t>	</a:t>
            </a:r>
            <a:r>
              <a:rPr lang="cs-CZ" sz="1600" dirty="0">
                <a:hlinkClick r:id="rId5"/>
              </a:rPr>
              <a:t>https://youtu.be/_6YNIXPGXKo</a:t>
            </a:r>
            <a:r>
              <a:rPr lang="cs-CZ" sz="1600" dirty="0"/>
              <a:t>	</a:t>
            </a:r>
            <a:r>
              <a:rPr lang="cs-CZ" sz="1600" dirty="0">
                <a:hlinkClick r:id="rId6"/>
              </a:rPr>
              <a:t>https://youtu.be/sPVWmmVKVk0</a:t>
            </a:r>
            <a:endParaRPr lang="cs-CZ" sz="1600" dirty="0"/>
          </a:p>
          <a:p>
            <a:r>
              <a:rPr lang="cs-CZ" sz="1600" dirty="0"/>
              <a:t>1946: </a:t>
            </a:r>
            <a:r>
              <a:rPr lang="cs-CZ" sz="1600" dirty="0">
                <a:hlinkClick r:id="rId7"/>
              </a:rPr>
              <a:t>https://www.youtube.com/watch?v=CwKWM7zkveU</a:t>
            </a:r>
            <a:r>
              <a:rPr lang="cs-CZ" sz="1600" dirty="0"/>
              <a:t>		1959: </a:t>
            </a:r>
            <a:r>
              <a:rPr lang="cs-CZ" sz="1600" dirty="0">
                <a:hlinkClick r:id="rId8"/>
              </a:rPr>
              <a:t>https://www.youtube.com/watch?v=JU5K17DfpQI</a:t>
            </a:r>
            <a:endParaRPr lang="cs-CZ" sz="1600" dirty="0"/>
          </a:p>
          <a:p>
            <a:r>
              <a:rPr lang="en-US" sz="1600" dirty="0"/>
              <a:t>Franklin Delano Roosevelt's </a:t>
            </a:r>
            <a:r>
              <a:rPr lang="en-US" sz="1600" i="1" dirty="0"/>
              <a:t>Four Freedoms State of the Union Address</a:t>
            </a:r>
            <a:r>
              <a:rPr lang="en-US" sz="1600" dirty="0"/>
              <a:t>,</a:t>
            </a:r>
            <a:r>
              <a:rPr lang="cs-CZ" sz="1600" dirty="0"/>
              <a:t> 6th </a:t>
            </a:r>
            <a:r>
              <a:rPr lang="cs-CZ" sz="1600" dirty="0" err="1"/>
              <a:t>January</a:t>
            </a:r>
            <a:r>
              <a:rPr lang="en-US" sz="1600" dirty="0"/>
              <a:t> 1941</a:t>
            </a:r>
            <a:r>
              <a:rPr lang="cs-CZ" sz="1600" dirty="0"/>
              <a:t>: </a:t>
            </a:r>
            <a:r>
              <a:rPr lang="cs-CZ" sz="1600" dirty="0">
                <a:hlinkClick r:id="rId9"/>
              </a:rPr>
              <a:t>https://upload.wikimedia.org/wikipedia/commons/9/9e/FDR%27s_1941_State_of_the_Union_%28Four_Freedoms_speech%29_Edit_1.ogg</a:t>
            </a:r>
            <a:endParaRPr lang="cs-CZ" sz="1600" dirty="0"/>
          </a:p>
          <a:p>
            <a:endParaRPr lang="cs-CZ" sz="16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170E1C-620D-4910-EA24-7AC9AC266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Task</a:t>
            </a:r>
            <a:endParaRPr lang="en-CA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4C8DDC-9C3D-337E-4502-51D3B450D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Choose 2 </a:t>
            </a:r>
            <a:r>
              <a:rPr lang="cs-CZ" dirty="0" err="1"/>
              <a:t>links</a:t>
            </a:r>
            <a:r>
              <a:rPr lang="en-CA" dirty="0"/>
              <a:t> from the previous slide and fill in the following form:</a:t>
            </a:r>
            <a:endParaRPr lang="cs-CZ" dirty="0"/>
          </a:p>
          <a:p>
            <a:pPr marL="0" indent="0">
              <a:buNone/>
            </a:pPr>
            <a:r>
              <a:rPr lang="en-CA" dirty="0">
                <a:hlinkClick r:id="rId2"/>
              </a:rPr>
              <a:t>https://forms.gle/e1r1VrGk2MwwsX8E7</a:t>
            </a:r>
            <a:endParaRPr lang="cs-CZ" dirty="0"/>
          </a:p>
          <a:p>
            <a:pPr marL="0" indent="0">
              <a:buNone/>
            </a:pP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02929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Principle</a:t>
            </a:r>
            <a:r>
              <a:rPr lang="cs-CZ" dirty="0"/>
              <a:t>s: Justice, Dignity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cs-CZ" dirty="0" err="1">
                <a:hlinkClick r:id="rId2"/>
              </a:rPr>
              <a:t>Physicians</a:t>
            </a:r>
            <a:r>
              <a:rPr lang="cs-CZ" dirty="0">
                <a:hlinkClick r:id="rId2"/>
              </a:rPr>
              <a:t> </a:t>
            </a:r>
            <a:r>
              <a:rPr lang="cs-CZ" dirty="0" err="1">
                <a:hlinkClick r:id="rId2"/>
              </a:rPr>
              <a:t>for</a:t>
            </a:r>
            <a:r>
              <a:rPr lang="cs-CZ" dirty="0">
                <a:hlinkClick r:id="rId2"/>
              </a:rPr>
              <a:t> </a:t>
            </a:r>
            <a:r>
              <a:rPr lang="cs-CZ" dirty="0" err="1">
                <a:hlinkClick r:id="rId2"/>
              </a:rPr>
              <a:t>Human</a:t>
            </a:r>
            <a:r>
              <a:rPr lang="cs-CZ" dirty="0">
                <a:hlinkClick r:id="rId2"/>
              </a:rPr>
              <a:t> </a:t>
            </a:r>
            <a:r>
              <a:rPr lang="cs-CZ" dirty="0" err="1">
                <a:hlinkClick r:id="rId2"/>
              </a:rPr>
              <a:t>Rights</a:t>
            </a:r>
            <a:r>
              <a:rPr lang="cs-CZ" dirty="0"/>
              <a:t>:</a:t>
            </a:r>
          </a:p>
          <a:p>
            <a:pPr algn="ctr">
              <a:buNone/>
            </a:pPr>
            <a:r>
              <a:rPr lang="en-US" dirty="0"/>
              <a:t>The Principle</a:t>
            </a:r>
            <a:r>
              <a:rPr lang="cs-CZ" dirty="0"/>
              <a:t> </a:t>
            </a:r>
            <a:r>
              <a:rPr lang="en-US" dirty="0"/>
              <a:t>of Medical Neutrality</a:t>
            </a:r>
            <a:r>
              <a:rPr lang="cs-CZ" dirty="0"/>
              <a:t>:</a:t>
            </a:r>
          </a:p>
          <a:p>
            <a:pPr algn="ctr">
              <a:buNone/>
            </a:pPr>
            <a:r>
              <a:rPr lang="cs-CZ" dirty="0">
                <a:hlinkClick r:id="rId3"/>
              </a:rPr>
              <a:t>https://youtu.be/PFHg3jjjsEM</a:t>
            </a:r>
            <a:endParaRPr lang="cs-CZ" dirty="0"/>
          </a:p>
          <a:p>
            <a:pPr algn="ctr">
              <a:buNone/>
            </a:pPr>
            <a:endParaRPr lang="cs-CZ" dirty="0"/>
          </a:p>
          <a:p>
            <a:pPr algn="ctr">
              <a:buNone/>
            </a:pPr>
            <a:r>
              <a:rPr lang="cs-CZ" dirty="0" err="1">
                <a:hlinkClick r:id="rId4"/>
              </a:rPr>
              <a:t>Doctors</a:t>
            </a:r>
            <a:r>
              <a:rPr lang="cs-CZ" dirty="0">
                <a:hlinkClick r:id="rId4"/>
              </a:rPr>
              <a:t> </a:t>
            </a:r>
            <a:r>
              <a:rPr lang="cs-CZ" dirty="0" err="1">
                <a:hlinkClick r:id="rId4"/>
              </a:rPr>
              <a:t>Without</a:t>
            </a:r>
            <a:r>
              <a:rPr lang="cs-CZ" dirty="0">
                <a:hlinkClick r:id="rId4"/>
              </a:rPr>
              <a:t> </a:t>
            </a:r>
            <a:r>
              <a:rPr lang="cs-CZ" dirty="0" err="1">
                <a:hlinkClick r:id="rId4"/>
              </a:rPr>
              <a:t>Borders</a:t>
            </a:r>
            <a:r>
              <a:rPr lang="cs-CZ" dirty="0"/>
              <a:t> (MSF):</a:t>
            </a:r>
          </a:p>
          <a:p>
            <a:pPr algn="ctr">
              <a:buNone/>
            </a:pPr>
            <a:endParaRPr lang="cs-CZ" dirty="0"/>
          </a:p>
          <a:p>
            <a:pPr>
              <a:buNone/>
            </a:pP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en-US" dirty="0"/>
              <a:t>Dr. Denis </a:t>
            </a:r>
            <a:r>
              <a:rPr lang="en-US" dirty="0" err="1"/>
              <a:t>Mukwege</a:t>
            </a:r>
            <a:r>
              <a:rPr lang="cs-CZ" dirty="0"/>
              <a:t> (</a:t>
            </a:r>
            <a:r>
              <a:rPr lang="en-US" dirty="0"/>
              <a:t>2013 Human Rights First Award</a:t>
            </a:r>
            <a:r>
              <a:rPr lang="cs-CZ" dirty="0"/>
              <a:t>):</a:t>
            </a:r>
          </a:p>
          <a:p>
            <a:pPr>
              <a:buNone/>
            </a:pPr>
            <a:r>
              <a:rPr lang="en-US" dirty="0">
                <a:hlinkClick r:id="rId5"/>
              </a:rPr>
              <a:t>https://youtu.be/VT5nsIAyCuI</a:t>
            </a:r>
            <a:endParaRPr lang="cs-CZ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Bibliography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hlinkClick r:id="rId2"/>
              </a:rPr>
              <a:t>Public Responsibility in Medicine and Research</a:t>
            </a:r>
            <a:r>
              <a:rPr lang="cs-CZ" dirty="0"/>
              <a:t>: </a:t>
            </a:r>
            <a:r>
              <a:rPr lang="en-US" b="1" dirty="0"/>
              <a:t>People &amp; Perspectives: George </a:t>
            </a:r>
            <a:r>
              <a:rPr lang="en-US" b="1" dirty="0" err="1"/>
              <a:t>Annas</a:t>
            </a:r>
            <a:r>
              <a:rPr lang="en-US" b="1" dirty="0"/>
              <a:t> - Human Rights</a:t>
            </a:r>
            <a:r>
              <a:rPr lang="cs-CZ" b="1" dirty="0"/>
              <a:t>: </a:t>
            </a:r>
            <a:r>
              <a:rPr lang="cs-CZ" dirty="0">
                <a:hlinkClick r:id="rId3"/>
              </a:rPr>
              <a:t>https://youtu.be/0L2NVFcYqkM</a:t>
            </a:r>
            <a:endParaRPr lang="cs-CZ" dirty="0"/>
          </a:p>
          <a:p>
            <a:r>
              <a:rPr lang="cs-CZ" dirty="0" err="1"/>
              <a:t>Islamic</a:t>
            </a:r>
            <a:r>
              <a:rPr lang="cs-CZ" dirty="0"/>
              <a:t> </a:t>
            </a:r>
            <a:r>
              <a:rPr lang="cs-CZ" dirty="0" err="1"/>
              <a:t>Bioethics</a:t>
            </a:r>
            <a:r>
              <a:rPr lang="cs-CZ" dirty="0"/>
              <a:t>: </a:t>
            </a:r>
            <a:r>
              <a:rPr lang="cs-CZ" dirty="0">
                <a:hlinkClick r:id="rId4"/>
              </a:rPr>
              <a:t>https://youtu.be/HnweBU8UOOE</a:t>
            </a:r>
            <a:endParaRPr lang="cs-CZ" dirty="0"/>
          </a:p>
          <a:p>
            <a:r>
              <a:rPr lang="en-US" dirty="0"/>
              <a:t>Physicians for Human Rights: A Snapshot of Our Work Around the World</a:t>
            </a:r>
            <a:r>
              <a:rPr lang="cs-CZ" dirty="0"/>
              <a:t>: </a:t>
            </a:r>
            <a:r>
              <a:rPr lang="cs-CZ" dirty="0">
                <a:hlinkClick r:id="rId5"/>
              </a:rPr>
              <a:t>https://youtu.be/aKallbyio8Q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Bibliography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>
                <a:hlinkClick r:id="rId2"/>
              </a:rPr>
              <a:t>http://www.</a:t>
            </a:r>
            <a:r>
              <a:rPr lang="cs-CZ" dirty="0" err="1">
                <a:hlinkClick r:id="rId2"/>
              </a:rPr>
              <a:t>wma.net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en</a:t>
            </a:r>
            <a:r>
              <a:rPr lang="cs-CZ" dirty="0">
                <a:hlinkClick r:id="rId2"/>
              </a:rPr>
              <a:t>/20activities/20humanrights/index.</a:t>
            </a:r>
            <a:r>
              <a:rPr lang="cs-CZ" dirty="0" err="1">
                <a:hlinkClick r:id="rId2"/>
              </a:rPr>
              <a:t>html</a:t>
            </a:r>
            <a:endParaRPr lang="cs-CZ" dirty="0"/>
          </a:p>
          <a:p>
            <a:r>
              <a:rPr lang="cs-CZ" dirty="0">
                <a:hlinkClick r:id="rId3"/>
              </a:rPr>
              <a:t>http://www.</a:t>
            </a:r>
            <a:r>
              <a:rPr lang="cs-CZ" dirty="0" err="1">
                <a:hlinkClick r:id="rId3"/>
              </a:rPr>
              <a:t>wma.net</a:t>
            </a:r>
            <a:r>
              <a:rPr lang="cs-CZ" dirty="0">
                <a:hlinkClick r:id="rId3"/>
              </a:rPr>
              <a:t>/</a:t>
            </a:r>
            <a:r>
              <a:rPr lang="cs-CZ" dirty="0" err="1">
                <a:hlinkClick r:id="rId3"/>
              </a:rPr>
              <a:t>en</a:t>
            </a:r>
            <a:r>
              <a:rPr lang="cs-CZ" dirty="0">
                <a:hlinkClick r:id="rId3"/>
              </a:rPr>
              <a:t>/20activities/10ethics/index.</a:t>
            </a:r>
            <a:r>
              <a:rPr lang="cs-CZ" dirty="0" err="1">
                <a:hlinkClick r:id="rId3"/>
              </a:rPr>
              <a:t>html</a:t>
            </a:r>
            <a:endParaRPr lang="cs-CZ" dirty="0"/>
          </a:p>
          <a:p>
            <a:r>
              <a:rPr lang="cs-CZ" dirty="0">
                <a:hlinkClick r:id="rId4"/>
              </a:rPr>
              <a:t>http://www.</a:t>
            </a:r>
            <a:r>
              <a:rPr lang="cs-CZ" dirty="0" err="1">
                <a:hlinkClick r:id="rId4"/>
              </a:rPr>
              <a:t>unesco.org</a:t>
            </a:r>
            <a:r>
              <a:rPr lang="cs-CZ" dirty="0">
                <a:hlinkClick r:id="rId4"/>
              </a:rPr>
              <a:t>/</a:t>
            </a:r>
            <a:r>
              <a:rPr lang="cs-CZ" dirty="0" err="1">
                <a:hlinkClick r:id="rId4"/>
              </a:rPr>
              <a:t>new</a:t>
            </a:r>
            <a:r>
              <a:rPr lang="cs-CZ" dirty="0">
                <a:hlinkClick r:id="rId4"/>
              </a:rPr>
              <a:t>/</a:t>
            </a:r>
            <a:r>
              <a:rPr lang="cs-CZ" dirty="0" err="1">
                <a:hlinkClick r:id="rId4"/>
              </a:rPr>
              <a:t>en</a:t>
            </a:r>
            <a:r>
              <a:rPr lang="cs-CZ" dirty="0">
                <a:hlinkClick r:id="rId4"/>
              </a:rPr>
              <a:t>/</a:t>
            </a:r>
            <a:r>
              <a:rPr lang="cs-CZ" dirty="0" err="1">
                <a:hlinkClick r:id="rId4"/>
              </a:rPr>
              <a:t>social</a:t>
            </a:r>
            <a:r>
              <a:rPr lang="cs-CZ" dirty="0">
                <a:hlinkClick r:id="rId4"/>
              </a:rPr>
              <a:t>-</a:t>
            </a:r>
            <a:r>
              <a:rPr lang="cs-CZ" dirty="0" err="1">
                <a:hlinkClick r:id="rId4"/>
              </a:rPr>
              <a:t>and</a:t>
            </a:r>
            <a:r>
              <a:rPr lang="cs-CZ" dirty="0">
                <a:hlinkClick r:id="rId4"/>
              </a:rPr>
              <a:t>-</a:t>
            </a:r>
            <a:r>
              <a:rPr lang="cs-CZ" dirty="0" err="1">
                <a:hlinkClick r:id="rId4"/>
              </a:rPr>
              <a:t>human</a:t>
            </a:r>
            <a:r>
              <a:rPr lang="cs-CZ" dirty="0">
                <a:hlinkClick r:id="rId4"/>
              </a:rPr>
              <a:t>-</a:t>
            </a:r>
            <a:r>
              <a:rPr lang="cs-CZ" dirty="0" err="1">
                <a:hlinkClick r:id="rId4"/>
              </a:rPr>
              <a:t>sciences</a:t>
            </a:r>
            <a:r>
              <a:rPr lang="cs-CZ" dirty="0">
                <a:hlinkClick r:id="rId4"/>
              </a:rPr>
              <a:t>/</a:t>
            </a:r>
            <a:r>
              <a:rPr lang="cs-CZ" dirty="0" err="1">
                <a:hlinkClick r:id="rId4"/>
              </a:rPr>
              <a:t>themes</a:t>
            </a:r>
            <a:r>
              <a:rPr lang="cs-CZ" dirty="0">
                <a:hlinkClick r:id="rId4"/>
              </a:rPr>
              <a:t>/</a:t>
            </a:r>
            <a:r>
              <a:rPr lang="cs-CZ" dirty="0" err="1">
                <a:hlinkClick r:id="rId4"/>
              </a:rPr>
              <a:t>bioethics</a:t>
            </a:r>
            <a:r>
              <a:rPr lang="cs-CZ" dirty="0">
                <a:hlinkClick r:id="rId4"/>
              </a:rPr>
              <a:t>/</a:t>
            </a:r>
          </a:p>
          <a:p>
            <a:r>
              <a:rPr lang="cs-CZ" dirty="0">
                <a:hlinkClick r:id="rId4"/>
              </a:rPr>
              <a:t>http://www.</a:t>
            </a:r>
            <a:r>
              <a:rPr lang="cs-CZ" dirty="0" err="1">
                <a:hlinkClick r:id="rId4"/>
              </a:rPr>
              <a:t>unesco.org</a:t>
            </a:r>
            <a:r>
              <a:rPr lang="cs-CZ" dirty="0">
                <a:hlinkClick r:id="rId4"/>
              </a:rPr>
              <a:t>/</a:t>
            </a:r>
            <a:r>
              <a:rPr lang="cs-CZ" dirty="0" err="1">
                <a:hlinkClick r:id="rId4"/>
              </a:rPr>
              <a:t>new</a:t>
            </a:r>
            <a:r>
              <a:rPr lang="cs-CZ" dirty="0">
                <a:hlinkClick r:id="rId4"/>
              </a:rPr>
              <a:t>/</a:t>
            </a:r>
            <a:r>
              <a:rPr lang="cs-CZ" dirty="0" err="1">
                <a:hlinkClick r:id="rId4"/>
              </a:rPr>
              <a:t>en</a:t>
            </a:r>
            <a:r>
              <a:rPr lang="cs-CZ" dirty="0">
                <a:hlinkClick r:id="rId4"/>
              </a:rPr>
              <a:t>/</a:t>
            </a:r>
            <a:r>
              <a:rPr lang="cs-CZ" dirty="0" err="1">
                <a:hlinkClick r:id="rId4"/>
              </a:rPr>
              <a:t>social</a:t>
            </a:r>
            <a:r>
              <a:rPr lang="cs-CZ" dirty="0">
                <a:hlinkClick r:id="rId4"/>
              </a:rPr>
              <a:t>-</a:t>
            </a:r>
            <a:r>
              <a:rPr lang="cs-CZ" dirty="0" err="1">
                <a:hlinkClick r:id="rId4"/>
              </a:rPr>
              <a:t>and</a:t>
            </a:r>
            <a:r>
              <a:rPr lang="cs-CZ" dirty="0">
                <a:hlinkClick r:id="rId4"/>
              </a:rPr>
              <a:t>-</a:t>
            </a:r>
            <a:r>
              <a:rPr lang="cs-CZ" dirty="0" err="1">
                <a:hlinkClick r:id="rId4"/>
              </a:rPr>
              <a:t>human</a:t>
            </a:r>
            <a:r>
              <a:rPr lang="cs-CZ" dirty="0">
                <a:hlinkClick r:id="rId4"/>
              </a:rPr>
              <a:t>-</a:t>
            </a:r>
            <a:r>
              <a:rPr lang="cs-CZ" dirty="0" err="1">
                <a:hlinkClick r:id="rId4"/>
              </a:rPr>
              <a:t>sciences</a:t>
            </a:r>
            <a:r>
              <a:rPr lang="cs-CZ" dirty="0">
                <a:hlinkClick r:id="rId4"/>
              </a:rPr>
              <a:t>/</a:t>
            </a:r>
            <a:r>
              <a:rPr lang="cs-CZ" dirty="0" err="1">
                <a:hlinkClick r:id="rId4"/>
              </a:rPr>
              <a:t>themes</a:t>
            </a:r>
            <a:r>
              <a:rPr lang="cs-CZ" dirty="0">
                <a:hlinkClick r:id="rId4"/>
              </a:rPr>
              <a:t>/</a:t>
            </a:r>
            <a:r>
              <a:rPr lang="cs-CZ" dirty="0" err="1">
                <a:hlinkClick r:id="rId4"/>
              </a:rPr>
              <a:t>bioethics</a:t>
            </a:r>
            <a:r>
              <a:rPr lang="cs-CZ" dirty="0">
                <a:hlinkClick r:id="rId4"/>
              </a:rPr>
              <a:t>/</a:t>
            </a:r>
            <a:r>
              <a:rPr lang="cs-CZ" dirty="0" err="1">
                <a:hlinkClick r:id="rId4"/>
              </a:rPr>
              <a:t>ethics</a:t>
            </a:r>
            <a:r>
              <a:rPr lang="cs-CZ" dirty="0">
                <a:hlinkClick r:id="rId4"/>
              </a:rPr>
              <a:t>-</a:t>
            </a:r>
            <a:r>
              <a:rPr lang="cs-CZ" dirty="0" err="1">
                <a:hlinkClick r:id="rId4"/>
              </a:rPr>
              <a:t>education</a:t>
            </a:r>
            <a:r>
              <a:rPr lang="cs-CZ" dirty="0">
                <a:hlinkClick r:id="rId4"/>
              </a:rPr>
              <a:t>-</a:t>
            </a:r>
            <a:r>
              <a:rPr lang="cs-CZ" dirty="0" err="1">
                <a:hlinkClick r:id="rId4"/>
              </a:rPr>
              <a:t>programme</a:t>
            </a:r>
            <a:r>
              <a:rPr lang="cs-CZ" dirty="0">
                <a:hlinkClick r:id="rId4"/>
              </a:rPr>
              <a:t>/</a:t>
            </a:r>
            <a:endParaRPr lang="cs-CZ" dirty="0"/>
          </a:p>
          <a:p>
            <a:r>
              <a:rPr lang="cs-CZ" dirty="0">
                <a:hlinkClick r:id="rId5"/>
              </a:rPr>
              <a:t>http://www.</a:t>
            </a:r>
            <a:r>
              <a:rPr lang="cs-CZ" dirty="0" err="1">
                <a:hlinkClick r:id="rId5"/>
              </a:rPr>
              <a:t>unesco.org</a:t>
            </a:r>
            <a:r>
              <a:rPr lang="cs-CZ" dirty="0">
                <a:hlinkClick r:id="rId5"/>
              </a:rPr>
              <a:t>/</a:t>
            </a:r>
            <a:r>
              <a:rPr lang="cs-CZ" dirty="0" err="1">
                <a:hlinkClick r:id="rId5"/>
              </a:rPr>
              <a:t>new</a:t>
            </a:r>
            <a:r>
              <a:rPr lang="cs-CZ" dirty="0">
                <a:hlinkClick r:id="rId5"/>
              </a:rPr>
              <a:t>/</a:t>
            </a:r>
            <a:r>
              <a:rPr lang="cs-CZ" dirty="0" err="1">
                <a:hlinkClick r:id="rId5"/>
              </a:rPr>
              <a:t>en</a:t>
            </a:r>
            <a:r>
              <a:rPr lang="cs-CZ" dirty="0">
                <a:hlinkClick r:id="rId5"/>
              </a:rPr>
              <a:t>/</a:t>
            </a:r>
            <a:r>
              <a:rPr lang="cs-CZ" dirty="0" err="1">
                <a:hlinkClick r:id="rId5"/>
              </a:rPr>
              <a:t>social</a:t>
            </a:r>
            <a:r>
              <a:rPr lang="cs-CZ" dirty="0">
                <a:hlinkClick r:id="rId5"/>
              </a:rPr>
              <a:t>-</a:t>
            </a:r>
            <a:r>
              <a:rPr lang="cs-CZ" dirty="0" err="1">
                <a:hlinkClick r:id="rId5"/>
              </a:rPr>
              <a:t>and</a:t>
            </a:r>
            <a:r>
              <a:rPr lang="cs-CZ" dirty="0">
                <a:hlinkClick r:id="rId5"/>
              </a:rPr>
              <a:t>-</a:t>
            </a:r>
            <a:r>
              <a:rPr lang="cs-CZ" dirty="0" err="1">
                <a:hlinkClick r:id="rId5"/>
              </a:rPr>
              <a:t>human</a:t>
            </a:r>
            <a:r>
              <a:rPr lang="cs-CZ" dirty="0">
                <a:hlinkClick r:id="rId5"/>
              </a:rPr>
              <a:t>-</a:t>
            </a:r>
            <a:r>
              <a:rPr lang="cs-CZ" dirty="0" err="1">
                <a:hlinkClick r:id="rId5"/>
              </a:rPr>
              <a:t>sciences</a:t>
            </a:r>
            <a:r>
              <a:rPr lang="cs-CZ" dirty="0">
                <a:hlinkClick r:id="rId5"/>
              </a:rPr>
              <a:t>/</a:t>
            </a:r>
            <a:r>
              <a:rPr lang="cs-CZ" dirty="0" err="1">
                <a:hlinkClick r:id="rId5"/>
              </a:rPr>
              <a:t>themes</a:t>
            </a:r>
            <a:r>
              <a:rPr lang="cs-CZ" dirty="0">
                <a:hlinkClick r:id="rId5"/>
              </a:rPr>
              <a:t>/</a:t>
            </a:r>
            <a:r>
              <a:rPr lang="cs-CZ" dirty="0" err="1">
                <a:hlinkClick r:id="rId5"/>
              </a:rPr>
              <a:t>bioethics</a:t>
            </a:r>
            <a:r>
              <a:rPr lang="cs-CZ" dirty="0">
                <a:hlinkClick r:id="rId5"/>
              </a:rPr>
              <a:t>/</a:t>
            </a:r>
            <a:r>
              <a:rPr lang="cs-CZ" dirty="0" err="1">
                <a:hlinkClick r:id="rId5"/>
              </a:rPr>
              <a:t>human</a:t>
            </a:r>
            <a:r>
              <a:rPr lang="cs-CZ" dirty="0">
                <a:hlinkClick r:id="rId5"/>
              </a:rPr>
              <a:t>-genome-</a:t>
            </a:r>
            <a:r>
              <a:rPr lang="cs-CZ" dirty="0" err="1">
                <a:hlinkClick r:id="rId5"/>
              </a:rPr>
              <a:t>and</a:t>
            </a:r>
            <a:r>
              <a:rPr lang="cs-CZ" dirty="0">
                <a:hlinkClick r:id="rId5"/>
              </a:rPr>
              <a:t>-</a:t>
            </a:r>
            <a:r>
              <a:rPr lang="cs-CZ" dirty="0" err="1">
                <a:hlinkClick r:id="rId5"/>
              </a:rPr>
              <a:t>human</a:t>
            </a:r>
            <a:r>
              <a:rPr lang="cs-CZ" dirty="0">
                <a:hlinkClick r:id="rId5"/>
              </a:rPr>
              <a:t>-</a:t>
            </a:r>
            <a:r>
              <a:rPr lang="cs-CZ" dirty="0" err="1">
                <a:hlinkClick r:id="rId5"/>
              </a:rPr>
              <a:t>rights</a:t>
            </a:r>
            <a:r>
              <a:rPr lang="cs-CZ" dirty="0">
                <a:hlinkClick r:id="rId5"/>
              </a:rPr>
              <a:t>/</a:t>
            </a:r>
            <a:endParaRPr lang="cs-CZ" dirty="0"/>
          </a:p>
          <a:p>
            <a:r>
              <a:rPr lang="cs-CZ" dirty="0" err="1"/>
              <a:t>Universal</a:t>
            </a:r>
            <a:r>
              <a:rPr lang="cs-CZ" dirty="0"/>
              <a:t> </a:t>
            </a:r>
            <a:r>
              <a:rPr lang="cs-CZ" dirty="0" err="1"/>
              <a:t>Declaration</a:t>
            </a:r>
            <a:r>
              <a:rPr lang="cs-CZ" dirty="0"/>
              <a:t> on </a:t>
            </a:r>
            <a:r>
              <a:rPr lang="cs-CZ" dirty="0" err="1"/>
              <a:t>Bioethics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Rights</a:t>
            </a:r>
            <a:r>
              <a:rPr lang="cs-CZ" dirty="0"/>
              <a:t>. 19 </a:t>
            </a:r>
            <a:r>
              <a:rPr lang="cs-CZ" dirty="0" err="1"/>
              <a:t>October</a:t>
            </a:r>
            <a:r>
              <a:rPr lang="cs-CZ" dirty="0"/>
              <a:t> 2005: </a:t>
            </a:r>
            <a:r>
              <a:rPr lang="cs-CZ" dirty="0">
                <a:hlinkClick r:id="rId6"/>
              </a:rPr>
              <a:t>http://unesdoc.unesco.org/images/0014/001428/142825e.pdf#page=80</a:t>
            </a:r>
            <a:endParaRPr lang="cs-CZ" dirty="0"/>
          </a:p>
          <a:p>
            <a:r>
              <a:rPr lang="en-US" dirty="0"/>
              <a:t>WMA Declaration of Sydney on the Determination of Death and the Recovery of Organs</a:t>
            </a:r>
            <a:r>
              <a:rPr lang="cs-CZ" dirty="0"/>
              <a:t>:</a:t>
            </a:r>
          </a:p>
          <a:p>
            <a:pPr lvl="1"/>
            <a:r>
              <a:rPr lang="cs-CZ" dirty="0"/>
              <a:t> </a:t>
            </a:r>
            <a:r>
              <a:rPr lang="cs-CZ" dirty="0">
                <a:hlinkClick r:id="rId7"/>
              </a:rPr>
              <a:t>http://www.</a:t>
            </a:r>
            <a:r>
              <a:rPr lang="cs-CZ" dirty="0" err="1">
                <a:hlinkClick r:id="rId7"/>
              </a:rPr>
              <a:t>wma.net</a:t>
            </a:r>
            <a:r>
              <a:rPr lang="cs-CZ" dirty="0">
                <a:hlinkClick r:id="rId7"/>
              </a:rPr>
              <a:t>/</a:t>
            </a:r>
            <a:r>
              <a:rPr lang="cs-CZ" dirty="0" err="1">
                <a:hlinkClick r:id="rId7"/>
              </a:rPr>
              <a:t>en</a:t>
            </a:r>
            <a:r>
              <a:rPr lang="cs-CZ" dirty="0">
                <a:hlinkClick r:id="rId7"/>
              </a:rPr>
              <a:t>/30publications/10policies/d2/index.</a:t>
            </a:r>
            <a:r>
              <a:rPr lang="cs-CZ" dirty="0" err="1">
                <a:hlinkClick r:id="rId7"/>
              </a:rPr>
              <a:t>html</a:t>
            </a:r>
            <a:endParaRPr lang="cs-CZ" dirty="0"/>
          </a:p>
          <a:p>
            <a:pPr lvl="1"/>
            <a:r>
              <a:rPr lang="cs-CZ" dirty="0">
                <a:hlinkClick r:id="rId8"/>
              </a:rPr>
              <a:t>http://www.</a:t>
            </a:r>
            <a:r>
              <a:rPr lang="cs-CZ" dirty="0" err="1">
                <a:hlinkClick r:id="rId8"/>
              </a:rPr>
              <a:t>wma.net</a:t>
            </a:r>
            <a:r>
              <a:rPr lang="cs-CZ" dirty="0">
                <a:hlinkClick r:id="rId8"/>
              </a:rPr>
              <a:t>/</a:t>
            </a:r>
            <a:r>
              <a:rPr lang="cs-CZ" dirty="0" err="1">
                <a:hlinkClick r:id="rId8"/>
              </a:rPr>
              <a:t>en</a:t>
            </a:r>
            <a:r>
              <a:rPr lang="cs-CZ" dirty="0">
                <a:hlinkClick r:id="rId8"/>
              </a:rPr>
              <a:t>/30publications/10policies/o3/</a:t>
            </a:r>
            <a:endParaRPr lang="cs-CZ" dirty="0"/>
          </a:p>
          <a:p>
            <a:r>
              <a:rPr lang="cs-CZ" dirty="0" err="1"/>
              <a:t>Bioethics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Human</a:t>
            </a:r>
            <a:r>
              <a:rPr lang="cs-CZ" dirty="0"/>
              <a:t> Dignity: </a:t>
            </a:r>
            <a:r>
              <a:rPr lang="cs-CZ" dirty="0">
                <a:hlinkClick r:id="rId9"/>
              </a:rPr>
              <a:t>http://www3.nd.edu/~</a:t>
            </a:r>
            <a:r>
              <a:rPr lang="cs-CZ" dirty="0" err="1">
                <a:hlinkClick r:id="rId9"/>
              </a:rPr>
              <a:t>undpress</a:t>
            </a:r>
            <a:r>
              <a:rPr lang="cs-CZ" dirty="0">
                <a:hlinkClick r:id="rId9"/>
              </a:rPr>
              <a:t>/</a:t>
            </a:r>
            <a:r>
              <a:rPr lang="cs-CZ" dirty="0" err="1">
                <a:hlinkClick r:id="rId9"/>
              </a:rPr>
              <a:t>excerpts</a:t>
            </a:r>
            <a:r>
              <a:rPr lang="cs-CZ" dirty="0">
                <a:hlinkClick r:id="rId9"/>
              </a:rPr>
              <a:t>/P01307-ex.</a:t>
            </a:r>
            <a:r>
              <a:rPr lang="cs-CZ" dirty="0" err="1">
                <a:hlinkClick r:id="rId9"/>
              </a:rPr>
              <a:t>pdf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Bibliography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err="1"/>
              <a:t>Human</a:t>
            </a:r>
            <a:r>
              <a:rPr lang="cs-CZ" dirty="0"/>
              <a:t> Dignity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Bioethics</a:t>
            </a:r>
            <a:r>
              <a:rPr lang="cs-CZ" dirty="0"/>
              <a:t>: </a:t>
            </a:r>
            <a:r>
              <a:rPr lang="cs-CZ" dirty="0">
                <a:hlinkClick r:id="rId2"/>
              </a:rPr>
              <a:t>http://www.</a:t>
            </a:r>
            <a:r>
              <a:rPr lang="cs-CZ" dirty="0" err="1">
                <a:hlinkClick r:id="rId2"/>
              </a:rPr>
              <a:t>thenewatlantis.com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docLib</a:t>
            </a:r>
            <a:r>
              <a:rPr lang="cs-CZ" dirty="0">
                <a:hlinkClick r:id="rId2"/>
              </a:rPr>
              <a:t>/20091130_</a:t>
            </a:r>
            <a:r>
              <a:rPr lang="cs-CZ" dirty="0" err="1">
                <a:hlinkClick r:id="rId2"/>
              </a:rPr>
              <a:t>human</a:t>
            </a:r>
            <a:r>
              <a:rPr lang="cs-CZ" dirty="0">
                <a:hlinkClick r:id="rId2"/>
              </a:rPr>
              <a:t>_dignity.</a:t>
            </a:r>
            <a:r>
              <a:rPr lang="cs-CZ" dirty="0" err="1">
                <a:hlinkClick r:id="rId2"/>
              </a:rPr>
              <a:t>pdf</a:t>
            </a:r>
            <a:endParaRPr lang="cs-CZ" dirty="0"/>
          </a:p>
          <a:p>
            <a:r>
              <a:rPr lang="cs-CZ" dirty="0">
                <a:hlinkClick r:id="rId3"/>
              </a:rPr>
              <a:t>https://www.ncbi.nlm.nih.gov/pmc/articles/PMC300789/pdf/32701419.pdf</a:t>
            </a:r>
            <a:endParaRPr lang="cs-CZ" dirty="0"/>
          </a:p>
          <a:p>
            <a:r>
              <a:rPr lang="cs-CZ" dirty="0">
                <a:hlinkClick r:id="rId4"/>
              </a:rPr>
              <a:t>http://bmcmedethics.biomedcentral.com/articles/10.1186/1472-6939-7-2</a:t>
            </a:r>
            <a:endParaRPr lang="cs-CZ" dirty="0"/>
          </a:p>
          <a:p>
            <a:r>
              <a:rPr lang="cs-CZ" dirty="0" err="1"/>
              <a:t>About</a:t>
            </a:r>
            <a:r>
              <a:rPr lang="cs-CZ" dirty="0"/>
              <a:t> dignity: </a:t>
            </a:r>
            <a:r>
              <a:rPr lang="cs-CZ" dirty="0">
                <a:hlinkClick r:id="rId5"/>
              </a:rPr>
              <a:t>https://www.ncbi.nlm.nih.gov/pmc/articles/PMC300789/citedby/</a:t>
            </a:r>
            <a:endParaRPr lang="cs-CZ" dirty="0"/>
          </a:p>
          <a:p>
            <a:r>
              <a:rPr lang="en-US" dirty="0"/>
              <a:t>Peel, Michael. “Human Rights and Medical Ethics.” </a:t>
            </a:r>
            <a:r>
              <a:rPr lang="en-US" i="1" dirty="0"/>
              <a:t>Journal of the Royal Society of Medicine</a:t>
            </a:r>
            <a:r>
              <a:rPr lang="en-US" dirty="0"/>
              <a:t> 98.4 (2005): 171–173. Print.</a:t>
            </a:r>
            <a:endParaRPr lang="cs-CZ" dirty="0"/>
          </a:p>
          <a:p>
            <a:r>
              <a:rPr lang="en-US" dirty="0" err="1"/>
              <a:t>Mohanti</a:t>
            </a:r>
            <a:r>
              <a:rPr lang="en-US" dirty="0"/>
              <a:t>, </a:t>
            </a:r>
            <a:r>
              <a:rPr lang="en-US" dirty="0" err="1"/>
              <a:t>Bidhu</a:t>
            </a:r>
            <a:r>
              <a:rPr lang="en-US" dirty="0"/>
              <a:t> K. “Ethics in Palliative Care.” </a:t>
            </a:r>
            <a:r>
              <a:rPr lang="en-US" i="1" dirty="0"/>
              <a:t>Indian Journal of Palliative Care</a:t>
            </a:r>
            <a:r>
              <a:rPr lang="en-US" dirty="0"/>
              <a:t> 15.2 (2009): 89–92. </a:t>
            </a:r>
            <a:r>
              <a:rPr lang="en-US" i="1" dirty="0"/>
              <a:t>PMC</a:t>
            </a:r>
            <a:r>
              <a:rPr lang="en-US" dirty="0"/>
              <a:t>. Web. 17 Feb. 2017.</a:t>
            </a:r>
            <a:endParaRPr lang="cs-CZ" dirty="0"/>
          </a:p>
          <a:p>
            <a:r>
              <a:rPr lang="en-US" dirty="0"/>
              <a:t>Sharma, </a:t>
            </a:r>
            <a:r>
              <a:rPr lang="en-US" dirty="0" err="1"/>
              <a:t>Himanshu</a:t>
            </a:r>
            <a:r>
              <a:rPr lang="en-US" dirty="0"/>
              <a:t> et al. “End-of-Life Care: Indian Perspective.” </a:t>
            </a:r>
            <a:r>
              <a:rPr lang="en-US" i="1" dirty="0"/>
              <a:t>Indian Journal of Psychiatry</a:t>
            </a:r>
            <a:r>
              <a:rPr lang="en-US" dirty="0"/>
              <a:t> 55.Suppl 2 (2013): S293–S298. </a:t>
            </a:r>
            <a:r>
              <a:rPr lang="en-US" i="1" dirty="0"/>
              <a:t>PMC</a:t>
            </a:r>
            <a:r>
              <a:rPr lang="en-US" dirty="0"/>
              <a:t>. Web. 17 Feb. 2017.</a:t>
            </a:r>
            <a:endParaRPr lang="cs-CZ" dirty="0"/>
          </a:p>
          <a:p>
            <a:r>
              <a:rPr lang="cs-CZ" dirty="0">
                <a:hlinkClick r:id="rId6"/>
              </a:rPr>
              <a:t>https://www.amnesty.org/en/</a:t>
            </a:r>
            <a:endParaRPr lang="cs-CZ" dirty="0">
              <a:hlinkClick r:id="rId7"/>
            </a:endParaRPr>
          </a:p>
          <a:p>
            <a:r>
              <a:rPr lang="cs-CZ" dirty="0">
                <a:hlinkClick r:id="rId7"/>
              </a:rPr>
              <a:t>https://www.hrw.org/</a:t>
            </a:r>
            <a:endParaRPr lang="cs-CZ" dirty="0"/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Bibliography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5520" y="1268760"/>
            <a:ext cx="8640960" cy="532859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en-US" i="1" dirty="0"/>
              <a:t>Links to study materials</a:t>
            </a:r>
            <a:r>
              <a:rPr lang="cs-CZ" i="1" dirty="0"/>
              <a:t> – </a:t>
            </a:r>
            <a:r>
              <a:rPr lang="cs-CZ" i="1" dirty="0" err="1"/>
              <a:t>also</a:t>
            </a:r>
            <a:r>
              <a:rPr lang="cs-CZ" i="1" dirty="0"/>
              <a:t> in „</a:t>
            </a:r>
            <a:r>
              <a:rPr lang="cs-CZ" i="1" dirty="0" err="1"/>
              <a:t>Vyuka</a:t>
            </a:r>
            <a:r>
              <a:rPr lang="cs-CZ" i="1" dirty="0"/>
              <a:t>“</a:t>
            </a:r>
            <a:r>
              <a:rPr lang="en-US" i="1" dirty="0"/>
              <a:t>:</a:t>
            </a:r>
            <a:endParaRPr lang="en-US" dirty="0"/>
          </a:p>
          <a:p>
            <a:r>
              <a:rPr lang="en-US" dirty="0">
                <a:hlinkClick r:id="rId2"/>
              </a:rPr>
              <a:t>R. </a:t>
            </a:r>
            <a:r>
              <a:rPr lang="en-US" dirty="0" err="1">
                <a:hlinkClick r:id="rId2"/>
              </a:rPr>
              <a:t>Rorty</a:t>
            </a:r>
            <a:r>
              <a:rPr lang="en-US" dirty="0">
                <a:hlinkClick r:id="rId2"/>
              </a:rPr>
              <a:t>: On Human Rights </a:t>
            </a:r>
            <a:endParaRPr lang="en-US" dirty="0"/>
          </a:p>
          <a:p>
            <a:r>
              <a:rPr lang="en-US" dirty="0">
                <a:hlinkClick r:id="rId3"/>
              </a:rPr>
              <a:t>B. Schaefer: Foundations of HR </a:t>
            </a:r>
            <a:endParaRPr lang="en-US" dirty="0"/>
          </a:p>
          <a:p>
            <a:r>
              <a:rPr lang="en-US" dirty="0">
                <a:hlinkClick r:id="rId4"/>
              </a:rPr>
              <a:t>M. Macdonald: Natural Rights </a:t>
            </a:r>
            <a:endParaRPr lang="en-US" dirty="0"/>
          </a:p>
          <a:p>
            <a:r>
              <a:rPr lang="en-US" dirty="0">
                <a:hlinkClick r:id="rId5"/>
              </a:rPr>
              <a:t>T. </a:t>
            </a:r>
            <a:r>
              <a:rPr lang="en-US" dirty="0" err="1">
                <a:hlinkClick r:id="rId5"/>
              </a:rPr>
              <a:t>Machula</a:t>
            </a:r>
            <a:r>
              <a:rPr lang="en-US" dirty="0">
                <a:hlinkClick r:id="rId5"/>
              </a:rPr>
              <a:t>: Natural Law </a:t>
            </a:r>
            <a:endParaRPr lang="en-US" dirty="0"/>
          </a:p>
          <a:p>
            <a:r>
              <a:rPr lang="en-US" dirty="0">
                <a:hlinkClick r:id="rId6"/>
              </a:rPr>
              <a:t>R. A. Primus: Rights Theory and Practice </a:t>
            </a:r>
            <a:endParaRPr lang="en-US" dirty="0"/>
          </a:p>
          <a:p>
            <a:r>
              <a:rPr lang="en-US" dirty="0">
                <a:hlinkClick r:id="rId7"/>
              </a:rPr>
              <a:t>M. </a:t>
            </a:r>
            <a:r>
              <a:rPr lang="en-US" dirty="0" err="1">
                <a:hlinkClick r:id="rId7"/>
              </a:rPr>
              <a:t>Poovery</a:t>
            </a:r>
            <a:r>
              <a:rPr lang="en-US" dirty="0">
                <a:hlinkClick r:id="rId7"/>
              </a:rPr>
              <a:t>: Abortion and Death </a:t>
            </a:r>
            <a:endParaRPr lang="en-US" dirty="0"/>
          </a:p>
          <a:p>
            <a:r>
              <a:rPr lang="en-US" dirty="0" err="1">
                <a:hlinkClick r:id="rId8"/>
              </a:rPr>
              <a:t>HR_Justifications</a:t>
            </a:r>
            <a:r>
              <a:rPr lang="en-US" dirty="0">
                <a:hlinkClick r:id="rId8"/>
              </a:rPr>
              <a:t> </a:t>
            </a:r>
            <a:endParaRPr lang="en-US" dirty="0"/>
          </a:p>
          <a:p>
            <a:r>
              <a:rPr lang="en-US" dirty="0">
                <a:hlinkClick r:id="rId9"/>
              </a:rPr>
              <a:t>United </a:t>
            </a:r>
            <a:r>
              <a:rPr lang="en-US" dirty="0" err="1">
                <a:hlinkClick r:id="rId9"/>
              </a:rPr>
              <a:t>Nations_HR</a:t>
            </a:r>
            <a:r>
              <a:rPr lang="en-US" dirty="0">
                <a:hlinkClick r:id="rId9"/>
              </a:rPr>
              <a:t> </a:t>
            </a:r>
            <a:endParaRPr lang="en-US" dirty="0"/>
          </a:p>
          <a:p>
            <a:r>
              <a:rPr lang="en-US" dirty="0">
                <a:hlinkClick r:id="rId10"/>
              </a:rPr>
              <a:t>Reproductive Rights </a:t>
            </a:r>
            <a:endParaRPr lang="en-US" dirty="0"/>
          </a:p>
          <a:p>
            <a:r>
              <a:rPr lang="en-US" dirty="0">
                <a:hlinkClick r:id="rId11"/>
              </a:rPr>
              <a:t>Gender </a:t>
            </a:r>
            <a:endParaRPr lang="en-US" dirty="0"/>
          </a:p>
          <a:p>
            <a:r>
              <a:rPr lang="en-US" dirty="0">
                <a:hlinkClick r:id="rId12"/>
              </a:rPr>
              <a:t>Sexual Orientation </a:t>
            </a:r>
            <a:endParaRPr lang="en-US" dirty="0"/>
          </a:p>
          <a:p>
            <a:r>
              <a:rPr lang="en-US" dirty="0">
                <a:hlinkClick r:id="rId13"/>
              </a:rPr>
              <a:t>Sexual Health </a:t>
            </a:r>
            <a:endParaRPr lang="en-US" dirty="0"/>
          </a:p>
          <a:p>
            <a:r>
              <a:rPr lang="en-US" dirty="0">
                <a:hlinkClick r:id="rId14"/>
              </a:rPr>
              <a:t>Disability 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Course</a:t>
            </a:r>
            <a:r>
              <a:rPr lang="cs-CZ" dirty="0"/>
              <a:t> </a:t>
            </a:r>
            <a:r>
              <a:rPr lang="cs-CZ" dirty="0" err="1"/>
              <a:t>Description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arguments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</a:t>
            </a:r>
            <a:r>
              <a:rPr lang="cs-CZ" dirty="0" err="1"/>
              <a:t>relate</a:t>
            </a:r>
            <a:r>
              <a:rPr lang="cs-CZ" dirty="0"/>
              <a:t> to </a:t>
            </a:r>
            <a:r>
              <a:rPr lang="cs-CZ" dirty="0" err="1"/>
              <a:t>rights</a:t>
            </a:r>
            <a:r>
              <a:rPr lang="cs-CZ" dirty="0"/>
              <a:t> </a:t>
            </a:r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history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rights</a:t>
            </a:r>
            <a:endParaRPr lang="cs-CZ" dirty="0"/>
          </a:p>
          <a:p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rights</a:t>
            </a:r>
            <a:r>
              <a:rPr lang="cs-CZ" dirty="0"/>
              <a:t> (and </a:t>
            </a:r>
            <a:r>
              <a:rPr lang="cs-CZ" dirty="0" err="1"/>
              <a:t>medicine</a:t>
            </a:r>
            <a:r>
              <a:rPr lang="cs-CZ" dirty="0"/>
              <a:t>) </a:t>
            </a:r>
            <a:r>
              <a:rPr lang="cs-CZ" dirty="0" err="1"/>
              <a:t>cases</a:t>
            </a:r>
            <a:endParaRPr lang="cs-CZ" dirty="0"/>
          </a:p>
          <a:p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rights</a:t>
            </a:r>
            <a:r>
              <a:rPr lang="cs-CZ" dirty="0"/>
              <a:t> and </a:t>
            </a:r>
            <a:r>
              <a:rPr lang="cs-CZ" dirty="0" err="1"/>
              <a:t>medicine</a:t>
            </a:r>
            <a:r>
              <a:rPr lang="cs-CZ" dirty="0"/>
              <a:t> (</a:t>
            </a:r>
            <a:r>
              <a:rPr lang="cs-CZ" dirty="0" err="1"/>
              <a:t>documents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Course</a:t>
            </a:r>
            <a:r>
              <a:rPr lang="cs-CZ" dirty="0"/>
              <a:t> </a:t>
            </a:r>
            <a:r>
              <a:rPr lang="cs-CZ" dirty="0" err="1"/>
              <a:t>Objectives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To </a:t>
            </a:r>
            <a:r>
              <a:rPr lang="cs-CZ" dirty="0" err="1"/>
              <a:t>introduce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topic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rights</a:t>
            </a:r>
            <a:r>
              <a:rPr lang="cs-CZ" dirty="0"/>
              <a:t>.</a:t>
            </a:r>
          </a:p>
          <a:p>
            <a:r>
              <a:rPr lang="cs-CZ" dirty="0"/>
              <a:t>To </a:t>
            </a:r>
            <a:r>
              <a:rPr lang="cs-CZ" dirty="0" err="1"/>
              <a:t>introduce</a:t>
            </a:r>
            <a:r>
              <a:rPr lang="cs-CZ" dirty="0"/>
              <a:t> to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philosophical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theological</a:t>
            </a:r>
            <a:r>
              <a:rPr lang="cs-CZ" dirty="0"/>
              <a:t> </a:t>
            </a:r>
            <a:r>
              <a:rPr lang="cs-CZ" dirty="0" err="1"/>
              <a:t>arguments</a:t>
            </a:r>
            <a:r>
              <a:rPr lang="cs-CZ" dirty="0"/>
              <a:t>.</a:t>
            </a:r>
          </a:p>
          <a:p>
            <a:r>
              <a:rPr lang="cs-CZ" dirty="0"/>
              <a:t>To </a:t>
            </a:r>
            <a:r>
              <a:rPr lang="cs-CZ" dirty="0" err="1"/>
              <a:t>articulate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roots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rights</a:t>
            </a:r>
            <a:r>
              <a:rPr lang="cs-CZ" dirty="0"/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Requirements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grading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Project presentation in class with minimum 10 and maximum 20 slides </a:t>
            </a:r>
            <a:endParaRPr lang="cs-CZ" b="1" dirty="0"/>
          </a:p>
          <a:p>
            <a:r>
              <a:rPr lang="cs-CZ" dirty="0"/>
              <a:t>min. 2 </a:t>
            </a:r>
            <a:r>
              <a:rPr lang="cs-CZ" dirty="0" err="1"/>
              <a:t>days</a:t>
            </a:r>
            <a:r>
              <a:rPr lang="cs-CZ" dirty="0"/>
              <a:t> </a:t>
            </a:r>
            <a:r>
              <a:rPr lang="cs-CZ" dirty="0" err="1"/>
              <a:t>before</a:t>
            </a:r>
            <a:r>
              <a:rPr lang="cs-CZ" dirty="0"/>
              <a:t> </a:t>
            </a:r>
            <a:r>
              <a:rPr lang="cs-CZ" dirty="0" err="1"/>
              <a:t>day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presentation</a:t>
            </a:r>
            <a:r>
              <a:rPr lang="cs-CZ" dirty="0"/>
              <a:t> </a:t>
            </a:r>
            <a:r>
              <a:rPr lang="cs-CZ" dirty="0" err="1"/>
              <a:t>send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 via email: </a:t>
            </a:r>
            <a:r>
              <a:rPr lang="cs-CZ" dirty="0">
                <a:hlinkClick r:id="rId2"/>
              </a:rPr>
              <a:t>Zuzana.Svobodova@lf3.cuni.cz</a:t>
            </a:r>
            <a:r>
              <a:rPr lang="cs-CZ" dirty="0"/>
              <a:t>, </a:t>
            </a:r>
            <a:r>
              <a:rPr lang="cs-CZ" dirty="0" err="1"/>
              <a:t>theme</a:t>
            </a:r>
            <a:r>
              <a:rPr lang="cs-CZ" dirty="0"/>
              <a:t>: </a:t>
            </a:r>
            <a:r>
              <a:rPr lang="cs-CZ" i="1" dirty="0" err="1"/>
              <a:t>Human</a:t>
            </a:r>
            <a:r>
              <a:rPr lang="cs-CZ" i="1" dirty="0"/>
              <a:t> </a:t>
            </a:r>
            <a:r>
              <a:rPr lang="cs-CZ" i="1" dirty="0" err="1"/>
              <a:t>rights</a:t>
            </a:r>
            <a:r>
              <a:rPr lang="cs-CZ" i="1" dirty="0"/>
              <a:t> and </a:t>
            </a:r>
            <a:r>
              <a:rPr lang="cs-CZ" i="1" dirty="0" err="1"/>
              <a:t>medicine</a:t>
            </a:r>
            <a:endParaRPr lang="cs-CZ" i="1" dirty="0"/>
          </a:p>
          <a:p>
            <a:pPr lvl="1"/>
            <a:r>
              <a:rPr lang="en-US" dirty="0"/>
              <a:t>Human </a:t>
            </a:r>
            <a:r>
              <a:rPr lang="cs-CZ" dirty="0"/>
              <a:t>r</a:t>
            </a:r>
            <a:r>
              <a:rPr lang="en-US" dirty="0" err="1"/>
              <a:t>ights</a:t>
            </a:r>
            <a:r>
              <a:rPr lang="en-US" dirty="0"/>
              <a:t> inclusion in medicine</a:t>
            </a:r>
            <a:endParaRPr lang="cs-CZ" dirty="0"/>
          </a:p>
          <a:p>
            <a:pPr lvl="1"/>
            <a:r>
              <a:rPr lang="en-US" dirty="0"/>
              <a:t>Origins of </a:t>
            </a:r>
            <a:r>
              <a:rPr lang="cs-CZ" dirty="0"/>
              <a:t>h</a:t>
            </a:r>
            <a:r>
              <a:rPr lang="en-US" dirty="0" err="1"/>
              <a:t>uman</a:t>
            </a:r>
            <a:r>
              <a:rPr lang="en-US" dirty="0"/>
              <a:t> </a:t>
            </a:r>
            <a:r>
              <a:rPr lang="cs-CZ" dirty="0"/>
              <a:t>r</a:t>
            </a:r>
            <a:r>
              <a:rPr lang="en-US" dirty="0" err="1"/>
              <a:t>ights</a:t>
            </a:r>
            <a:r>
              <a:rPr lang="en-US" dirty="0"/>
              <a:t>, fundamental sources</a:t>
            </a:r>
            <a:endParaRPr lang="cs-CZ" dirty="0"/>
          </a:p>
          <a:p>
            <a:pPr lvl="1"/>
            <a:r>
              <a:rPr lang="en-US" dirty="0"/>
              <a:t>The main issues of human rights, fundamental concepts</a:t>
            </a:r>
            <a:endParaRPr lang="cs-CZ" dirty="0"/>
          </a:p>
          <a:p>
            <a:pPr lvl="1"/>
            <a:r>
              <a:rPr lang="en-US" dirty="0"/>
              <a:t>The development of human rights theory</a:t>
            </a:r>
            <a:endParaRPr lang="cs-CZ" dirty="0"/>
          </a:p>
          <a:p>
            <a:pPr lvl="1"/>
            <a:r>
              <a:rPr lang="en-US" dirty="0"/>
              <a:t>Basic human rights document</a:t>
            </a:r>
            <a:r>
              <a:rPr lang="cs-CZ" dirty="0"/>
              <a:t>s</a:t>
            </a:r>
          </a:p>
          <a:p>
            <a:pPr lvl="1"/>
            <a:r>
              <a:rPr lang="en-US" dirty="0"/>
              <a:t>Relevant human rights issues and their solutions</a:t>
            </a:r>
            <a:endParaRPr lang="cs-CZ" dirty="0"/>
          </a:p>
          <a:p>
            <a:r>
              <a:rPr lang="cs-CZ" dirty="0"/>
              <a:t>5 </a:t>
            </a:r>
            <a:r>
              <a:rPr lang="cs-CZ" dirty="0" err="1"/>
              <a:t>credits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Humanity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196752"/>
            <a:ext cx="10972800" cy="54006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cs-CZ" b="1" dirty="0" err="1"/>
              <a:t>From</a:t>
            </a:r>
            <a:r>
              <a:rPr lang="cs-CZ" b="1" dirty="0"/>
              <a:t> </a:t>
            </a:r>
            <a:r>
              <a:rPr lang="en-US" b="1" dirty="0"/>
              <a:t>Hannah Arendt (2013</a:t>
            </a:r>
            <a:r>
              <a:rPr lang="en-US" dirty="0"/>
              <a:t>) - Biography Movie</a:t>
            </a:r>
            <a:r>
              <a:rPr lang="cs-CZ" dirty="0"/>
              <a:t> (</a:t>
            </a:r>
            <a:r>
              <a:rPr lang="en-US" dirty="0"/>
              <a:t>directed by </a:t>
            </a:r>
            <a:r>
              <a:rPr lang="en-US" dirty="0" err="1"/>
              <a:t>Margarethe</a:t>
            </a:r>
            <a:r>
              <a:rPr lang="en-US" dirty="0"/>
              <a:t> von </a:t>
            </a:r>
            <a:r>
              <a:rPr lang="en-US" dirty="0" err="1"/>
              <a:t>Trotta</a:t>
            </a:r>
            <a:r>
              <a:rPr lang="cs-CZ" dirty="0"/>
              <a:t>):</a:t>
            </a:r>
          </a:p>
          <a:p>
            <a:pPr>
              <a:buNone/>
            </a:pPr>
            <a:endParaRPr lang="cs-CZ" dirty="0"/>
          </a:p>
          <a:p>
            <a:pPr lvl="1">
              <a:buNone/>
            </a:pPr>
            <a:r>
              <a:rPr lang="cs-CZ" b="1" dirty="0" err="1"/>
              <a:t>Hannah</a:t>
            </a:r>
            <a:r>
              <a:rPr lang="cs-CZ" b="1" dirty="0"/>
              <a:t> </a:t>
            </a:r>
            <a:r>
              <a:rPr lang="cs-CZ" b="1" dirty="0" err="1"/>
              <a:t>Arendt</a:t>
            </a:r>
            <a:r>
              <a:rPr lang="cs-CZ" b="1" dirty="0"/>
              <a:t> </a:t>
            </a:r>
            <a:r>
              <a:rPr lang="cs-CZ" b="1" dirty="0" err="1"/>
              <a:t>Final</a:t>
            </a:r>
            <a:r>
              <a:rPr lang="cs-CZ" b="1" dirty="0"/>
              <a:t> </a:t>
            </a:r>
            <a:r>
              <a:rPr lang="cs-CZ" b="1" dirty="0" err="1"/>
              <a:t>Speech</a:t>
            </a:r>
            <a:r>
              <a:rPr lang="cs-CZ" b="1" dirty="0"/>
              <a:t>:</a:t>
            </a:r>
          </a:p>
          <a:p>
            <a:pPr lvl="1">
              <a:buNone/>
            </a:pPr>
            <a:r>
              <a:rPr lang="cs-CZ" sz="4500" dirty="0">
                <a:hlinkClick r:id="rId2"/>
              </a:rPr>
              <a:t>https://www.youtube.com/watch?v=wmBSIQ1lkOA</a:t>
            </a:r>
            <a:endParaRPr lang="cs-CZ" sz="4500" dirty="0"/>
          </a:p>
          <a:p>
            <a:pPr lvl="1">
              <a:buNone/>
            </a:pPr>
            <a:r>
              <a:rPr lang="cs-CZ" dirty="0">
                <a:hlinkClick r:id="rId3"/>
              </a:rPr>
              <a:t>http://www.</a:t>
            </a:r>
            <a:r>
              <a:rPr lang="cs-CZ" dirty="0" err="1">
                <a:hlinkClick r:id="rId3"/>
              </a:rPr>
              <a:t>hannaharendt</a:t>
            </a:r>
            <a:r>
              <a:rPr lang="cs-CZ" dirty="0">
                <a:hlinkClick r:id="rId3"/>
              </a:rPr>
              <a:t>-</a:t>
            </a:r>
            <a:r>
              <a:rPr lang="cs-CZ" dirty="0" err="1">
                <a:hlinkClick r:id="rId3"/>
              </a:rPr>
              <a:t>derfilm.de</a:t>
            </a:r>
            <a:r>
              <a:rPr lang="cs-CZ" dirty="0">
                <a:hlinkClick r:id="rId3"/>
              </a:rPr>
              <a:t>/HA_</a:t>
            </a:r>
            <a:r>
              <a:rPr lang="cs-CZ" dirty="0" err="1">
                <a:hlinkClick r:id="rId3"/>
              </a:rPr>
              <a:t>Rede</a:t>
            </a:r>
            <a:r>
              <a:rPr lang="cs-CZ" dirty="0">
                <a:hlinkClick r:id="rId3"/>
              </a:rPr>
              <a:t>_</a:t>
            </a:r>
            <a:r>
              <a:rPr lang="cs-CZ" dirty="0" err="1">
                <a:hlinkClick r:id="rId3"/>
              </a:rPr>
              <a:t>engl</a:t>
            </a:r>
            <a:r>
              <a:rPr lang="cs-CZ" dirty="0">
                <a:hlinkClick r:id="rId3"/>
              </a:rPr>
              <a:t>_02.pdf</a:t>
            </a:r>
            <a:endParaRPr lang="cs-CZ" dirty="0"/>
          </a:p>
          <a:p>
            <a:pPr marL="0" indent="0">
              <a:spcBef>
                <a:spcPts val="0"/>
              </a:spcBef>
              <a:buNone/>
            </a:pPr>
            <a:r>
              <a:rPr lang="cs-CZ" sz="4300" dirty="0"/>
              <a:t>„</a:t>
            </a:r>
            <a:r>
              <a:rPr lang="en-US" sz="4300" dirty="0"/>
              <a:t>Since Socrates and Plato, we usually call thinking being engaged in that </a:t>
            </a:r>
            <a:r>
              <a:rPr lang="cs-CZ" sz="4300" dirty="0"/>
              <a:t>sil</a:t>
            </a:r>
            <a:r>
              <a:rPr lang="en-US" sz="4300" dirty="0" err="1"/>
              <a:t>ent</a:t>
            </a:r>
            <a:r>
              <a:rPr lang="en-US" sz="4300" dirty="0"/>
              <a:t> dialogue between me and myself. In refusing to be a person, Eichmann utterly surrendered that single most defining human quality, that of being able to think. And consequently</a:t>
            </a:r>
            <a:r>
              <a:rPr lang="cs-CZ" sz="4300" dirty="0"/>
              <a:t>,</a:t>
            </a:r>
            <a:r>
              <a:rPr lang="en-US" sz="4300" dirty="0"/>
              <a:t> he was no longer capable of making moral judgments. This inability to think created the possibility for many ordinary men to commit evil deeds on a gigantic scale the likes of which one had never seen before. It is true I have considered these questions in a philosophical way. The manifestation of … thought is not knowledge, but the ability to tell right from wrong, beautiful from ugly. And I hope that thinking gives people the strengths to prevent catastrophes in these rare moments when the chips are down.</a:t>
            </a:r>
            <a:r>
              <a:rPr lang="cs-CZ" sz="4300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484315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Humanity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196752"/>
            <a:ext cx="10972800" cy="5400600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sz="4300" dirty="0"/>
              <a:t>„</a:t>
            </a:r>
            <a:r>
              <a:rPr lang="en-US" sz="4300" dirty="0"/>
              <a:t>Since Socrates and Plato, we usually call thinking being engaged in that </a:t>
            </a:r>
            <a:r>
              <a:rPr lang="cs-CZ" sz="4300" b="1" dirty="0"/>
              <a:t>sil</a:t>
            </a:r>
            <a:r>
              <a:rPr lang="en-US" sz="4300" b="1" dirty="0" err="1"/>
              <a:t>ent</a:t>
            </a:r>
            <a:r>
              <a:rPr lang="en-US" sz="4300" b="1" dirty="0"/>
              <a:t> dialogue between me and myself</a:t>
            </a:r>
            <a:r>
              <a:rPr lang="en-US" sz="4300" dirty="0"/>
              <a:t>. In refusing </a:t>
            </a:r>
            <a:r>
              <a:rPr lang="en-US" sz="4300" b="1" dirty="0"/>
              <a:t>to be a person</a:t>
            </a:r>
            <a:r>
              <a:rPr lang="en-US" sz="4300" dirty="0"/>
              <a:t>, Eichmann utterly surrendered that single most defining </a:t>
            </a:r>
            <a:r>
              <a:rPr lang="en-US" sz="4300" b="1" dirty="0"/>
              <a:t>human quality</a:t>
            </a:r>
            <a:r>
              <a:rPr lang="en-US" sz="4300" dirty="0"/>
              <a:t>, that of </a:t>
            </a:r>
            <a:r>
              <a:rPr lang="en-US" sz="4300" b="1" dirty="0"/>
              <a:t>being able to think</a:t>
            </a:r>
            <a:r>
              <a:rPr lang="en-US" sz="4300" dirty="0"/>
              <a:t>. And </a:t>
            </a:r>
            <a:r>
              <a:rPr lang="en-US" sz="4300" b="1" dirty="0">
                <a:solidFill>
                  <a:srgbClr val="FF0000"/>
                </a:solidFill>
              </a:rPr>
              <a:t>consequently</a:t>
            </a:r>
            <a:r>
              <a:rPr lang="cs-CZ" sz="4300" dirty="0"/>
              <a:t>,</a:t>
            </a:r>
            <a:r>
              <a:rPr lang="en-US" sz="4300" dirty="0"/>
              <a:t> he was </a:t>
            </a:r>
            <a:r>
              <a:rPr lang="en-US" sz="4300" b="1" dirty="0"/>
              <a:t>no longer capable of making moral judgments</a:t>
            </a:r>
            <a:r>
              <a:rPr lang="en-US" sz="4300" dirty="0"/>
              <a:t>. This inability to think created </a:t>
            </a:r>
            <a:r>
              <a:rPr lang="en-US" sz="4300" b="1" dirty="0"/>
              <a:t>the possibility </a:t>
            </a:r>
            <a:r>
              <a:rPr lang="en-US" sz="4300" dirty="0"/>
              <a:t>for many ordinary men </a:t>
            </a:r>
            <a:r>
              <a:rPr lang="en-US" sz="4300" b="1" dirty="0"/>
              <a:t>to commit evil deeds</a:t>
            </a:r>
            <a:r>
              <a:rPr lang="en-US" sz="4300" dirty="0"/>
              <a:t> on a gigantic scale the likes of which one had never seen before. It is true I have considered these questions in a philosophical way. The manifestation of … thought is </a:t>
            </a:r>
            <a:r>
              <a:rPr lang="en-US" sz="4300" b="1" u="sng" dirty="0">
                <a:solidFill>
                  <a:srgbClr val="7030A0"/>
                </a:solidFill>
              </a:rPr>
              <a:t>not knowledge</a:t>
            </a:r>
            <a:r>
              <a:rPr lang="en-US" sz="4300" dirty="0"/>
              <a:t>, but the ability to tell right from wrong, beautiful from ugly. And I hope that </a:t>
            </a:r>
            <a:r>
              <a:rPr lang="en-US" sz="4300" b="1" dirty="0"/>
              <a:t>thinking gives people the strengths to prevent catastrophes</a:t>
            </a:r>
            <a:r>
              <a:rPr lang="en-US" sz="4300" dirty="0"/>
              <a:t> in these rare moments </a:t>
            </a:r>
            <a:r>
              <a:rPr lang="en-US" sz="4300" i="1" dirty="0"/>
              <a:t>when the chips are down</a:t>
            </a:r>
            <a:r>
              <a:rPr lang="en-US" sz="4300" dirty="0"/>
              <a:t>.</a:t>
            </a:r>
            <a:r>
              <a:rPr lang="cs-CZ" sz="4300" dirty="0"/>
              <a:t>“</a:t>
            </a:r>
          </a:p>
          <a:p>
            <a:pPr>
              <a:buNone/>
            </a:pPr>
            <a:endParaRPr lang="cs-CZ" sz="4300" dirty="0"/>
          </a:p>
        </p:txBody>
      </p:sp>
    </p:spTree>
    <p:extLst>
      <p:ext uri="{BB962C8B-B14F-4D97-AF65-F5344CB8AC3E}">
        <p14:creationId xmlns:p14="http://schemas.microsoft.com/office/powerpoint/2010/main" val="80314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Humanity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196752"/>
            <a:ext cx="10972800" cy="5400600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cs-CZ" sz="4300" dirty="0"/>
              <a:t>„</a:t>
            </a:r>
            <a:r>
              <a:rPr lang="en-US" sz="4300" dirty="0"/>
              <a:t>Since Socrates and Plato, we usually call thinking being engaged in that </a:t>
            </a:r>
            <a:r>
              <a:rPr lang="cs-CZ" sz="4300" b="1" dirty="0"/>
              <a:t>sil</a:t>
            </a:r>
            <a:r>
              <a:rPr lang="en-US" sz="4300" b="1" dirty="0" err="1"/>
              <a:t>ent</a:t>
            </a:r>
            <a:r>
              <a:rPr lang="en-US" sz="4300" b="1" dirty="0"/>
              <a:t> dialogue between me and myself</a:t>
            </a:r>
            <a:r>
              <a:rPr lang="en-US" sz="4300" dirty="0"/>
              <a:t>. In refusing </a:t>
            </a:r>
            <a:r>
              <a:rPr lang="en-US" sz="4300" b="1" dirty="0"/>
              <a:t>to be a person</a:t>
            </a:r>
            <a:r>
              <a:rPr lang="en-US" sz="4300" dirty="0"/>
              <a:t>, Eichmann utterly surrendered that single most defining </a:t>
            </a:r>
            <a:r>
              <a:rPr lang="en-US" sz="4300" b="1" dirty="0"/>
              <a:t>human quality</a:t>
            </a:r>
            <a:r>
              <a:rPr lang="en-US" sz="4300" dirty="0"/>
              <a:t>, that of </a:t>
            </a:r>
            <a:r>
              <a:rPr lang="en-US" sz="4300" b="1" dirty="0"/>
              <a:t>being able to think</a:t>
            </a:r>
            <a:r>
              <a:rPr lang="en-US" sz="4300" dirty="0"/>
              <a:t>. And </a:t>
            </a:r>
            <a:r>
              <a:rPr lang="en-US" sz="4300" b="1" dirty="0">
                <a:solidFill>
                  <a:srgbClr val="FF0000"/>
                </a:solidFill>
              </a:rPr>
              <a:t>consequently</a:t>
            </a:r>
            <a:r>
              <a:rPr lang="cs-CZ" sz="4300" dirty="0"/>
              <a:t>,</a:t>
            </a:r>
            <a:r>
              <a:rPr lang="en-US" sz="4300" dirty="0"/>
              <a:t> he was </a:t>
            </a:r>
            <a:r>
              <a:rPr lang="en-US" sz="4300" b="1" dirty="0"/>
              <a:t>no longer capable of making moral judgments</a:t>
            </a:r>
            <a:r>
              <a:rPr lang="en-US" sz="4300" dirty="0"/>
              <a:t>. This inability to think created </a:t>
            </a:r>
            <a:r>
              <a:rPr lang="en-US" sz="4300" b="1" dirty="0"/>
              <a:t>the possibility </a:t>
            </a:r>
            <a:r>
              <a:rPr lang="en-US" sz="4300" dirty="0"/>
              <a:t>for many ordinary men </a:t>
            </a:r>
            <a:r>
              <a:rPr lang="en-US" sz="4300" b="1" dirty="0"/>
              <a:t>to commit evil deeds</a:t>
            </a:r>
            <a:r>
              <a:rPr lang="en-US" sz="4300" dirty="0"/>
              <a:t> on a gigantic scale the likes of which one had never seen before. It is true I have considered these questions in a philosophical way. The manifestation of … thought is </a:t>
            </a:r>
            <a:r>
              <a:rPr lang="en-US" sz="4300" b="1" u="sng" dirty="0">
                <a:solidFill>
                  <a:srgbClr val="7030A0"/>
                </a:solidFill>
              </a:rPr>
              <a:t>not knowledge</a:t>
            </a:r>
            <a:r>
              <a:rPr lang="en-US" sz="4300" dirty="0"/>
              <a:t>, but the ability to tell right from wrong, beautiful from ugly. And I hope that </a:t>
            </a:r>
            <a:r>
              <a:rPr lang="en-US" sz="4300" b="1" dirty="0"/>
              <a:t>thinking gives people the strengths to prevent catastrophes</a:t>
            </a:r>
            <a:r>
              <a:rPr lang="en-US" sz="4300" dirty="0"/>
              <a:t> in these </a:t>
            </a:r>
            <a:r>
              <a:rPr lang="en-US" sz="4300" dirty="0">
                <a:solidFill>
                  <a:srgbClr val="0070C0"/>
                </a:solidFill>
              </a:rPr>
              <a:t>rare moments </a:t>
            </a:r>
            <a:r>
              <a:rPr lang="en-US" sz="4300" i="1" dirty="0"/>
              <a:t>when the chips are down</a:t>
            </a:r>
            <a:r>
              <a:rPr lang="en-US" sz="4300" dirty="0"/>
              <a:t>.</a:t>
            </a:r>
            <a:r>
              <a:rPr lang="cs-CZ" sz="4300" dirty="0"/>
              <a:t>“</a:t>
            </a:r>
          </a:p>
          <a:p>
            <a:pPr>
              <a:buNone/>
            </a:pPr>
            <a:endParaRPr lang="cs-CZ" sz="4300" dirty="0"/>
          </a:p>
        </p:txBody>
      </p:sp>
      <p:sp>
        <p:nvSpPr>
          <p:cNvPr id="4" name="Řečová bublina: obdélníkový bublinový popisek se zakulacenými rohy 3">
            <a:extLst>
              <a:ext uri="{FF2B5EF4-FFF2-40B4-BE49-F238E27FC236}">
                <a16:creationId xmlns:a16="http://schemas.microsoft.com/office/drawing/2014/main" id="{B0D4742B-702E-445A-B269-63E2AE523C62}"/>
              </a:ext>
            </a:extLst>
          </p:cNvPr>
          <p:cNvSpPr/>
          <p:nvPr/>
        </p:nvSpPr>
        <p:spPr>
          <a:xfrm>
            <a:off x="2495600" y="1628800"/>
            <a:ext cx="9696400" cy="3888432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dirty="0">
                <a:solidFill>
                  <a:srgbClr val="0070C0"/>
                </a:solidFill>
              </a:rPr>
              <a:t>difficult</a:t>
            </a:r>
            <a:r>
              <a:rPr lang="cs-CZ" sz="2800" i="1" dirty="0">
                <a:solidFill>
                  <a:srgbClr val="0070C0"/>
                </a:solidFill>
              </a:rPr>
              <a:t> </a:t>
            </a:r>
            <a:r>
              <a:rPr lang="en-US" sz="2800" i="1" dirty="0">
                <a:solidFill>
                  <a:srgbClr val="0070C0"/>
                </a:solidFill>
              </a:rPr>
              <a:t>situation</a:t>
            </a:r>
            <a:endParaRPr lang="cs-CZ" sz="2800" i="1" dirty="0">
              <a:solidFill>
                <a:srgbClr val="0070C0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https://dictionary.cambridge.org/dictionary/english/when-the-chips-are-down :</a:t>
            </a:r>
          </a:p>
          <a:p>
            <a:r>
              <a:rPr lang="cs-CZ" sz="2800" dirty="0">
                <a:solidFill>
                  <a:schemeClr val="tx1"/>
                </a:solidFill>
              </a:rPr>
              <a:t>“</a:t>
            </a:r>
            <a:r>
              <a:rPr lang="en-US" sz="2800" dirty="0">
                <a:solidFill>
                  <a:schemeClr val="tx1"/>
                </a:solidFill>
              </a:rPr>
              <a:t>when you are in a very difficult or dangerous situation, especially one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4000" b="1" dirty="0">
                <a:solidFill>
                  <a:srgbClr val="0070C0"/>
                </a:solidFill>
              </a:rPr>
              <a:t>that </a:t>
            </a:r>
            <a:r>
              <a:rPr lang="en-US" sz="4400" b="1" u="sng" dirty="0">
                <a:solidFill>
                  <a:srgbClr val="0070C0"/>
                </a:solidFill>
              </a:rPr>
              <a:t>makes you understand the true value</a:t>
            </a:r>
            <a:r>
              <a:rPr lang="en-US" sz="2800" b="1" dirty="0">
                <a:solidFill>
                  <a:srgbClr val="0070C0"/>
                </a:solidFill>
              </a:rPr>
              <a:t> of people or things</a:t>
            </a:r>
            <a:r>
              <a:rPr lang="en-US" sz="2800" dirty="0">
                <a:solidFill>
                  <a:schemeClr val="tx1"/>
                </a:solidFill>
              </a:rPr>
              <a:t>:</a:t>
            </a:r>
          </a:p>
          <a:p>
            <a:r>
              <a:rPr lang="en-US" sz="2800" i="1" dirty="0">
                <a:solidFill>
                  <a:schemeClr val="tx1"/>
                </a:solidFill>
              </a:rPr>
              <a:t>One day when the chips are down, you will know who your true friends are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  <a:r>
              <a:rPr lang="cs-CZ" sz="2800" dirty="0">
                <a:solidFill>
                  <a:schemeClr val="tx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445176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Rights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dirty="0" err="1"/>
              <a:t>Special</a:t>
            </a:r>
            <a:r>
              <a:rPr lang="cs-CZ" dirty="0"/>
              <a:t> </a:t>
            </a:r>
            <a:r>
              <a:rPr lang="cs-CZ" dirty="0" err="1"/>
              <a:t>Topic</a:t>
            </a:r>
            <a:r>
              <a:rPr lang="cs-CZ" dirty="0"/>
              <a:t> in</a:t>
            </a:r>
          </a:p>
          <a:p>
            <a:pPr>
              <a:buNone/>
            </a:pPr>
            <a:r>
              <a:rPr lang="cs-CZ" dirty="0"/>
              <a:t>				</a:t>
            </a:r>
            <a:r>
              <a:rPr lang="cs-CZ" dirty="0" err="1"/>
              <a:t>Ethics</a:t>
            </a:r>
            <a:r>
              <a:rPr lang="cs-CZ" dirty="0"/>
              <a:t>?</a:t>
            </a:r>
          </a:p>
          <a:p>
            <a:pPr>
              <a:buNone/>
            </a:pPr>
            <a:r>
              <a:rPr lang="cs-CZ" dirty="0"/>
              <a:t>				Christian </a:t>
            </a:r>
            <a:r>
              <a:rPr lang="cs-CZ" dirty="0" err="1"/>
              <a:t>Ethics</a:t>
            </a:r>
            <a:r>
              <a:rPr lang="cs-CZ" dirty="0"/>
              <a:t>?</a:t>
            </a:r>
          </a:p>
          <a:p>
            <a:pPr>
              <a:buNone/>
            </a:pPr>
            <a:r>
              <a:rPr lang="cs-CZ" dirty="0"/>
              <a:t>				</a:t>
            </a:r>
            <a:r>
              <a:rPr lang="cs-CZ" dirty="0" err="1"/>
              <a:t>Theology</a:t>
            </a:r>
            <a:r>
              <a:rPr lang="cs-CZ" dirty="0"/>
              <a:t>?	</a:t>
            </a:r>
          </a:p>
          <a:p>
            <a:pPr>
              <a:buNone/>
            </a:pPr>
            <a:r>
              <a:rPr lang="cs-CZ" dirty="0"/>
              <a:t>				</a:t>
            </a:r>
            <a:r>
              <a:rPr lang="cs-CZ" dirty="0" err="1"/>
              <a:t>Humanities</a:t>
            </a:r>
            <a:r>
              <a:rPr lang="cs-CZ" dirty="0"/>
              <a:t>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8904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Law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Jungle</a:t>
            </a:r>
            <a:r>
              <a:rPr lang="cs-CZ" dirty="0"/>
              <a:t> vs. Rule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Law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rights</a:t>
            </a:r>
            <a:r>
              <a:rPr lang="cs-CZ" dirty="0"/>
              <a:t> </a:t>
            </a:r>
            <a:r>
              <a:rPr lang="cs-CZ" dirty="0" err="1"/>
              <a:t>belong</a:t>
            </a:r>
            <a:r>
              <a:rPr lang="cs-CZ" dirty="0"/>
              <a:t> to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beings</a:t>
            </a:r>
            <a:r>
              <a:rPr lang="cs-CZ" dirty="0"/>
              <a:t> </a:t>
            </a:r>
            <a:r>
              <a:rPr lang="cs-CZ" b="1" dirty="0"/>
              <a:t>by </a:t>
            </a:r>
            <a:r>
              <a:rPr lang="cs-CZ" b="1" dirty="0" err="1"/>
              <a:t>nature</a:t>
            </a:r>
            <a:endParaRPr lang="cs-CZ" b="1" dirty="0"/>
          </a:p>
          <a:p>
            <a:r>
              <a:rPr lang="cs-CZ" dirty="0" err="1"/>
              <a:t>The</a:t>
            </a:r>
            <a:r>
              <a:rPr lang="cs-CZ" dirty="0"/>
              <a:t> „</a:t>
            </a:r>
            <a:r>
              <a:rPr lang="cs-CZ" dirty="0" err="1"/>
              <a:t>law</a:t>
            </a:r>
            <a:r>
              <a:rPr lang="cs-CZ" dirty="0"/>
              <a:t>“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jungle</a:t>
            </a:r>
            <a:r>
              <a:rPr lang="cs-CZ" dirty="0"/>
              <a:t> (</a:t>
            </a:r>
            <a:r>
              <a:rPr lang="cs-CZ" dirty="0" err="1"/>
              <a:t>nature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animals</a:t>
            </a:r>
            <a:r>
              <a:rPr lang="cs-CZ" dirty="0"/>
              <a:t>) – </a:t>
            </a:r>
            <a:r>
              <a:rPr lang="cs-CZ" dirty="0" err="1"/>
              <a:t>that</a:t>
            </a:r>
            <a:r>
              <a:rPr lang="cs-CZ" dirty="0"/>
              <a:t> „</a:t>
            </a:r>
            <a:r>
              <a:rPr lang="cs-CZ" dirty="0" err="1"/>
              <a:t>law</a:t>
            </a:r>
            <a:r>
              <a:rPr lang="cs-CZ" dirty="0"/>
              <a:t>“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based</a:t>
            </a:r>
            <a:r>
              <a:rPr lang="cs-CZ" dirty="0"/>
              <a:t> on </a:t>
            </a:r>
            <a:r>
              <a:rPr lang="cs-CZ" dirty="0" err="1"/>
              <a:t>power</a:t>
            </a:r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rule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law</a:t>
            </a:r>
            <a:r>
              <a:rPr lang="cs-CZ" dirty="0"/>
              <a:t>:</a:t>
            </a:r>
          </a:p>
          <a:p>
            <a:pPr lvl="1"/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who</a:t>
            </a:r>
            <a:r>
              <a:rPr lang="cs-CZ" dirty="0"/>
              <a:t> </a:t>
            </a:r>
            <a:r>
              <a:rPr lang="cs-CZ" dirty="0" err="1"/>
              <a:t>share</a:t>
            </a:r>
            <a:r>
              <a:rPr lang="cs-CZ" dirty="0"/>
              <a:t> a </a:t>
            </a:r>
            <a:r>
              <a:rPr lang="cs-CZ" dirty="0" err="1"/>
              <a:t>common</a:t>
            </a:r>
            <a:r>
              <a:rPr lang="cs-CZ" dirty="0"/>
              <a:t> humanity are </a:t>
            </a:r>
            <a:r>
              <a:rPr lang="cs-CZ" dirty="0" err="1"/>
              <a:t>fundamentally</a:t>
            </a:r>
            <a:r>
              <a:rPr lang="cs-CZ" dirty="0"/>
              <a:t> </a:t>
            </a:r>
            <a:r>
              <a:rPr lang="cs-CZ" b="1" dirty="0" err="1"/>
              <a:t>equal</a:t>
            </a:r>
            <a:r>
              <a:rPr lang="cs-CZ" b="1" dirty="0"/>
              <a:t> </a:t>
            </a:r>
          </a:p>
          <a:p>
            <a:pPr lvl="1"/>
            <a:r>
              <a:rPr lang="cs-CZ" dirty="0"/>
              <a:t>my </a:t>
            </a:r>
            <a:r>
              <a:rPr lang="cs-CZ" dirty="0" err="1"/>
              <a:t>freedom</a:t>
            </a:r>
            <a:r>
              <a:rPr lang="cs-CZ" dirty="0"/>
              <a:t> </a:t>
            </a:r>
            <a:r>
              <a:rPr lang="cs-CZ" dirty="0" err="1"/>
              <a:t>does</a:t>
            </a:r>
            <a:r>
              <a:rPr lang="cs-CZ" dirty="0"/>
              <a:t> not </a:t>
            </a:r>
            <a:r>
              <a:rPr lang="cs-CZ" dirty="0" err="1"/>
              <a:t>infringe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rights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others</a:t>
            </a:r>
            <a:endParaRPr lang="cs-CZ" dirty="0"/>
          </a:p>
          <a:p>
            <a:pPr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32527733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1824</TotalTime>
  <Words>1654</Words>
  <Application>Microsoft Office PowerPoint</Application>
  <PresentationFormat>Širokoúhlá obrazovka</PresentationFormat>
  <Paragraphs>120</Paragraphs>
  <Slides>18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1" baseType="lpstr">
      <vt:lpstr>Arial</vt:lpstr>
      <vt:lpstr>Calibri</vt:lpstr>
      <vt:lpstr>Motiv sady Office</vt:lpstr>
      <vt:lpstr>Human Rights and Medicine</vt:lpstr>
      <vt:lpstr>Course Description</vt:lpstr>
      <vt:lpstr>Course Objectives</vt:lpstr>
      <vt:lpstr>Requirements and grading</vt:lpstr>
      <vt:lpstr>Humanity</vt:lpstr>
      <vt:lpstr>Humanity</vt:lpstr>
      <vt:lpstr>Humanity</vt:lpstr>
      <vt:lpstr>Human Rights</vt:lpstr>
      <vt:lpstr>The Law of the Jungle vs. Rule of Law</vt:lpstr>
      <vt:lpstr>Origins of Human Rights</vt:lpstr>
      <vt:lpstr>Prezentace aplikace PowerPoint</vt:lpstr>
      <vt:lpstr>Prezentace aplikace PowerPoint</vt:lpstr>
      <vt:lpstr>Task</vt:lpstr>
      <vt:lpstr>The Principles: Justice, Dignity</vt:lpstr>
      <vt:lpstr>Bibliography</vt:lpstr>
      <vt:lpstr>Bibliography</vt:lpstr>
      <vt:lpstr>Bibliography</vt:lpstr>
      <vt:lpstr>Bibliography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Theology and Human Rights</dc:title>
  <dc:creator>ZS</dc:creator>
  <cp:lastModifiedBy>Svobodová Zuzana PhDr. Ph.D.</cp:lastModifiedBy>
  <cp:revision>96</cp:revision>
  <dcterms:created xsi:type="dcterms:W3CDTF">2015-09-25T09:15:20Z</dcterms:created>
  <dcterms:modified xsi:type="dcterms:W3CDTF">2023-03-07T17:27:49Z</dcterms:modified>
</cp:coreProperties>
</file>