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6" r:id="rId4"/>
    <p:sldId id="267" r:id="rId5"/>
    <p:sldId id="268" r:id="rId6"/>
    <p:sldId id="276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4" r:id="rId18"/>
    <p:sldId id="283" r:id="rId19"/>
    <p:sldId id="282" r:id="rId20"/>
    <p:sldId id="269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10" d="100"/>
          <a:sy n="110" d="100"/>
        </p:scale>
        <p:origin x="-59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CE2FA53A-AFA9-4B7D-BC37-5F5E8B312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30AA5E7-795F-453F-8048-F5F638837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9307" y="0"/>
            <a:ext cx="336311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8F5184-3EC2-4214-857E-26E1392E7F9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49141A5-BA93-4BD1-AAAF-C3C8CE683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4CC6A5B-2ECD-4259-883B-B885934EC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680073D-FD03-4503-BD1D-7010FDD88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E8EEC3A-F4ED-44E9-BE0C-756441D2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CB9DDE-AE6C-490D-BF85-D7520C8993B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="" xmlns:a16="http://schemas.microsoft.com/office/drawing/2014/main" id="{AF7BD881-C0D9-4FAE-B7E4-F91A6141B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="" xmlns:a16="http://schemas.microsoft.com/office/drawing/2014/main" id="{37E89948-8A36-4E46-A015-EDB056C8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E191E63-B2E6-4F9C-A2B7-A5565A36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DA4B87D3-D4DC-41CB-8098-50B546A42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=""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35959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Krev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sz="2500" dirty="0" smtClean="0"/>
              <a:t>Přednáška z fyziologie</a:t>
            </a:r>
          </a:p>
          <a:p>
            <a:pPr algn="ctr"/>
            <a:endParaRPr lang="cs-CZ" sz="2500" dirty="0" smtClean="0"/>
          </a:p>
          <a:p>
            <a:pPr algn="ctr"/>
            <a:r>
              <a:rPr lang="cs-CZ" sz="2500" dirty="0" smtClean="0"/>
              <a:t>Marie </a:t>
            </a:r>
            <a:r>
              <a:rPr lang="cs-CZ" sz="2500" dirty="0" err="1" smtClean="0"/>
              <a:t>Žaloudíková</a:t>
            </a:r>
            <a:endParaRPr lang="cs-CZ" sz="25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6D49333D-B614-4165-9048-8F2DEAA35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570" y="5506634"/>
            <a:ext cx="11398929" cy="6048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Ústav fyziologie, 2. lékařská fakulta Univerzity Karlovy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Regulace erytropoézy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5" y="1412875"/>
            <a:ext cx="63976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7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Specifické vlastnosti erytrocytů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59639" y="1198052"/>
            <a:ext cx="4224338" cy="5092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C000"/>
                </a:solidFill>
              </a:rPr>
              <a:t>Hemoglobin</a:t>
            </a:r>
          </a:p>
          <a:p>
            <a:pPr>
              <a:defRPr/>
            </a:pPr>
            <a:endParaRPr lang="cs-CZ" sz="32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b="1" dirty="0"/>
              <a:t>Hlavní funkce:</a:t>
            </a:r>
          </a:p>
          <a:p>
            <a:pPr>
              <a:defRPr/>
            </a:pPr>
            <a:endParaRPr lang="cs-CZ" b="1" dirty="0"/>
          </a:p>
          <a:p>
            <a:pPr marL="342900" indent="-342900">
              <a:buFontTx/>
              <a:buAutoNum type="arabicPeriod"/>
              <a:defRPr/>
            </a:pPr>
            <a:r>
              <a:rPr lang="cs-CZ" b="1" dirty="0"/>
              <a:t>Transport O</a:t>
            </a:r>
            <a:r>
              <a:rPr lang="cs-CZ" b="1" baseline="-25000" dirty="0"/>
              <a:t>2</a:t>
            </a:r>
            <a:r>
              <a:rPr lang="cs-CZ" b="1" dirty="0"/>
              <a:t> a CO</a:t>
            </a:r>
            <a:r>
              <a:rPr lang="cs-CZ" b="1" baseline="-25000" dirty="0"/>
              <a:t>2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b="1" dirty="0"/>
              <a:t>Pufr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b="1" dirty="0"/>
              <a:t>Transport NO</a:t>
            </a:r>
          </a:p>
          <a:p>
            <a:pPr>
              <a:defRPr/>
            </a:pPr>
            <a:endParaRPr lang="cs-CZ" b="1" dirty="0"/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/>
              <a:t>Hb</a:t>
            </a:r>
            <a:r>
              <a:rPr lang="cs-CZ" altLang="cs-CZ" b="1" dirty="0"/>
              <a:t> – 135 –170 g/l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b="1" dirty="0"/>
              <a:t>typy A, F – různá afinita ke kyslíku!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/>
              <a:t>karboxyhemoglobin</a:t>
            </a:r>
            <a:r>
              <a:rPr lang="cs-CZ" altLang="cs-CZ" b="1" dirty="0"/>
              <a:t>, </a:t>
            </a:r>
            <a:r>
              <a:rPr lang="cs-CZ" altLang="cs-CZ" b="1" dirty="0" err="1"/>
              <a:t>methemoglobin</a:t>
            </a:r>
            <a:endParaRPr lang="cs-CZ" altLang="cs-CZ" b="1" dirty="0"/>
          </a:p>
          <a:p>
            <a:pPr>
              <a:spcBef>
                <a:spcPct val="50000"/>
              </a:spcBef>
              <a:defRPr/>
            </a:pPr>
            <a:endParaRPr lang="cs-CZ" altLang="cs-CZ" b="1" dirty="0"/>
          </a:p>
          <a:p>
            <a:pPr>
              <a:spcBef>
                <a:spcPct val="50000"/>
              </a:spcBef>
              <a:defRPr/>
            </a:pPr>
            <a:r>
              <a:rPr lang="cs-CZ" altLang="cs-CZ" b="1" dirty="0"/>
              <a:t>Bilirubin - ! novorozenci</a:t>
            </a:r>
          </a:p>
          <a:p>
            <a:pPr>
              <a:defRPr/>
            </a:pPr>
            <a:endParaRPr lang="cs-CZ" b="1" dirty="0"/>
          </a:p>
        </p:txBody>
      </p:sp>
      <p:pic>
        <p:nvPicPr>
          <p:cNvPr id="5" name="Picture 5" descr="Výsledek obrázku pro disocia&amp;ccaron;ní k&amp;rcaron;i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27" y="1124219"/>
            <a:ext cx="4521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1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Specifické vlastnosti </a:t>
            </a:r>
            <a:r>
              <a:rPr lang="cs-CZ" dirty="0" smtClean="0"/>
              <a:t>erytrocytů - metabolismus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77044" y="1283798"/>
            <a:ext cx="388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nemají mitochondrie                glykolýza 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6121830" y="1468464"/>
            <a:ext cx="63543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PT - Introduction to Erythrocyte Metabolism PowerPoint Presentation, free  download - ID:29169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/>
          <a:stretch/>
        </p:blipFill>
        <p:spPr bwMode="auto">
          <a:xfrm>
            <a:off x="2746105" y="1941205"/>
            <a:ext cx="7200900" cy="43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26980" y="2021379"/>
            <a:ext cx="8569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Glukóza</a:t>
            </a:r>
            <a:endParaRPr lang="cs-CZ" sz="1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51984" y="486916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47928" y="537321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9215" y="576626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32659" y="423150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97623" y="373459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562316" y="2566174"/>
            <a:ext cx="8368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Gluk</a:t>
            </a:r>
            <a:r>
              <a:rPr lang="cs-CZ" sz="1600" dirty="0" err="1" smtClean="0"/>
              <a:t>óza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17432" y="3342238"/>
            <a:ext cx="32821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Hexózo-</a:t>
            </a:r>
            <a:r>
              <a:rPr lang="cs-CZ" sz="2000" b="1" dirty="0" err="1" smtClean="0">
                <a:solidFill>
                  <a:srgbClr val="FF0000"/>
                </a:solidFill>
              </a:rPr>
              <a:t>monofosfátový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shunt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757260" y="4511856"/>
            <a:ext cx="2270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6781357" y="4416174"/>
            <a:ext cx="2154265" cy="63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8472264" y="393305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426880" y="393305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027763" y="264792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745764" y="2134238"/>
            <a:ext cx="1281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Regenerace</a:t>
            </a:r>
            <a:endParaRPr lang="cs-CZ" b="1" dirty="0"/>
          </a:p>
        </p:txBody>
      </p:sp>
      <p:sp>
        <p:nvSpPr>
          <p:cNvPr id="24" name="Obdélník 23"/>
          <p:cNvSpPr/>
          <p:nvPr/>
        </p:nvSpPr>
        <p:spPr>
          <a:xfrm>
            <a:off x="7445829" y="2134238"/>
            <a:ext cx="341644" cy="431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/>
          <p:cNvCxnSpPr>
            <a:stCxn id="24" idx="1"/>
            <a:endCxn id="24" idx="3"/>
          </p:cNvCxnSpPr>
          <p:nvPr/>
        </p:nvCxnSpPr>
        <p:spPr>
          <a:xfrm>
            <a:off x="7445829" y="2350206"/>
            <a:ext cx="341644" cy="0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384032" y="4005064"/>
            <a:ext cx="4293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</a:rPr>
              <a:t>2,3 DPG ! Ovlivňuje posun disociační křivky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439545" y="3919265"/>
            <a:ext cx="632520" cy="18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260166" y="3919265"/>
            <a:ext cx="632520" cy="18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030706" y="3952499"/>
            <a:ext cx="82718" cy="117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550025" y="3076119"/>
            <a:ext cx="1106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Pent</a:t>
            </a:r>
            <a:r>
              <a:rPr lang="cs-CZ" dirty="0" err="1" smtClean="0"/>
              <a:t>óz</a:t>
            </a:r>
            <a:r>
              <a:rPr lang="en-US" dirty="0" smtClean="0"/>
              <a:t>o P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439027" y="2535396"/>
            <a:ext cx="1681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6-Fosfoglukonát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327374" y="4905814"/>
            <a:ext cx="1717265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700" dirty="0" err="1" smtClean="0"/>
              <a:t>Fosfoenolpyruvát</a:t>
            </a:r>
            <a:endParaRPr lang="cs-CZ" sz="17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57864" y="3260785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Zpětná redukce </a:t>
            </a:r>
            <a:r>
              <a:rPr lang="cs-CZ" b="1" dirty="0" err="1" smtClean="0"/>
              <a:t>Fe</a:t>
            </a:r>
            <a:endParaRPr lang="cs-CZ" b="1" dirty="0"/>
          </a:p>
        </p:txBody>
      </p:sp>
      <p:cxnSp>
        <p:nvCxnSpPr>
          <p:cNvPr id="7" name="Pravoúhlá spojnice 6"/>
          <p:cNvCxnSpPr/>
          <p:nvPr/>
        </p:nvCxnSpPr>
        <p:spPr>
          <a:xfrm rot="10800000" flipV="1">
            <a:off x="3234907" y="4005064"/>
            <a:ext cx="1820175" cy="729936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/>
          <p:nvPr/>
        </p:nvCxnSpPr>
        <p:spPr>
          <a:xfrm rot="10800000">
            <a:off x="3140015" y="4735000"/>
            <a:ext cx="2015448" cy="638216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335908" y="5020889"/>
            <a:ext cx="2074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Stabilita membrány</a:t>
            </a:r>
          </a:p>
          <a:p>
            <a:pPr algn="ctr"/>
            <a:r>
              <a:rPr lang="cs-CZ" b="1" dirty="0" smtClean="0"/>
              <a:t>Kationtové pumpy</a:t>
            </a:r>
          </a:p>
          <a:p>
            <a:pPr algn="ctr"/>
            <a:r>
              <a:rPr lang="cs-CZ" b="1" dirty="0" smtClean="0"/>
              <a:t>Syntéza </a:t>
            </a:r>
            <a:r>
              <a:rPr lang="cs-CZ" b="1" dirty="0" err="1" smtClean="0"/>
              <a:t>glutathionu</a:t>
            </a:r>
            <a:endParaRPr lang="cs-CZ" b="1" dirty="0" smtClean="0"/>
          </a:p>
        </p:txBody>
      </p:sp>
      <p:sp>
        <p:nvSpPr>
          <p:cNvPr id="36" name="TextovéPole 35"/>
          <p:cNvSpPr txBox="1"/>
          <p:nvPr/>
        </p:nvSpPr>
        <p:spPr>
          <a:xfrm>
            <a:off x="2474428" y="4545994"/>
            <a:ext cx="54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ATP</a:t>
            </a:r>
          </a:p>
          <a:p>
            <a:endParaRPr lang="cs-CZ" dirty="0"/>
          </a:p>
        </p:txBody>
      </p:sp>
      <p:sp>
        <p:nvSpPr>
          <p:cNvPr id="37" name="Ovál 36"/>
          <p:cNvSpPr/>
          <p:nvPr/>
        </p:nvSpPr>
        <p:spPr>
          <a:xfrm>
            <a:off x="2286000" y="4524975"/>
            <a:ext cx="854014" cy="420049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4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krevní skupiny</a:t>
            </a:r>
            <a:endParaRPr lang="cs-CZ" dirty="0"/>
          </a:p>
        </p:txBody>
      </p:sp>
      <p:pic>
        <p:nvPicPr>
          <p:cNvPr id="4" name="Picture 4" descr="Výsledek obrázku pro regulace erytropoé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20" y="1190226"/>
            <a:ext cx="7979434" cy="54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57599" y="4636543"/>
            <a:ext cx="351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B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31124" y="4636543"/>
            <a:ext cx="3626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716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Rh</a:t>
            </a:r>
            <a:r>
              <a:rPr lang="cs-CZ" dirty="0" smtClean="0"/>
              <a:t> faktor</a:t>
            </a:r>
            <a:endParaRPr lang="cs-CZ" dirty="0"/>
          </a:p>
        </p:txBody>
      </p:sp>
      <p:pic>
        <p:nvPicPr>
          <p:cNvPr id="6146" name="Picture 2" descr="PORUCHY FUNKCE IMUNITNÍHO SYSTÉMU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 r="947" b="11699"/>
          <a:stretch/>
        </p:blipFill>
        <p:spPr bwMode="auto">
          <a:xfrm>
            <a:off x="1337394" y="1242204"/>
            <a:ext cx="9057436" cy="47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5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Hemostáza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13" y="1403500"/>
            <a:ext cx="69659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7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Hemokoagulace</a:t>
            </a:r>
            <a:endParaRPr lang="cs-CZ" dirty="0"/>
          </a:p>
        </p:txBody>
      </p:sp>
      <p:pic>
        <p:nvPicPr>
          <p:cNvPr id="4" name="Picture 2" descr="Výsledek obrázku pro koagula&amp;ccaron;ní kaská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12" y="1268082"/>
            <a:ext cx="6209420" cy="51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8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22" y="1166987"/>
            <a:ext cx="6295844" cy="50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51936" y="240411"/>
            <a:ext cx="10515600" cy="926576"/>
          </a:xfrm>
        </p:spPr>
        <p:txBody>
          <a:bodyPr/>
          <a:lstStyle/>
          <a:p>
            <a:pPr algn="ctr"/>
            <a:r>
              <a:rPr lang="cs-CZ" dirty="0" err="1" smtClean="0"/>
              <a:t>Hemokoagulace</a:t>
            </a:r>
            <a:r>
              <a:rPr lang="cs-CZ" dirty="0" smtClean="0"/>
              <a:t> - 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83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101" y="2572733"/>
            <a:ext cx="10515600" cy="926576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33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8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Tělní tekutiny – hlavní dělení</a:t>
            </a:r>
            <a:endParaRPr lang="en-US" dirty="0"/>
          </a:p>
        </p:txBody>
      </p:sp>
      <p:pic>
        <p:nvPicPr>
          <p:cNvPr id="4" name="Picture 5" descr="Výsledek obrázku pro ict ect plaz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 r="705"/>
          <a:stretch/>
        </p:blipFill>
        <p:spPr bwMode="auto">
          <a:xfrm>
            <a:off x="2249595" y="1356102"/>
            <a:ext cx="7630574" cy="450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599050" y="2516752"/>
            <a:ext cx="3384550" cy="151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62756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Typy plazmatických bílkovin</a:t>
            </a:r>
            <a:endParaRPr lang="cs-CZ" dirty="0"/>
          </a:p>
        </p:txBody>
      </p:sp>
      <p:pic>
        <p:nvPicPr>
          <p:cNvPr id="1026" name="Picture 2" descr="Plazmatické proteiny Jana Švarcová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/>
          <a:stretch/>
        </p:blipFill>
        <p:spPr bwMode="auto">
          <a:xfrm>
            <a:off x="2782538" y="1418094"/>
            <a:ext cx="6841909" cy="4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4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složení krve</a:t>
            </a:r>
            <a:endParaRPr lang="cs-CZ" dirty="0"/>
          </a:p>
        </p:txBody>
      </p:sp>
      <p:pic>
        <p:nvPicPr>
          <p:cNvPr id="4" name="Picture 5" descr="Výsledek obrázku pro plazma slo&amp;zcaron;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0" y="1693540"/>
            <a:ext cx="80613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Hematokrit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797633"/>
            <a:ext cx="5905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390021"/>
            <a:ext cx="20224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854325" y="1357771"/>
            <a:ext cx="6315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/>
              <a:t>Ht = objem erytrocytů / objem krve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nesrážlivá krev (heparin), centrifugace 3min/12 tis. RPM</a:t>
            </a:r>
          </a:p>
        </p:txBody>
      </p:sp>
    </p:spTree>
    <p:extLst>
      <p:ext uri="{BB962C8B-B14F-4D97-AF65-F5344CB8AC3E}">
        <p14:creationId xmlns:p14="http://schemas.microsoft.com/office/powerpoint/2010/main" val="2534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Složení plazmy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722195" y="1300109"/>
            <a:ext cx="7994650" cy="5083175"/>
            <a:chOff x="1722195" y="1300109"/>
            <a:chExt cx="7994650" cy="5083175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3454158" y="1300109"/>
              <a:ext cx="1655762" cy="66357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>
              <a:off x="5773495" y="1396946"/>
              <a:ext cx="0" cy="72707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6478345" y="1300109"/>
              <a:ext cx="1854200" cy="7191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11"/>
            <p:cNvSpPr txBox="1">
              <a:spLocks noChangeArrowheads="1"/>
            </p:cNvSpPr>
            <p:nvPr/>
          </p:nvSpPr>
          <p:spPr bwMode="auto">
            <a:xfrm>
              <a:off x="2588970" y="2027184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VODA 91%</a:t>
              </a:r>
            </a:p>
          </p:txBody>
        </p:sp>
        <p:sp>
          <p:nvSpPr>
            <p:cNvPr id="9" name="TextovéPole 12"/>
            <p:cNvSpPr txBox="1">
              <a:spLocks noChangeArrowheads="1"/>
            </p:cNvSpPr>
            <p:nvPr/>
          </p:nvSpPr>
          <p:spPr bwMode="auto">
            <a:xfrm>
              <a:off x="4389195" y="2135134"/>
              <a:ext cx="29511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/>
                <a:t>ROZPUŠTĚNÉ LÁTKY 9%</a:t>
              </a:r>
            </a:p>
          </p:txBody>
        </p:sp>
        <p:sp>
          <p:nvSpPr>
            <p:cNvPr id="10" name="TextovéPole 13"/>
            <p:cNvSpPr txBox="1">
              <a:spLocks noChangeArrowheads="1"/>
            </p:cNvSpPr>
            <p:nvPr/>
          </p:nvSpPr>
          <p:spPr bwMode="auto">
            <a:xfrm>
              <a:off x="7868995" y="2124021"/>
              <a:ext cx="1847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KREVNÍ PLYNY</a:t>
              </a: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 flipH="1">
              <a:off x="3812933" y="2557409"/>
              <a:ext cx="1657350" cy="6651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6189420" y="2557409"/>
              <a:ext cx="1800225" cy="7747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9"/>
            <p:cNvSpPr txBox="1">
              <a:spLocks noChangeArrowheads="1"/>
            </p:cNvSpPr>
            <p:nvPr/>
          </p:nvSpPr>
          <p:spPr bwMode="auto">
            <a:xfrm>
              <a:off x="3265245" y="3292421"/>
              <a:ext cx="19669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ORGANICKÉ 8%</a:t>
              </a:r>
            </a:p>
          </p:txBody>
        </p:sp>
        <p:sp>
          <p:nvSpPr>
            <p:cNvPr id="14" name="TextovéPole 20"/>
            <p:cNvSpPr txBox="1">
              <a:spLocks noChangeArrowheads="1"/>
            </p:cNvSpPr>
            <p:nvPr/>
          </p:nvSpPr>
          <p:spPr bwMode="auto">
            <a:xfrm>
              <a:off x="7053020" y="3332109"/>
              <a:ext cx="228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ANORGANICKÉ 1%</a:t>
              </a: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 flipH="1">
              <a:off x="2284170" y="3701996"/>
              <a:ext cx="1657350" cy="66516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4249495" y="3701996"/>
              <a:ext cx="1524000" cy="71913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26"/>
            <p:cNvSpPr txBox="1">
              <a:spLocks noChangeArrowheads="1"/>
            </p:cNvSpPr>
            <p:nvPr/>
          </p:nvSpPr>
          <p:spPr bwMode="auto">
            <a:xfrm>
              <a:off x="1722195" y="4443359"/>
              <a:ext cx="19923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b="1"/>
                <a:t>PROTEINY!!! 7%</a:t>
              </a:r>
            </a:p>
          </p:txBody>
        </p:sp>
        <p:sp>
          <p:nvSpPr>
            <p:cNvPr id="18" name="TextovéPole 27"/>
            <p:cNvSpPr txBox="1">
              <a:spLocks noChangeArrowheads="1"/>
            </p:cNvSpPr>
            <p:nvPr/>
          </p:nvSpPr>
          <p:spPr bwMode="auto">
            <a:xfrm>
              <a:off x="5232158" y="4629096"/>
              <a:ext cx="1300162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/>
                <a:t>cholesterol</a:t>
              </a:r>
            </a:p>
            <a:p>
              <a:pPr eaLnBrk="1" hangingPunct="1"/>
              <a:r>
                <a:rPr lang="cs-CZ" altLang="cs-CZ" dirty="0"/>
                <a:t>glukóza</a:t>
              </a:r>
            </a:p>
            <a:p>
              <a:pPr eaLnBrk="1" hangingPunct="1"/>
              <a:r>
                <a:rPr lang="cs-CZ" altLang="cs-CZ" dirty="0"/>
                <a:t>hormony</a:t>
              </a:r>
            </a:p>
            <a:p>
              <a:pPr eaLnBrk="1" hangingPunct="1"/>
              <a:r>
                <a:rPr lang="cs-CZ" altLang="cs-CZ" dirty="0"/>
                <a:t>vitamíny</a:t>
              </a:r>
            </a:p>
            <a:p>
              <a:pPr eaLnBrk="1" hangingPunct="1"/>
              <a:endParaRPr lang="cs-CZ" altLang="cs-CZ" dirty="0"/>
            </a:p>
            <a:p>
              <a:pPr eaLnBrk="1" hangingPunct="1"/>
              <a:endParaRPr lang="cs-CZ" altLang="cs-CZ" dirty="0"/>
            </a:p>
          </p:txBody>
        </p:sp>
        <p:sp>
          <p:nvSpPr>
            <p:cNvPr id="19" name="TextovéPole 28"/>
            <p:cNvSpPr txBox="1">
              <a:spLocks noChangeArrowheads="1"/>
            </p:cNvSpPr>
            <p:nvPr/>
          </p:nvSpPr>
          <p:spPr bwMode="auto">
            <a:xfrm>
              <a:off x="7089533" y="3711521"/>
              <a:ext cx="25638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Elektrolyty, např.</a:t>
              </a:r>
            </a:p>
            <a:p>
              <a:pPr eaLnBrk="1" hangingPunct="1"/>
              <a:r>
                <a:rPr lang="cs-CZ" altLang="cs-CZ"/>
                <a:t>Na+, K+, HCO3-, Ca2+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74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Sedimentace erytrocytů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0878" y="1419644"/>
            <a:ext cx="7635875" cy="535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cs-CZ" dirty="0"/>
              <a:t>Krev je SUSPENZE krvinek ve VISKÓZNÍ plazmě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Hustota erytrocytů VĚTŠÍ než okolí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Sedimentační rychlost stálá, nepřímo úměrná suspenzní stabilitě krve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Její rychlost závisí na: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odpuzování erytrocytů jejich shodným el. Nábojem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vlastnostech plazmy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Normálně: muži 3-6 mm/h, ženy 8-10 mm/h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Měření: nesrážlivá krev (citrát) v kapiláře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80" y="3249582"/>
            <a:ext cx="3570287" cy="263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plazmatických bílkovin</a:t>
            </a:r>
          </a:p>
        </p:txBody>
      </p:sp>
      <p:pic>
        <p:nvPicPr>
          <p:cNvPr id="4" name="Picture 5" descr="Výsledek obrázku pro plazmatické bílkovi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64" r="-1263"/>
          <a:stretch/>
        </p:blipFill>
        <p:spPr bwMode="auto">
          <a:xfrm>
            <a:off x="2094612" y="1619572"/>
            <a:ext cx="8266004" cy="45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4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Funkce plazmatických bílkovin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982150" y="3308350"/>
            <a:ext cx="3348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plazmatické bílkoviny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132963" y="1381125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udržování onkotického tlaku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069838" y="2317750"/>
            <a:ext cx="266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acidobazická rovnováha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634363" y="22891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integrita cév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097788" y="41830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srážení krve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348738" y="5702300"/>
            <a:ext cx="461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transport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(mastné kyseliny, bilirubin, hormony, léčiva)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7569900" y="426085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Imunitní funkce</a:t>
            </a:r>
          </a:p>
        </p:txBody>
      </p:sp>
      <p:sp>
        <p:nvSpPr>
          <p:cNvPr id="11" name="Šipka doprava 10"/>
          <p:cNvSpPr/>
          <p:nvPr/>
        </p:nvSpPr>
        <p:spPr>
          <a:xfrm rot="16200000">
            <a:off x="5113244" y="2293144"/>
            <a:ext cx="1223963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2927063">
            <a:off x="4167888" y="2809875"/>
            <a:ext cx="1225550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9854142">
            <a:off x="6045900" y="2833688"/>
            <a:ext cx="1082675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750261">
            <a:off x="6458650" y="3898900"/>
            <a:ext cx="1223963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9900495">
            <a:off x="3610675" y="3899680"/>
            <a:ext cx="1223963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>
            <a:off x="5111657" y="4882330"/>
            <a:ext cx="1225550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Hematopoéza</a:t>
            </a:r>
            <a:endParaRPr lang="cs-CZ" dirty="0"/>
          </a:p>
        </p:txBody>
      </p:sp>
      <p:pic>
        <p:nvPicPr>
          <p:cNvPr id="4" name="Picture 2" descr="Výsledek obrázku pro erythropoie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r="6605" b="6544"/>
          <a:stretch/>
        </p:blipFill>
        <p:spPr bwMode="auto">
          <a:xfrm>
            <a:off x="3639624" y="1247614"/>
            <a:ext cx="5109169" cy="539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44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261</Words>
  <Application>Microsoft Office PowerPoint</Application>
  <PresentationFormat>Vlastní</PresentationFormat>
  <Paragraphs>96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Krev</vt:lpstr>
      <vt:lpstr>Tělní tekutiny – hlavní dělení</vt:lpstr>
      <vt:lpstr>Základní složení krve</vt:lpstr>
      <vt:lpstr>Hematokrit</vt:lpstr>
      <vt:lpstr>Složení plazmy</vt:lpstr>
      <vt:lpstr>Sedimentace erytrocytů</vt:lpstr>
      <vt:lpstr>Typy plazmatických bílkovin</vt:lpstr>
      <vt:lpstr>Funkce plazmatických bílkovin</vt:lpstr>
      <vt:lpstr>Hematopoéza</vt:lpstr>
      <vt:lpstr>Regulace erytropoézy</vt:lpstr>
      <vt:lpstr>Specifické vlastnosti erytrocytů</vt:lpstr>
      <vt:lpstr>Specifické vlastnosti erytrocytů - metabolismus</vt:lpstr>
      <vt:lpstr>Základní krevní skupiny</vt:lpstr>
      <vt:lpstr>Rh faktor</vt:lpstr>
      <vt:lpstr>Hemostáza</vt:lpstr>
      <vt:lpstr>Hemokoagulace</vt:lpstr>
      <vt:lpstr>Hemokoagulace - testy</vt:lpstr>
      <vt:lpstr>Děkuji za pozornost</vt:lpstr>
      <vt:lpstr>Prezentace aplikace PowerPoint</vt:lpstr>
      <vt:lpstr>Typy plazmatických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Marie</cp:lastModifiedBy>
  <cp:revision>39</cp:revision>
  <cp:lastPrinted>2018-03-12T16:32:20Z</cp:lastPrinted>
  <dcterms:created xsi:type="dcterms:W3CDTF">2018-03-05T11:03:15Z</dcterms:created>
  <dcterms:modified xsi:type="dcterms:W3CDTF">2023-11-01T10:02:17Z</dcterms:modified>
</cp:coreProperties>
</file>