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9" r:id="rId15"/>
    <p:sldId id="300" r:id="rId16"/>
    <p:sldId id="293" r:id="rId17"/>
    <p:sldId id="294" r:id="rId18"/>
    <p:sldId id="295" r:id="rId19"/>
    <p:sldId id="296" r:id="rId20"/>
    <p:sldId id="298" r:id="rId21"/>
    <p:sldId id="297" r:id="rId22"/>
    <p:sldId id="301" r:id="rId23"/>
    <p:sldId id="302" r:id="rId24"/>
    <p:sldId id="305" r:id="rId25"/>
    <p:sldId id="303" r:id="rId26"/>
    <p:sldId id="306" r:id="rId27"/>
    <p:sldId id="304" r:id="rId28"/>
    <p:sldId id="30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áš Perutka" initials="L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9586" y="786062"/>
            <a:ext cx="7438140" cy="2759243"/>
          </a:xfrm>
        </p:spPr>
        <p:txBody>
          <a:bodyPr>
            <a:normAutofit/>
          </a:bodyPr>
          <a:lstStyle/>
          <a:p>
            <a:r>
              <a:rPr lang="cs-CZ" dirty="0"/>
              <a:t>Ekonomika LA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9586" y="3940233"/>
            <a:ext cx="7257010" cy="1699952"/>
          </a:xfrm>
        </p:spPr>
        <p:txBody>
          <a:bodyPr>
            <a:normAutofit/>
          </a:bodyPr>
          <a:lstStyle/>
          <a:p>
            <a:r>
              <a:rPr lang="cs-CZ" dirty="0"/>
              <a:t>19. století</a:t>
            </a:r>
          </a:p>
          <a:p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5F8A3-EF76-46D4-AFAC-D36B8EFA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97" y="1036320"/>
            <a:ext cx="3776472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Neexportní sektor 1826-1850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6988435" cy="3835429"/>
          </a:xfrm>
        </p:spPr>
        <p:txBody>
          <a:bodyPr>
            <a:normAutofit fontScale="92500"/>
          </a:bodyPr>
          <a:lstStyle/>
          <a:p>
            <a:r>
              <a:rPr lang="cs-CZ" dirty="0"/>
              <a:t>Za kolonií větší než později – žádný obchod</a:t>
            </a:r>
          </a:p>
          <a:p>
            <a:r>
              <a:rPr lang="cs-CZ" dirty="0"/>
              <a:t>Domácí zemědělství, drobní řemeslníci a služby (obchodníci, stavebnictví, sloužící)</a:t>
            </a:r>
          </a:p>
          <a:p>
            <a:r>
              <a:rPr lang="cs-CZ" dirty="0"/>
              <a:t>Zemědělství bez problémů, nebylo ohrožováno, snad jen špatnou dopravou</a:t>
            </a:r>
          </a:p>
          <a:p>
            <a:r>
              <a:rPr lang="cs-CZ" dirty="0"/>
              <a:t>Řemeslníci na tom ale špatně – dobrá kvalita, ale drahá a neefektivní výroba, zaostalé technologie, žádná industrializace a tak pád – textilky, </a:t>
            </a:r>
            <a:r>
              <a:rPr lang="cs-CZ" i="1" dirty="0"/>
              <a:t>obrajes</a:t>
            </a:r>
            <a:r>
              <a:rPr lang="cs-CZ" dirty="0"/>
              <a:t>, dílny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06457-EF2E-49E8-A9E3-0E389E12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779" y="84062"/>
            <a:ext cx="4245032" cy="28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6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1850-1914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6"/>
            <a:ext cx="6963496" cy="437575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Dostředivé síly globální ekonomiky</a:t>
            </a:r>
          </a:p>
          <a:p>
            <a:r>
              <a:rPr lang="cs-CZ" dirty="0"/>
              <a:t>Zahraniční intervence, vnitřní destabilizace, vláda oligarchie, války mezi státy, pouze Argentina, Chile, Uruguay, Kolumbie a Kostarika měly stabilní vládu 1914</a:t>
            </a:r>
          </a:p>
          <a:p>
            <a:r>
              <a:rPr lang="cs-CZ" dirty="0"/>
              <a:t>Diktátoři jako </a:t>
            </a:r>
            <a:r>
              <a:rPr lang="cs-CZ" dirty="0" err="1"/>
              <a:t>Díaz</a:t>
            </a:r>
            <a:r>
              <a:rPr lang="cs-CZ" dirty="0"/>
              <a:t> nebo Blanco sice vládli dlouho, ale výdobytky, pokud vůbec, byly hned smeteny, nezakládaly se na obecné shodě</a:t>
            </a:r>
          </a:p>
          <a:p>
            <a:r>
              <a:rPr lang="cs-CZ" dirty="0"/>
              <a:t>Ekonomické otázky ale nebyly předmětem sporů – volný obchod, drobná ochrana místní produkce, hledání zahraničních investic a imigrace</a:t>
            </a:r>
          </a:p>
          <a:p>
            <a:r>
              <a:rPr lang="cs-CZ" dirty="0"/>
              <a:t>Exportní ekonomika dominantní model – nějak nám rozvine i tu domácí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AECF2-0001-483B-B32F-2E488F4D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717" y="8917"/>
            <a:ext cx="4178530" cy="27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Světová poptávka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6082348" cy="425937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1880 Německo, Francie, VB, USA – 4 větší ekonomika než v roce 1830 </a:t>
            </a:r>
          </a:p>
          <a:p>
            <a:r>
              <a:rPr lang="cs-CZ" dirty="0"/>
              <a:t>Podíl exportů na HDP 10-40 % záleželo na nabídce a populaci (</a:t>
            </a:r>
            <a:r>
              <a:rPr lang="cs-CZ" dirty="0" err="1"/>
              <a:t>BRxKU</a:t>
            </a:r>
            <a:r>
              <a:rPr lang="cs-CZ" dirty="0"/>
              <a:t>)</a:t>
            </a:r>
          </a:p>
          <a:p>
            <a:r>
              <a:rPr lang="cs-CZ" dirty="0"/>
              <a:t>LA ve výhodě, dodávala přesně to, co potřeboval strojírenský průmysl – kovy a na druhé straně jídlo/</a:t>
            </a:r>
            <a:r>
              <a:rPr lang="cs-CZ" dirty="0" err="1"/>
              <a:t>guano</a:t>
            </a:r>
            <a:r>
              <a:rPr lang="cs-CZ" dirty="0"/>
              <a:t> a ledek</a:t>
            </a:r>
          </a:p>
          <a:p>
            <a:r>
              <a:rPr lang="cs-CZ" dirty="0"/>
              <a:t>Zemědělství upadá ve vyspělých zemích – urbanizace – poptávka po jídle</a:t>
            </a:r>
          </a:p>
          <a:p>
            <a:r>
              <a:rPr lang="cs-CZ" dirty="0"/>
              <a:t>Konec preferování koloniálních impérií</a:t>
            </a:r>
          </a:p>
          <a:p>
            <a:r>
              <a:rPr lang="cs-CZ" dirty="0"/>
              <a:t>Zvyšování objemu exportů – hlavně když poklesla cena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479C3-4677-4C64-BDB6-3BF28940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42" y="0"/>
            <a:ext cx="5084618" cy="38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6896995" cy="354171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Deprese – někteří autoři hovoří o 50 letých cyklech, ale to se nepodařilo úplně prokázat – každopádně otřesy nebyly tak velké všude, ale byly cítit – 1873, 1893, 1907 atd...</a:t>
            </a:r>
          </a:p>
          <a:p>
            <a:r>
              <a:rPr lang="cs-CZ" dirty="0"/>
              <a:t>Problémy importérů – občanská válka v USA, Prusko-francouzská válka, krize v Británii</a:t>
            </a:r>
          </a:p>
          <a:p>
            <a:r>
              <a:rPr lang="cs-CZ" dirty="0"/>
              <a:t>Export dominantních komodit – zlepšil kontrolu, ale bránil rozvoji – pokusy o diverzifikaci marné</a:t>
            </a:r>
          </a:p>
          <a:p>
            <a:r>
              <a:rPr lang="cs-CZ" dirty="0"/>
              <a:t>Jen trhů – Itálie, Belgie, Rusko, Švédsko a Japonsko</a:t>
            </a:r>
          </a:p>
          <a:p>
            <a:r>
              <a:rPr lang="cs-CZ" dirty="0"/>
              <a:t>Jeden produkt a jeden trh=katastrofa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17588-B043-4C09-8CC1-279B8F7F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31" y="0"/>
            <a:ext cx="3993932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9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Exportní cykly - propady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Peru – 1870-1890 – konec </a:t>
            </a:r>
            <a:r>
              <a:rPr lang="cs-CZ" dirty="0" err="1"/>
              <a:t>guana</a:t>
            </a:r>
            <a:r>
              <a:rPr lang="cs-CZ" dirty="0"/>
              <a:t>, konkurence Chile</a:t>
            </a:r>
          </a:p>
          <a:p>
            <a:r>
              <a:rPr lang="cs-CZ" dirty="0"/>
              <a:t>Mexiko – 1850-1870 – válka</a:t>
            </a:r>
          </a:p>
          <a:p>
            <a:r>
              <a:rPr lang="cs-CZ" dirty="0"/>
              <a:t>Brazílie – 1870-1890 – káva jako hlavní produkt</a:t>
            </a:r>
          </a:p>
          <a:p>
            <a:r>
              <a:rPr lang="cs-CZ" dirty="0"/>
              <a:t>Střední Amerika – 1890-1914 – káva - vyčerpání půdy</a:t>
            </a:r>
          </a:p>
          <a:p>
            <a:r>
              <a:rPr lang="cs-CZ" dirty="0"/>
              <a:t>Ekvádor a Venezuela – 1890-1914 – kakao – vyčerpání půdy</a:t>
            </a:r>
          </a:p>
          <a:p>
            <a:r>
              <a:rPr lang="cs-CZ" dirty="0"/>
              <a:t>Bolívie – 1890-1914 – konec stříbra a cín není tak lukrativní</a:t>
            </a:r>
          </a:p>
          <a:p>
            <a:r>
              <a:rPr lang="cs-CZ" dirty="0"/>
              <a:t>1873 – ekonomická krize </a:t>
            </a:r>
            <a:r>
              <a:rPr lang="cs-CZ"/>
              <a:t>v Evropě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7D57A-A834-42A5-B95B-F8AA66B1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065" y="50971"/>
            <a:ext cx="4514423" cy="32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7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exportních modelů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Přídavný </a:t>
            </a:r>
            <a:r>
              <a:rPr lang="cs-CZ" dirty="0"/>
              <a:t>– banány v Hondurasu – zahraniční kapitál, pracovníci z ciziny</a:t>
            </a:r>
          </a:p>
          <a:p>
            <a:r>
              <a:rPr lang="cs-CZ" dirty="0"/>
              <a:t>Destruktivní – zničí A a přesune se k B – Bolívie mezi stříbrem a cínem</a:t>
            </a:r>
          </a:p>
          <a:p>
            <a:r>
              <a:rPr lang="cs-CZ" dirty="0"/>
              <a:t>Transformační – zlepší celou ekonomiku - Argentina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A9013-A8DA-4FA5-9EBC-5247E70C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1" y="3843022"/>
            <a:ext cx="4559293" cy="30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3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 Exportu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6448108" cy="4134688"/>
          </a:xfrm>
        </p:spPr>
        <p:txBody>
          <a:bodyPr>
            <a:normAutofit/>
          </a:bodyPr>
          <a:lstStyle/>
          <a:p>
            <a:r>
              <a:rPr lang="cs-CZ" dirty="0"/>
              <a:t>Konec cenných kovů, i když v Mexiku hrály velkou roli, s nálezem ropy končí i tam</a:t>
            </a:r>
          </a:p>
          <a:p>
            <a:r>
              <a:rPr lang="cs-CZ" dirty="0"/>
              <a:t>Neznamenalo to konec hornictví – měď, cín, olovo</a:t>
            </a:r>
          </a:p>
          <a:p>
            <a:r>
              <a:rPr lang="cs-CZ" dirty="0"/>
              <a:t>Zemědělské produkty: káva, cukr, bavlna, pšenice, kaučuk, vlna, maso, kůže, banány, dřevo, sisal</a:t>
            </a:r>
          </a:p>
          <a:p>
            <a:r>
              <a:rPr lang="cs-CZ" dirty="0"/>
              <a:t>Diverzifikace ale jen v Argentině, plus stoupající odbyt bez depresí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4ACE7-CD11-4492-9E5E-B9CF11F7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309" y="100502"/>
            <a:ext cx="4992408" cy="29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31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973" y="0"/>
            <a:ext cx="6696055" cy="6858000"/>
          </a:xfrm>
        </p:spPr>
      </p:pic>
    </p:spTree>
    <p:extLst>
      <p:ext uri="{BB962C8B-B14F-4D97-AF65-F5344CB8AC3E}">
        <p14:creationId xmlns:p14="http://schemas.microsoft.com/office/powerpoint/2010/main" val="352424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8" y="0"/>
            <a:ext cx="5979572" cy="6858000"/>
          </a:xfrm>
        </p:spPr>
      </p:pic>
    </p:spTree>
    <p:extLst>
      <p:ext uri="{BB962C8B-B14F-4D97-AF65-F5344CB8AC3E}">
        <p14:creationId xmlns:p14="http://schemas.microsoft.com/office/powerpoint/2010/main" val="2996500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14" y="-60575"/>
            <a:ext cx="6049760" cy="6918575"/>
          </a:xfrm>
        </p:spPr>
      </p:pic>
    </p:spTree>
    <p:extLst>
      <p:ext uri="{BB962C8B-B14F-4D97-AF65-F5344CB8AC3E}">
        <p14:creationId xmlns:p14="http://schemas.microsoft.com/office/powerpoint/2010/main" val="7683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1491" y="665018"/>
            <a:ext cx="8235920" cy="1432070"/>
          </a:xfrm>
        </p:spPr>
        <p:txBody>
          <a:bodyPr/>
          <a:lstStyle/>
          <a:p>
            <a:r>
              <a:rPr lang="cs-CZ" dirty="0"/>
              <a:t>Tradiční spor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4269" y="2211184"/>
            <a:ext cx="3699164" cy="4314307"/>
          </a:xfrm>
        </p:spPr>
        <p:txBody>
          <a:bodyPr/>
          <a:lstStyle/>
          <a:p>
            <a:r>
              <a:rPr lang="cs-CZ" dirty="0"/>
              <a:t>Eduardo </a:t>
            </a:r>
            <a:r>
              <a:rPr lang="cs-CZ" dirty="0" err="1"/>
              <a:t>Galeano</a:t>
            </a:r>
            <a:r>
              <a:rPr lang="cs-CZ" dirty="0"/>
              <a:t> – </a:t>
            </a:r>
            <a:r>
              <a:rPr lang="cs-CZ" dirty="0" err="1"/>
              <a:t>Otvorené</a:t>
            </a:r>
            <a:r>
              <a:rPr lang="cs-CZ" dirty="0"/>
              <a:t> žily </a:t>
            </a:r>
            <a:r>
              <a:rPr lang="cs-CZ" dirty="0" err="1"/>
              <a:t>Latinskej</a:t>
            </a:r>
            <a:r>
              <a:rPr lang="cs-CZ" dirty="0"/>
              <a:t> Ameriky – 1974, Bratislava</a:t>
            </a:r>
          </a:p>
          <a:p>
            <a:r>
              <a:rPr lang="cs-CZ" dirty="0"/>
              <a:t>Alfred </a:t>
            </a:r>
            <a:r>
              <a:rPr lang="cs-CZ" dirty="0" err="1"/>
              <a:t>Crosby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Columbian</a:t>
            </a:r>
            <a:r>
              <a:rPr lang="cs-CZ" dirty="0"/>
              <a:t> Exchange – 1973, </a:t>
            </a:r>
            <a:r>
              <a:rPr lang="cs-CZ" dirty="0" err="1"/>
              <a:t>Westport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98636E-C930-4B73-83F3-BC6655E30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666" y="2211184"/>
            <a:ext cx="3340157" cy="3340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F9273-A1AD-402C-BBD4-6E50B815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648" y="-44580"/>
            <a:ext cx="5943406" cy="43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3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54" y="0"/>
            <a:ext cx="5736111" cy="6858000"/>
          </a:xfrm>
        </p:spPr>
      </p:pic>
    </p:spTree>
    <p:extLst>
      <p:ext uri="{BB962C8B-B14F-4D97-AF65-F5344CB8AC3E}">
        <p14:creationId xmlns:p14="http://schemas.microsoft.com/office/powerpoint/2010/main" val="2496941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62" y="0"/>
            <a:ext cx="6268427" cy="6858000"/>
          </a:xfrm>
        </p:spPr>
      </p:pic>
    </p:spTree>
    <p:extLst>
      <p:ext uri="{BB962C8B-B14F-4D97-AF65-F5344CB8AC3E}">
        <p14:creationId xmlns:p14="http://schemas.microsoft.com/office/powerpoint/2010/main" val="1778542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5616835" cy="41845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Růst populace v důsledku zlepšení podmínek – natalita, mortalita, zdravotnictví</a:t>
            </a:r>
          </a:p>
          <a:p>
            <a:r>
              <a:rPr lang="cs-CZ" dirty="0"/>
              <a:t>Růst populace v důslenku vnitřní a mezinárodní migrace</a:t>
            </a:r>
          </a:p>
          <a:p>
            <a:r>
              <a:rPr lang="cs-CZ" dirty="0"/>
              <a:t>Vnitřní – venkov – průmysl (Mexiko na sever), venkov-venkov (Brazílie na jih) – lepší platy – k udržení zaměstnanců dluhové pasti, liberální reformy jako zničení indiánských půdnch fondů stimulovaly pracovní trhy</a:t>
            </a:r>
          </a:p>
          <a:p>
            <a:r>
              <a:rPr lang="cs-CZ" dirty="0"/>
              <a:t>Mezinárodní – selektivní (coolies – koolies z Číny, zemědělské kolonie pro Evropany), masová (Argentina, Uruguay, Brazílie)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CFC49-4BAD-48E4-B69E-AABFACC87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92" y="0"/>
            <a:ext cx="5298208" cy="34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78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investice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Buď přímé nebo pomocí dluhu a místní vlády administrují samy</a:t>
            </a:r>
          </a:p>
          <a:p>
            <a:r>
              <a:rPr lang="cs-CZ" dirty="0"/>
              <a:t>Bohužel často jenom dluhem zaplatily mandatorní výdaje</a:t>
            </a:r>
          </a:p>
          <a:p>
            <a:r>
              <a:rPr lang="cs-CZ" dirty="0"/>
              <a:t>Železnice, veřejné stavby, doly, ropa, průmysl, obchod a méně zemědělství</a:t>
            </a:r>
          </a:p>
          <a:p>
            <a:r>
              <a:rPr lang="cs-CZ" dirty="0"/>
              <a:t>Vlády neměly peníze – exportní a importní cla, majetkové daně – vše nízké</a:t>
            </a:r>
          </a:p>
          <a:p>
            <a:r>
              <a:rPr lang="cs-CZ" dirty="0"/>
              <a:t>70 procent příjmů z cel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44F30-5367-4617-95F9-C2BD8F7D5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821" y="15875"/>
            <a:ext cx="4397993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2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93FE-6C72-401C-B7C2-37BFD2E9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5557-768E-4416-831E-414C87995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B6AA7C1-7130-498E-9D6D-7B91ABB7A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1872" cy="590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6EFB92-B3C8-4D05-8414-66A721C53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61198" cy="5818909"/>
          </a:xfrm>
        </p:spPr>
      </p:pic>
    </p:spTree>
    <p:extLst>
      <p:ext uri="{BB962C8B-B14F-4D97-AF65-F5344CB8AC3E}">
        <p14:creationId xmlns:p14="http://schemas.microsoft.com/office/powerpoint/2010/main" val="242065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EE67-C98B-40A9-8E4C-1C4BA57C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Neexportní část ekonomiky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F432-C109-4487-AB70-F6D88CD6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05" y="2249487"/>
            <a:ext cx="6734696" cy="4317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Zemědělství pro domácí spotřebu – nejvíce aktivních lidí, žádná mechanizace až na výjimky (ARG, UR)</a:t>
            </a:r>
          </a:p>
          <a:p>
            <a:r>
              <a:rPr lang="cs-CZ" dirty="0"/>
              <a:t>Export vedl k urbanizaci a ta k řemeslu, průmyslu – rozvoj střední třídy</a:t>
            </a:r>
          </a:p>
          <a:p>
            <a:r>
              <a:rPr lang="cs-CZ" dirty="0"/>
              <a:t>Malé dílny – gildy – obrajes zůstávají</a:t>
            </a:r>
          </a:p>
          <a:p>
            <a:r>
              <a:rPr lang="cs-CZ" dirty="0"/>
              <a:t>První průmysl souvisí s exportem – zpracování cukru, masa, bavlny, vlny</a:t>
            </a:r>
          </a:p>
          <a:p>
            <a:r>
              <a:rPr lang="cs-CZ" dirty="0"/>
              <a:t>Chybí kapitál, knowhow, technologie, rodinné podniky – limit produktivity</a:t>
            </a:r>
          </a:p>
          <a:p>
            <a:r>
              <a:rPr lang="cs-CZ" dirty="0"/>
              <a:t>Žádné uhlí, vodní díla, bez místní poptávky, přeprava komplikovaná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D73EB55-0275-4EA1-A2CD-3E95FE262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188720"/>
            <a:ext cx="4800600" cy="292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0A234-DE1E-4684-83DD-CA2FFB628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185" y="179618"/>
            <a:ext cx="6511303" cy="4990897"/>
          </a:xfrm>
        </p:spPr>
      </p:pic>
    </p:spTree>
    <p:extLst>
      <p:ext uri="{BB962C8B-B14F-4D97-AF65-F5344CB8AC3E}">
        <p14:creationId xmlns:p14="http://schemas.microsoft.com/office/powerpoint/2010/main" val="1818849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3D32-A0C5-4AC4-B1A9-F67181F2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2262"/>
            <a:ext cx="9905998" cy="615142"/>
          </a:xfrm>
        </p:spPr>
        <p:txBody>
          <a:bodyPr>
            <a:normAutofit/>
          </a:bodyPr>
          <a:lstStyle/>
          <a:p>
            <a:r>
              <a:rPr lang="cs-CZ" dirty="0"/>
              <a:t>Celková výkonnost – tři skupiny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98996-7B3F-4525-80A1-9BC735F89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7404"/>
            <a:ext cx="7607186" cy="5810596"/>
          </a:xfrm>
        </p:spPr>
      </p:pic>
    </p:spTree>
    <p:extLst>
      <p:ext uri="{BB962C8B-B14F-4D97-AF65-F5344CB8AC3E}">
        <p14:creationId xmlns:p14="http://schemas.microsoft.com/office/powerpoint/2010/main" val="418588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19. Století jako naděje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706" y="2249487"/>
            <a:ext cx="6575368" cy="440900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Sny o části vyspělého světa se nikdy nenaplnily</a:t>
            </a:r>
          </a:p>
          <a:p>
            <a:r>
              <a:rPr lang="cs-CZ" dirty="0"/>
              <a:t>Zdroje bohatství nechyběly, ale extrémní chudoba to překrývá</a:t>
            </a:r>
          </a:p>
          <a:p>
            <a:r>
              <a:rPr lang="cs-CZ" dirty="0"/>
              <a:t>Na druhou stranu v tomto období po Evropě a USA nejvyspělejší část světa</a:t>
            </a:r>
          </a:p>
          <a:p>
            <a:r>
              <a:rPr lang="cs-CZ" dirty="0"/>
              <a:t>Populace okolo 20 milionů a převážně venkovská – zemědělství a hornictví</a:t>
            </a:r>
          </a:p>
          <a:p>
            <a:r>
              <a:rPr lang="cs-CZ" dirty="0"/>
              <a:t>V tomto ohledu se pokračovalo – cukr, novinky jako káva</a:t>
            </a:r>
          </a:p>
          <a:p>
            <a:r>
              <a:rPr lang="cs-CZ" dirty="0"/>
              <a:t>Hlavním investorem byli Britové – železnice</a:t>
            </a:r>
          </a:p>
          <a:p>
            <a:r>
              <a:rPr lang="cs-CZ" dirty="0"/>
              <a:t>Počátek dichotomie – jádro a periferie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5F559-C357-4493-BA4B-94999CE9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263" y="0"/>
            <a:ext cx="4640002" cy="33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8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Commodity</a:t>
            </a:r>
            <a:r>
              <a:rPr lang="cs-CZ" dirty="0"/>
              <a:t> </a:t>
            </a:r>
            <a:r>
              <a:rPr lang="cs-CZ" dirty="0" err="1"/>
              <a:t>lottery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Výdělek: hovězí vs. banány</a:t>
            </a:r>
          </a:p>
          <a:p>
            <a:r>
              <a:rPr lang="cs-CZ" dirty="0"/>
              <a:t>Náročnost: </a:t>
            </a:r>
            <a:r>
              <a:rPr lang="cs-CZ" dirty="0" err="1"/>
              <a:t>guano</a:t>
            </a:r>
            <a:r>
              <a:rPr lang="cs-CZ" dirty="0"/>
              <a:t> vs. ledek</a:t>
            </a:r>
          </a:p>
          <a:p>
            <a:r>
              <a:rPr lang="cs-CZ" dirty="0"/>
              <a:t>Trvanlivost zájmu: hovězí vs. káva</a:t>
            </a:r>
          </a:p>
          <a:p>
            <a:r>
              <a:rPr lang="cs-CZ" dirty="0"/>
              <a:t>Konkurence v </a:t>
            </a:r>
            <a:r>
              <a:rPr lang="cs-CZ" dirty="0" err="1"/>
              <a:t>umělinách</a:t>
            </a:r>
            <a:r>
              <a:rPr lang="cs-CZ" dirty="0"/>
              <a:t>: zlato vs. Barviva, ledek, bavlna</a:t>
            </a:r>
          </a:p>
          <a:p>
            <a:r>
              <a:rPr lang="cs-CZ" dirty="0"/>
              <a:t>Konkurence ve světě: koka vs. cukr</a:t>
            </a:r>
          </a:p>
          <a:p>
            <a:r>
              <a:rPr lang="cs-CZ" dirty="0"/>
              <a:t>Geografie a geologie různé – Chile má obilí ale ne kávu, má měď, ale ne ropu</a:t>
            </a:r>
          </a:p>
          <a:p>
            <a:r>
              <a:rPr lang="cs-CZ" dirty="0"/>
              <a:t>To vše ovlivnilo dlouhodobý růst   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4BD45-35C9-4090-AB95-3C994330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12" y="0"/>
            <a:ext cx="4996330" cy="3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765915"/>
            <a:ext cx="7828021" cy="3989995"/>
          </a:xfrm>
        </p:spPr>
        <p:txBody>
          <a:bodyPr>
            <a:normAutofit fontScale="92500"/>
          </a:bodyPr>
          <a:lstStyle/>
          <a:p>
            <a:r>
              <a:rPr lang="cs-CZ" dirty="0"/>
              <a:t>Tři důležité prvky: kapitál (inovace a technologie), práce a stát</a:t>
            </a:r>
          </a:p>
          <a:p>
            <a:r>
              <a:rPr lang="cs-CZ" dirty="0"/>
              <a:t>Pokud nefungují tyto tři složky efektivně – roste sice export, ale životní standardy se nezlepší</a:t>
            </a:r>
          </a:p>
          <a:p>
            <a:r>
              <a:rPr lang="cs-CZ" dirty="0"/>
              <a:t>Roste sice HDP, ale turbulence na světovém trhu může vést k recesi</a:t>
            </a:r>
          </a:p>
          <a:p>
            <a:r>
              <a:rPr lang="cs-CZ" dirty="0"/>
              <a:t>Důležitou roli ve všech ohledech hraje domácí trh a nákupní síla</a:t>
            </a:r>
          </a:p>
          <a:p>
            <a:r>
              <a:rPr lang="cs-CZ" dirty="0"/>
              <a:t>Ekonomická politika státu – konzistentní</a:t>
            </a:r>
          </a:p>
          <a:p>
            <a:r>
              <a:rPr lang="cs-CZ" dirty="0"/>
              <a:t>Dobrý příklad Argentina (12 nejbohatších zemí světa 1920), opačně Haiti a Bolívie</a:t>
            </a:r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E94CC-E730-4008-9EE5-E416609B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41" y="0"/>
            <a:ext cx="4287274" cy="28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1 - konflikty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6"/>
            <a:ext cx="6506297" cy="3989995"/>
          </a:xfrm>
        </p:spPr>
        <p:txBody>
          <a:bodyPr>
            <a:normAutofit/>
          </a:bodyPr>
          <a:lstStyle/>
          <a:p>
            <a:r>
              <a:rPr lang="cs-CZ" dirty="0"/>
              <a:t>Válka za nezávislost 1810-1826 poznamenala, především přerušením tradičních obchodních tras</a:t>
            </a:r>
          </a:p>
          <a:p>
            <a:r>
              <a:rPr lang="cs-CZ" dirty="0"/>
              <a:t>Vznik nových států – Střední Amerika, Texas, </a:t>
            </a:r>
            <a:r>
              <a:rPr lang="cs-CZ" dirty="0" err="1"/>
              <a:t>Yucatán</a:t>
            </a:r>
            <a:r>
              <a:rPr lang="cs-CZ" dirty="0"/>
              <a:t>, Velká Kolumbie, Konfederace Peru a Bolívie</a:t>
            </a:r>
          </a:p>
          <a:p>
            <a:r>
              <a:rPr lang="cs-CZ" dirty="0"/>
              <a:t>Hraniční problémy – boj o Uruguay, Mexiko vs. Amerika</a:t>
            </a:r>
          </a:p>
          <a:p>
            <a:r>
              <a:rPr lang="cs-CZ" dirty="0"/>
              <a:t>Občanské války – církev a správa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7DCE4-2F41-474B-9465-67711A7CD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199" y="88455"/>
            <a:ext cx="4482538" cy="31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1" y="161318"/>
            <a:ext cx="9905998" cy="1478570"/>
          </a:xfrm>
        </p:spPr>
        <p:txBody>
          <a:bodyPr/>
          <a:lstStyle/>
          <a:p>
            <a:r>
              <a:rPr lang="cs-CZ" dirty="0"/>
              <a:t>Problémy 2 – koloniální dědictví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9710" y="1338349"/>
            <a:ext cx="7265324" cy="528704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Merkantilismus – bohatství=akumulace kapitálu (zlata a stříbra) a protože je POR a ŠPA neměli, museli je získat „zahraničním obchodem“</a:t>
            </a:r>
          </a:p>
          <a:p>
            <a:r>
              <a:rPr lang="cs-CZ" dirty="0"/>
              <a:t>LA nakupuje zboží na Iberském poloostrově a prodává jim svoje produkty – a zbytek musí doplatit ve zlatě a stříbře</a:t>
            </a:r>
          </a:p>
          <a:p>
            <a:r>
              <a:rPr lang="cs-CZ" dirty="0"/>
              <a:t>Obchod s jinými státy nebyl možný, protože by snižoval deficit ve vztahu s IP, a proto byl zakázán – monopolní obchod – </a:t>
            </a:r>
            <a:r>
              <a:rPr lang="cs-CZ" dirty="0" err="1"/>
              <a:t>monopson</a:t>
            </a:r>
            <a:endParaRPr lang="cs-CZ" dirty="0"/>
          </a:p>
          <a:p>
            <a:r>
              <a:rPr lang="cs-CZ" dirty="0"/>
              <a:t>Jeho výše navíc rostla díky části pro místní podnikatele a úředníky</a:t>
            </a:r>
          </a:p>
          <a:p>
            <a:r>
              <a:rPr lang="cs-CZ" dirty="0"/>
              <a:t>Velký zájem tak o Nové Španělsko, Bolívii, </a:t>
            </a:r>
            <a:r>
              <a:rPr lang="cs-CZ" dirty="0" err="1"/>
              <a:t>Minas</a:t>
            </a:r>
            <a:r>
              <a:rPr lang="cs-CZ" dirty="0"/>
              <a:t> </a:t>
            </a:r>
            <a:r>
              <a:rPr lang="cs-CZ" dirty="0" err="1"/>
              <a:t>Gerais</a:t>
            </a:r>
            <a:r>
              <a:rPr lang="cs-CZ" dirty="0"/>
              <a:t> (Rio)</a:t>
            </a:r>
          </a:p>
          <a:p>
            <a:r>
              <a:rPr lang="cs-CZ" dirty="0"/>
              <a:t>Ale a) Poptávka zboží v LA nutila metropole nakupovat jinde v Evropě za vysoké ceny – nevydělali tolik a černý trh</a:t>
            </a:r>
          </a:p>
          <a:p>
            <a:r>
              <a:rPr lang="cs-CZ" dirty="0"/>
              <a:t>B) Efektivita vedla k systému haciend a monokultuře v územních celcích</a:t>
            </a:r>
          </a:p>
          <a:p>
            <a:r>
              <a:rPr lang="cs-CZ" dirty="0"/>
              <a:t>C) Málo řemeslníků a až ke konci textil - gildy</a:t>
            </a:r>
          </a:p>
          <a:p>
            <a:r>
              <a:rPr lang="cs-CZ" dirty="0"/>
              <a:t>D) Žádný kapitál až na církev</a:t>
            </a:r>
          </a:p>
          <a:p>
            <a:r>
              <a:rPr lang="cs-CZ" dirty="0"/>
              <a:t>E) Otrocká pracovní síla – černoši i indiáni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46D28-36AC-4551-A2B8-BA994474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077" y="-23844"/>
            <a:ext cx="3707923" cy="24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1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NÁSLEDKY NEZÁVISLOSTI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7"/>
            <a:ext cx="7221192" cy="425106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Odliv kapitálu a </a:t>
            </a:r>
            <a:r>
              <a:rPr lang="cs-CZ" dirty="0" err="1"/>
              <a:t>peninsulares</a:t>
            </a:r>
            <a:r>
              <a:rPr lang="cs-CZ" dirty="0"/>
              <a:t>, kolaps finančního systému, doly bez údržby</a:t>
            </a:r>
          </a:p>
          <a:p>
            <a:r>
              <a:rPr lang="cs-CZ" dirty="0"/>
              <a:t>Velká Británie hlavním partnerem – obnovení monopolu</a:t>
            </a:r>
          </a:p>
          <a:p>
            <a:r>
              <a:rPr lang="cs-CZ" dirty="0"/>
              <a:t>Nedostatek kapitálu vedl k zadlužení – korupce, neproduktivní investice a špatný management vedly k dluhu už na konci druhé dekády </a:t>
            </a:r>
          </a:p>
          <a:p>
            <a:r>
              <a:rPr lang="cs-CZ" dirty="0"/>
              <a:t>Nárůst výdajů (hranice, vojsko) a rušení daní (královských)</a:t>
            </a:r>
          </a:p>
          <a:p>
            <a:r>
              <a:rPr lang="cs-CZ" dirty="0"/>
              <a:t>Po rozpadech vytvoření celních bariér – žádný regionální obchod</a:t>
            </a:r>
          </a:p>
          <a:p>
            <a:r>
              <a:rPr lang="cs-CZ" dirty="0"/>
              <a:t>Volný obchod a přístup na kapitálové trhy přinesl benefity až později</a:t>
            </a:r>
          </a:p>
          <a:p>
            <a:r>
              <a:rPr lang="cs-CZ" dirty="0"/>
              <a:t>Půdní fond zůstal stejný, práce taky (otroci zrušeni tam, kde žádní nebyli) – dlužní </a:t>
            </a:r>
            <a:r>
              <a:rPr lang="cs-CZ" dirty="0" err="1"/>
              <a:t>peoni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268A5-9FC1-4DE8-BAE9-2A1B5014E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249" y="-1"/>
            <a:ext cx="445324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0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volného obchodu 1826-1850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2249486"/>
            <a:ext cx="8235344" cy="381442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David Ricardo a komparativní výhoda – specializace na to, co umíme</a:t>
            </a:r>
          </a:p>
          <a:p>
            <a:r>
              <a:rPr lang="cs-CZ" dirty="0"/>
              <a:t>Ne bezcelní obchod, ale výše cel – Alexander </a:t>
            </a:r>
            <a:r>
              <a:rPr lang="cs-CZ" dirty="0" err="1"/>
              <a:t>Hamilton</a:t>
            </a:r>
            <a:r>
              <a:rPr lang="cs-CZ" dirty="0"/>
              <a:t> – industrializace</a:t>
            </a:r>
          </a:p>
          <a:p>
            <a:r>
              <a:rPr lang="cs-CZ" dirty="0"/>
              <a:t>VB měla cla, aby zvýhodnila kolonie</a:t>
            </a:r>
          </a:p>
          <a:p>
            <a:r>
              <a:rPr lang="cs-CZ" dirty="0"/>
              <a:t>Nižší tarify chtěli obchodníci, a producenti exportu, naopak ti ohroženi importem – řemeslníci, a ti, co se orientovali na prodej pro domácí spotřebu</a:t>
            </a:r>
          </a:p>
          <a:p>
            <a:r>
              <a:rPr lang="cs-CZ" dirty="0"/>
              <a:t>Hlavní vývoz – hornictví (obnova a průzkum s britským kapitálem)</a:t>
            </a:r>
          </a:p>
          <a:p>
            <a:r>
              <a:rPr lang="cs-CZ" dirty="0"/>
              <a:t>Úpadek tradičních exportů: indigo, košenila, cukr (až na Kubu)</a:t>
            </a:r>
          </a:p>
          <a:p>
            <a:r>
              <a:rPr lang="cs-CZ" dirty="0"/>
              <a:t>Rozšíření a nové produkty: káva (BR, COL), kakao (VE, EK), dobytek (AR), guano</a:t>
            </a:r>
          </a:p>
          <a:p>
            <a:r>
              <a:rPr lang="cs-CZ" dirty="0"/>
              <a:t>Obchod nic moc, ale aspoň rostl NBTT (Net Barter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69BD4-27B7-4455-857E-C1D55FBB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621" y="0"/>
            <a:ext cx="2538379" cy="38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5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4453</TotalTime>
  <Words>1366</Words>
  <Application>Microsoft Office PowerPoint</Application>
  <PresentationFormat>Širokoúhlá obrazovka</PresentationFormat>
  <Paragraphs>123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Tw Cen MT</vt:lpstr>
      <vt:lpstr>Obvod</vt:lpstr>
      <vt:lpstr>Ekonomika LA</vt:lpstr>
      <vt:lpstr>Tradiční spor</vt:lpstr>
      <vt:lpstr>19. Století jako naděje</vt:lpstr>
      <vt:lpstr>Commodity lottery</vt:lpstr>
      <vt:lpstr>Exportní model</vt:lpstr>
      <vt:lpstr>Problémy 1 - konflikty</vt:lpstr>
      <vt:lpstr>Problémy 2 – koloniální dědictví</vt:lpstr>
      <vt:lpstr>NÁSLEDKY NEZÁVISLOSTI</vt:lpstr>
      <vt:lpstr>Otázka volného obchodu 1826-1850</vt:lpstr>
      <vt:lpstr>Neexportní sektor 1826-1850</vt:lpstr>
      <vt:lpstr>Období 1850-1914</vt:lpstr>
      <vt:lpstr>Světová poptávka</vt:lpstr>
      <vt:lpstr>Problémy 1</vt:lpstr>
      <vt:lpstr>Exportní cykly - propady</vt:lpstr>
      <vt:lpstr>Druhy exportních modelů</vt:lpstr>
      <vt:lpstr>Výkon Exportu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Pracovní síla</vt:lpstr>
      <vt:lpstr>Zahraniční investice</vt:lpstr>
      <vt:lpstr>Prezentace aplikace PowerPoint</vt:lpstr>
      <vt:lpstr>Prezentace aplikace PowerPoint</vt:lpstr>
      <vt:lpstr>Neexportní část ekonomiky</vt:lpstr>
      <vt:lpstr>Prezentace aplikace PowerPoint</vt:lpstr>
      <vt:lpstr>Celková výkonnost – tři skupiny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Mexická revoluce 1910-1917/1920/1940</dc:title>
  <dc:creator>Uživatel systému Windows</dc:creator>
  <cp:lastModifiedBy>Lukas Perutka</cp:lastModifiedBy>
  <cp:revision>91</cp:revision>
  <dcterms:created xsi:type="dcterms:W3CDTF">2018-10-01T08:55:48Z</dcterms:created>
  <dcterms:modified xsi:type="dcterms:W3CDTF">2020-02-25T20:26:31Z</dcterms:modified>
</cp:coreProperties>
</file>