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4" r:id="rId3"/>
    <p:sldId id="257" r:id="rId4"/>
    <p:sldId id="258" r:id="rId5"/>
    <p:sldId id="260" r:id="rId6"/>
    <p:sldId id="259" r:id="rId7"/>
    <p:sldId id="261" r:id="rId8"/>
    <p:sldId id="262" r:id="rId9"/>
    <p:sldId id="273" r:id="rId10"/>
    <p:sldId id="267" r:id="rId11"/>
    <p:sldId id="271" r:id="rId12"/>
    <p:sldId id="269" r:id="rId13"/>
    <p:sldId id="265" r:id="rId14"/>
    <p:sldId id="270" r:id="rId15"/>
    <p:sldId id="268" r:id="rId16"/>
    <p:sldId id="263" r:id="rId17"/>
    <p:sldId id="272" r:id="rId18"/>
    <p:sldId id="266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A57FB-424B-5C64-1070-71A493673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/>
              <a:t>Демографический кризис</a:t>
            </a:r>
            <a:br>
              <a:rPr lang="ru-RU" sz="4000" dirty="0"/>
            </a:br>
            <a:r>
              <a:rPr lang="ru-RU" sz="4000" dirty="0"/>
              <a:t>суррогатное материнство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72426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A8C384-D4BB-4867-1C1E-7E4BA95C5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8" b="15269"/>
          <a:stretch/>
        </p:blipFill>
        <p:spPr>
          <a:xfrm>
            <a:off x="1076294" y="484238"/>
            <a:ext cx="10039412" cy="58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2B285E-EFB0-FC6D-E5DC-AD81F0E37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921"/>
          <a:stretch/>
        </p:blipFill>
        <p:spPr>
          <a:xfrm>
            <a:off x="1524000" y="403123"/>
            <a:ext cx="9144000" cy="15141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F35C128-0601-0B9B-37A5-DF4E70E22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92" b="10680"/>
          <a:stretch/>
        </p:blipFill>
        <p:spPr>
          <a:xfrm>
            <a:off x="1524000" y="2251586"/>
            <a:ext cx="9144000" cy="38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4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F43CA9-F645-2EBE-1CC4-54E115DCE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4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B796173-7833-3171-3BFA-3F894029F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24" b="7573"/>
          <a:stretch/>
        </p:blipFill>
        <p:spPr>
          <a:xfrm>
            <a:off x="4581661" y="2876365"/>
            <a:ext cx="7610339" cy="39816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CBC6716-25C9-AB8B-7F48-427C89AA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9" r="50000" b="23107"/>
          <a:stretch/>
        </p:blipFill>
        <p:spPr>
          <a:xfrm>
            <a:off x="-1" y="0"/>
            <a:ext cx="4598633" cy="55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14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E9F610E-EFBB-0696-5427-1F46EEBEA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7" t="5448" r="13118" b="11828"/>
          <a:stretch/>
        </p:blipFill>
        <p:spPr>
          <a:xfrm>
            <a:off x="0" y="1"/>
            <a:ext cx="5968181" cy="46916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58D0B69-91D0-A308-C8D0-9856D80FA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7" t="14480" r="13656" b="13978"/>
          <a:stretch/>
        </p:blipFill>
        <p:spPr>
          <a:xfrm>
            <a:off x="5879690" y="2440269"/>
            <a:ext cx="6312310" cy="44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BF37B6-BDA7-EE95-EDD3-4955658A4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" t="4445" r="4683" b="5089"/>
          <a:stretch/>
        </p:blipFill>
        <p:spPr>
          <a:xfrm>
            <a:off x="0" y="0"/>
            <a:ext cx="8504904" cy="62041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5C3D91-611D-D5EB-AF97-18A1DE89E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8"/>
          <a:stretch/>
        </p:blipFill>
        <p:spPr>
          <a:xfrm>
            <a:off x="5860026" y="2398934"/>
            <a:ext cx="6332502" cy="4459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74615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EE7AEB2-60B4-8920-F7B0-9F81B07E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0"/>
            <a:ext cx="8404614" cy="68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B34121-9C08-6058-9ACC-6A26F7E01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4E6BF9-1736-832E-1FF8-A5A9F2A0BE79}"/>
              </a:ext>
            </a:extLst>
          </p:cNvPr>
          <p:cNvSpPr txBox="1"/>
          <p:nvPr/>
        </p:nvSpPr>
        <p:spPr>
          <a:xfrm>
            <a:off x="383219" y="277596"/>
            <a:ext cx="1144183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Прогноз</a:t>
            </a:r>
            <a:endParaRPr lang="cs-CZ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Официальный прогноз Росстата от 26 марта 2020 года предполагает изменение численности населения страны к начала 2036 года в диапазоне: низкий вариант прогноза — 134 277 195 человек (низкая рождаемость и низкая миграция), за 2035 год естественный прирост составит −940,2 тысяч человек, миграционный прирост составит 15,7 тысяч человек; средний вариант прогноза — 142 993 262 человека (низкая рождаемость и высокая миграция), за 2035 год естественный прирост составит −398,5 тысяч человек, миграционный прирост составит 263,6 тысяч человек; высокий вариант прогноза — 150 126 296 человек (высокая рождаемость и высокая миграция), за 2035 год естественный прирост составит −21,3 тысяч человек, миграционный прирост составит 386,8 тысяч человек.</a:t>
            </a:r>
          </a:p>
          <a:p>
            <a:pPr algn="l"/>
            <a:r>
              <a:rPr lang="ru-R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 прогнозу учёных из Вашингтонского университета, сделанному в июле 2020 года, к 2050 году в 151 стране, а к 2100 году уже в 183 из 195 стран мира рождаемость упадёт ниже уровня воспроизводства населения (2,1 рождения на одну женщину), необходимого для поддержания численности населения на одном уровне. Ожидается, что численность населения к 2100 году сократится как минимум наполовину в 23 странах мира, а в 34 странах произойдёт сокращение населения от 25 до 50 %, включая Россию и Китай. К 2100 году население России сократится на 40 миллионов человек, или почти 30 %. В базовом сценарии прогноза к 2100 году в России останется 106 миллионов жителей против 146 млн на 2020 год. К концу века рождаемость в РФ упадёт до 1,41 ребёнка на женщину, в результате впервые за несколько веков Россия выйдет из топ-10 стран по численности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16894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69A01F2-18A6-6487-6D35-2FC16F68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4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711202-801C-5EEE-1E43-0374631A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Суррагатное материнство</a:t>
            </a:r>
          </a:p>
        </p:txBody>
      </p:sp>
    </p:spTree>
    <p:extLst>
      <p:ext uri="{BB962C8B-B14F-4D97-AF65-F5344CB8AC3E}">
        <p14:creationId xmlns:p14="http://schemas.microsoft.com/office/powerpoint/2010/main" val="81398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4A9D2C-1B4A-131F-35EA-789B1BA7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5"/>
          <a:stretch/>
        </p:blipFill>
        <p:spPr>
          <a:xfrm>
            <a:off x="0" y="2565647"/>
            <a:ext cx="3724575" cy="15713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68F308-3C74-844D-5D1C-9F3F7DD9C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6" t="10873" r="6958" b="4725"/>
          <a:stretch/>
        </p:blipFill>
        <p:spPr>
          <a:xfrm>
            <a:off x="3100124" y="248575"/>
            <a:ext cx="8852179" cy="63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453D52F-9A4B-C434-D0A6-3AD2ECA9D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" t="65542" r="6725" b="5296"/>
          <a:stretch/>
        </p:blipFill>
        <p:spPr>
          <a:xfrm>
            <a:off x="1779084" y="4709160"/>
            <a:ext cx="8211846" cy="19999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4F18E9E-E75A-8EED-BC33-26E234048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4" r="11018" b="31334"/>
          <a:stretch/>
        </p:blipFill>
        <p:spPr>
          <a:xfrm>
            <a:off x="1953087" y="0"/>
            <a:ext cx="786384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6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4069FAA-3C43-E115-D75E-872B06E32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9" t="12686" r="11715" b="47055"/>
          <a:stretch/>
        </p:blipFill>
        <p:spPr>
          <a:xfrm>
            <a:off x="0" y="0"/>
            <a:ext cx="7084381" cy="32137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B78CA4B-60C8-4C42-EEF5-2ACEB7BCB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0" t="23948" r="12395" b="35793"/>
          <a:stretch/>
        </p:blipFill>
        <p:spPr>
          <a:xfrm>
            <a:off x="-1" y="3644284"/>
            <a:ext cx="7084381" cy="321371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030D96-AFD1-A373-F9C2-DE3504346227}"/>
              </a:ext>
            </a:extLst>
          </p:cNvPr>
          <p:cNvSpPr txBox="1"/>
          <p:nvPr/>
        </p:nvSpPr>
        <p:spPr>
          <a:xfrm>
            <a:off x="7084382" y="117693"/>
            <a:ext cx="482723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урматеринство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это эксплуатация женщины, использование ее в качестве инкубатора, чьи чувства никого не волнуют.</a:t>
            </a: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биологической матери не образуется особая связь с ребенком, которая возникает во время беременности. У нее могут не проснуться материнские инстинкты, и она не примет кроху, рожденного другой женщиной, как родного. Из-за этого и мама, и ребенок всю жизнь будут мучаться от психологических проблем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уррогатная мать может разрушить семью, потому что отец будет считать ее настоящей матерью своего малыша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Суррогатное материнство противно божественному замыслу. С позиции христианства и ислама суррогатное материнство ведет к разобщению брака и нарушению таинства зачатия – дети должны зачинаться только в законном браке и вынашиваться родной матерью.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42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D96F690-75CC-FC7D-3986-82D1857853C8}"/>
              </a:ext>
            </a:extLst>
          </p:cNvPr>
          <p:cNvSpPr txBox="1"/>
          <p:nvPr/>
        </p:nvSpPr>
        <p:spPr>
          <a:xfrm>
            <a:off x="488273" y="584849"/>
            <a:ext cx="1074198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и основной довод в пользу суррогатного материнства в том, что для многих бездетных пар оно – единственный шанс завести своего ребенка. Только благодаря </a:t>
            </a:r>
            <a:r>
              <a:rPr lang="ru-RU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сурмамам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тысячи семей обрели родного малыша; 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женщины участвуют в программе только добровольно, никто никого не принуждает, так что об эксплуатации не идет и речи; 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многие </a:t>
            </a:r>
            <a:r>
              <a:rPr lang="ru-RU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сурмамы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становятся таковыми не из-за жажды обогащения, а в стремлении помочь бездетным людям стать родителями; 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позволить себе ребенка, рожденного таким образом, могут не только очень богатые – если в качестве </a:t>
            </a:r>
            <a:r>
              <a:rPr lang="ru-RU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сурмамы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выступает родственница или подруга, то вся программа обойдется не сильно дороже обычной беременности после ЭКО;  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возникновение материнских чувств у биологической мамы не связано напрямую с тем, сама она рожала или нет. Но, как правило, те, кто обращается к </a:t>
            </a:r>
            <a:r>
              <a:rPr lang="ru-RU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сурмаме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уже много лет безуспешно пытаются стать родителями естественным способом и давно ждут и заранее любят своего малыша.</a:t>
            </a:r>
            <a:endParaRPr lang="cs-CZ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FF0A4E-5DE5-2BAD-6BE1-E1DC6C7AB820}"/>
              </a:ext>
            </a:extLst>
          </p:cNvPr>
          <p:cNvSpPr txBox="1"/>
          <p:nvPr/>
        </p:nvSpPr>
        <p:spPr>
          <a:xfrm>
            <a:off x="4971495" y="123184"/>
            <a:ext cx="199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Доводы ЗА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4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95AA9D-922D-AC76-DA32-21DC737F0490}"/>
              </a:ext>
            </a:extLst>
          </p:cNvPr>
          <p:cNvSpPr txBox="1"/>
          <p:nvPr/>
        </p:nvSpPr>
        <p:spPr>
          <a:xfrm>
            <a:off x="268549" y="596522"/>
            <a:ext cx="112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"Я не вижу в этом ничего страшного или постыдного. Я помогла людям получить долгожданного ребенка и за 9 месяцев заработала деньги, которые никогда не смогла бы получить в декрете."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C47B3D-E0F1-8AFC-6F3F-36733F28F43E}"/>
              </a:ext>
            </a:extLst>
          </p:cNvPr>
          <p:cNvSpPr txBox="1"/>
          <p:nvPr/>
        </p:nvSpPr>
        <p:spPr>
          <a:xfrm>
            <a:off x="250053" y="1276793"/>
            <a:ext cx="11680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"Один мальчик мне как-то сказал, что то, что я собираюсь сделать, хуже, чем проституция, потому что в Европе она разрешена, а вот суррогатное материнство – нет. Но я не обратила на это внимания. Мне все равно. Для меня это работа. Очень хорошо оплачиваемая работа".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BB9C825-64C2-4A33-DBA1-9279FE2D0C46}"/>
              </a:ext>
            </a:extLst>
          </p:cNvPr>
          <p:cNvSpPr txBox="1"/>
          <p:nvPr/>
        </p:nvSpPr>
        <p:spPr>
          <a:xfrm>
            <a:off x="3435659" y="100917"/>
            <a:ext cx="569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 точки зрения </a:t>
            </a:r>
            <a:r>
              <a:rPr lang="ru-RU" sz="2400" b="1" dirty="0" err="1">
                <a:solidFill>
                  <a:srgbClr val="FF0000"/>
                </a:solidFill>
              </a:rPr>
              <a:t>сурмамы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7F583A3-8F8F-BB12-717A-9265FD152664}"/>
              </a:ext>
            </a:extLst>
          </p:cNvPr>
          <p:cNvSpPr txBox="1"/>
          <p:nvPr/>
        </p:nvSpPr>
        <p:spPr>
          <a:xfrm>
            <a:off x="231559" y="3977489"/>
            <a:ext cx="117177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i="0" dirty="0">
                <a:solidFill>
                  <a:srgbClr val="32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"Я в свое время работала няней, и тогда мне было гораздо тяжелее расставаться с малышами. Я учила их всему: ползать, ходить, говорить, кушать. Я столько в них вкладывала, и мне было больно смотреть, когда их отправляли в сад", – призналась Ева. </a:t>
            </a:r>
            <a:r>
              <a:rPr lang="ru-RU" i="0" dirty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эти дети – во-первых, я воспринимала их как работу. А во-вторых, ну как я могла хотеть их забрать? У меня уже было двое детей, а у этой женщины нет ни одного. Это какой-то ужасный эгоизм.»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4178BDF-5CF8-6104-C6FA-7138242AD636}"/>
              </a:ext>
            </a:extLst>
          </p:cNvPr>
          <p:cNvSpPr txBox="1"/>
          <p:nvPr/>
        </p:nvSpPr>
        <p:spPr>
          <a:xfrm>
            <a:off x="279646" y="5454817"/>
            <a:ext cx="11680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"Я свою историю не скрываю. И иногда в социальных сетях мне пишут, что я продала собственных детей. Таким людям я отправляю </a:t>
            </a:r>
            <a:r>
              <a:rPr lang="ru-RU" b="0" i="0" dirty="0" err="1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войс</a:t>
            </a:r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, в котором рассказываю следующее: эти дети не мои, биологически они со мной не связаны, у нас даже ДНК не совпадает. И зачастую, когда человек слышит мой голос, его восприятие меняется".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1CADE8-A611-5174-29FC-9EFBA0B99C32}"/>
              </a:ext>
            </a:extLst>
          </p:cNvPr>
          <p:cNvSpPr txBox="1"/>
          <p:nvPr/>
        </p:nvSpPr>
        <p:spPr>
          <a:xfrm>
            <a:off x="231560" y="2223163"/>
            <a:ext cx="117177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"Я сделала написала о своих попытках стать </a:t>
            </a:r>
            <a:r>
              <a:rPr lang="ru-RU" b="0" i="0" dirty="0" err="1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сурмамой</a:t>
            </a:r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 в </a:t>
            </a:r>
            <a:r>
              <a:rPr lang="ru-RU" b="0" i="0" dirty="0" err="1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Instagram</a:t>
            </a:r>
            <a:r>
              <a:rPr lang="ru-RU" b="0" i="0" dirty="0">
                <a:solidFill>
                  <a:srgbClr val="32292F"/>
                </a:solidFill>
                <a:effectLst/>
                <a:latin typeface="Open Sans" panose="020B0606030504020204" pitchFamily="34" charset="0"/>
              </a:rPr>
              <a:t>. Реакции были разные. Чаще всего писали следующее: "Что? Нет другого способа заработать на новое жилье?" Да, конечно, есть. И мы бы и сами могли с этим справиться, но чуть позже. Но я хочу быстрее. Что плохого в том, что я могу осчастливить бездетную семью и при этом помочь своей? Многие меня не поняли. Среди них был даже кое-кто из близких родственников. Но я не обращаю внимания. Главное, что мой муж, родители, моя сестра со мной заодно".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73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608FE-A25B-D490-2D0F-CDD3DD59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Демография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769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E051EEE-DD50-C8A8-9F5F-40471D3B5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" t="2581" r="2213" b="38495"/>
          <a:stretch/>
        </p:blipFill>
        <p:spPr>
          <a:xfrm>
            <a:off x="796412" y="1020096"/>
            <a:ext cx="10432721" cy="48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0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143</TotalTime>
  <Words>919</Words>
  <Application>Microsoft Office PowerPoint</Application>
  <PresentationFormat>Širokoúhlá obrazovka</PresentationFormat>
  <Paragraphs>29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Century Gothic</vt:lpstr>
      <vt:lpstr>Garamond</vt:lpstr>
      <vt:lpstr>Open Sans</vt:lpstr>
      <vt:lpstr>Times New Roman</vt:lpstr>
      <vt:lpstr>Wingdings</vt:lpstr>
      <vt:lpstr>Savon</vt:lpstr>
      <vt:lpstr>Демографический кризис суррогатное материнство</vt:lpstr>
      <vt:lpstr>Суррагатное материнство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Демография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Демографический кризис суррогатное материнство</dc:title>
  <dc:creator>Veronika Stranz-Nikitina</dc:creator>
  <cp:lastModifiedBy>Veronika Stranz-Nikitina</cp:lastModifiedBy>
  <cp:revision>2</cp:revision>
  <dcterms:created xsi:type="dcterms:W3CDTF">2022-06-25T12:42:42Z</dcterms:created>
  <dcterms:modified xsi:type="dcterms:W3CDTF">2022-06-25T15:06:37Z</dcterms:modified>
</cp:coreProperties>
</file>