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86" r:id="rId5"/>
    <p:sldId id="277" r:id="rId6"/>
    <p:sldId id="261" r:id="rId7"/>
    <p:sldId id="267" r:id="rId8"/>
    <p:sldId id="266" r:id="rId9"/>
    <p:sldId id="262" r:id="rId10"/>
    <p:sldId id="282" r:id="rId11"/>
    <p:sldId id="280" r:id="rId12"/>
    <p:sldId id="281" r:id="rId13"/>
    <p:sldId id="264" r:id="rId14"/>
    <p:sldId id="265" r:id="rId15"/>
    <p:sldId id="276" r:id="rId16"/>
    <p:sldId id="274" r:id="rId17"/>
    <p:sldId id="278" r:id="rId18"/>
    <p:sldId id="275" r:id="rId19"/>
    <p:sldId id="279" r:id="rId20"/>
    <p:sldId id="272" r:id="rId21"/>
    <p:sldId id="263" r:id="rId22"/>
    <p:sldId id="268" r:id="rId23"/>
    <p:sldId id="283" r:id="rId24"/>
    <p:sldId id="269" r:id="rId25"/>
    <p:sldId id="287" r:id="rId26"/>
    <p:sldId id="285" r:id="rId27"/>
    <p:sldId id="291" r:id="rId28"/>
    <p:sldId id="289" r:id="rId29"/>
    <p:sldId id="288" r:id="rId30"/>
    <p:sldId id="290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AE4EF-0662-40B0-BED9-E3AEC686B956}" v="21" dt="2024-04-23T01:40:24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1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10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9CD9-37AD-4F42-B400-66372835056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AE6E-0372-443A-A4E3-E85DE9B0E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07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DAE6E-0372-443A-A4E3-E85DE9B0EC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0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44F47-3018-84BB-08C3-F08B89515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CD995-8E61-A722-4082-2C59CED9E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3D9B17-E8C2-E69C-0FD6-123C74C1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2CC3B-79EB-9736-9CDD-95B7361E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E974CB-12F6-3E92-069C-E5416B9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3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22BBF-9061-DAE1-C38D-07E72826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B52077-CA4E-96A5-5507-01111B615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153B96-7F08-74F9-0A88-E39E866D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3EE193-19F5-482D-E5A6-D538875E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42A190-46ED-53E9-F1CC-FE608D3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12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D9B06B-92CA-A8B0-BEC0-50762EF8B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784642-1E55-336D-3651-F5A8F99B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4F2E18-BE10-7C7A-8EE9-8D496F06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3AAB94-C76F-B880-6A1D-0794C025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F58581-59D1-F463-AD2C-CA368789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75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80144-754B-72F9-2CA2-53E467AF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8311E-95A9-A8EB-9B37-66304C87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D7C5BC-FE83-17E6-96F2-214C4FE7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4DA3CA-3DA1-EB3D-764A-A9070EF6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2CCD24-A9ED-18AE-A600-EF015E48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0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1B448-FEEE-5A05-6537-7F8720C2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59A0F3-2673-1F87-A1E2-17A4C9D6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61802B-F7F2-68FE-6D9A-8F46F49B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D59294-8050-EFEE-E4B2-F65D6C56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18CD58-9C5F-9E19-FC06-E3CA83AD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6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058E0-7C70-09B7-2F31-97208A34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8BDA5-AD52-5844-1E78-489C3A945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59D563-5BE7-9467-38BE-D85B3E307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99E8E2-CBF0-DE75-747A-69FE00A1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A05561-8AEC-E733-312E-4F7FBBD5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F3A556-CC30-AA93-FC8F-FC387B6D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31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92C24-246F-5531-2D80-B9762526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8919F1-8F41-E0AA-5F65-B2703655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764B5-A2ED-0353-B473-B2992A3C8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2BB4EC-DAEB-D7DF-3B56-EE70AF9F9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8F67B7-FB09-DEDA-9D9F-8B4EAA0B2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3EC15-BB2D-588B-47B2-2A1F00B8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91CD74-E0AF-997B-DA9C-C9B94379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39E26D-5868-F9A7-C556-EC45638D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4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34129-694C-AA48-FC56-5348646E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7DE6D8-3701-C5D2-C8BF-1724A796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4A1B83-4A7F-0B2B-646C-F8E271F0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29A294-3A4F-F36D-7C5F-43808EDD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1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D7D6CE-5F7F-25AA-4134-418BF4E9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C5671B-EB1A-3F1F-661A-2125EA86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654330-4623-AE41-CEEB-1C8EE9E0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267EC-D994-FB06-2A37-B02786C8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61619-8738-F6F2-D850-4A51769AC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18FE2F-D4C6-7877-C8BD-2DD080BE3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4BD35B-538E-7952-27D9-4E2607E5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4406F-2409-D8B1-AB4F-8971908F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F9635A-1A56-90CA-4784-53654C33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7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76AE1-AA53-58AD-2E69-C819D812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B633CA-608F-F81B-B178-33D4CC07B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6BD106-837B-8422-F474-6A0F4404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7E0271-9D63-0406-148F-312045B4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E29CBE-9012-DDDE-21E6-4F7A43FF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2F9CA9-186C-7DCA-146D-AD7EFB65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444D9F-9B9B-20E0-FD75-D3D9184B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347C15-3535-5490-998F-6F142376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1AC78E-6AE2-1266-C8FD-B850F2594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A6EC9A-C087-4D42-A457-E32A247B5A69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818DC-DDBA-C8D9-746E-CF4081BE0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059FC3-85C9-0ADD-2718-E29DB044C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DBE1E-3519-4690-AADC-22A17597F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40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rstandard.at/story/1282978601717/game-moschee-baba-fpoe-werbung-laesst-muezzins-abschiessen" TargetMode="External"/><Relationship Id="rId2" Type="http://schemas.openxmlformats.org/officeDocument/2006/relationships/hyperlink" Target="https://i.ds.at/87LuoA/rs:fill:750:0/plain/2010/08/31/128298651329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rnerzeitung.ch/der-mann-der-den-modernen-rechtspopulismus-erfand-208524882876" TargetMode="External"/><Relationship Id="rId4" Type="http://schemas.openxmlformats.org/officeDocument/2006/relationships/hyperlink" Target="https://www.researchgate.net/figure/Duel-over-Vienna-Available-at-duellumwienpdf-accessed-10-July-2012_fig1_26187478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o.eu/article/heinz-christian-strache-austria-far-right-rise-and-fall/" TargetMode="External"/><Relationship Id="rId2" Type="http://schemas.openxmlformats.org/officeDocument/2006/relationships/hyperlink" Target="https://www.tandfonline.com/doi/full/10.1080/01402382.2018.142905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epresse.com/587895/wiener-blut-gruene-werfen-fpoe-nazi-jargon-vor" TargetMode="External"/><Relationship Id="rId4" Type="http://schemas.openxmlformats.org/officeDocument/2006/relationships/hyperlink" Target="https://www.fpoe-ooe.at/wp-content/uploads/2011_graz_parteiprogramm_web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ien.orf.at/v2/news/stories/2734820/" TargetMode="External"/><Relationship Id="rId2" Type="http://schemas.openxmlformats.org/officeDocument/2006/relationships/hyperlink" Target="https://de.statista.com/statistik/daten/studie/288503/umfrage/sonntagsfrage-zur-nationalratswahl-in-oesterreich-nach-einzelnen-institut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Svobodn%C3%A1_strana_Rakouska#/media/Soubor:Logo_of_Freedom_Party_of_Austria.svg" TargetMode="External"/><Relationship Id="rId4" Type="http://schemas.openxmlformats.org/officeDocument/2006/relationships/hyperlink" Target="https://www.sueddeutsche.de/projekte/artikel/politik/artikel-e207627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il.at/oesterreich/die-ibiza-timeline-was-seit-straches-video-und-dem-ruecktritt-von-sebastian-kurz-geschah/402455439" TargetMode="External"/><Relationship Id="rId2" Type="http://schemas.openxmlformats.org/officeDocument/2006/relationships/hyperlink" Target="https://www.e15.cz/galerie/zahranicni/169225/deset-let-od-smrti-jorga-haidera-nechal-po-sobe-zadluzenou-zemi-pro-mnohe-presto-zustal-ikonou?foto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B6859E-C7FB-394C-E621-EA22F28CB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cs-CZ" dirty="0"/>
              <a:t>Populismus v Rakousku na příkladu vzestupu FPÖ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AAEAD8-123A-8A76-3A6A-8D67CEC12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cs-CZ" dirty="0"/>
              <a:t>Adam Vyhnálek</a:t>
            </a:r>
          </a:p>
        </p:txBody>
      </p:sp>
    </p:spTree>
    <p:extLst>
      <p:ext uri="{BB962C8B-B14F-4D97-AF65-F5344CB8AC3E}">
        <p14:creationId xmlns:p14="http://schemas.microsoft.com/office/powerpoint/2010/main" val="144721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BD27BF6-4C7D-AE8D-6A27-379FAF2E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62" y="986263"/>
            <a:ext cx="4544762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err="1"/>
              <a:t>Strache</a:t>
            </a:r>
            <a:r>
              <a:rPr lang="cs-CZ" sz="4000" dirty="0"/>
              <a:t> v uniformě</a:t>
            </a:r>
            <a:endParaRPr lang="en-US" sz="4000" dirty="0"/>
          </a:p>
        </p:txBody>
      </p:sp>
      <p:pic>
        <p:nvPicPr>
          <p:cNvPr id="5" name="Zástupný obsah 4" descr="Obsah obrázku zbraň, oblečení, venku, puška&#10;&#10;Popis byl vytvořen automaticky">
            <a:extLst>
              <a:ext uri="{FF2B5EF4-FFF2-40B4-BE49-F238E27FC236}">
                <a16:creationId xmlns:a16="http://schemas.microsoft.com/office/drawing/2014/main" id="{DCB6C02C-900C-B4D7-07E7-493E40B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b="13640"/>
          <a:stretch/>
        </p:blipFill>
        <p:spPr>
          <a:xfrm>
            <a:off x="6082748" y="844418"/>
            <a:ext cx="5334160" cy="51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4300" dirty="0" err="1"/>
              <a:t>Stracheho</a:t>
            </a:r>
            <a:r>
              <a:rPr lang="cs-CZ" sz="4300" dirty="0"/>
              <a:t> éra</a:t>
            </a:r>
          </a:p>
        </p:txBody>
      </p:sp>
      <p:pic>
        <p:nvPicPr>
          <p:cNvPr id="5" name="Obrázek 4" descr="Obsah obrázku fikce, kreslené, kresba, obraz&#10;&#10;Popis byl vytvořen automaticky">
            <a:extLst>
              <a:ext uri="{FF2B5EF4-FFF2-40B4-BE49-F238E27FC236}">
                <a16:creationId xmlns:a16="http://schemas.microsoft.com/office/drawing/2014/main" id="{42631BE5-3CC3-D2A0-7031-116E131AE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5" b="1403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 dirty="0"/>
              <a:t>Mezi lety 2013-2017 v opozici využil neshod v koaliční vládě</a:t>
            </a:r>
          </a:p>
          <a:p>
            <a:r>
              <a:rPr lang="cs-CZ" sz="1700" dirty="0"/>
              <a:t>V Evropě běžela naplno migrační krize =&gt; další hlasy pro FPÖ</a:t>
            </a:r>
          </a:p>
          <a:p>
            <a:r>
              <a:rPr lang="cs-CZ" sz="1700" dirty="0"/>
              <a:t>2017 parlamentní volby – 3. místo těsně za SPÖ</a:t>
            </a:r>
          </a:p>
          <a:p>
            <a:r>
              <a:rPr lang="cs-CZ" sz="1700" dirty="0"/>
              <a:t>Složení vlády s ÖVP – kancléř Kurz, vicekancléř </a:t>
            </a:r>
            <a:r>
              <a:rPr lang="cs-CZ" sz="1700" dirty="0" err="1"/>
              <a:t>Strache</a:t>
            </a:r>
            <a:endParaRPr lang="cs-CZ" sz="1700" dirty="0"/>
          </a:p>
          <a:p>
            <a:r>
              <a:rPr lang="cs-CZ" sz="1700" dirty="0"/>
              <a:t>2019 skandál Ibiza-</a:t>
            </a:r>
            <a:r>
              <a:rPr lang="cs-CZ" sz="1700" dirty="0" err="1"/>
              <a:t>Affäre</a:t>
            </a:r>
            <a:r>
              <a:rPr lang="cs-CZ" sz="1700" dirty="0"/>
              <a:t> a pád vlády, </a:t>
            </a:r>
            <a:r>
              <a:rPr lang="cs-CZ" sz="1700" dirty="0" err="1"/>
              <a:t>Strache</a:t>
            </a:r>
            <a:r>
              <a:rPr lang="cs-CZ" sz="1700" dirty="0"/>
              <a:t> odstupuje z pozice předsedy strany</a:t>
            </a:r>
          </a:p>
          <a:p>
            <a:r>
              <a:rPr lang="cs-CZ" sz="1700" dirty="0"/>
              <a:t>V předčasných volbách 2019 obrovská ztráta voličů (10 %)</a:t>
            </a:r>
          </a:p>
          <a:p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90819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Proč je FPÖ pravicově populistická?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/>
              <a:t>Vágně definuje koncept lidu se společnými zájmy</a:t>
            </a:r>
          </a:p>
          <a:p>
            <a:r>
              <a:rPr lang="cs-CZ" sz="2000" dirty="0"/>
              <a:t>Souboj mezi lidem a cizinci (dobrý vs zlý)</a:t>
            </a:r>
          </a:p>
          <a:p>
            <a:r>
              <a:rPr lang="cs-CZ" sz="2000" dirty="0"/>
              <a:t>Oportunistické a často nekonzistentní programové pozice </a:t>
            </a:r>
          </a:p>
          <a:p>
            <a:r>
              <a:rPr lang="cs-CZ" sz="2000" dirty="0"/>
              <a:t>Velmi silná preference pro plebiscitní politiku</a:t>
            </a:r>
          </a:p>
          <a:p>
            <a:r>
              <a:rPr lang="cs-CZ" sz="2000" dirty="0"/>
              <a:t>Prezentování jednoduchých řešení na složité problémy (migrace, sociální politika, ekonomické problémy)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416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Prostředky k mobilizaci voličů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Stěžejním bodem jsou kampaně namířené proti cizincům, velmi ostrá rétorika</a:t>
            </a:r>
          </a:p>
          <a:p>
            <a:r>
              <a:rPr lang="cs-CZ" sz="2000" dirty="0"/>
              <a:t>Spojuje cizince s narůstající kriminalitou a sociálními problémy</a:t>
            </a:r>
          </a:p>
          <a:p>
            <a:r>
              <a:rPr lang="cs-CZ" sz="2000" dirty="0"/>
              <a:t>Křesťanství je pod útokem islámu a je třeba se tomu bránit (Vídeň 2010)</a:t>
            </a:r>
          </a:p>
          <a:p>
            <a:r>
              <a:rPr lang="cs-CZ" sz="2000" dirty="0"/>
              <a:t>Pod </a:t>
            </a:r>
            <a:r>
              <a:rPr lang="cs-CZ" sz="2000" dirty="0" err="1"/>
              <a:t>Haiderem</a:t>
            </a:r>
            <a:r>
              <a:rPr lang="cs-CZ" sz="2000" dirty="0"/>
              <a:t> začala fungovat profesionální permanentní kampaň</a:t>
            </a:r>
          </a:p>
          <a:p>
            <a:r>
              <a:rPr lang="cs-CZ" sz="2000" dirty="0"/>
              <a:t>Důležitá osoba lídra, který prostý lid vyvede z jeho problémů</a:t>
            </a:r>
          </a:p>
          <a:p>
            <a:r>
              <a:rPr lang="cs-CZ" sz="2000" dirty="0"/>
              <a:t>Práce s médii (</a:t>
            </a:r>
            <a:r>
              <a:rPr lang="cs-CZ" sz="2000" dirty="0" err="1"/>
              <a:t>Kronen</a:t>
            </a:r>
            <a:r>
              <a:rPr lang="cs-CZ" sz="2000" dirty="0"/>
              <a:t> </a:t>
            </a:r>
            <a:r>
              <a:rPr lang="cs-CZ" sz="2000" dirty="0" err="1"/>
              <a:t>Zeitung</a:t>
            </a:r>
            <a:r>
              <a:rPr lang="cs-CZ" sz="2000" dirty="0"/>
              <a:t> – nejčtenější tištěné médium)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842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Příklady kampaní FPÖ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31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blečení, Lidská tvář, osoba, text&#10;&#10;Popis byl vytvořen automaticky">
            <a:extLst>
              <a:ext uri="{FF2B5EF4-FFF2-40B4-BE49-F238E27FC236}">
                <a16:creationId xmlns:a16="http://schemas.microsoft.com/office/drawing/2014/main" id="{BFDB66E9-37B3-50EF-AC54-74A519A01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5517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C11400-7040-6187-2710-98B85B24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/>
              <a:t>Iniciativa </a:t>
            </a:r>
            <a:r>
              <a:rPr lang="en-US" sz="3600" dirty="0" err="1"/>
              <a:t>Österreich</a:t>
            </a:r>
            <a:r>
              <a:rPr lang="en-US" sz="3600" dirty="0"/>
              <a:t> </a:t>
            </a:r>
            <a:r>
              <a:rPr lang="en-US" sz="3600" dirty="0" err="1"/>
              <a:t>zuerst</a:t>
            </a:r>
            <a:r>
              <a:rPr lang="cs-CZ" sz="3600" dirty="0"/>
              <a:t> 1992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16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kreslené, Kreslený film, plakát&#10;&#10;Popis byl vytvořen automaticky">
            <a:extLst>
              <a:ext uri="{FF2B5EF4-FFF2-40B4-BE49-F238E27FC236}">
                <a16:creationId xmlns:a16="http://schemas.microsoft.com/office/drawing/2014/main" id="{7F2900CC-BC4F-D01B-96DE-307623742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55" r="-125" b="1276"/>
          <a:stretch/>
        </p:blipFill>
        <p:spPr>
          <a:xfrm>
            <a:off x="775968" y="623275"/>
            <a:ext cx="4990310" cy="2644859"/>
          </a:xfrm>
          <a:prstGeom prst="rect">
            <a:avLst/>
          </a:prstGeom>
        </p:spPr>
      </p:pic>
      <p:pic>
        <p:nvPicPr>
          <p:cNvPr id="5" name="Zástupný obsah 4" descr="Obsah obrázku text, snímek obrazovky, grafický design, kreslené&#10;&#10;Popis byl vytvořen automaticky">
            <a:extLst>
              <a:ext uri="{FF2B5EF4-FFF2-40B4-BE49-F238E27FC236}">
                <a16:creationId xmlns:a16="http://schemas.microsoft.com/office/drawing/2014/main" id="{8E657E24-3528-EBCD-C920-0FD57A76F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 r="1" b="328"/>
          <a:stretch/>
        </p:blipFill>
        <p:spPr>
          <a:xfrm>
            <a:off x="775144" y="3586297"/>
            <a:ext cx="4991957" cy="2644860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76FBE-39E3-D836-4249-B1375872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cs-CZ" sz="4300" dirty="0" err="1"/>
              <a:t>Moschee</a:t>
            </a:r>
            <a:r>
              <a:rPr lang="cs-CZ" sz="4300" dirty="0"/>
              <a:t> Baba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F516A3-1783-74D7-48DD-51B7F095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8"/>
            <a:ext cx="3709743" cy="1959387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Videohra spuštěna v roce 2010</a:t>
            </a:r>
          </a:p>
          <a:p>
            <a:r>
              <a:rPr lang="cs-CZ" sz="2000" dirty="0"/>
              <a:t>Volby do zemského sněmu ve Štýrsku 2010</a:t>
            </a:r>
          </a:p>
          <a:p>
            <a:r>
              <a:rPr lang="cs-CZ" sz="2000" dirty="0"/>
              <a:t>Cílem bylo sestřelit co nejvíce mešit, minaretů a </a:t>
            </a:r>
            <a:r>
              <a:rPr lang="cs-CZ" sz="2000" dirty="0" err="1"/>
              <a:t>muezinů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878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B3A3FF-8EE3-498B-8C43-57F2DE9A2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76FBE-39E3-D836-4249-B1375872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821048"/>
            <a:ext cx="3090345" cy="33463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Volby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zemského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sněmu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Vídeň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2010</a:t>
            </a:r>
            <a:r>
              <a:rPr lang="cs-CZ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„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Wiener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Blut</a:t>
            </a:r>
            <a:r>
              <a:rPr lang="cs-CZ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2446384" cy="577780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, Lidská tvář, fikce, oblečení&#10;&#10;Popis byl vytvořen automaticky">
            <a:extLst>
              <a:ext uri="{FF2B5EF4-FFF2-40B4-BE49-F238E27FC236}">
                <a16:creationId xmlns:a16="http://schemas.microsoft.com/office/drawing/2014/main" id="{143ABCAD-B72B-FCBF-5AF1-D57548437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" b="-3"/>
          <a:stretch/>
        </p:blipFill>
        <p:spPr>
          <a:xfrm>
            <a:off x="996362" y="972235"/>
            <a:ext cx="3434321" cy="5047735"/>
          </a:xfrm>
          <a:prstGeom prst="rect">
            <a:avLst/>
          </a:prstGeom>
        </p:spPr>
      </p:pic>
      <p:pic>
        <p:nvPicPr>
          <p:cNvPr id="6" name="Zástupný obsah 10" descr="Obsah obrázku text, Lidská tvář, úsměv, osoba&#10;&#10;Popis byl vytvořen automaticky">
            <a:extLst>
              <a:ext uri="{FF2B5EF4-FFF2-40B4-BE49-F238E27FC236}">
                <a16:creationId xmlns:a16="http://schemas.microsoft.com/office/drawing/2014/main" id="{3465592C-3D7F-095E-59E4-C5EF700E8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" b="-1"/>
          <a:stretch/>
        </p:blipFill>
        <p:spPr>
          <a:xfrm>
            <a:off x="4683639" y="972236"/>
            <a:ext cx="3383280" cy="2414016"/>
          </a:xfrm>
          <a:prstGeom prst="rect">
            <a:avLst/>
          </a:prstGeom>
        </p:spPr>
      </p:pic>
      <p:pic>
        <p:nvPicPr>
          <p:cNvPr id="3" name="Zástupný obsah 13" descr="Obsah obrázku text, Lidská tvář, muž, Zprávy&#10;&#10;Popis byl vytvořen automaticky">
            <a:extLst>
              <a:ext uri="{FF2B5EF4-FFF2-40B4-BE49-F238E27FC236}">
                <a16:creationId xmlns:a16="http://schemas.microsoft.com/office/drawing/2014/main" id="{3D6B8227-7BF7-38BD-DAD3-BFD99C3D0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r="-1" b="-1"/>
          <a:stretch/>
        </p:blipFill>
        <p:spPr>
          <a:xfrm>
            <a:off x="4689525" y="3605954"/>
            <a:ext cx="337739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7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57F5385E-B5BC-2BD3-6EB6-BC6CBE0BF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307" b="434"/>
          <a:stretch/>
        </p:blipFill>
        <p:spPr>
          <a:xfrm>
            <a:off x="1130215" y="623275"/>
            <a:ext cx="4281815" cy="2644859"/>
          </a:xfrm>
          <a:prstGeom prst="rect">
            <a:avLst/>
          </a:prstGeom>
        </p:spPr>
      </p:pic>
      <p:pic>
        <p:nvPicPr>
          <p:cNvPr id="5" name="Zástupný obsah 4" descr="Obsah obrázku text, Písmo, číslo, snímek obrazovky&#10;&#10;Popis byl vytvořen automaticky">
            <a:extLst>
              <a:ext uri="{FF2B5EF4-FFF2-40B4-BE49-F238E27FC236}">
                <a16:creationId xmlns:a16="http://schemas.microsoft.com/office/drawing/2014/main" id="{42DAFA73-28EC-264D-C9F2-7BD6C4EB5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27563"/>
          <a:stretch/>
        </p:blipFill>
        <p:spPr>
          <a:xfrm>
            <a:off x="1106307" y="3654989"/>
            <a:ext cx="5298894" cy="2562156"/>
          </a:xfrm>
          <a:prstGeom prst="rect">
            <a:avLst/>
          </a:prstGeom>
        </p:spPr>
      </p:pic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21FBDB-FC98-F72A-9D4B-D16CA92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cs-CZ" sz="4800" kern="1200" dirty="0">
                <a:latin typeface="+mj-lt"/>
                <a:ea typeface="+mj-ea"/>
                <a:cs typeface="+mj-cs"/>
              </a:rPr>
              <a:t>Porovnání výsledků voleb ve Vídni 2005 a 2010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9EE91FE3-A981-EAF3-4E12-68B139FC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8"/>
            <a:ext cx="3709743" cy="1959387"/>
          </a:xfrm>
        </p:spPr>
        <p:txBody>
          <a:bodyPr anchor="t">
            <a:normAutofit/>
          </a:bodyPr>
          <a:lstStyle/>
          <a:p>
            <a:r>
              <a:rPr lang="cs-CZ" sz="2000" dirty="0"/>
              <a:t>Jednoznačné posílení</a:t>
            </a:r>
          </a:p>
          <a:p>
            <a:r>
              <a:rPr lang="cs-CZ" sz="2000" dirty="0"/>
              <a:t>Zisk 14 mandátů od voleb 2005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073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21FBDB-FC98-F72A-9D4B-D16CA92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cs-CZ" sz="4000" kern="1200" dirty="0">
                <a:latin typeface="+mj-lt"/>
                <a:ea typeface="+mj-ea"/>
                <a:cs typeface="+mj-cs"/>
              </a:rPr>
              <a:t>Před parlamentními volbami 2017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9EE91FE3-A981-EAF3-4E12-68B139FC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8"/>
            <a:ext cx="3709743" cy="1959387"/>
          </a:xfrm>
        </p:spPr>
        <p:txBody>
          <a:bodyPr anchor="t">
            <a:normAutofit/>
          </a:bodyPr>
          <a:lstStyle/>
          <a:p>
            <a:r>
              <a:rPr lang="cs-CZ" sz="2000" dirty="0"/>
              <a:t>Vlevo Sebastian Kurz: „Islám patří do Rakouska.“</a:t>
            </a:r>
          </a:p>
          <a:p>
            <a:r>
              <a:rPr lang="cs-CZ" sz="2000" dirty="0"/>
              <a:t>Vpravo H.C. </a:t>
            </a:r>
            <a:r>
              <a:rPr lang="cs-CZ" sz="2000" dirty="0" err="1"/>
              <a:t>Strache</a:t>
            </a:r>
            <a:r>
              <a:rPr lang="cs-CZ" sz="2000" dirty="0"/>
              <a:t>: „Islamizaci je potřeba zastavit.“</a:t>
            </a:r>
            <a:endParaRPr lang="en-US" sz="2000" dirty="0"/>
          </a:p>
        </p:txBody>
      </p:sp>
      <p:pic>
        <p:nvPicPr>
          <p:cNvPr id="4" name="Zástupný obsah 3" descr="Plakát před celostátními volbami 2017 ">
            <a:extLst>
              <a:ext uri="{FF2B5EF4-FFF2-40B4-BE49-F238E27FC236}">
                <a16:creationId xmlns:a16="http://schemas.microsoft.com/office/drawing/2014/main" id="{9D5BE815-549A-625E-B697-64F1D2FD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621675" y="1887856"/>
            <a:ext cx="5474323" cy="30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6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514551-A7D8-D134-8F1D-251568CD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9A032-CD27-34D1-BCCE-311535ACC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400" dirty="0"/>
              <a:t>Vymezení pojmu „Populismus“ </a:t>
            </a:r>
          </a:p>
          <a:p>
            <a:r>
              <a:rPr lang="cs-CZ" sz="2400" dirty="0"/>
              <a:t>Základní informace o FPÖ</a:t>
            </a:r>
          </a:p>
          <a:p>
            <a:r>
              <a:rPr lang="cs-CZ" sz="2400" dirty="0"/>
              <a:t>Historie FPÖ – od </a:t>
            </a:r>
            <a:r>
              <a:rPr lang="cs-CZ" sz="2400" dirty="0" err="1"/>
              <a:t>Haidera</a:t>
            </a:r>
            <a:r>
              <a:rPr lang="cs-CZ" sz="2400" dirty="0"/>
              <a:t> po </a:t>
            </a:r>
            <a:r>
              <a:rPr lang="cs-CZ" sz="2400" dirty="0" err="1"/>
              <a:t>Stracheho</a:t>
            </a:r>
            <a:endParaRPr lang="cs-CZ" sz="2400" dirty="0"/>
          </a:p>
          <a:p>
            <a:r>
              <a:rPr lang="cs-CZ" sz="2400" dirty="0" err="1"/>
              <a:t>Stracheho</a:t>
            </a:r>
            <a:r>
              <a:rPr lang="cs-CZ" sz="2400" dirty="0"/>
              <a:t> éra – populismus, mobilizace voličů, média</a:t>
            </a:r>
          </a:p>
          <a:p>
            <a:r>
              <a:rPr lang="cs-CZ" sz="2400" dirty="0"/>
              <a:t>Příklady volebních plakátů, kampaně</a:t>
            </a:r>
          </a:p>
          <a:p>
            <a:r>
              <a:rPr lang="cs-CZ" sz="2400" dirty="0"/>
              <a:t>FPÖ ve vládě – úspěch populistů?</a:t>
            </a:r>
          </a:p>
          <a:p>
            <a:r>
              <a:rPr lang="cs-CZ" sz="2400" dirty="0"/>
              <a:t>Ibiza-</a:t>
            </a:r>
            <a:r>
              <a:rPr lang="cs-CZ" sz="2400" dirty="0" err="1"/>
              <a:t>Affäre</a:t>
            </a:r>
            <a:r>
              <a:rPr lang="cs-CZ" sz="2400" dirty="0"/>
              <a:t> – pád na dno</a:t>
            </a:r>
          </a:p>
          <a:p>
            <a:r>
              <a:rPr lang="cs-CZ" sz="2400" dirty="0"/>
              <a:t>Budoucnost FPÖ a obecně populismu v Rakousku</a:t>
            </a:r>
          </a:p>
          <a:p>
            <a:endParaRPr lang="cs-CZ" sz="1600" b="1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911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blečení, osoba, Lidská tvář, obloha&#10;&#10;Popis byl vytvořen automaticky">
            <a:extLst>
              <a:ext uri="{FF2B5EF4-FFF2-40B4-BE49-F238E27FC236}">
                <a16:creationId xmlns:a16="http://schemas.microsoft.com/office/drawing/2014/main" id="{FEF436B0-9255-32D8-CB8F-22FA304E8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-635" r="39152" b="635"/>
          <a:stretch/>
        </p:blipFill>
        <p:spPr>
          <a:xfrm>
            <a:off x="621675" y="813382"/>
            <a:ext cx="5474323" cy="5227668"/>
          </a:xfrm>
          <a:prstGeom prst="rect">
            <a:avLst/>
          </a:prstGeom>
        </p:spPr>
      </p:pic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84055BA-C595-62B9-4EC5-831F7857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cs-CZ" sz="4300" dirty="0"/>
              <a:t>HC Rap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624AD86-8170-A615-AC77-40015BF4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8"/>
            <a:ext cx="4114773" cy="1893762"/>
          </a:xfrm>
        </p:spPr>
        <p:txBody>
          <a:bodyPr anchor="t">
            <a:normAutofit/>
          </a:bodyPr>
          <a:lstStyle/>
          <a:p>
            <a:r>
              <a:rPr lang="cs-CZ" sz="2000" dirty="0"/>
              <a:t>https://www.youtube.com/watch?v=ePK0weKjhC0&amp;list=PL6heIc5zXUPDpCQc0QR7kScmVVJ2JGslG&amp;index=1&amp;ab_channel=Bitchslapper</a:t>
            </a:r>
          </a:p>
        </p:txBody>
      </p:sp>
    </p:spTree>
    <p:extLst>
      <p:ext uri="{BB962C8B-B14F-4D97-AF65-F5344CB8AC3E}">
        <p14:creationId xmlns:p14="http://schemas.microsoft.com/office/powerpoint/2010/main" val="2810374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FPÖ ve vládě 2017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/>
              <a:t>18. 12. 2017 vznik vlády ÖVP + FPÖ, Kurz kancléř, </a:t>
            </a:r>
            <a:r>
              <a:rPr lang="cs-CZ" sz="2000" dirty="0" err="1"/>
              <a:t>Strache</a:t>
            </a:r>
            <a:r>
              <a:rPr lang="cs-CZ" sz="2000" dirty="0"/>
              <a:t> vicekancléř</a:t>
            </a:r>
          </a:p>
          <a:p>
            <a:r>
              <a:rPr lang="cs-CZ" sz="2000" dirty="0"/>
              <a:t>FPÖ získala 6 ministerstev (vnitro, obrana, zahraničí, soc. věci, doprava, státní správa a sport)</a:t>
            </a:r>
          </a:p>
          <a:p>
            <a:r>
              <a:rPr lang="cs-CZ" sz="2000" dirty="0"/>
              <a:t>V programovém prohlášení vlády bylo snížení daní, daňové úlevy pro rodiče, zpřísnění azylového řízení, monitorování a potenciální zavření islámských školek (velké téma před volbami) a odmítnutí přístupu Turecka do EU</a:t>
            </a:r>
          </a:p>
          <a:p>
            <a:r>
              <a:rPr lang="cs-CZ" sz="2000" dirty="0"/>
              <a:t>Dále pak také například oddělení tříd s dětmi, které neuměly německy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080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osoba, oblečení, muž, interiér&#10;&#10;Popis byl vytvořen automaticky">
            <a:extLst>
              <a:ext uri="{FF2B5EF4-FFF2-40B4-BE49-F238E27FC236}">
                <a16:creationId xmlns:a16="http://schemas.microsoft.com/office/drawing/2014/main" id="{88E4A3DE-92B1-BF9A-78C2-6741E314D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5" y="1962835"/>
            <a:ext cx="5474323" cy="2928762"/>
          </a:xfrm>
          <a:prstGeom prst="rect">
            <a:avLst/>
          </a:prstGeom>
        </p:spPr>
      </p:pic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cs-CZ" sz="4000" dirty="0"/>
              <a:t>Ibiza-</a:t>
            </a:r>
            <a:r>
              <a:rPr lang="cs-CZ" sz="4000" dirty="0" err="1"/>
              <a:t>Affäre</a:t>
            </a:r>
            <a:r>
              <a:rPr lang="cs-CZ" sz="4000" dirty="0"/>
              <a:t> – pád na dno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8385A214-2E08-E405-239C-2D5AC813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3" y="2904951"/>
            <a:ext cx="4114773" cy="3326206"/>
          </a:xfrm>
        </p:spPr>
        <p:txBody>
          <a:bodyPr anchor="t">
            <a:normAutofit/>
          </a:bodyPr>
          <a:lstStyle/>
          <a:p>
            <a:r>
              <a:rPr lang="cs-CZ" sz="2000" dirty="0"/>
              <a:t>17. května 2019 zveřejnění videa, na kterém vystupuje </a:t>
            </a:r>
            <a:r>
              <a:rPr lang="cs-CZ" sz="2000" dirty="0" err="1"/>
              <a:t>Strache</a:t>
            </a:r>
            <a:endParaRPr lang="cs-CZ" sz="2000" dirty="0"/>
          </a:p>
          <a:p>
            <a:r>
              <a:rPr lang="cs-CZ" sz="2000" dirty="0"/>
              <a:t>Nabízí na něm státní zakázky domnělé neteři ruského oligarchy</a:t>
            </a:r>
          </a:p>
          <a:p>
            <a:r>
              <a:rPr lang="cs-CZ" sz="2000" dirty="0"/>
              <a:t>Výměnou měla být podpora strany před volbami 2017</a:t>
            </a:r>
          </a:p>
          <a:p>
            <a:r>
              <a:rPr lang="cs-CZ" sz="2000" dirty="0"/>
              <a:t>Jak peněžně, tak nákupem </a:t>
            </a:r>
            <a:r>
              <a:rPr lang="cs-CZ" sz="2000" dirty="0" err="1"/>
              <a:t>Kronen</a:t>
            </a:r>
            <a:r>
              <a:rPr lang="cs-CZ" sz="2000" dirty="0"/>
              <a:t> </a:t>
            </a:r>
            <a:r>
              <a:rPr lang="cs-CZ" sz="2000" dirty="0" err="1"/>
              <a:t>Zeitung</a:t>
            </a:r>
            <a:endParaRPr lang="cs-CZ" sz="20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584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9F5353-A169-7CD0-9B49-F8FCA3D8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Autofit/>
          </a:bodyPr>
          <a:lstStyle/>
          <a:p>
            <a:r>
              <a:rPr lang="cs-CZ" sz="4300" dirty="0"/>
              <a:t>Ibiza-</a:t>
            </a:r>
            <a:r>
              <a:rPr lang="cs-CZ" sz="4300" dirty="0" err="1"/>
              <a:t>Affäre</a:t>
            </a:r>
            <a:r>
              <a:rPr lang="cs-CZ" sz="4300" dirty="0"/>
              <a:t> – následný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FB613-A836-8F61-DDE8-A598111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 err="1"/>
              <a:t>Strache</a:t>
            </a:r>
            <a:r>
              <a:rPr lang="cs-CZ" sz="2000" dirty="0"/>
              <a:t> oznamuje 19. května svou rezignaci</a:t>
            </a:r>
          </a:p>
          <a:p>
            <a:r>
              <a:rPr lang="cs-CZ" sz="2000" dirty="0"/>
              <a:t>Prezident Van der </a:t>
            </a:r>
            <a:r>
              <a:rPr lang="cs-CZ" sz="2000" dirty="0" err="1"/>
              <a:t>Bellen</a:t>
            </a:r>
            <a:r>
              <a:rPr lang="cs-CZ" sz="2000" dirty="0"/>
              <a:t> vyhlašuje po schůzce s Kurzem předčasné volby</a:t>
            </a:r>
          </a:p>
          <a:p>
            <a:r>
              <a:rPr lang="cs-CZ" sz="2000" dirty="0"/>
              <a:t>28. května podává celá vláda demisi po vyslovení nedůvěry parlamentem o den dříve</a:t>
            </a:r>
          </a:p>
          <a:p>
            <a:r>
              <a:rPr lang="cs-CZ" sz="2000" dirty="0"/>
              <a:t>Ve světle aféry odhaleno další </a:t>
            </a:r>
            <a:r>
              <a:rPr lang="cs-CZ" sz="2000" dirty="0" err="1"/>
              <a:t>Stracheho</a:t>
            </a:r>
            <a:r>
              <a:rPr lang="cs-CZ" sz="2000" dirty="0"/>
              <a:t> korupční jednání</a:t>
            </a:r>
          </a:p>
          <a:p>
            <a:r>
              <a:rPr lang="cs-CZ" sz="2000" dirty="0"/>
              <a:t>Měl zpronevěřit statisíce eur ze stranických peněz na financování svého luxusního života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1365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software, číslo&#10;&#10;Popis byl vytvořen automaticky">
            <a:extLst>
              <a:ext uri="{FF2B5EF4-FFF2-40B4-BE49-F238E27FC236}">
                <a16:creationId xmlns:a16="http://schemas.microsoft.com/office/drawing/2014/main" id="{8E03BABC-CE7D-C48D-B0CD-1A422526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1538575"/>
            <a:ext cx="5474323" cy="3777282"/>
          </a:xfrm>
          <a:prstGeom prst="rect">
            <a:avLst/>
          </a:prstGeom>
        </p:spPr>
      </p:pic>
      <p:sp>
        <p:nvSpPr>
          <p:cNvPr id="22" name="Right Triangle 2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cs-CZ" sz="3400"/>
              <a:t>Budoucnost FPÖ a populismu v Rakousku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7"/>
            <a:ext cx="4285392" cy="2671085"/>
          </a:xfrm>
        </p:spPr>
        <p:txBody>
          <a:bodyPr anchor="t">
            <a:normAutofit/>
          </a:bodyPr>
          <a:lstStyle/>
          <a:p>
            <a:r>
              <a:rPr lang="cs-CZ" sz="2000" dirty="0"/>
              <a:t>Po otřepání z Ibiza-</a:t>
            </a:r>
            <a:r>
              <a:rPr lang="cs-CZ" sz="2000" dirty="0" err="1"/>
              <a:t>Affäre</a:t>
            </a:r>
            <a:r>
              <a:rPr lang="cs-CZ" sz="2000" dirty="0"/>
              <a:t> zase stoupá oblíbenost strany</a:t>
            </a:r>
          </a:p>
          <a:p>
            <a:r>
              <a:rPr lang="cs-CZ" sz="2000" dirty="0"/>
              <a:t>Zvolen nový předseda Herbert </a:t>
            </a:r>
            <a:r>
              <a:rPr lang="cs-CZ" sz="2000" dirty="0" err="1"/>
              <a:t>Kickl</a:t>
            </a:r>
            <a:r>
              <a:rPr lang="cs-CZ" sz="2000" dirty="0"/>
              <a:t> (bývalý generální tajemník a blízký člověk </a:t>
            </a:r>
            <a:r>
              <a:rPr lang="cs-CZ" sz="2000" dirty="0" err="1"/>
              <a:t>Stracheho</a:t>
            </a:r>
            <a:r>
              <a:rPr lang="cs-CZ" sz="2000" dirty="0"/>
              <a:t>)</a:t>
            </a:r>
          </a:p>
          <a:p>
            <a:r>
              <a:rPr lang="cs-CZ" sz="2000" dirty="0"/>
              <a:t>V předvolebních průzkumech FPÖ dokonce vede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7637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9F5353-A169-7CD0-9B49-F8FCA3D8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Autofit/>
          </a:bodyPr>
          <a:lstStyle/>
          <a:p>
            <a:r>
              <a:rPr lang="cs-CZ" sz="4300" dirty="0"/>
              <a:t>Otázky k diskuzi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FB613-A836-8F61-DDE8-A598111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/>
              <a:t>1. Proč myslíte, že jsou populisté v Rakousku tak úspěšní?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2. Jak hodnotíte předvolební plakáty FPÖ a rap H.C. </a:t>
            </a:r>
            <a:r>
              <a:rPr lang="cs-CZ" sz="2000" dirty="0" err="1"/>
              <a:t>Stracheho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779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70000" lnSpcReduction="20000"/>
          </a:bodyPr>
          <a:lstStyle/>
          <a:p>
            <a:r>
              <a:rPr lang="cs-CZ" sz="2400" dirty="0"/>
              <a:t>Michal Kubát, Martin Mejstřík, Jiří Kocian (</a:t>
            </a:r>
            <a:r>
              <a:rPr lang="cs-CZ" sz="2400" dirty="0" err="1"/>
              <a:t>eds</a:t>
            </a:r>
            <a:r>
              <a:rPr lang="cs-CZ" sz="2400" dirty="0"/>
              <a:t>.). – Populismus v časech krize str. 12–23</a:t>
            </a:r>
          </a:p>
          <a:p>
            <a:r>
              <a:rPr lang="cs-CZ" sz="2400" dirty="0"/>
              <a:t>Reinhard </a:t>
            </a:r>
            <a:r>
              <a:rPr lang="cs-CZ" sz="2400" dirty="0" err="1"/>
              <a:t>Heinisch</a:t>
            </a:r>
            <a:r>
              <a:rPr lang="cs-CZ" sz="2400" dirty="0"/>
              <a:t>, „</a:t>
            </a:r>
            <a:r>
              <a:rPr lang="cs-CZ" sz="2400" dirty="0" err="1"/>
              <a:t>Austria</a:t>
            </a:r>
            <a:r>
              <a:rPr lang="cs-CZ" sz="2400" dirty="0"/>
              <a:t>: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and </a:t>
            </a:r>
            <a:r>
              <a:rPr lang="cs-CZ" sz="2400" dirty="0" err="1"/>
              <a:t>Agency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Austrian</a:t>
            </a:r>
            <a:r>
              <a:rPr lang="cs-CZ" sz="2400" dirty="0"/>
              <a:t> </a:t>
            </a:r>
            <a:r>
              <a:rPr lang="cs-CZ" sz="2400" dirty="0" err="1"/>
              <a:t>Populism</a:t>
            </a:r>
            <a:r>
              <a:rPr lang="cs-CZ" sz="2400" dirty="0"/>
              <a:t>“, in Daniele </a:t>
            </a:r>
            <a:r>
              <a:rPr lang="cs-CZ" sz="2400" dirty="0" err="1"/>
              <a:t>Albertazzi</a:t>
            </a:r>
            <a:r>
              <a:rPr lang="cs-CZ" sz="2400" dirty="0"/>
              <a:t> a </a:t>
            </a:r>
            <a:r>
              <a:rPr lang="cs-CZ" sz="2400" dirty="0" err="1"/>
              <a:t>DuncanMcDonell</a:t>
            </a:r>
            <a:r>
              <a:rPr lang="cs-CZ" sz="2400" dirty="0"/>
              <a:t> (</a:t>
            </a:r>
            <a:r>
              <a:rPr lang="cs-CZ" sz="2400" dirty="0" err="1"/>
              <a:t>eds</a:t>
            </a:r>
            <a:r>
              <a:rPr lang="cs-CZ" sz="2400" dirty="0"/>
              <a:t>.), </a:t>
            </a:r>
            <a:r>
              <a:rPr lang="cs-CZ" sz="2400" dirty="0" err="1"/>
              <a:t>Twenty-First</a:t>
            </a:r>
            <a:r>
              <a:rPr lang="cs-CZ" sz="2400" dirty="0"/>
              <a:t> </a:t>
            </a:r>
            <a:r>
              <a:rPr lang="cs-CZ" sz="2400" dirty="0" err="1"/>
              <a:t>Century</a:t>
            </a:r>
            <a:r>
              <a:rPr lang="cs-CZ" sz="2400" dirty="0"/>
              <a:t> </a:t>
            </a:r>
            <a:r>
              <a:rPr lang="cs-CZ" sz="2400" dirty="0" err="1"/>
              <a:t>Populism</a:t>
            </a:r>
            <a:r>
              <a:rPr lang="cs-CZ" sz="2400" dirty="0"/>
              <a:t>. </a:t>
            </a:r>
            <a:r>
              <a:rPr lang="cs-CZ" sz="2400" dirty="0" err="1"/>
              <a:t>The</a:t>
            </a:r>
            <a:r>
              <a:rPr lang="cs-CZ" sz="2400" dirty="0"/>
              <a:t> Spectre </a:t>
            </a:r>
            <a:r>
              <a:rPr lang="cs-CZ" sz="2400" dirty="0" err="1"/>
              <a:t>of</a:t>
            </a:r>
            <a:r>
              <a:rPr lang="cs-CZ" sz="2400" dirty="0"/>
              <a:t> Western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Democracy</a:t>
            </a:r>
            <a:r>
              <a:rPr lang="cs-CZ" sz="2400" dirty="0"/>
              <a:t>(Hampshire/New York: </a:t>
            </a:r>
            <a:r>
              <a:rPr lang="cs-CZ" sz="2400" dirty="0" err="1"/>
              <a:t>Palgrave</a:t>
            </a:r>
            <a:r>
              <a:rPr lang="cs-CZ" sz="2400" dirty="0"/>
              <a:t> </a:t>
            </a:r>
            <a:r>
              <a:rPr lang="cs-CZ" sz="2400" dirty="0" err="1"/>
              <a:t>Macmillan</a:t>
            </a:r>
            <a:r>
              <a:rPr lang="cs-CZ" sz="2400" dirty="0"/>
              <a:t>, 2008), 67–84.</a:t>
            </a:r>
          </a:p>
          <a:p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Daniele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Albertazzi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Duncan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McDonnell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Introduction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Sceptre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Spectre str. 1</a:t>
            </a:r>
            <a:r>
              <a:rPr lang="cs-CZ" sz="2400" dirty="0"/>
              <a:t>–</a:t>
            </a:r>
            <a:r>
              <a:rPr lang="cs-CZ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</a:p>
          <a:p>
            <a:r>
              <a:rPr lang="cs-CZ" sz="2400" dirty="0">
                <a:ea typeface="Aptos" panose="020B0004020202020204" pitchFamily="34" charset="0"/>
                <a:cs typeface="Times New Roman" panose="02020603050405020304" pitchFamily="18" charset="0"/>
              </a:rPr>
              <a:t>Reinhard </a:t>
            </a:r>
            <a:r>
              <a:rPr lang="cs-CZ" sz="2400" dirty="0" err="1">
                <a:ea typeface="Aptos" panose="020B0004020202020204" pitchFamily="34" charset="0"/>
                <a:cs typeface="Times New Roman" panose="02020603050405020304" pitchFamily="18" charset="0"/>
              </a:rPr>
              <a:t>Heinisch</a:t>
            </a:r>
            <a:r>
              <a:rPr lang="cs-CZ" sz="2400" dirty="0">
                <a:ea typeface="Aptos" panose="020B0004020202020204" pitchFamily="34" charset="0"/>
                <a:cs typeface="Times New Roman" panose="02020603050405020304" pitchFamily="18" charset="0"/>
              </a:rPr>
              <a:t>, „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Austrian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Right-wing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Populism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A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Suprising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Comeback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under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New Leader“, in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Karsten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Grabow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Florian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Hartleb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.),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Exposing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Demagogues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Right-wing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National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Populist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Parties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Europe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Berlin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/Germany: Konrad-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Adenauer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Stiftung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e.V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2013), 47</a:t>
            </a:r>
            <a:r>
              <a:rPr lang="cs-CZ" sz="2400" dirty="0"/>
              <a:t>–80</a:t>
            </a:r>
            <a:endParaRPr lang="cs-CZ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5312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000" dirty="0">
                <a:hlinkClick r:id="rId2"/>
              </a:rPr>
              <a:t>https://i.ds.at/87LuoA/rs:fill:750:0/plain/2010/08/31/1282986513294.jpg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https://www.derstandard.at/story/1282978601717/game-moschee-baba-fpoe-werbung-laesst-muezzins-abschiessen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https://www.researchgate.net/figure/Duel-over-Vienna-Available-at-duellumwienpdf-accessed-10-July-2012_fig1_261874788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https://www.bernerzeitung.ch/der-mann-der-den-modernen-rechtspopulismus-erfand-208524882876</a:t>
            </a:r>
            <a:endParaRPr lang="cs-CZ" sz="2000" dirty="0"/>
          </a:p>
          <a:p>
            <a:r>
              <a:rPr lang="cs-CZ" sz="2000" dirty="0"/>
              <a:t>https://www.researchgate.net/profile/Ruth-Wodak/publication/261874788/figure/fig3/AS:296946196598786@1447808898596/Heroes-of-past-and-present-FPOe-2010-5.png</a:t>
            </a:r>
          </a:p>
        </p:txBody>
      </p:sp>
    </p:spTree>
    <p:extLst>
      <p:ext uri="{BB962C8B-B14F-4D97-AF65-F5344CB8AC3E}">
        <p14:creationId xmlns:p14="http://schemas.microsoft.com/office/powerpoint/2010/main" val="3038587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000" dirty="0">
                <a:hlinkClick r:id="rId2"/>
              </a:rPr>
              <a:t>https://www.tandfonline.com/doi/full/10.1080/01402382.2018.1429057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https://www.politico.eu/article/heinz-christian-strache-austria-far-right-rise-and-fall/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https://www.fpoe-ooe.at/wp-content/uploads/2011_graz_parteiprogramm_web.pdf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https://www.diepresse.com/587895/wiener-blut-gruene-werfen-fpoe-nazi-jargon-vor</a:t>
            </a:r>
            <a:endParaRPr lang="cs-CZ" sz="2000" dirty="0"/>
          </a:p>
          <a:p>
            <a:r>
              <a:rPr lang="cs-CZ" sz="2000" dirty="0"/>
              <a:t>https://www.youtube.com/watch?v=ePK0weKjhC0&amp;list=PL6heIc5zXUPDpCQc0QR7kScmVVJ2JGslG&amp;index=1&amp;ab_channel=Bitchslapper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0986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/>
          </a:bodyPr>
          <a:lstStyle/>
          <a:p>
            <a:r>
              <a:rPr lang="cs-CZ" sz="2000" dirty="0">
                <a:hlinkClick r:id="rId2"/>
              </a:rPr>
              <a:t>https://de.statista.com/statistik/daten/studie/288503/umfrage/sonntagsfrage-zur-nationalratswahl-in-oesterreich-nach-einzelnen-instituten/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https://wien.orf.at/v2/news/stories/2734820/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https://www.sueddeutsche.de/projekte/artikel/politik/artikel-e207627/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https://cs.wikipedia.org/wiki/Svobodn%C3%A1_strana_Rakouska#/media/Soubor:Logo_of_Freedom_Party_of_Austria.svg</a:t>
            </a:r>
            <a:endParaRPr lang="cs-CZ" sz="2000" dirty="0"/>
          </a:p>
          <a:p>
            <a:r>
              <a:rPr lang="cs-CZ" sz="2000" dirty="0"/>
              <a:t>https://www.parlament.gv.at/person/35518</a:t>
            </a:r>
          </a:p>
        </p:txBody>
      </p:sp>
    </p:spTree>
    <p:extLst>
      <p:ext uri="{BB962C8B-B14F-4D97-AF65-F5344CB8AC3E}">
        <p14:creationId xmlns:p14="http://schemas.microsoft.com/office/powerpoint/2010/main" val="37272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Autofit/>
          </a:bodyPr>
          <a:lstStyle/>
          <a:p>
            <a:r>
              <a:rPr lang="cs-CZ" sz="4300" dirty="0"/>
              <a:t>Vymezení pojmu „Populismus“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/>
              <a:t>Široký a těžko uchopitelný pojem (ideologie/nástroj k mobilizaci voličů)</a:t>
            </a:r>
          </a:p>
          <a:p>
            <a:r>
              <a:rPr lang="cs-CZ" sz="2000" dirty="0"/>
              <a:t>nejvíce využívaná koncepce populismu ho chápe jako způsob myšlení, typ mentality nebo myšlenkovou konstrukci (diskursivní definice)</a:t>
            </a:r>
          </a:p>
          <a:p>
            <a:r>
              <a:rPr lang="cs-CZ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myšlení vnitřně nesourodé, černobíle zjednodušující skutečnost a nemající žádný konkrétní cíl </a:t>
            </a:r>
          </a:p>
          <a:p>
            <a:r>
              <a:rPr lang="cs-CZ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Koncept populismu jako ideologie je problematický (nezabývá se všemi oblastmi věcí veřejných)</a:t>
            </a:r>
          </a:p>
          <a:p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655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>
                <a:hlinkClick r:id="rId2"/>
              </a:rPr>
              <a:t>https://www.e15.cz/galerie/zahranicni/169225/deset-let-od-smrti-jorga-haidera-nechal-po-sobe-zadluzenou-zemi-pro-mnohe-presto-zustal-ikonou?foto=1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https://www.profil.at/oesterreich/die-ibiza-timeline-was-seit-straches-video-und-dem-ruecktritt-von-sebastian-kurz-geschah/402455439</a:t>
            </a:r>
            <a:endParaRPr lang="cs-CZ" sz="2000" dirty="0"/>
          </a:p>
          <a:p>
            <a:r>
              <a:rPr lang="cs-CZ" sz="2000" dirty="0"/>
              <a:t>https://www.deutschlandfunk.de/oesterreich-vor-der-wahl-der-puls-von-wels-100.html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683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Autofit/>
          </a:bodyPr>
          <a:lstStyle/>
          <a:p>
            <a:r>
              <a:rPr lang="cs-CZ" sz="4300" dirty="0"/>
              <a:t>Vymezení pojmu „Populismus“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2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Druhý pohled chápe populismus jako nástroj pro mobilizaci voličů</a:t>
            </a:r>
          </a:p>
          <a:p>
            <a:r>
              <a:rPr lang="cs-CZ" sz="2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populističtí aktéři nedokáží často vytvářet propracované a souborné ideologické vize</a:t>
            </a:r>
          </a:p>
          <a:p>
            <a:r>
              <a:rPr lang="cs-CZ" sz="2200" dirty="0">
                <a:ea typeface="Aptos" panose="020B0004020202020204" pitchFamily="34" charset="0"/>
                <a:cs typeface="Times New Roman" panose="02020603050405020304" pitchFamily="18" charset="0"/>
              </a:rPr>
              <a:t>Staví proti sobě dvě entity: prostý lid (+ vůdce) a elity (+„ostatní“)</a:t>
            </a:r>
          </a:p>
          <a:p>
            <a:r>
              <a:rPr lang="cs-CZ" sz="2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Hlavním cílem populistů je apel na emoce, skrze které mobilizují voliče</a:t>
            </a:r>
          </a:p>
          <a:p>
            <a:r>
              <a:rPr lang="cs-CZ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vyznačuje se protichůdnými názory a programovými posuny, aby zasáhl co nejvíce lidí </a:t>
            </a:r>
          </a:p>
          <a:p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postupně se rakouský populismus vyvinul z antisystémového protestu střední třídy do propagace radikálních myšlenek založených na kulturní a etnické identitě</a:t>
            </a:r>
          </a:p>
          <a:p>
            <a:endParaRPr lang="cs-CZ" sz="2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159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78BD2-98CE-FD69-EF0C-BEB90DCE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 fontScale="90000"/>
          </a:bodyPr>
          <a:lstStyle/>
          <a:p>
            <a:r>
              <a:rPr lang="cs-CZ" sz="4000" dirty="0"/>
              <a:t>Základní informace k FPÖ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ogo, Grafika, Písmo, grafický design&#10;&#10;Popis byl vytvořen automaticky">
            <a:extLst>
              <a:ext uri="{FF2B5EF4-FFF2-40B4-BE49-F238E27FC236}">
                <a16:creationId xmlns:a16="http://schemas.microsoft.com/office/drawing/2014/main" id="{2720E6BA-89A3-84A9-EFA5-6591C8A3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5" y="2141268"/>
            <a:ext cx="6221895" cy="258208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E97B0-C482-3011-2BEB-7AE60253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4314636"/>
          </a:xfrm>
        </p:spPr>
        <p:txBody>
          <a:bodyPr>
            <a:normAutofit/>
          </a:bodyPr>
          <a:lstStyle/>
          <a:p>
            <a:r>
              <a:rPr lang="cs-CZ" sz="1600" dirty="0" err="1"/>
              <a:t>Freiheitliche</a:t>
            </a:r>
            <a:r>
              <a:rPr lang="cs-CZ" sz="1600" dirty="0"/>
              <a:t> </a:t>
            </a:r>
            <a:r>
              <a:rPr lang="cs-CZ" sz="1600" dirty="0" err="1"/>
              <a:t>Partei</a:t>
            </a:r>
            <a:r>
              <a:rPr lang="cs-CZ" sz="1600" dirty="0"/>
              <a:t> </a:t>
            </a:r>
            <a:r>
              <a:rPr lang="cs-CZ" sz="1600" dirty="0" err="1"/>
              <a:t>Österreichs</a:t>
            </a:r>
            <a:r>
              <a:rPr lang="cs-CZ" sz="1600" dirty="0"/>
              <a:t> (Svobodná strana Rakouska)</a:t>
            </a:r>
          </a:p>
          <a:p>
            <a:r>
              <a:rPr lang="cs-CZ" sz="1600" dirty="0"/>
              <a:t>Pravicově populistická strana (extrémní pravice?)</a:t>
            </a:r>
          </a:p>
          <a:p>
            <a:r>
              <a:rPr lang="cs-CZ" sz="1600" dirty="0"/>
              <a:t>Vznik v roce 1956 </a:t>
            </a:r>
          </a:p>
          <a:p>
            <a:r>
              <a:rPr lang="cs-CZ" sz="1600" dirty="0"/>
              <a:t>1986 předsedou zvolen </a:t>
            </a:r>
            <a:r>
              <a:rPr lang="cs-CZ" sz="1600" dirty="0" err="1"/>
              <a:t>Jörg</a:t>
            </a:r>
            <a:r>
              <a:rPr lang="cs-CZ" sz="1600" dirty="0"/>
              <a:t> </a:t>
            </a:r>
            <a:r>
              <a:rPr lang="cs-CZ" sz="1600" dirty="0" err="1"/>
              <a:t>Haider</a:t>
            </a:r>
            <a:r>
              <a:rPr lang="cs-CZ" sz="1600" dirty="0"/>
              <a:t> =&gt; populismus</a:t>
            </a:r>
          </a:p>
          <a:p>
            <a:r>
              <a:rPr lang="cs-CZ" sz="1600" dirty="0"/>
              <a:t>2005 po neshodách uvnitř strany zvolen předsedou H.C. </a:t>
            </a:r>
            <a:r>
              <a:rPr lang="cs-CZ" sz="1600" dirty="0" err="1"/>
              <a:t>Strache</a:t>
            </a:r>
            <a:endParaRPr lang="cs-CZ" sz="1600" dirty="0"/>
          </a:p>
          <a:p>
            <a:r>
              <a:rPr lang="cs-CZ" sz="1600" dirty="0"/>
              <a:t>Ve vládách 1983–1986, 1986–1987, 2000–2003, 2003–2005, 2017–2019 s SPÖ i ÖVP</a:t>
            </a:r>
          </a:p>
          <a:p>
            <a:r>
              <a:rPr lang="cs-CZ" sz="1600" dirty="0"/>
              <a:t>Nynějším předsedou Herbert </a:t>
            </a:r>
            <a:r>
              <a:rPr lang="cs-CZ" sz="1600" dirty="0" err="1"/>
              <a:t>Kickl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7597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cs-CZ" sz="3600" dirty="0"/>
              <a:t>Historie a vzestup FPÖ</a:t>
            </a:r>
          </a:p>
        </p:txBody>
      </p:sp>
      <p:pic>
        <p:nvPicPr>
          <p:cNvPr id="5" name="Obrázek 4" descr="Obsah obrázku osoba, vozidlo, Pozemní vozidlo, venku&#10;&#10;Popis byl vytvořen automaticky">
            <a:extLst>
              <a:ext uri="{FF2B5EF4-FFF2-40B4-BE49-F238E27FC236}">
                <a16:creationId xmlns:a16="http://schemas.microsoft.com/office/drawing/2014/main" id="{E0F31291-1BD5-BEB6-FB30-8641C4DA2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" r="4062" b="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4379074"/>
          </a:xfrm>
        </p:spPr>
        <p:txBody>
          <a:bodyPr>
            <a:normAutofit/>
          </a:bodyPr>
          <a:lstStyle/>
          <a:p>
            <a:r>
              <a:rPr lang="cs-CZ" sz="1600" dirty="0"/>
              <a:t>Vznik v roce 1956 jako nástupce </a:t>
            </a:r>
            <a:r>
              <a:rPr lang="cs-CZ" sz="1600" dirty="0" err="1"/>
              <a:t>VdU</a:t>
            </a:r>
            <a:r>
              <a:rPr lang="cs-CZ" sz="1600" dirty="0"/>
              <a:t> (</a:t>
            </a:r>
            <a:r>
              <a:rPr lang="cs-CZ" sz="1600" dirty="0" err="1"/>
              <a:t>Verband</a:t>
            </a:r>
            <a:r>
              <a:rPr lang="cs-CZ" sz="1600" dirty="0"/>
              <a:t> der </a:t>
            </a:r>
            <a:r>
              <a:rPr lang="cs-CZ" sz="1600" dirty="0" err="1"/>
              <a:t>Unabhängigen</a:t>
            </a:r>
            <a:r>
              <a:rPr lang="cs-CZ" sz="1600" dirty="0"/>
              <a:t>) </a:t>
            </a:r>
          </a:p>
          <a:p>
            <a:r>
              <a:rPr lang="cs-CZ" sz="1600" dirty="0"/>
              <a:t>Nejdříve sympatizanti nacismu (ve straně bývalí nacisté)</a:t>
            </a:r>
          </a:p>
          <a:p>
            <a:r>
              <a:rPr lang="cs-CZ" sz="1600" dirty="0"/>
              <a:t>Poté obrat k hodnotám libertarianismu </a:t>
            </a:r>
          </a:p>
          <a:p>
            <a:r>
              <a:rPr lang="cs-CZ" sz="1600" dirty="0"/>
              <a:t>1986 zvolen na sněmu předsedou strany </a:t>
            </a:r>
            <a:r>
              <a:rPr lang="cs-CZ" sz="1600" dirty="0" err="1"/>
              <a:t>Jörg</a:t>
            </a:r>
            <a:r>
              <a:rPr lang="cs-CZ" sz="1600" dirty="0"/>
              <a:t> </a:t>
            </a:r>
            <a:r>
              <a:rPr lang="cs-CZ" sz="1600" dirty="0" err="1"/>
              <a:t>Haider</a:t>
            </a:r>
            <a:r>
              <a:rPr lang="cs-CZ" sz="1600" dirty="0"/>
              <a:t> </a:t>
            </a:r>
          </a:p>
          <a:p>
            <a:r>
              <a:rPr lang="cs-CZ" sz="1600" dirty="0"/>
              <a:t>Nastolení populistické a nacionalistické politiky </a:t>
            </a:r>
          </a:p>
          <a:p>
            <a:r>
              <a:rPr lang="cs-CZ" sz="1600" dirty="0"/>
              <a:t>Hlavním tématem se stala kritika koaličních vlád SPÖ a ÖVP a </a:t>
            </a:r>
            <a:r>
              <a:rPr lang="cs-CZ" sz="1600" dirty="0" err="1"/>
              <a:t>Proporz</a:t>
            </a:r>
            <a:r>
              <a:rPr lang="cs-CZ" sz="1600" dirty="0"/>
              <a:t> systému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055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Historie a vzestup FPÖ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Snaha cílit na konzervativní voliče ze střední třídy</a:t>
            </a:r>
          </a:p>
          <a:p>
            <a:r>
              <a:rPr lang="cs-CZ" sz="2000" dirty="0"/>
              <a:t>Od roku 1991 cíl přebrat voliče SPÖ =&gt; zaměření na soc. témata, boj proti imigraci</a:t>
            </a:r>
          </a:p>
          <a:p>
            <a:r>
              <a:rPr lang="cs-CZ" sz="2000" dirty="0"/>
              <a:t>1992 Iniciativa </a:t>
            </a:r>
            <a:r>
              <a:rPr lang="cs-CZ" sz="2000" dirty="0" err="1"/>
              <a:t>Österreich</a:t>
            </a:r>
            <a:r>
              <a:rPr lang="cs-CZ" sz="2000" dirty="0"/>
              <a:t> </a:t>
            </a:r>
            <a:r>
              <a:rPr lang="cs-CZ" sz="2000" dirty="0" err="1"/>
              <a:t>zuerst</a:t>
            </a:r>
            <a:r>
              <a:rPr lang="cs-CZ" sz="2000" dirty="0"/>
              <a:t> pod patronátem </a:t>
            </a:r>
            <a:r>
              <a:rPr lang="cs-CZ" sz="2000" dirty="0" err="1"/>
              <a:t>Haidera</a:t>
            </a:r>
            <a:endParaRPr lang="cs-CZ" sz="2000" dirty="0"/>
          </a:p>
          <a:p>
            <a:r>
              <a:rPr lang="cs-CZ" sz="2000" dirty="0"/>
              <a:t>1997 nový program s názvem: „</a:t>
            </a:r>
            <a:r>
              <a:rPr lang="cs-CZ" sz="2000" dirty="0" err="1"/>
              <a:t>Vertrag</a:t>
            </a:r>
            <a:r>
              <a:rPr lang="cs-CZ" sz="2000" dirty="0"/>
              <a:t>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cs-CZ" sz="2000" dirty="0" err="1"/>
              <a:t>Österreich</a:t>
            </a:r>
            <a:r>
              <a:rPr lang="cs-CZ" sz="2000" dirty="0"/>
              <a:t>“ (Smlouva s Rakouskem)</a:t>
            </a:r>
          </a:p>
          <a:p>
            <a:r>
              <a:rPr lang="cs-CZ" sz="2000" dirty="0"/>
              <a:t>V něm byl vyzdvihován rakouský patriotismus</a:t>
            </a:r>
          </a:p>
          <a:p>
            <a:r>
              <a:rPr lang="cs-CZ" sz="2000" dirty="0"/>
              <a:t>1999 historický úspěch v parlamentních volbách – 2. místo za </a:t>
            </a:r>
            <a:r>
              <a:rPr lang="cs-CZ" sz="1800" kern="0" dirty="0">
                <a:latin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cs-CZ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PÖ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18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4300" dirty="0"/>
              <a:t>Historie a vzestup FPÖ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000" dirty="0"/>
              <a:t>2000 složení vlády s ÖVP =&gt; </a:t>
            </a:r>
            <a:r>
              <a:rPr lang="cs-CZ" sz="2000" dirty="0" err="1"/>
              <a:t>Haider</a:t>
            </a:r>
            <a:r>
              <a:rPr lang="cs-CZ" sz="2000" dirty="0"/>
              <a:t> odstupuje z čela</a:t>
            </a:r>
          </a:p>
          <a:p>
            <a:r>
              <a:rPr lang="cs-CZ" sz="2000" dirty="0"/>
              <a:t>Vnitřní boj uvnitř strany znamená pád vlády (</a:t>
            </a:r>
            <a:r>
              <a:rPr lang="cs-CZ" sz="2000" dirty="0" err="1"/>
              <a:t>Knittelfeld</a:t>
            </a:r>
            <a:r>
              <a:rPr lang="cs-CZ" sz="2000" dirty="0"/>
              <a:t> </a:t>
            </a:r>
            <a:r>
              <a:rPr lang="cs-CZ" sz="2000" dirty="0" err="1"/>
              <a:t>Putsch</a:t>
            </a:r>
            <a:r>
              <a:rPr lang="cs-CZ" sz="2000" dirty="0"/>
              <a:t> 2002)</a:t>
            </a:r>
          </a:p>
          <a:p>
            <a:r>
              <a:rPr lang="cs-CZ" sz="2000" dirty="0"/>
              <a:t>2003 obrovský propad ve volbách =&gt; opět vláda s ÖVP</a:t>
            </a:r>
          </a:p>
          <a:p>
            <a:r>
              <a:rPr lang="cs-CZ" sz="2000" dirty="0"/>
              <a:t>2005 odchod ministrů z FPÖ do BZÖ, </a:t>
            </a:r>
            <a:r>
              <a:rPr lang="cs-CZ" sz="2000" dirty="0" err="1"/>
              <a:t>Strache</a:t>
            </a:r>
            <a:r>
              <a:rPr lang="cs-CZ" sz="2000" dirty="0"/>
              <a:t> zvolen předsedou</a:t>
            </a:r>
          </a:p>
          <a:p>
            <a:r>
              <a:rPr lang="cs-CZ" sz="2000" dirty="0"/>
              <a:t>Postupné posílení v opozici</a:t>
            </a:r>
          </a:p>
          <a:p>
            <a:r>
              <a:rPr lang="cs-CZ" sz="2000" dirty="0"/>
              <a:t>2017 návrat do vlády s ÖVP =&gt; </a:t>
            </a:r>
            <a:r>
              <a:rPr lang="cs-CZ" sz="2000" dirty="0" err="1"/>
              <a:t>Strache</a:t>
            </a:r>
            <a:r>
              <a:rPr lang="cs-CZ" sz="2000" dirty="0"/>
              <a:t> vicekancléř</a:t>
            </a:r>
          </a:p>
          <a:p>
            <a:r>
              <a:rPr lang="cs-CZ" sz="2000" dirty="0"/>
              <a:t>2019 Ibiza-</a:t>
            </a:r>
            <a:r>
              <a:rPr lang="cs-CZ" sz="2000" dirty="0" err="1"/>
              <a:t>Affäre</a:t>
            </a:r>
            <a:r>
              <a:rPr lang="cs-CZ" sz="2000" dirty="0"/>
              <a:t> a pád vlády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45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D4779-E0B1-6FF6-B81F-BA9CE6B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4300" dirty="0" err="1"/>
              <a:t>Stracheho</a:t>
            </a:r>
            <a:r>
              <a:rPr lang="cs-CZ" sz="4300" dirty="0"/>
              <a:t> éra</a:t>
            </a:r>
          </a:p>
        </p:txBody>
      </p:sp>
      <p:pic>
        <p:nvPicPr>
          <p:cNvPr id="5" name="Obrázek 4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90156AC0-B736-FC64-73EB-0B685AFF6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26F88-97BF-3DA0-32E3-0DBD1679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cs-CZ" sz="1700" dirty="0"/>
              <a:t>V roce 2005 zvolen po vnitřním rozkladu strany předsedou</a:t>
            </a:r>
          </a:p>
          <a:p>
            <a:r>
              <a:rPr lang="cs-CZ" sz="1700" dirty="0"/>
              <a:t>2007 kontroverze kvůli fotkám, kde má na sobě uniformu </a:t>
            </a:r>
            <a:r>
              <a:rPr lang="cs-CZ" sz="17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Wehrsportgruppe</a:t>
            </a:r>
            <a:endParaRPr lang="cs-CZ" sz="1700" dirty="0"/>
          </a:p>
          <a:p>
            <a:r>
              <a:rPr lang="cs-CZ" sz="1700" dirty="0"/>
              <a:t>Považoval Rakousko za součást německého kulturního národa – viz program </a:t>
            </a:r>
            <a:r>
              <a:rPr lang="en-US" sz="1700" dirty="0" err="1"/>
              <a:t>Österreich</a:t>
            </a:r>
            <a:r>
              <a:rPr lang="en-US" sz="1700" dirty="0"/>
              <a:t> </a:t>
            </a:r>
            <a:r>
              <a:rPr lang="en-US" sz="1700" dirty="0" err="1"/>
              <a:t>zuerst</a:t>
            </a:r>
            <a:r>
              <a:rPr lang="cs-CZ" sz="1700" dirty="0"/>
              <a:t> 2011</a:t>
            </a:r>
          </a:p>
          <a:p>
            <a:r>
              <a:rPr lang="cs-CZ" sz="1700" dirty="0"/>
              <a:t>Po obrovském propadu opět vrátil stranu na výsluní</a:t>
            </a:r>
          </a:p>
          <a:p>
            <a:r>
              <a:rPr lang="cs-CZ" sz="1700" dirty="0"/>
              <a:t>Stěžejní téma islám a cizinci, kritika vlády</a:t>
            </a:r>
          </a:p>
          <a:p>
            <a:r>
              <a:rPr lang="cs-CZ" sz="1700" dirty="0"/>
              <a:t>Hledání nových způsobů jak přilákat voliče – HC rap, sociální sítě, atd.</a:t>
            </a:r>
          </a:p>
        </p:txBody>
      </p:sp>
    </p:spTree>
    <p:extLst>
      <p:ext uri="{BB962C8B-B14F-4D97-AF65-F5344CB8AC3E}">
        <p14:creationId xmlns:p14="http://schemas.microsoft.com/office/powerpoint/2010/main" val="3702520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1523</Words>
  <Application>Microsoft Office PowerPoint</Application>
  <PresentationFormat>Širokoúhlá obrazovka</PresentationFormat>
  <Paragraphs>156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Motiv Office</vt:lpstr>
      <vt:lpstr>Populismus v Rakousku na příkladu vzestupu FPÖ</vt:lpstr>
      <vt:lpstr>Obsah</vt:lpstr>
      <vt:lpstr>Vymezení pojmu „Populismus“</vt:lpstr>
      <vt:lpstr>Vymezení pojmu „Populismus“</vt:lpstr>
      <vt:lpstr>Základní informace k FPÖ </vt:lpstr>
      <vt:lpstr>Historie a vzestup FPÖ</vt:lpstr>
      <vt:lpstr>Historie a vzestup FPÖ</vt:lpstr>
      <vt:lpstr>Historie a vzestup FPÖ</vt:lpstr>
      <vt:lpstr>Stracheho éra</vt:lpstr>
      <vt:lpstr>Prezentace aplikace PowerPoint</vt:lpstr>
      <vt:lpstr>Stracheho éra</vt:lpstr>
      <vt:lpstr>Proč je FPÖ pravicově populistická?</vt:lpstr>
      <vt:lpstr>Prostředky k mobilizaci voličů</vt:lpstr>
      <vt:lpstr>Příklady kampaní FPÖ</vt:lpstr>
      <vt:lpstr>Iniciativa Österreich zuerst 1992</vt:lpstr>
      <vt:lpstr>Moschee Baba</vt:lpstr>
      <vt:lpstr>Volby do zemského sněmu Vídeň 2010: „Wiener Blut“</vt:lpstr>
      <vt:lpstr>Porovnání výsledků voleb ve Vídni 2005 a 2010</vt:lpstr>
      <vt:lpstr>Před parlamentními volbami 2017</vt:lpstr>
      <vt:lpstr>HC Rap</vt:lpstr>
      <vt:lpstr>FPÖ ve vládě 2017</vt:lpstr>
      <vt:lpstr>Ibiza-Affäre – pád na dno</vt:lpstr>
      <vt:lpstr>Ibiza-Affäre – následný vývoj</vt:lpstr>
      <vt:lpstr>Budoucnost FPÖ a populismu v Rakousku obecně</vt:lpstr>
      <vt:lpstr>Otázky k diskuzi</vt:lpstr>
      <vt:lpstr>Zdroje</vt:lpstr>
      <vt:lpstr>Zdroje</vt:lpstr>
      <vt:lpstr>Zdroje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Vyhnálek</dc:creator>
  <cp:lastModifiedBy>Adam Vyhnálek</cp:lastModifiedBy>
  <cp:revision>3</cp:revision>
  <dcterms:created xsi:type="dcterms:W3CDTF">2024-04-21T20:38:13Z</dcterms:created>
  <dcterms:modified xsi:type="dcterms:W3CDTF">2024-04-23T02:12:07Z</dcterms:modified>
</cp:coreProperties>
</file>