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5" r:id="rId4"/>
    <p:sldId id="260" r:id="rId5"/>
    <p:sldId id="266" r:id="rId6"/>
    <p:sldId id="267" r:id="rId7"/>
    <p:sldId id="261" r:id="rId8"/>
    <p:sldId id="273" r:id="rId9"/>
    <p:sldId id="264" r:id="rId10"/>
    <p:sldId id="272" r:id="rId11"/>
    <p:sldId id="257" r:id="rId12"/>
    <p:sldId id="258" r:id="rId13"/>
    <p:sldId id="259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61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9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52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17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9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4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57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76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09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07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8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33937-F019-4BB5-962A-FE50C3F4D43E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C7A6-5567-47C8-8590-22872CF65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95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me.org/citation-guide/ap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Struktura prezentace</a:t>
            </a:r>
            <a:br>
              <a:rPr lang="cs-CZ" dirty="0"/>
            </a:br>
            <a:r>
              <a:rPr lang="cs-CZ" dirty="0"/>
              <a:t>proseminář k akademickému psaní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Inna Čábelková, Ph.D.</a:t>
            </a:r>
          </a:p>
        </p:txBody>
      </p:sp>
    </p:spTree>
    <p:extLst>
      <p:ext uri="{BB962C8B-B14F-4D97-AF65-F5344CB8AC3E}">
        <p14:creationId xmlns:p14="http://schemas.microsoft.com/office/powerpoint/2010/main" val="859671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Poslední slajd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Děkují za pozornost</a:t>
            </a:r>
          </a:p>
          <a:p>
            <a:pPr algn="ctr"/>
            <a:r>
              <a:rPr lang="cs-CZ" dirty="0"/>
              <a:t>Máte otázky? </a:t>
            </a:r>
          </a:p>
        </p:txBody>
      </p:sp>
    </p:spTree>
    <p:extLst>
      <p:ext uri="{BB962C8B-B14F-4D97-AF65-F5344CB8AC3E}">
        <p14:creationId xmlns:p14="http://schemas.microsoft.com/office/powerpoint/2010/main" val="2245185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Nepište dlouhé a souvislé texty</a:t>
            </a:r>
          </a:p>
          <a:p>
            <a:pPr lvl="1"/>
            <a:r>
              <a:rPr lang="cs-CZ" dirty="0"/>
              <a:t>prezentace je jen vodítkem</a:t>
            </a:r>
          </a:p>
          <a:p>
            <a:pPr lvl="1"/>
            <a:r>
              <a:rPr lang="cs-CZ" dirty="0"/>
              <a:t>měla by být stručná, jasná, výstižná</a:t>
            </a:r>
          </a:p>
          <a:p>
            <a:pPr lvl="1"/>
            <a:r>
              <a:rPr lang="cs-CZ" dirty="0"/>
              <a:t>méně snímků je mnohdy lépe než více snímků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006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Dodržujte jednotný grafický styl</a:t>
            </a:r>
          </a:p>
          <a:p>
            <a:pPr lvl="1"/>
            <a:r>
              <a:rPr lang="cs-CZ" dirty="0"/>
              <a:t>používejte šablony textu</a:t>
            </a:r>
          </a:p>
          <a:p>
            <a:pPr lvl="1"/>
            <a:r>
              <a:rPr lang="cs-CZ" dirty="0"/>
              <a:t>použijte max. 3 druhy písma</a:t>
            </a:r>
          </a:p>
          <a:p>
            <a:pPr lvl="1"/>
            <a:r>
              <a:rPr lang="cs-CZ" dirty="0"/>
              <a:t>nepoužívejte nadbytečně grafické prvky</a:t>
            </a:r>
          </a:p>
          <a:p>
            <a:pPr lvl="1"/>
            <a:r>
              <a:rPr lang="cs-CZ" dirty="0"/>
              <a:t>zachovejte stejný typ, velikost a barvu písma</a:t>
            </a:r>
            <a:br>
              <a:rPr lang="cs-CZ" dirty="0"/>
            </a:br>
            <a:r>
              <a:rPr lang="cs-CZ" dirty="0"/>
              <a:t>pro stejnou úroveň textu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404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Promyslete si barvy, musejí být čitelné!</a:t>
            </a:r>
          </a:p>
          <a:p>
            <a:pPr lvl="1"/>
            <a:r>
              <a:rPr lang="cs-CZ" dirty="0"/>
              <a:t>to, co vypadá dobře na monitoru, nemusí být dobře čitelné na dataprojektoru a velkém plátnu</a:t>
            </a:r>
          </a:p>
          <a:p>
            <a:r>
              <a:rPr lang="cs-CZ" dirty="0"/>
              <a:t>Animací raději méně</a:t>
            </a:r>
          </a:p>
          <a:p>
            <a:pPr lvl="1"/>
            <a:r>
              <a:rPr lang="cs-CZ" dirty="0"/>
              <a:t>nastavíte-li každému snímku jinou animaci, odvedete čtenáře (posluchače) od tématu</a:t>
            </a:r>
          </a:p>
          <a:p>
            <a:r>
              <a:rPr lang="cs-CZ" dirty="0"/>
              <a:t>Používejte standardní písma = fonty</a:t>
            </a:r>
          </a:p>
          <a:p>
            <a:pPr lvl="1"/>
            <a:r>
              <a:rPr lang="cs-CZ" dirty="0"/>
              <a:t>ne každý počítač má stejná písma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033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Pozor při kopírování obrázků z internetu</a:t>
            </a:r>
          </a:p>
          <a:p>
            <a:pPr lvl="1"/>
            <a:r>
              <a:rPr lang="cs-CZ" dirty="0"/>
              <a:t>ne všechny obrázky jsou zdarma (licenční práva)</a:t>
            </a:r>
          </a:p>
          <a:p>
            <a:r>
              <a:rPr lang="cs-CZ" dirty="0"/>
              <a:t>Myslete na čtenáře a posluchače</a:t>
            </a:r>
          </a:p>
          <a:p>
            <a:pPr lvl="1"/>
            <a:r>
              <a:rPr lang="cs-CZ" dirty="0"/>
              <a:t>nečtěte jen to, co jste si připravili</a:t>
            </a:r>
          </a:p>
          <a:p>
            <a:pPr lvl="1"/>
            <a:r>
              <a:rPr lang="cs-CZ" dirty="0"/>
              <a:t>vymyslete si nějaký vtip, pobavení, překvapení… Používejte </a:t>
            </a:r>
            <a:r>
              <a:rPr lang="cs-CZ" dirty="0" err="1"/>
              <a:t>obrazky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nezapomeňte na vhodné tempo mluveného projevu</a:t>
            </a:r>
          </a:p>
          <a:p>
            <a:pPr lvl="1"/>
            <a:r>
              <a:rPr lang="cs-CZ" dirty="0"/>
              <a:t>vracejte se, opakujte, pokládejte otázky…</a:t>
            </a:r>
          </a:p>
          <a:p>
            <a:r>
              <a:rPr lang="cs-CZ" dirty="0"/>
              <a:t>Prezentaci podepište, nezapomeňte na datum a kontakt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88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akademické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akademické komunitě dobrá prezentace by měla:</a:t>
            </a:r>
          </a:p>
          <a:p>
            <a:r>
              <a:rPr lang="cs-CZ" dirty="0"/>
              <a:t>- sdělit důležitost vašeho výzkumu</a:t>
            </a:r>
          </a:p>
          <a:p>
            <a:r>
              <a:rPr lang="cs-CZ" dirty="0"/>
              <a:t>- jasně uvést svá zjištění a analýzu těchto zjištění</a:t>
            </a:r>
          </a:p>
          <a:p>
            <a:r>
              <a:rPr lang="cs-CZ" dirty="0"/>
              <a:t>- vybídnout ostatní z akademické obce, aby kladly otázky a dávají vám cennou zpětnou vazbu, která by mohla dále a zlepšit Váš výzkum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78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Cca 25 min.</a:t>
            </a:r>
          </a:p>
          <a:p>
            <a:pPr lvl="1"/>
            <a:r>
              <a:rPr lang="cs-CZ" dirty="0"/>
              <a:t>20 min prezentace</a:t>
            </a:r>
          </a:p>
          <a:p>
            <a:pPr lvl="1"/>
            <a:r>
              <a:rPr lang="cs-CZ" dirty="0"/>
              <a:t>5 min otázky a odpovědi</a:t>
            </a:r>
          </a:p>
          <a:p>
            <a:r>
              <a:rPr lang="cs-CZ" dirty="0"/>
              <a:t>1 slajd = cca 2-3 min.</a:t>
            </a:r>
          </a:p>
          <a:p>
            <a:r>
              <a:rPr lang="cs-CZ" dirty="0"/>
              <a:t>Můžete si dovolit 6-10 slajdů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28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 slajd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Název práce</a:t>
            </a:r>
          </a:p>
          <a:p>
            <a:r>
              <a:rPr lang="cs-CZ" dirty="0"/>
              <a:t>Klíčová slova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50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struktura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je téma zajímavé?</a:t>
            </a:r>
          </a:p>
          <a:p>
            <a:r>
              <a:rPr lang="cs-CZ" dirty="0"/>
              <a:t>Stručné shrnutí toho co je o tématu známé</a:t>
            </a:r>
          </a:p>
          <a:p>
            <a:r>
              <a:rPr lang="cs-CZ" dirty="0"/>
              <a:t>Cíl práce</a:t>
            </a:r>
          </a:p>
          <a:p>
            <a:r>
              <a:rPr lang="cs-CZ" dirty="0"/>
              <a:t>Metoda</a:t>
            </a:r>
          </a:p>
          <a:p>
            <a:r>
              <a:rPr lang="cs-CZ" dirty="0"/>
              <a:t>Výsledky</a:t>
            </a:r>
          </a:p>
          <a:p>
            <a:r>
              <a:rPr lang="cs-CZ" dirty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123576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Vzorová struktura práce rešerše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Téma a cíl práce</a:t>
            </a:r>
          </a:p>
          <a:p>
            <a:r>
              <a:rPr lang="cs-CZ" dirty="0"/>
              <a:t>Proč je téma zajímavé?</a:t>
            </a:r>
          </a:p>
          <a:p>
            <a:r>
              <a:rPr lang="cs-CZ" dirty="0"/>
              <a:t>Metoda</a:t>
            </a:r>
          </a:p>
          <a:p>
            <a:pPr lvl="2"/>
            <a:r>
              <a:rPr lang="cs-CZ" dirty="0"/>
              <a:t>Typ rešerše literatury</a:t>
            </a:r>
          </a:p>
          <a:p>
            <a:pPr lvl="2"/>
            <a:r>
              <a:rPr lang="cs-CZ" dirty="0"/>
              <a:t>Za jaké období</a:t>
            </a:r>
          </a:p>
          <a:p>
            <a:pPr lvl="2"/>
            <a:r>
              <a:rPr lang="cs-CZ" dirty="0"/>
              <a:t>Jak byli vybírány zdroje</a:t>
            </a:r>
          </a:p>
          <a:p>
            <a:pPr lvl="2"/>
            <a:r>
              <a:rPr lang="cs-CZ" dirty="0"/>
              <a:t>Kolik zdrojů jste našli</a:t>
            </a:r>
          </a:p>
          <a:p>
            <a:pPr lvl="2"/>
            <a:r>
              <a:rPr lang="cs-CZ" dirty="0"/>
              <a:t>Kolik zdrojů aktuálně používáte</a:t>
            </a:r>
          </a:p>
          <a:p>
            <a:pPr lvl="2"/>
            <a:r>
              <a:rPr lang="cs-CZ" dirty="0"/>
              <a:t>Jak strukturujete literaturu </a:t>
            </a:r>
          </a:p>
          <a:p>
            <a:pPr lvl="3"/>
            <a:r>
              <a:rPr lang="cs-CZ" dirty="0"/>
              <a:t>Historicky </a:t>
            </a:r>
          </a:p>
          <a:p>
            <a:pPr lvl="3"/>
            <a:r>
              <a:rPr lang="cs-CZ" dirty="0"/>
              <a:t>Tematicky</a:t>
            </a:r>
          </a:p>
          <a:p>
            <a:pPr lvl="3"/>
            <a:r>
              <a:rPr lang="cs-CZ" dirty="0"/>
              <a:t>Metodologický, atd.</a:t>
            </a:r>
          </a:p>
          <a:p>
            <a:r>
              <a:rPr lang="cs-CZ" dirty="0"/>
              <a:t>Výsledky tak aby splnili cíl práce</a:t>
            </a:r>
          </a:p>
          <a:p>
            <a:r>
              <a:rPr lang="cs-CZ" dirty="0"/>
              <a:t>Jaké relevantní k vašemu tématu otázky v literatuře nejsou zpracovaný?</a:t>
            </a:r>
          </a:p>
          <a:p>
            <a:r>
              <a:rPr lang="cs-CZ" dirty="0"/>
              <a:t>Diskuse</a:t>
            </a:r>
          </a:p>
          <a:p>
            <a:r>
              <a:rPr lang="cs-CZ" dirty="0"/>
              <a:t>Doporučení pro další výzkum</a:t>
            </a:r>
          </a:p>
          <a:p>
            <a:r>
              <a:rPr lang="cs-CZ" dirty="0"/>
              <a:t>Závěr</a:t>
            </a:r>
          </a:p>
          <a:p>
            <a:r>
              <a:rPr lang="cs-CZ" dirty="0"/>
              <a:t>Seznam literatury</a:t>
            </a:r>
          </a:p>
          <a:p>
            <a:pPr lvl="3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50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Vzorová struktura práce výzkum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88541" y="1825625"/>
            <a:ext cx="10365259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Téma a cíl práce</a:t>
            </a:r>
          </a:p>
          <a:p>
            <a:r>
              <a:rPr lang="cs-CZ" dirty="0"/>
              <a:t>Teoretická část (v případě že máte i část výzkumnou)</a:t>
            </a:r>
          </a:p>
          <a:p>
            <a:pPr lvl="1"/>
            <a:r>
              <a:rPr lang="cs-CZ" dirty="0"/>
              <a:t>Rešerše literatury systematizovaná tak aby na konci bylo zdůvodnění výzkumných otázek nebo hypotéz</a:t>
            </a:r>
          </a:p>
          <a:p>
            <a:r>
              <a:rPr lang="cs-CZ" dirty="0"/>
              <a:t>Výzkumná část (dotazníky, rozhovory, case study)</a:t>
            </a:r>
          </a:p>
          <a:p>
            <a:pPr lvl="1"/>
            <a:r>
              <a:rPr lang="cs-CZ" dirty="0"/>
              <a:t>Výzkumné otázky</a:t>
            </a:r>
          </a:p>
          <a:p>
            <a:pPr lvl="1"/>
            <a:r>
              <a:rPr lang="cs-CZ" dirty="0"/>
              <a:t>Metoda</a:t>
            </a:r>
          </a:p>
          <a:p>
            <a:pPr lvl="1"/>
            <a:r>
              <a:rPr lang="cs-CZ" dirty="0"/>
              <a:t>Výsledky</a:t>
            </a:r>
          </a:p>
          <a:p>
            <a:r>
              <a:rPr lang="cs-CZ" dirty="0"/>
              <a:t>Diskuse</a:t>
            </a:r>
          </a:p>
          <a:p>
            <a:r>
              <a:rPr lang="cs-CZ" dirty="0"/>
              <a:t>Závěr</a:t>
            </a:r>
          </a:p>
          <a:p>
            <a:r>
              <a:rPr lang="cs-CZ" dirty="0"/>
              <a:t>Seznam literatury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169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Tato část je stručným shrnutím vašich hlavních zjištění</a:t>
            </a:r>
          </a:p>
          <a:p>
            <a:pPr lvl="1"/>
            <a:r>
              <a:rPr lang="cs-CZ" dirty="0"/>
              <a:t>V ideálním případě byste měli odpovědět na svůj výzkum otázku, kterou jste původně položili na začátku</a:t>
            </a:r>
          </a:p>
          <a:p>
            <a:pPr lvl="1"/>
            <a:r>
              <a:rPr lang="cs-CZ" dirty="0"/>
              <a:t>Pokud jste začali odpovědět na svou výzkumnou otázku, řekněte to publiku, co jste dosud věděli a co máte v plánu udělat odpovědět na tuto otázku</a:t>
            </a:r>
          </a:p>
          <a:p>
            <a:r>
              <a:rPr lang="cs-CZ" dirty="0"/>
              <a:t>Také zde budete analyzovat a diskutovat o svých odpovědích získané z údajů, které jste zobrazili na předchozích snímcích</a:t>
            </a:r>
          </a:p>
          <a:p>
            <a:r>
              <a:rPr lang="cs-CZ" dirty="0"/>
              <a:t>Nedopusťte, aby informaci na tomto slajdu bylo moc, držte se hlavních zjištění</a:t>
            </a:r>
          </a:p>
        </p:txBody>
      </p:sp>
    </p:spTree>
    <p:extLst>
      <p:ext uri="{BB962C8B-B14F-4D97-AF65-F5344CB8AC3E}">
        <p14:creationId xmlns:p14="http://schemas.microsoft.com/office/powerpoint/2010/main" val="395931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Uvádíme pouze tu literaturu ne kterou se odkazujeme v textu</a:t>
            </a:r>
          </a:p>
          <a:p>
            <a:r>
              <a:rPr lang="cs-CZ" dirty="0"/>
              <a:t>V abecedním pořadí</a:t>
            </a:r>
          </a:p>
          <a:p>
            <a:r>
              <a:rPr lang="cs-CZ" dirty="0"/>
              <a:t>Všechny zdroje z textu musejí být uvedeny v seznamu literatury</a:t>
            </a:r>
          </a:p>
          <a:p>
            <a:r>
              <a:rPr lang="cs-CZ" dirty="0"/>
              <a:t>Formát APA </a:t>
            </a:r>
            <a:r>
              <a:rPr lang="cs-CZ" dirty="0">
                <a:hlinkClick r:id="rId2"/>
              </a:rPr>
              <a:t>http://www.bibme.org/citation-guide/apa/</a:t>
            </a:r>
            <a:r>
              <a:rPr lang="cs-CZ" dirty="0"/>
              <a:t> nebo najit zdroj v </a:t>
            </a:r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err="1"/>
              <a:t>scholar</a:t>
            </a:r>
            <a:r>
              <a:rPr lang="cs-CZ" dirty="0"/>
              <a:t> a okopírovat citaci</a:t>
            </a:r>
          </a:p>
          <a:p>
            <a:r>
              <a:rPr lang="cs-CZ" dirty="0"/>
              <a:t>U internetových odkazů uvést datum stažení</a:t>
            </a:r>
          </a:p>
          <a:p>
            <a:r>
              <a:rPr lang="cs-CZ" dirty="0"/>
              <a:t>Oddělit literaturu od zdrojů dat</a:t>
            </a:r>
          </a:p>
          <a:p>
            <a:r>
              <a:rPr lang="cs-CZ" dirty="0"/>
              <a:t>Žádné odkazy v poznámkách pod čarou!!! </a:t>
            </a:r>
          </a:p>
          <a:p>
            <a:r>
              <a:rPr lang="cs-CZ" dirty="0"/>
              <a:t>Žádné číslování</a:t>
            </a:r>
          </a:p>
        </p:txBody>
      </p:sp>
    </p:spTree>
    <p:extLst>
      <p:ext uri="{BB962C8B-B14F-4D97-AF65-F5344CB8AC3E}">
        <p14:creationId xmlns:p14="http://schemas.microsoft.com/office/powerpoint/2010/main" val="3889382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576</Words>
  <Application>Microsoft Office PowerPoint</Application>
  <PresentationFormat>Širokoúhlá obrazovka</PresentationFormat>
  <Paragraphs>99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Struktura prezentace proseminář k akademickému psaní</vt:lpstr>
      <vt:lpstr>Cíl akademické prezentace</vt:lpstr>
      <vt:lpstr>Časový rámec</vt:lpstr>
      <vt:lpstr>I slajd</vt:lpstr>
      <vt:lpstr>Obecná struktura prezentace</vt:lpstr>
      <vt:lpstr>Vzorová struktura práce rešerše literatury</vt:lpstr>
      <vt:lpstr>Vzorová struktura práce výzkum</vt:lpstr>
      <vt:lpstr>Diskuse</vt:lpstr>
      <vt:lpstr>Seznam literatury</vt:lpstr>
      <vt:lpstr>Poslední slajd</vt:lpstr>
      <vt:lpstr>Doporučení I</vt:lpstr>
      <vt:lpstr>Doporučení II</vt:lpstr>
      <vt:lpstr>Doporučení III</vt:lpstr>
      <vt:lpstr>Doporučení IV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prezentace</dc:title>
  <dc:creator>Inna Čábelková</dc:creator>
  <cp:lastModifiedBy>Čábelková Inna</cp:lastModifiedBy>
  <cp:revision>13</cp:revision>
  <dcterms:created xsi:type="dcterms:W3CDTF">2018-04-12T10:55:47Z</dcterms:created>
  <dcterms:modified xsi:type="dcterms:W3CDTF">2021-02-24T16:02:38Z</dcterms:modified>
</cp:coreProperties>
</file>